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8" r:id="rId3"/>
    <p:sldId id="257" r:id="rId4"/>
    <p:sldId id="281" r:id="rId5"/>
    <p:sldId id="279" r:id="rId6"/>
    <p:sldId id="282" r:id="rId7"/>
    <p:sldId id="283" r:id="rId8"/>
    <p:sldId id="284" r:id="rId9"/>
    <p:sldId id="293" r:id="rId10"/>
    <p:sldId id="288" r:id="rId11"/>
    <p:sldId id="294" r:id="rId12"/>
    <p:sldId id="285" r:id="rId13"/>
    <p:sldId id="286" r:id="rId14"/>
    <p:sldId id="289" r:id="rId15"/>
    <p:sldId id="292" r:id="rId16"/>
    <p:sldId id="291" r:id="rId17"/>
    <p:sldId id="290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0" autoAdjust="0"/>
    <p:restoredTop sz="73949" autoAdjust="0"/>
  </p:normalViewPr>
  <p:slideViewPr>
    <p:cSldViewPr snapToGrid="0">
      <p:cViewPr varScale="1">
        <p:scale>
          <a:sx n="85" d="100"/>
          <a:sy n="85" d="100"/>
        </p:scale>
        <p:origin x="207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B46B-66BB-4E13-85B7-2D03AF192DD1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EA550-749E-4978-9A15-723059C79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7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5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8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7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11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63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8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9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6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1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0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9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A550-749E-4978-9A15-723059C798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9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2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2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3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7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3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A0B84-5A73-4438-B3CA-06AB2B463E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5326-7F0D-49C5-BCF6-B0B3466C4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9EC7-1D98-474E-A7A8-70D2CF2A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05" y="1263535"/>
            <a:ext cx="8011991" cy="1665677"/>
          </a:xfrm>
        </p:spPr>
        <p:txBody>
          <a:bodyPr>
            <a:noAutofit/>
          </a:bodyPr>
          <a:lstStyle/>
          <a:p>
            <a:r>
              <a:rPr lang="en-US" altLang="zh-CN" sz="3600" b="1" dirty="0" smtClean="0"/>
              <a:t>Resilient Distributed Datasets: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300" dirty="0" smtClean="0"/>
              <a:t>A </a:t>
            </a:r>
            <a:r>
              <a:rPr lang="en-US" altLang="zh-CN" sz="3300" smtClean="0"/>
              <a:t>Fault-­Tolerant </a:t>
            </a:r>
            <a:r>
              <a:rPr lang="en-US" altLang="zh-CN" sz="3300" dirty="0" smtClean="0"/>
              <a:t>Abstraction for</a:t>
            </a:r>
            <a:r>
              <a:rPr lang="en-US" altLang="zh-CN" sz="3300" dirty="0"/>
              <a:t/>
            </a:r>
            <a:br>
              <a:rPr lang="en-US" altLang="zh-CN" sz="3300" dirty="0"/>
            </a:br>
            <a:r>
              <a:rPr lang="en-US" altLang="zh-CN" sz="3300"/>
              <a:t>In-</a:t>
            </a:r>
            <a:r>
              <a:rPr lang="en-US" altLang="zh-CN" sz="3300" smtClean="0"/>
              <a:t>­Memory </a:t>
            </a:r>
            <a:r>
              <a:rPr lang="en-US" altLang="zh-CN" sz="3300" dirty="0" smtClean="0"/>
              <a:t>Cluster Computing</a:t>
            </a:r>
            <a:endParaRPr lang="zh-CN" altLang="en-US" sz="33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88BE-1B76-4A9D-A521-CA6AF7E13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65447"/>
            <a:ext cx="6858000" cy="124182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Matei</a:t>
            </a:r>
            <a:r>
              <a:rPr lang="en-US" altLang="zh-CN" dirty="0"/>
              <a:t> </a:t>
            </a:r>
            <a:r>
              <a:rPr lang="en-US" altLang="zh-CN" dirty="0" err="1"/>
              <a:t>Zaharia</a:t>
            </a:r>
            <a:r>
              <a:rPr lang="en-US" altLang="zh-CN" dirty="0"/>
              <a:t>, </a:t>
            </a:r>
            <a:r>
              <a:rPr lang="en-US" altLang="zh-CN" dirty="0" err="1"/>
              <a:t>Mosharaf</a:t>
            </a:r>
            <a:r>
              <a:rPr lang="en-US" altLang="zh-CN" dirty="0"/>
              <a:t> Chowdhury, </a:t>
            </a:r>
            <a:r>
              <a:rPr lang="en-US" altLang="zh-CN" dirty="0" err="1"/>
              <a:t>Tathagata</a:t>
            </a:r>
            <a:r>
              <a:rPr lang="en-US" altLang="zh-CN" dirty="0"/>
              <a:t> Das, </a:t>
            </a:r>
            <a:r>
              <a:rPr lang="en-US" altLang="zh-CN" dirty="0" err="1"/>
              <a:t>Ankur</a:t>
            </a:r>
            <a:r>
              <a:rPr lang="en-US" altLang="zh-CN" dirty="0"/>
              <a:t> Dave, Justin Ma, Murphy McCauley, Michael J. Franklin, Scott </a:t>
            </a:r>
            <a:r>
              <a:rPr lang="en-US" altLang="zh-CN" dirty="0" err="1"/>
              <a:t>Shenker</a:t>
            </a:r>
            <a:r>
              <a:rPr lang="en-US" altLang="zh-CN" dirty="0"/>
              <a:t>, and Ion </a:t>
            </a:r>
            <a:r>
              <a:rPr lang="en-US" altLang="zh-CN" dirty="0" err="1"/>
              <a:t>Stoica</a:t>
            </a:r>
            <a:r>
              <a:rPr lang="en-US" altLang="zh-CN" dirty="0"/>
              <a:t>, </a:t>
            </a:r>
            <a:r>
              <a:rPr lang="en-US" altLang="zh-CN" i="1" dirty="0"/>
              <a:t>University of California, Berkeley</a:t>
            </a:r>
            <a:endParaRPr lang="en-US" altLang="zh-CN" dirty="0"/>
          </a:p>
          <a:p>
            <a:r>
              <a:rPr lang="en-US" altLang="zh-CN" sz="1800" dirty="0" smtClean="0"/>
              <a:t>nsdi’12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93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Fault Recovery</a:t>
            </a:r>
            <a:endParaRPr lang="en-US" altLang="zh-CN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3C12B0-F353-4A5C-BEE2-480A8A9E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9029"/>
            <a:ext cx="7886700" cy="20397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/>
              <a:t>lineage: track the graph of transformations that built them</a:t>
            </a:r>
            <a:r>
              <a:rPr lang="en-US" altLang="zh-CN" dirty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rebuild lost data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checkpoint: support </a:t>
            </a:r>
            <a:r>
              <a:rPr lang="en-US" altLang="zh-CN" dirty="0"/>
              <a:t>for </a:t>
            </a:r>
            <a:r>
              <a:rPr lang="en-US" altLang="zh-CN" dirty="0" err="1" smtClean="0"/>
              <a:t>checkpointing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1" y="1478352"/>
            <a:ext cx="7593078" cy="4248939"/>
          </a:xfrm>
          <a:prstGeom prst="rect">
            <a:avLst/>
          </a:prstGeom>
        </p:spPr>
      </p:pic>
      <p:sp>
        <p:nvSpPr>
          <p:cNvPr id="5" name="乘号 4"/>
          <p:cNvSpPr/>
          <p:nvPr/>
        </p:nvSpPr>
        <p:spPr>
          <a:xfrm>
            <a:off x="6054571" y="1478352"/>
            <a:ext cx="1429304" cy="14470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弧形箭头 6"/>
          <p:cNvSpPr/>
          <p:nvPr/>
        </p:nvSpPr>
        <p:spPr>
          <a:xfrm>
            <a:off x="2306191" y="1172182"/>
            <a:ext cx="825623" cy="61234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乘号 7"/>
          <p:cNvSpPr/>
          <p:nvPr/>
        </p:nvSpPr>
        <p:spPr>
          <a:xfrm>
            <a:off x="3354424" y="1382177"/>
            <a:ext cx="1429304" cy="14470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弧形箭头 8"/>
          <p:cNvSpPr/>
          <p:nvPr/>
        </p:nvSpPr>
        <p:spPr>
          <a:xfrm>
            <a:off x="5006338" y="1178320"/>
            <a:ext cx="825623" cy="61234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7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7" grpId="0" animBg="1"/>
      <p:bldP spid="8" grpId="0" animBg="1"/>
      <p:bldP spid="8" grpId="1" animBg="1"/>
      <p:bldP spid="9" grpId="0" animBg="1"/>
      <p:bldP spid="9" grpId="1" animBg="1"/>
      <p:bldP spid="9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Example: Log Mining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C12B0-F353-4A5C-BEE2-480A8A9E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7482"/>
            <a:ext cx="7886700" cy="8987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/>
              <a:t>Load error messages from a log into memory, then interactively search for various patterns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3003003"/>
            <a:ext cx="7235687" cy="1419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74" y="4629547"/>
            <a:ext cx="6758609" cy="7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Example</a:t>
            </a:r>
            <a:r>
              <a:rPr lang="en-US" altLang="zh-CN" b="1" dirty="0"/>
              <a:t>: </a:t>
            </a:r>
            <a:r>
              <a:rPr lang="en-US" altLang="zh-CN" b="1" dirty="0" smtClean="0"/>
              <a:t>PageRank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1690689"/>
            <a:ext cx="7422190" cy="48832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00" y="1690689"/>
            <a:ext cx="3934085" cy="48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Evaluation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32" y="1815547"/>
            <a:ext cx="7471335" cy="4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Evaluation</a:t>
            </a:r>
            <a:endParaRPr lang="en-US" altLang="zh-CN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46" y="1931503"/>
            <a:ext cx="7294908" cy="39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Evaluation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50" y="1948070"/>
            <a:ext cx="6838699" cy="37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Evaluation</a:t>
            </a: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5" y="1826422"/>
            <a:ext cx="7268817" cy="40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42F1-7DAA-4C50-8A07-951A291C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32437"/>
            <a:ext cx="7886700" cy="1325563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20035"/>
            <a:ext cx="4876800" cy="48768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44442F1-7DAA-4C50-8A07-951A291C9059}"/>
              </a:ext>
            </a:extLst>
          </p:cNvPr>
          <p:cNvSpPr txBox="1">
            <a:spLocks/>
          </p:cNvSpPr>
          <p:nvPr/>
        </p:nvSpPr>
        <p:spPr>
          <a:xfrm>
            <a:off x="781050" y="15725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1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D276A-33EB-4D6D-927C-E0DB64BB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836A3-6409-412B-8137-044CCF59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 smtClean="0"/>
              <a:t>Goal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Evaluation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09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C12B0-F353-4A5C-BEE2-480A8A9E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397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err="1" smtClean="0"/>
              <a:t>MapReduce</a:t>
            </a:r>
            <a:r>
              <a:rPr lang="en-US" altLang="zh-CN" dirty="0" smtClean="0"/>
              <a:t> greatly simplified “big data” analysis</a:t>
            </a:r>
          </a:p>
          <a:p>
            <a:pPr marL="457200" lvl="1" indent="0">
              <a:buNone/>
            </a:pPr>
            <a:r>
              <a:rPr lang="en-US" altLang="zh-CN" dirty="0" smtClean="0"/>
              <a:t>But as soon as it got popular, users wanted more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» More  </a:t>
            </a:r>
            <a:r>
              <a:rPr lang="en-US" altLang="zh-CN" dirty="0" smtClean="0">
                <a:solidFill>
                  <a:srgbClr val="FF0000"/>
                </a:solidFill>
              </a:rPr>
              <a:t>complex</a:t>
            </a:r>
            <a:r>
              <a:rPr lang="en-US" altLang="zh-CN" dirty="0" smtClean="0"/>
              <a:t>, multi­‐stage applications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</a:t>
            </a:r>
            <a:r>
              <a:rPr lang="en-US" altLang="zh-CN" dirty="0" smtClean="0"/>
              <a:t>e.g. iterative machine learning &amp; graph processing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» More </a:t>
            </a:r>
            <a:r>
              <a:rPr lang="en-US" altLang="zh-CN" dirty="0" smtClean="0">
                <a:solidFill>
                  <a:srgbClr val="FF0000"/>
                </a:solidFill>
              </a:rPr>
              <a:t>interactive</a:t>
            </a:r>
            <a:r>
              <a:rPr lang="en-US" altLang="zh-CN" dirty="0" smtClean="0"/>
              <a:t> ad-­hoc queries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6212" y="4547208"/>
            <a:ext cx="776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Lack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Efficient primitives for data sharing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45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40" y="1450956"/>
            <a:ext cx="7177520" cy="16017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418" t="-1247"/>
          <a:stretch/>
        </p:blipFill>
        <p:spPr>
          <a:xfrm>
            <a:off x="3405229" y="3113594"/>
            <a:ext cx="3516283" cy="6445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997"/>
          <a:stretch/>
        </p:blipFill>
        <p:spPr>
          <a:xfrm>
            <a:off x="3405229" y="4138549"/>
            <a:ext cx="3541222" cy="6516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l="84"/>
          <a:stretch/>
        </p:blipFill>
        <p:spPr>
          <a:xfrm>
            <a:off x="3408218" y="5108152"/>
            <a:ext cx="3513294" cy="7207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/>
          <a:srcRect r="5466"/>
          <a:stretch/>
        </p:blipFill>
        <p:spPr>
          <a:xfrm>
            <a:off x="1136074" y="4110194"/>
            <a:ext cx="917170" cy="1379519"/>
          </a:xfrm>
          <a:prstGeom prst="rect">
            <a:avLst/>
          </a:prstGeom>
        </p:spPr>
      </p:pic>
      <p:cxnSp>
        <p:nvCxnSpPr>
          <p:cNvPr id="12" name="直接箭头连接符 11"/>
          <p:cNvCxnSpPr>
            <a:endCxn id="6" idx="1"/>
          </p:cNvCxnSpPr>
          <p:nvPr/>
        </p:nvCxnSpPr>
        <p:spPr>
          <a:xfrm flipV="1">
            <a:off x="2051859" y="3435875"/>
            <a:ext cx="1353370" cy="106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7" idx="1"/>
          </p:cNvCxnSpPr>
          <p:nvPr/>
        </p:nvCxnSpPr>
        <p:spPr>
          <a:xfrm flipV="1">
            <a:off x="2053244" y="4464393"/>
            <a:ext cx="1351985" cy="134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1"/>
          </p:cNvCxnSpPr>
          <p:nvPr/>
        </p:nvCxnSpPr>
        <p:spPr>
          <a:xfrm>
            <a:off x="2051057" y="4701255"/>
            <a:ext cx="1357161" cy="76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51057" y="4912822"/>
            <a:ext cx="1265721" cy="1283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5229" y="6059575"/>
            <a:ext cx="1228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Goal: In-­Memory Data Sharing</a:t>
            </a: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1" y="1549373"/>
            <a:ext cx="7593078" cy="42489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5461" y="5798312"/>
            <a:ext cx="776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General reuse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26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Design: Resilient Distributed Datasets (RDDs</a:t>
            </a:r>
            <a:r>
              <a:rPr lang="en-US" altLang="zh-CN" b="1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C12B0-F353-4A5C-BEE2-480A8A9E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84918"/>
            <a:ext cx="7886700" cy="41224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/>
              <a:t>Restricted form of distributed shared memory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» </a:t>
            </a:r>
            <a:r>
              <a:rPr lang="en-US" altLang="zh-CN" dirty="0" smtClean="0"/>
              <a:t>Immutable, partitioned collections of records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» </a:t>
            </a:r>
            <a:r>
              <a:rPr lang="en-US" altLang="zh-CN" dirty="0" smtClean="0"/>
              <a:t>Can only be built through coarse-­grained deterministic transformations(map, filter, join,…)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9478" y="5257422"/>
            <a:ext cx="776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Comparison of RDDs with DSM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8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RDDs Interface</a:t>
            </a:r>
            <a:endParaRPr lang="en-US" altLang="zh-CN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55" y="1922386"/>
            <a:ext cx="7279689" cy="37966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71" y="1615736"/>
            <a:ext cx="6402427" cy="39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Spark Operations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34" y="1570912"/>
            <a:ext cx="7057331" cy="3929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6191" y="5897218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Persist/cache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65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9" y="1791283"/>
            <a:ext cx="5930348" cy="487331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E841ABB-D212-497E-B7F9-74F11898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Job Scheduling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190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190</Words>
  <Application>Microsoft Office PowerPoint</Application>
  <PresentationFormat>全屏显示(4:3)</PresentationFormat>
  <Paragraphs>57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主题​​</vt:lpstr>
      <vt:lpstr>Resilient Distributed Datasets: A Fault-­Tolerant Abstraction for In-­Memory Cluster Computing</vt:lpstr>
      <vt:lpstr>Outline</vt:lpstr>
      <vt:lpstr>Motivation</vt:lpstr>
      <vt:lpstr>Example</vt:lpstr>
      <vt:lpstr>Goal: In-­Memory Data Sharing</vt:lpstr>
      <vt:lpstr>Design: Resilient Distributed Datasets (RDDs)</vt:lpstr>
      <vt:lpstr>RDDs Interface</vt:lpstr>
      <vt:lpstr>Spark Operations</vt:lpstr>
      <vt:lpstr>Job Scheduling</vt:lpstr>
      <vt:lpstr>Fault Recovery</vt:lpstr>
      <vt:lpstr>PowerPoint 演示文稿</vt:lpstr>
      <vt:lpstr>Example: Log Mining</vt:lpstr>
      <vt:lpstr>Example: PageRank</vt:lpstr>
      <vt:lpstr>Evaluation</vt:lpstr>
      <vt:lpstr>Evaluation</vt:lpstr>
      <vt:lpstr>Evaluation</vt:lpstr>
      <vt:lpstr>Evaluation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NOVA: A Log-structured File System for Hybrid Volatile/Non-volatile Main Memories</dc:title>
  <dc:creator>MrZero</dc:creator>
  <cp:lastModifiedBy>gs eafh</cp:lastModifiedBy>
  <cp:revision>71</cp:revision>
  <dcterms:created xsi:type="dcterms:W3CDTF">2018-12-10T12:45:01Z</dcterms:created>
  <dcterms:modified xsi:type="dcterms:W3CDTF">2019-03-15T03:44:06Z</dcterms:modified>
</cp:coreProperties>
</file>