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73" r:id="rId8"/>
    <p:sldId id="270" r:id="rId9"/>
    <p:sldId id="271" r:id="rId10"/>
    <p:sldId id="272" r:id="rId11"/>
    <p:sldId id="263" r:id="rId12"/>
    <p:sldId id="264" r:id="rId13"/>
    <p:sldId id="276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4"/>
  </p:normalViewPr>
  <p:slideViewPr>
    <p:cSldViewPr snapToGrid="0" snapToObjects="1">
      <p:cViewPr>
        <p:scale>
          <a:sx n="98" d="100"/>
          <a:sy n="98" d="100"/>
        </p:scale>
        <p:origin x="72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EE50-31A9-7D45-897A-1C7E4439C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FF32-769E-FD46-8C64-10886C55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9493-E950-314A-B4C6-22B5232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50AC-079F-C441-BF75-B40A088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BAFC-2AF8-6148-A898-884CC42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9DEF-1E5A-D747-98EE-53AA4639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DC57-8EF6-2842-BE71-8F7059B8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A6BB-AD2E-304E-B4C8-BE8380E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566-F792-1D4F-A5D0-9E6E90DC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F115-8C82-4C46-8C63-7DE24B55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A49A7-5203-F746-862A-C090A595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A7E6-57D8-BB46-99D7-64AF01617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57EB-44C6-FB4C-B34D-67ED22E5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39AA-39EE-AA4B-843D-069A8EC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DCEF-C50D-704C-BECE-3D8A2E4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B7C7-54F9-FB44-8D0F-59C1AFCE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B31B-5756-7640-9B2C-3A9E4E04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0221-24F5-A64A-B59C-36F3DF67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0CD4-0559-FF4F-95FE-6179F118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B93D-678D-824C-9664-60993093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432B-30D4-BE42-BA41-0176119F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A691-4188-AF4E-AFD1-2964993C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AAD8-202F-EF40-9B93-2BD0F9C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F629-BAAB-E14A-9CD3-46E09A93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3102-260E-B04B-BF0C-9C1C6D2B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D88-9798-B34F-B655-DEC1CF92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7086-3157-CD41-A443-E11D17BF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7D03-78ED-B040-82A3-D18BB616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E40C6-0D92-BD4D-9F76-16547F5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4D5F-D1EC-054A-8AF9-56FA56CA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9983-DB7D-9546-BE39-0F393D96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CC9-FEBC-1946-A924-5DBEAB51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238C-C707-7A44-8E8A-EA2C35A8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DCBBB-C815-E14F-B543-DA06B8051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A7BA4-60A7-E643-BC8E-DA14D70F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E3AD9-FB46-2741-A9F4-3F75F51EE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C4D5D-2D78-9D43-B94E-9A6B260F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3A4B7-5486-A049-A453-008F8292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51960-7DEB-8E4E-BA35-BB17FA5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70AD-46D7-8343-898A-FD876BCB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D54AB-C0DC-7F49-9244-620582BE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5350-78B3-C145-BA0C-DBC6AED7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BFBF-E1A7-F64F-B874-15D3DA43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BB2D0-3BE7-8542-9A98-836343B6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760AA-F040-7245-9E3A-98265D19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02C7-86BA-214B-A2A9-B644977A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6AA9-C352-2B4F-B260-5EEBD1B7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202F-A6BB-9E4A-AB16-D754416E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73ED4-8317-EE49-B0D9-C4D458E4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05CBE-7189-DB4C-A8A2-303D664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EA754-FD7A-3A41-8A37-5C39129C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2613-5A36-B849-8848-76D9890C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27F0-924A-004B-A896-32D70849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189FB-66A0-9849-B1DE-0303FB91C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C3F-967C-B848-A0AD-C332F462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736C-7C5F-5A42-A5D9-6B4BFB9E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A06D-6376-CF4E-9F77-2904548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CA4B-D045-E648-9584-E676755F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183E6-016C-6643-B05A-55D5D23D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CBC6-2963-1641-A49C-3D121D38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1D45-0D68-024C-BF32-F6E6CD79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6DB8-95B9-F147-A4B1-6F5A84E22A9B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B977-C431-EE49-A233-42AF3E82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F9C9-66A0-B445-8807-27C332EF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1CA8-76A9-784E-8B95-67C2F7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493-BE21-0649-88D7-2AB47A88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Efﬁcient </a:t>
            </a:r>
            <a:r>
              <a:rPr lang="en-US" b="1" dirty="0"/>
              <a:t>Abortable</a:t>
            </a:r>
            <a:r>
              <a:rPr lang="en-US" dirty="0"/>
              <a:t>-locking Protocol for Multi-level </a:t>
            </a:r>
            <a:r>
              <a:rPr lang="en-US" b="1" dirty="0"/>
              <a:t>NUMA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D3903-DF08-F14E-870E-0D2AECE0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677" y="4707125"/>
            <a:ext cx="3236259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Milind </a:t>
            </a:r>
            <a:r>
              <a:rPr lang="en-US" dirty="0" err="1"/>
              <a:t>Chabbi</a:t>
            </a:r>
            <a:endParaRPr lang="en-US" dirty="0"/>
          </a:p>
          <a:p>
            <a:endParaRPr lang="en-US" dirty="0"/>
          </a:p>
          <a:p>
            <a:r>
              <a:rPr lang="en-US" dirty="0"/>
              <a:t>Hewlett Packard Labs </a:t>
            </a:r>
            <a:r>
              <a:rPr lang="en-US" dirty="0" err="1"/>
              <a:t>milind.chabbi@hpe.com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8AD8EA-2959-7F4D-8F18-1FAE03288B87}"/>
              </a:ext>
            </a:extLst>
          </p:cNvPr>
          <p:cNvSpPr txBox="1">
            <a:spLocks/>
          </p:cNvSpPr>
          <p:nvPr/>
        </p:nvSpPr>
        <p:spPr>
          <a:xfrm>
            <a:off x="4666130" y="4707125"/>
            <a:ext cx="32362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Abdelhalim</a:t>
            </a:r>
            <a:r>
              <a:rPr lang="en-US" dirty="0"/>
              <a:t> </a:t>
            </a:r>
            <a:r>
              <a:rPr lang="en-US" dirty="0" err="1"/>
              <a:t>Amer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Argonne National Laboratory </a:t>
            </a:r>
            <a:r>
              <a:rPr lang="en-US" dirty="0" err="1"/>
              <a:t>aamer@anl.gov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7B2587-6088-6A46-A0DF-781551893B8E}"/>
              </a:ext>
            </a:extLst>
          </p:cNvPr>
          <p:cNvSpPr txBox="1">
            <a:spLocks/>
          </p:cNvSpPr>
          <p:nvPr/>
        </p:nvSpPr>
        <p:spPr>
          <a:xfrm>
            <a:off x="8113059" y="4707125"/>
            <a:ext cx="32362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Shasha</a:t>
            </a:r>
            <a:r>
              <a:rPr lang="en-US" dirty="0"/>
              <a:t> Wen, Xu Liu</a:t>
            </a:r>
          </a:p>
          <a:p>
            <a:endParaRPr lang="en-US" dirty="0"/>
          </a:p>
          <a:p>
            <a:r>
              <a:rPr lang="en-US" dirty="0"/>
              <a:t>College of William and Mary {</a:t>
            </a:r>
            <a:r>
              <a:rPr lang="en-US" dirty="0" err="1"/>
              <a:t>swen</a:t>
            </a:r>
            <a:r>
              <a:rPr lang="en-US" dirty="0"/>
              <a:t>, xl10}@</a:t>
            </a:r>
            <a:r>
              <a:rPr lang="en-US" dirty="0" err="1"/>
              <a:t>cs.wm.edu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AAAF8-9603-3A48-B1F6-7110937FD184}"/>
              </a:ext>
            </a:extLst>
          </p:cNvPr>
          <p:cNvSpPr txBox="1"/>
          <p:nvPr/>
        </p:nvSpPr>
        <p:spPr>
          <a:xfrm>
            <a:off x="5111595" y="3410354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ppopp</a:t>
            </a:r>
            <a:r>
              <a:rPr lang="en-US" sz="3600" dirty="0"/>
              <a:t> 17</a:t>
            </a:r>
          </a:p>
        </p:txBody>
      </p:sp>
    </p:spTree>
    <p:extLst>
      <p:ext uri="{BB962C8B-B14F-4D97-AF65-F5344CB8AC3E}">
        <p14:creationId xmlns:p14="http://schemas.microsoft.com/office/powerpoint/2010/main" val="286817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991-2E66-DE48-9ACD-78B44465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MCS-T Release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B9C6-1A54-B64D-90CB-DEAAFA90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successor’s status field to </a:t>
            </a:r>
            <a:r>
              <a:rPr lang="en-US" b="1" dirty="0"/>
              <a:t>U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Possibility of previous flag: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</a:t>
            </a:r>
            <a:r>
              <a:rPr lang="en-US" dirty="0"/>
              <a:t>: simply follow the MCS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</a:t>
            </a:r>
            <a:r>
              <a:rPr lang="en-US" dirty="0"/>
              <a:t>:   pass lock to first non-abandon thread.</a:t>
            </a:r>
          </a:p>
        </p:txBody>
      </p:sp>
    </p:spTree>
    <p:extLst>
      <p:ext uri="{BB962C8B-B14F-4D97-AF65-F5344CB8AC3E}">
        <p14:creationId xmlns:p14="http://schemas.microsoft.com/office/powerpoint/2010/main" val="31465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85A-9BF4-2B4B-BD65-185E8D45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HMCS-T (Time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14BD-F1D5-BF40-81F2-E4C2FF04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succeed to get lock of current level.</a:t>
            </a:r>
          </a:p>
          <a:p>
            <a:r>
              <a:rPr lang="en-US" dirty="0"/>
              <a:t>P: Inherit a prefix of locks.</a:t>
            </a:r>
          </a:p>
        </p:txBody>
      </p:sp>
      <p:grpSp>
        <p:nvGrpSpPr>
          <p:cNvPr id="13" name="pic3">
            <a:extLst>
              <a:ext uri="{FF2B5EF4-FFF2-40B4-BE49-F238E27FC236}">
                <a16:creationId xmlns:a16="http://schemas.microsoft.com/office/drawing/2014/main" id="{C53DA069-F9D0-8C40-A151-B1CD87765AA7}"/>
              </a:ext>
            </a:extLst>
          </p:cNvPr>
          <p:cNvGrpSpPr>
            <a:grpSpLocks noChangeAspect="1"/>
          </p:cNvGrpSpPr>
          <p:nvPr/>
        </p:nvGrpSpPr>
        <p:grpSpPr>
          <a:xfrm>
            <a:off x="8346120" y="3525239"/>
            <a:ext cx="3177436" cy="2520000"/>
            <a:chOff x="7434036" y="2609548"/>
            <a:chExt cx="3097893" cy="2456915"/>
          </a:xfrm>
        </p:grpSpPr>
        <p:pic>
          <p:nvPicPr>
            <p:cNvPr id="8" name="Picture 7" descr="A drawing of a person&#10;&#10;Description automatically generated">
              <a:extLst>
                <a:ext uri="{FF2B5EF4-FFF2-40B4-BE49-F238E27FC236}">
                  <a16:creationId xmlns:a16="http://schemas.microsoft.com/office/drawing/2014/main" id="{79AE668C-956A-5844-AFC6-D9C69407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4036" y="2674862"/>
              <a:ext cx="3097893" cy="2391601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15D1585F-FE58-D84E-839F-2F60BB79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4036" y="2609548"/>
              <a:ext cx="495300" cy="508000"/>
            </a:xfrm>
            <a:prstGeom prst="rect">
              <a:avLst/>
            </a:prstGeom>
          </p:spPr>
        </p:pic>
      </p:grpSp>
      <p:grpSp>
        <p:nvGrpSpPr>
          <p:cNvPr id="16" name="pic1">
            <a:extLst>
              <a:ext uri="{FF2B5EF4-FFF2-40B4-BE49-F238E27FC236}">
                <a16:creationId xmlns:a16="http://schemas.microsoft.com/office/drawing/2014/main" id="{2E4BA6EA-61E1-AA44-A520-3A3227D86CC2}"/>
              </a:ext>
            </a:extLst>
          </p:cNvPr>
          <p:cNvGrpSpPr>
            <a:grpSpLocks noChangeAspect="1"/>
          </p:cNvGrpSpPr>
          <p:nvPr/>
        </p:nvGrpSpPr>
        <p:grpSpPr>
          <a:xfrm>
            <a:off x="914130" y="3429000"/>
            <a:ext cx="3126403" cy="2520000"/>
            <a:chOff x="2205718" y="2144868"/>
            <a:chExt cx="4282168" cy="3451591"/>
          </a:xfrm>
        </p:grpSpPr>
        <p:pic>
          <p:nvPicPr>
            <p:cNvPr id="6" name="Picture 5" descr="A drawing of a face&#10;&#10;Description automatically generated">
              <a:extLst>
                <a:ext uri="{FF2B5EF4-FFF2-40B4-BE49-F238E27FC236}">
                  <a16:creationId xmlns:a16="http://schemas.microsoft.com/office/drawing/2014/main" id="{BDFAA65C-B365-8D41-9F68-4D5ABB49B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5718" y="2144868"/>
              <a:ext cx="3860800" cy="3451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51C827-5686-EE41-ABF9-D1A4D61D2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1850" y="2637409"/>
              <a:ext cx="576036" cy="544777"/>
            </a:xfrm>
            <a:prstGeom prst="rect">
              <a:avLst/>
            </a:prstGeom>
          </p:spPr>
        </p:pic>
      </p:grpSp>
      <p:grpSp>
        <p:nvGrpSpPr>
          <p:cNvPr id="21" name="pic2">
            <a:extLst>
              <a:ext uri="{FF2B5EF4-FFF2-40B4-BE49-F238E27FC236}">
                <a16:creationId xmlns:a16="http://schemas.microsoft.com/office/drawing/2014/main" id="{41AA5AC2-8E2D-4544-8C66-F8844742EC8C}"/>
              </a:ext>
            </a:extLst>
          </p:cNvPr>
          <p:cNvGrpSpPr>
            <a:grpSpLocks noChangeAspect="1"/>
          </p:cNvGrpSpPr>
          <p:nvPr/>
        </p:nvGrpSpPr>
        <p:grpSpPr>
          <a:xfrm>
            <a:off x="4576717" y="3507830"/>
            <a:ext cx="3233219" cy="2520000"/>
            <a:chOff x="4727978" y="941422"/>
            <a:chExt cx="3653000" cy="2847181"/>
          </a:xfrm>
        </p:grpSpPr>
        <p:pic>
          <p:nvPicPr>
            <p:cNvPr id="18" name="Picture 17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E71DEB1-9D9E-A34B-BC0C-818DCB30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470" y="941422"/>
              <a:ext cx="3576508" cy="2847181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0844DF6D-D6B9-1C44-88CC-AE80F0062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2960" y="2746514"/>
              <a:ext cx="508018" cy="682485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292D8C25-D8A4-EA4A-A229-B796A40D4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978" y="941422"/>
              <a:ext cx="508018" cy="68248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BEE611E-54FA-D249-B9A0-EE8461E134AB}"/>
              </a:ext>
            </a:extLst>
          </p:cNvPr>
          <p:cNvSpPr txBox="1"/>
          <p:nvPr/>
        </p:nvSpPr>
        <p:spPr>
          <a:xfrm>
            <a:off x="286341" y="515993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14E5B-C391-B948-ACD3-C8FB384C4A1B}"/>
              </a:ext>
            </a:extLst>
          </p:cNvPr>
          <p:cNvSpPr txBox="1"/>
          <p:nvPr/>
        </p:nvSpPr>
        <p:spPr>
          <a:xfrm>
            <a:off x="489394" y="4671952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F4B76-0A15-184F-BF81-36D32542BD7B}"/>
              </a:ext>
            </a:extLst>
          </p:cNvPr>
          <p:cNvSpPr txBox="1"/>
          <p:nvPr/>
        </p:nvSpPr>
        <p:spPr>
          <a:xfrm>
            <a:off x="489394" y="4167683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D371C-0616-0344-BBDE-DF824C021422}"/>
              </a:ext>
            </a:extLst>
          </p:cNvPr>
          <p:cNvSpPr txBox="1"/>
          <p:nvPr/>
        </p:nvSpPr>
        <p:spPr>
          <a:xfrm>
            <a:off x="516071" y="368559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F73DB-042B-9D49-83DF-430D3BBA7C2A}"/>
              </a:ext>
            </a:extLst>
          </p:cNvPr>
          <p:cNvSpPr/>
          <p:nvPr/>
        </p:nvSpPr>
        <p:spPr>
          <a:xfrm>
            <a:off x="1130034" y="5518678"/>
            <a:ext cx="378006" cy="279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707A-779B-6F46-92ED-C0E0C8AC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HMCS-T (Time out)</a:t>
            </a:r>
          </a:p>
        </p:txBody>
      </p:sp>
      <p:pic>
        <p:nvPicPr>
          <p:cNvPr id="5" name="Content Placeholder 4" descr="A drawing of a face&#10;&#10;Description automatically generated">
            <a:extLst>
              <a:ext uri="{FF2B5EF4-FFF2-40B4-BE49-F238E27FC236}">
                <a16:creationId xmlns:a16="http://schemas.microsoft.com/office/drawing/2014/main" id="{0645D26A-CAA0-2B4A-9439-CB8040D2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211" y="4171952"/>
            <a:ext cx="2880000" cy="1637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6044F-2BC1-B446-B75D-4BAD1512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9" y="3883124"/>
            <a:ext cx="2880000" cy="1925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E2C74-24F1-774B-A31B-FF70AD3F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91" y="4298503"/>
            <a:ext cx="2880000" cy="15104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2D3E54-2865-6C47-A7BE-0DEF951E22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C: succeed to get lock of current level.</a:t>
            </a:r>
          </a:p>
          <a:p>
            <a:r>
              <a:rPr lang="en-US" dirty="0"/>
              <a:t>P: Inherit a prefix of locks.</a:t>
            </a:r>
          </a:p>
        </p:txBody>
      </p:sp>
    </p:spTree>
    <p:extLst>
      <p:ext uri="{BB962C8B-B14F-4D97-AF65-F5344CB8AC3E}">
        <p14:creationId xmlns:p14="http://schemas.microsoft.com/office/powerpoint/2010/main" val="26339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FC3A-5815-0A44-B0A9-E0C4D476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641B-3CE9-7A4C-BB43-546FD00B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1C205A1-0AFF-C94E-A6FC-B6F9F2FF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89" y="2009477"/>
            <a:ext cx="7024411" cy="435133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5A76F24-A0DD-044F-9012-BD1178B239BD}"/>
              </a:ext>
            </a:extLst>
          </p:cNvPr>
          <p:cNvGrpSpPr>
            <a:grpSpLocks noChangeAspect="1"/>
          </p:cNvGrpSpPr>
          <p:nvPr/>
        </p:nvGrpSpPr>
        <p:grpSpPr>
          <a:xfrm>
            <a:off x="7411168" y="1047725"/>
            <a:ext cx="1558800" cy="947048"/>
            <a:chOff x="5196000" y="950772"/>
            <a:chExt cx="1450694" cy="8813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811B27-A126-9F41-AB17-1A8D1A15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6000" y="950772"/>
              <a:ext cx="1440000" cy="2308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02798B-B433-0646-9B0B-CF6547752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814" y="1155183"/>
              <a:ext cx="1440000" cy="252371"/>
            </a:xfrm>
            <a:prstGeom prst="rect">
              <a:avLst/>
            </a:prstGeom>
          </p:spPr>
        </p:pic>
        <p:pic>
          <p:nvPicPr>
            <p:cNvPr id="16" name="Picture 1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882B015-4170-1B49-9179-B288FC499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694" y="1387603"/>
              <a:ext cx="1440000" cy="2206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ED483AD-681A-AD4A-A7FC-F495D31E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1347" y="1584755"/>
              <a:ext cx="1440000" cy="24738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F785C-3D21-B842-84A4-E5AFEEB8CD3E}"/>
              </a:ext>
            </a:extLst>
          </p:cNvPr>
          <p:cNvGrpSpPr/>
          <p:nvPr/>
        </p:nvGrpSpPr>
        <p:grpSpPr>
          <a:xfrm>
            <a:off x="9156733" y="1022300"/>
            <a:ext cx="1858462" cy="1034894"/>
            <a:chOff x="6839794" y="915522"/>
            <a:chExt cx="1858462" cy="10348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A2BCF6-8C60-E64C-93F2-E4691464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7695" y="915522"/>
              <a:ext cx="1800000" cy="292343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726935AC-72F6-6B4A-AFDE-DE0D3811F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5835" y="1160243"/>
              <a:ext cx="1800000" cy="2672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D021D0-4A8E-114B-A576-6A063F99C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9549" y="1422228"/>
              <a:ext cx="1800000" cy="258333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F0F26A86-FE34-514A-9647-0FD02C899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9794" y="1683131"/>
              <a:ext cx="1858462" cy="267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04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FBFC-1B79-754F-8B2C-342DAFD1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5B0D-D9BE-F846-9F7D-F2EE6846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2039AE-ACDE-A341-B6C7-B246F508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66" y="2037897"/>
            <a:ext cx="7020000" cy="44229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77F299-4C5E-734E-94F7-5876A2B995D1}"/>
              </a:ext>
            </a:extLst>
          </p:cNvPr>
          <p:cNvGrpSpPr>
            <a:grpSpLocks noChangeAspect="1"/>
          </p:cNvGrpSpPr>
          <p:nvPr/>
        </p:nvGrpSpPr>
        <p:grpSpPr>
          <a:xfrm>
            <a:off x="7411168" y="1047725"/>
            <a:ext cx="1558800" cy="947048"/>
            <a:chOff x="5196000" y="950772"/>
            <a:chExt cx="1450694" cy="8813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08817D-F9DE-994D-AB20-643AA6D4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6000" y="950772"/>
              <a:ext cx="1440000" cy="2308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73489E-465D-944C-942B-971A421D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814" y="1155183"/>
              <a:ext cx="1440000" cy="252371"/>
            </a:xfrm>
            <a:prstGeom prst="rect">
              <a:avLst/>
            </a:prstGeom>
          </p:spPr>
        </p:pic>
        <p:pic>
          <p:nvPicPr>
            <p:cNvPr id="9" name="Picture 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ECE5F15-89FA-4B42-901C-8C7736762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6694" y="1387603"/>
              <a:ext cx="1440000" cy="2206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68169C-BF28-B241-910E-C9235283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1347" y="1584755"/>
              <a:ext cx="1440000" cy="24738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E8888C-99BC-3E41-84A0-FB4E41AAC176}"/>
              </a:ext>
            </a:extLst>
          </p:cNvPr>
          <p:cNvGrpSpPr/>
          <p:nvPr/>
        </p:nvGrpSpPr>
        <p:grpSpPr>
          <a:xfrm>
            <a:off x="9156733" y="1022300"/>
            <a:ext cx="1858462" cy="1034894"/>
            <a:chOff x="6839794" y="915522"/>
            <a:chExt cx="1858462" cy="10348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BF83DF-64FB-CA42-B3FD-81916EEE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7695" y="915522"/>
              <a:ext cx="1800000" cy="292343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A7E15F3A-02D2-FE4E-9749-0F441A7DE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5835" y="1160243"/>
              <a:ext cx="1800000" cy="2672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E482F7-903B-3140-B761-16199477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9549" y="1422228"/>
              <a:ext cx="1800000" cy="258333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4016397-E389-2A40-BC3F-92CE98F17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9794" y="1683131"/>
              <a:ext cx="1858462" cy="267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71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60D8-BD24-394B-9721-B985C03C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DB208-36F4-6E46-9C17-5D14742C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4" y="142791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2130-6FE0-6E41-922A-7BCD0D4D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7357-1E2A-8347-A50E-A0DAE088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NUMA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MCS Lock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HMCS Lock (Hierarchical MCS Lock)</a:t>
            </a:r>
          </a:p>
        </p:txBody>
      </p:sp>
    </p:spTree>
    <p:extLst>
      <p:ext uri="{BB962C8B-B14F-4D97-AF65-F5344CB8AC3E}">
        <p14:creationId xmlns:p14="http://schemas.microsoft.com/office/powerpoint/2010/main" val="339659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9292-5DA3-7C40-B629-FB40779F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DC0F-CBFE-2B49-9250-6D0C5846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1364" cy="4351338"/>
          </a:xfrm>
        </p:spPr>
        <p:txBody>
          <a:bodyPr/>
          <a:lstStyle/>
          <a:p>
            <a:r>
              <a:rPr lang="en-US" b="1" u="sng" dirty="0"/>
              <a:t>N</a:t>
            </a:r>
            <a:r>
              <a:rPr lang="en-US" u="sng" dirty="0"/>
              <a:t>on </a:t>
            </a:r>
            <a:r>
              <a:rPr lang="en-US" b="1" u="sng" dirty="0"/>
              <a:t>U</a:t>
            </a:r>
            <a:r>
              <a:rPr lang="en-US" u="sng" dirty="0"/>
              <a:t>niform </a:t>
            </a:r>
            <a:r>
              <a:rPr lang="en-US" b="1" u="sng" dirty="0"/>
              <a:t>M</a:t>
            </a:r>
            <a:r>
              <a:rPr lang="en-US" u="sng" dirty="0"/>
              <a:t>emory </a:t>
            </a:r>
            <a:r>
              <a:rPr lang="en-US" b="1" u="sng" dirty="0"/>
              <a:t>A</a:t>
            </a:r>
            <a:r>
              <a:rPr lang="en-US" u="sng" dirty="0"/>
              <a:t>rchitecture </a:t>
            </a:r>
            <a:r>
              <a:rPr lang="en-US" dirty="0"/>
              <a:t>is a computer memory design used in multiprocessing.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memory access time depends on the memory location relative to the processor.</a:t>
            </a:r>
          </a:p>
          <a:p>
            <a:endParaRPr lang="en-US" dirty="0"/>
          </a:p>
          <a:p>
            <a:r>
              <a:rPr lang="en-US" u="sng" dirty="0"/>
              <a:t>Local memory </a:t>
            </a:r>
            <a:r>
              <a:rPr lang="en-US" dirty="0">
                <a:solidFill>
                  <a:srgbClr val="00B0F0"/>
                </a:solidFill>
              </a:rPr>
              <a:t>faster</a:t>
            </a:r>
            <a:r>
              <a:rPr lang="en-US" dirty="0"/>
              <a:t> than non-local.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4DEEE-FC82-7240-9371-33C835C6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09" y="1027906"/>
            <a:ext cx="3766591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A349-6D1E-394D-9277-E931C89D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8DD7-B537-4F4C-AA40-24462998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3104" cy="4351338"/>
          </a:xfrm>
        </p:spPr>
        <p:txBody>
          <a:bodyPr/>
          <a:lstStyle/>
          <a:p>
            <a:r>
              <a:rPr lang="en-US" dirty="0"/>
              <a:t>Guarantees FIFO ordering of lock acquisitions.</a:t>
            </a:r>
          </a:p>
          <a:p>
            <a:endParaRPr lang="en-US" dirty="0"/>
          </a:p>
          <a:p>
            <a:r>
              <a:rPr lang="en-US" dirty="0"/>
              <a:t>Spin lock on </a:t>
            </a:r>
            <a:r>
              <a:rPr lang="en-US" u="sng" dirty="0"/>
              <a:t>local</a:t>
            </a:r>
            <a:r>
              <a:rPr lang="en-US" dirty="0"/>
              <a:t>-accessible flag variable.</a:t>
            </a:r>
          </a:p>
          <a:p>
            <a:endParaRPr lang="en-US" dirty="0"/>
          </a:p>
          <a:p>
            <a:r>
              <a:rPr lang="en-US" dirty="0"/>
              <a:t>Drawback: passing lock between different NUMA node is </a:t>
            </a:r>
            <a:r>
              <a:rPr lang="en-US" dirty="0">
                <a:solidFill>
                  <a:srgbClr val="FF0000"/>
                </a:solidFill>
              </a:rPr>
              <a:t>slow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8CECD-69A3-4B4C-B5B4-704A0E26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506" y="748403"/>
            <a:ext cx="4124866" cy="5797826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F0BB890D-E1F3-8042-AB62-B3E637F2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94" y="2795862"/>
            <a:ext cx="1462816" cy="26905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F19A69-63B4-1941-A4D4-9A32C83AF66A}"/>
              </a:ext>
            </a:extLst>
          </p:cNvPr>
          <p:cNvCxnSpPr>
            <a:cxnSpLocks/>
          </p:cNvCxnSpPr>
          <p:nvPr/>
        </p:nvCxnSpPr>
        <p:spPr>
          <a:xfrm>
            <a:off x="9219652" y="2795862"/>
            <a:ext cx="0" cy="3945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34BA83-1D1C-FA44-B6C0-05C79C3B773D}"/>
              </a:ext>
            </a:extLst>
          </p:cNvPr>
          <p:cNvGrpSpPr/>
          <p:nvPr/>
        </p:nvGrpSpPr>
        <p:grpSpPr>
          <a:xfrm>
            <a:off x="4012243" y="2488993"/>
            <a:ext cx="7961419" cy="3687970"/>
            <a:chOff x="4012243" y="2488993"/>
            <a:chExt cx="7961419" cy="368797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C8A669D0-292A-514E-BBDB-A4EAD5525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2243" y="2488993"/>
              <a:ext cx="7961419" cy="368797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9773A51-86AC-954F-94DC-9F46D0D0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522" y="5136873"/>
              <a:ext cx="1016000" cy="533400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5F21999F-12B8-6440-A166-6B196239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270" y="4590221"/>
              <a:ext cx="1016000" cy="533400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E61CDE20-79D2-EF41-8B36-3C1DB33E4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9270" y="3937621"/>
              <a:ext cx="1016000" cy="5334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1818227-0BC9-2F48-8B2D-1AF83112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157" y="3200538"/>
              <a:ext cx="1908313" cy="533400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0F5D090-7B17-6045-B245-63DFA86A6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2049" y="2534686"/>
              <a:ext cx="2356995" cy="533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2D061C-0094-E64F-BBC8-907125D0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HMCS Lock (Hierarchy MCS)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F0AF-8BCB-804D-8CD8-C056D2BD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Hierarchy MCS </a:t>
            </a:r>
            <a:r>
              <a:rPr lang="en-US" dirty="0"/>
              <a:t>Lock.</a:t>
            </a:r>
          </a:p>
          <a:p>
            <a:r>
              <a:rPr lang="en-US" dirty="0"/>
              <a:t>Trade fairness for higher throughput.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4D8B0-49C8-6C46-B64F-56B6AE4125F4}"/>
              </a:ext>
            </a:extLst>
          </p:cNvPr>
          <p:cNvSpPr txBox="1"/>
          <p:nvPr/>
        </p:nvSpPr>
        <p:spPr>
          <a:xfrm>
            <a:off x="4404096" y="5298386"/>
            <a:ext cx="8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C00E-5021-BC40-A5B8-4C41DFA23A36}"/>
              </a:ext>
            </a:extLst>
          </p:cNvPr>
          <p:cNvSpPr txBox="1"/>
          <p:nvPr/>
        </p:nvSpPr>
        <p:spPr>
          <a:xfrm>
            <a:off x="5124842" y="4674704"/>
            <a:ext cx="5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E3569-19CA-7945-A424-334B7ACF8690}"/>
              </a:ext>
            </a:extLst>
          </p:cNvPr>
          <p:cNvSpPr txBox="1"/>
          <p:nvPr/>
        </p:nvSpPr>
        <p:spPr>
          <a:xfrm>
            <a:off x="5433325" y="4115735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0D232-3910-B849-8C2B-D6BC091EBA55}"/>
              </a:ext>
            </a:extLst>
          </p:cNvPr>
          <p:cNvSpPr txBox="1"/>
          <p:nvPr/>
        </p:nvSpPr>
        <p:spPr>
          <a:xfrm>
            <a:off x="6768903" y="341029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1EB57E75-FED3-464B-84B3-D637D22D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13" y="5808663"/>
            <a:ext cx="4253948" cy="4139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5C8F187-8674-144A-8804-D48C3B01E28A}"/>
              </a:ext>
            </a:extLst>
          </p:cNvPr>
          <p:cNvSpPr/>
          <p:nvPr/>
        </p:nvSpPr>
        <p:spPr>
          <a:xfrm>
            <a:off x="4377591" y="4649135"/>
            <a:ext cx="1988323" cy="152782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9A7CEB23-BD7F-7241-9538-808AE5B8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703" y="5642319"/>
            <a:ext cx="1282700" cy="369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A5BAAC-CEFE-BE4E-A127-FC1723783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276" y="5664648"/>
            <a:ext cx="1815254" cy="4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940-C9E6-2540-A86E-52A496A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HMCS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E91B-DB3B-D846-BDAC-42A34FC1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Because HMCS </a:t>
            </a:r>
            <a:r>
              <a:rPr lang="en-US" u="sng" dirty="0"/>
              <a:t>doesn’t guarantee </a:t>
            </a:r>
            <a:r>
              <a:rPr lang="en-US" dirty="0"/>
              <a:t>a global </a:t>
            </a:r>
            <a:r>
              <a:rPr lang="en-US" u="sng" dirty="0"/>
              <a:t>FIFO</a:t>
            </a:r>
            <a:r>
              <a:rPr lang="en-US" dirty="0"/>
              <a:t> ordering of lock acquisition. Sometimes lock acquisition can incur </a:t>
            </a:r>
            <a:r>
              <a:rPr lang="en-US" dirty="0">
                <a:solidFill>
                  <a:srgbClr val="FF0000"/>
                </a:solidFill>
              </a:rPr>
              <a:t>long latency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Such a long latency may be intolerable for certain kind of application.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Solution</a:t>
            </a:r>
            <a:r>
              <a:rPr lang="en-US" dirty="0"/>
              <a:t>: Abortable Lock</a:t>
            </a:r>
          </a:p>
        </p:txBody>
      </p:sp>
    </p:spTree>
    <p:extLst>
      <p:ext uri="{BB962C8B-B14F-4D97-AF65-F5344CB8AC3E}">
        <p14:creationId xmlns:p14="http://schemas.microsoft.com/office/powerpoint/2010/main" val="23249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EDE0-657E-064A-85BC-C45DAD8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B423-7453-A344-BBDF-48C4A428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MCS-T: Abortable MCS lock.</a:t>
            </a:r>
          </a:p>
          <a:p>
            <a:endParaRPr lang="en-US" dirty="0"/>
          </a:p>
          <a:p>
            <a:r>
              <a:rPr lang="en-US" dirty="0"/>
              <a:t>HMCS-T: Abortable HMCS lock.</a:t>
            </a:r>
          </a:p>
          <a:p>
            <a:pPr marL="0" indent="0">
              <a:buNone/>
            </a:pPr>
            <a:r>
              <a:rPr lang="en-US" dirty="0"/>
              <a:t>   (Equivalent to </a:t>
            </a:r>
            <a:r>
              <a:rPr lang="en-US" u="sng" dirty="0"/>
              <a:t>n level MCS-T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0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570A-38A4-1647-A570-E97F74F9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MCS-T (Time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B246-FAE5-DC49-B98E-F877AB64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a1" descr="A close up of a sign&#10;&#10;Description automatically generated">
            <a:extLst>
              <a:ext uri="{FF2B5EF4-FFF2-40B4-BE49-F238E27FC236}">
                <a16:creationId xmlns:a16="http://schemas.microsoft.com/office/drawing/2014/main" id="{DAE6796E-85E0-CD41-8EE1-E56AB015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25" y="3118644"/>
            <a:ext cx="1511300" cy="1676400"/>
          </a:xfrm>
          <a:prstGeom prst="rect">
            <a:avLst/>
          </a:prstGeom>
        </p:spPr>
      </p:pic>
      <p:pic>
        <p:nvPicPr>
          <p:cNvPr id="9" name="a2">
            <a:extLst>
              <a:ext uri="{FF2B5EF4-FFF2-40B4-BE49-F238E27FC236}">
                <a16:creationId xmlns:a16="http://schemas.microsoft.com/office/drawing/2014/main" id="{329A6447-3024-B04A-A00E-6FFD5A51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25" y="3109963"/>
            <a:ext cx="1511300" cy="1676400"/>
          </a:xfrm>
          <a:prstGeom prst="rect">
            <a:avLst/>
          </a:prstGeom>
        </p:spPr>
      </p:pic>
      <p:pic>
        <p:nvPicPr>
          <p:cNvPr id="11" name="a3">
            <a:extLst>
              <a:ext uri="{FF2B5EF4-FFF2-40B4-BE49-F238E27FC236}">
                <a16:creationId xmlns:a16="http://schemas.microsoft.com/office/drawing/2014/main" id="{6CE547D3-5B93-A042-8163-926962C78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825" y="3101282"/>
            <a:ext cx="1511300" cy="1676400"/>
          </a:xfrm>
          <a:prstGeom prst="rect">
            <a:avLst/>
          </a:prstGeom>
        </p:spPr>
      </p:pic>
      <p:pic>
        <p:nvPicPr>
          <p:cNvPr id="13" name="a4">
            <a:extLst>
              <a:ext uri="{FF2B5EF4-FFF2-40B4-BE49-F238E27FC236}">
                <a16:creationId xmlns:a16="http://schemas.microsoft.com/office/drawing/2014/main" id="{99020767-DFAF-E842-BCF0-64D47AFA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825" y="3109963"/>
            <a:ext cx="1511300" cy="1676400"/>
          </a:xfrm>
          <a:prstGeom prst="rect">
            <a:avLst/>
          </a:prstGeom>
        </p:spPr>
      </p:pic>
      <p:pic>
        <p:nvPicPr>
          <p:cNvPr id="15" name="a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FC9555A-1CE6-C042-A4BB-92BFF9768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25" y="3109963"/>
            <a:ext cx="1511300" cy="1676400"/>
          </a:xfrm>
          <a:prstGeom prst="rect">
            <a:avLst/>
          </a:prstGeom>
        </p:spPr>
      </p:pic>
      <p:pic>
        <p:nvPicPr>
          <p:cNvPr id="17" name="b1" descr="A close up of a sign&#10;&#10;Description automatically generated">
            <a:extLst>
              <a:ext uri="{FF2B5EF4-FFF2-40B4-BE49-F238E27FC236}">
                <a16:creationId xmlns:a16="http://schemas.microsoft.com/office/drawing/2014/main" id="{7459AC6C-E2F7-4B49-BF8B-D5E2D5421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825" y="3109963"/>
            <a:ext cx="2768600" cy="1676400"/>
          </a:xfrm>
          <a:prstGeom prst="rect">
            <a:avLst/>
          </a:prstGeom>
        </p:spPr>
      </p:pic>
      <p:pic>
        <p:nvPicPr>
          <p:cNvPr id="19" name="b2" descr="A close up of a sign&#10;&#10;Description automatically generated">
            <a:extLst>
              <a:ext uri="{FF2B5EF4-FFF2-40B4-BE49-F238E27FC236}">
                <a16:creationId xmlns:a16="http://schemas.microsoft.com/office/drawing/2014/main" id="{98941B11-1BC3-3449-B123-291EC775D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125" y="3101282"/>
            <a:ext cx="2781300" cy="1676400"/>
          </a:xfrm>
          <a:prstGeom prst="rect">
            <a:avLst/>
          </a:prstGeom>
        </p:spPr>
      </p:pic>
      <p:pic>
        <p:nvPicPr>
          <p:cNvPr id="21" name="b3" descr="A close up of a sign&#10;&#10;Description automatically generated">
            <a:extLst>
              <a:ext uri="{FF2B5EF4-FFF2-40B4-BE49-F238E27FC236}">
                <a16:creationId xmlns:a16="http://schemas.microsoft.com/office/drawing/2014/main" id="{89751CCD-8755-D94D-AC71-64BE2A08E0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1125" y="3101282"/>
            <a:ext cx="2768600" cy="1676400"/>
          </a:xfrm>
          <a:prstGeom prst="rect">
            <a:avLst/>
          </a:prstGeom>
        </p:spPr>
      </p:pic>
      <p:pic>
        <p:nvPicPr>
          <p:cNvPr id="23" name="b4" descr="A close up of a sign&#10;&#10;Description automatically generated">
            <a:extLst>
              <a:ext uri="{FF2B5EF4-FFF2-40B4-BE49-F238E27FC236}">
                <a16:creationId xmlns:a16="http://schemas.microsoft.com/office/drawing/2014/main" id="{6DF6BB3F-8D71-3347-B82D-D20E172AF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900" y="3101282"/>
            <a:ext cx="4140200" cy="1676400"/>
          </a:xfrm>
          <a:prstGeom prst="rect">
            <a:avLst/>
          </a:prstGeom>
        </p:spPr>
      </p:pic>
      <p:pic>
        <p:nvPicPr>
          <p:cNvPr id="25" name="c1" descr="A close up of a sign&#10;&#10;Description automatically generated">
            <a:extLst>
              <a:ext uri="{FF2B5EF4-FFF2-40B4-BE49-F238E27FC236}">
                <a16:creationId xmlns:a16="http://schemas.microsoft.com/office/drawing/2014/main" id="{570E4871-6B66-AC49-969F-477325C0F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2250" y="3104176"/>
            <a:ext cx="4127500" cy="1676400"/>
          </a:xfrm>
          <a:prstGeom prst="rect">
            <a:avLst/>
          </a:prstGeom>
        </p:spPr>
      </p:pic>
      <p:pic>
        <p:nvPicPr>
          <p:cNvPr id="27" name="c2" descr="A close up of a sign&#10;&#10;Description automatically generated">
            <a:extLst>
              <a:ext uri="{FF2B5EF4-FFF2-40B4-BE49-F238E27FC236}">
                <a16:creationId xmlns:a16="http://schemas.microsoft.com/office/drawing/2014/main" id="{A90AC2E4-AEFE-AB47-AAA7-30BE5D0FA6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5900" y="3109963"/>
            <a:ext cx="4127500" cy="1676400"/>
          </a:xfrm>
          <a:prstGeom prst="rect">
            <a:avLst/>
          </a:prstGeom>
        </p:spPr>
      </p:pic>
      <p:pic>
        <p:nvPicPr>
          <p:cNvPr id="29" name="c3" descr="A close up of a sign&#10;&#10;Description automatically generated">
            <a:extLst>
              <a:ext uri="{FF2B5EF4-FFF2-40B4-BE49-F238E27FC236}">
                <a16:creationId xmlns:a16="http://schemas.microsoft.com/office/drawing/2014/main" id="{6DCCCA51-104B-5541-BB75-C14535A308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1125" y="3109963"/>
            <a:ext cx="4127500" cy="1778000"/>
          </a:xfrm>
          <a:prstGeom prst="rect">
            <a:avLst/>
          </a:prstGeom>
        </p:spPr>
      </p:pic>
      <p:pic>
        <p:nvPicPr>
          <p:cNvPr id="31" name="c4" descr="A close up of a sign&#10;&#10;Description automatically generated">
            <a:extLst>
              <a:ext uri="{FF2B5EF4-FFF2-40B4-BE49-F238E27FC236}">
                <a16:creationId xmlns:a16="http://schemas.microsoft.com/office/drawing/2014/main" id="{CE4DB46A-D4F5-094C-8530-85623D0A31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0000" y="3104738"/>
            <a:ext cx="4127500" cy="1765300"/>
          </a:xfrm>
          <a:prstGeom prst="rect">
            <a:avLst/>
          </a:prstGeom>
        </p:spPr>
      </p:pic>
      <p:pic>
        <p:nvPicPr>
          <p:cNvPr id="33" name="c5" descr="A close up of a sign&#10;&#10;Description automatically generated">
            <a:extLst>
              <a:ext uri="{FF2B5EF4-FFF2-40B4-BE49-F238E27FC236}">
                <a16:creationId xmlns:a16="http://schemas.microsoft.com/office/drawing/2014/main" id="{D3E06425-F473-D44E-9580-81E5CE93CF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0000" y="3113701"/>
            <a:ext cx="4127500" cy="1765300"/>
          </a:xfrm>
          <a:prstGeom prst="rect">
            <a:avLst/>
          </a:prstGeom>
        </p:spPr>
      </p:pic>
      <p:pic>
        <p:nvPicPr>
          <p:cNvPr id="35" name="c6" descr="A close up of a sign&#10;&#10;Description automatically generated">
            <a:extLst>
              <a:ext uri="{FF2B5EF4-FFF2-40B4-BE49-F238E27FC236}">
                <a16:creationId xmlns:a16="http://schemas.microsoft.com/office/drawing/2014/main" id="{D3A420CE-B64F-EB4E-B384-10AC370F5F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32250" y="3102086"/>
            <a:ext cx="4127500" cy="1765300"/>
          </a:xfrm>
          <a:prstGeom prst="rect">
            <a:avLst/>
          </a:prstGeom>
        </p:spPr>
      </p:pic>
      <p:pic>
        <p:nvPicPr>
          <p:cNvPr id="39" name="c7" descr="A close up of a sign&#10;&#10;Description automatically generated">
            <a:extLst>
              <a:ext uri="{FF2B5EF4-FFF2-40B4-BE49-F238E27FC236}">
                <a16:creationId xmlns:a16="http://schemas.microsoft.com/office/drawing/2014/main" id="{08F4CA7C-020C-054D-A2D9-C6F8505A2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9550" y="3107150"/>
            <a:ext cx="4127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E219-0B8B-0F46-8F1E-43C50C3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MCS-T Acquire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7943-89DC-A242-9830-4DBFC733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the status field to </a:t>
            </a:r>
            <a:r>
              <a:rPr lang="en-US" b="1" dirty="0"/>
              <a:t>W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Possibility of previous flag: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</a:t>
            </a:r>
            <a:r>
              <a:rPr lang="en-US" dirty="0"/>
              <a:t>:  simply follow MCS lock enqueue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</a:t>
            </a:r>
            <a:r>
              <a:rPr lang="en-US" dirty="0"/>
              <a:t>:  re-acquire a lock that had abandoned.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</a:t>
            </a:r>
            <a:r>
              <a:rPr lang="en-US" dirty="0"/>
              <a:t>:  wait to be recycled.</a:t>
            </a:r>
          </a:p>
        </p:txBody>
      </p:sp>
    </p:spTree>
    <p:extLst>
      <p:ext uri="{BB962C8B-B14F-4D97-AF65-F5344CB8AC3E}">
        <p14:creationId xmlns:p14="http://schemas.microsoft.com/office/powerpoint/2010/main" val="95216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345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Efﬁcient Abortable-locking Protocol for Multi-level NUMA Systems</vt:lpstr>
      <vt:lpstr>Background</vt:lpstr>
      <vt:lpstr>NUMA System</vt:lpstr>
      <vt:lpstr>MCS Lock</vt:lpstr>
      <vt:lpstr>HMCS Lock (Hierarchy MCS)</vt:lpstr>
      <vt:lpstr>Drawback of HMCS Lock</vt:lpstr>
      <vt:lpstr>Main Design</vt:lpstr>
      <vt:lpstr>MCS-T (Time out)</vt:lpstr>
      <vt:lpstr>MCS-T Acquire Lock</vt:lpstr>
      <vt:lpstr>MCS-T Release Lock</vt:lpstr>
      <vt:lpstr>HMCS-T (Time out)</vt:lpstr>
      <vt:lpstr>HMCS-T (Time out)</vt:lpstr>
      <vt:lpstr>Evaluation</vt:lpstr>
      <vt:lpstr>Evaluation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Zhenhan Gong</dc:creator>
  <cp:lastModifiedBy>Zhenhan Gong</cp:lastModifiedBy>
  <cp:revision>186</cp:revision>
  <dcterms:created xsi:type="dcterms:W3CDTF">2019-03-20T16:28:23Z</dcterms:created>
  <dcterms:modified xsi:type="dcterms:W3CDTF">2019-03-22T02:58:14Z</dcterms:modified>
</cp:coreProperties>
</file>