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23"/>
  </p:notesMasterIdLst>
  <p:handoutMasterIdLst>
    <p:handoutMasterId r:id="rId24"/>
  </p:handoutMasterIdLst>
  <p:sldIdLst>
    <p:sldId id="285" r:id="rId2"/>
    <p:sldId id="289" r:id="rId3"/>
    <p:sldId id="305" r:id="rId4"/>
    <p:sldId id="306" r:id="rId5"/>
    <p:sldId id="288" r:id="rId6"/>
    <p:sldId id="290" r:id="rId7"/>
    <p:sldId id="292" r:id="rId8"/>
    <p:sldId id="294" r:id="rId9"/>
    <p:sldId id="295" r:id="rId10"/>
    <p:sldId id="308" r:id="rId11"/>
    <p:sldId id="296" r:id="rId12"/>
    <p:sldId id="304" r:id="rId13"/>
    <p:sldId id="297" r:id="rId14"/>
    <p:sldId id="298" r:id="rId15"/>
    <p:sldId id="309" r:id="rId16"/>
    <p:sldId id="299" r:id="rId17"/>
    <p:sldId id="300" r:id="rId18"/>
    <p:sldId id="301" r:id="rId19"/>
    <p:sldId id="310" r:id="rId20"/>
    <p:sldId id="307" r:id="rId21"/>
    <p:sldId id="311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9" autoAdjust="0"/>
    <p:restoredTop sz="74972" autoAdjust="0"/>
  </p:normalViewPr>
  <p:slideViewPr>
    <p:cSldViewPr snapToGrid="0">
      <p:cViewPr varScale="1">
        <p:scale>
          <a:sx n="89" d="100"/>
          <a:sy n="89" d="100"/>
        </p:scale>
        <p:origin x="25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newma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362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程序会持续地测量通信量</a:t>
            </a:r>
            <a:endParaRPr lang="en-US" altLang="zh-CN" dirty="0"/>
          </a:p>
          <a:p>
            <a:r>
              <a:rPr lang="zh-CN" altLang="en-US" dirty="0"/>
              <a:t>因为不能测量</a:t>
            </a:r>
            <a:r>
              <a:rPr lang="en-US" altLang="zh-CN" dirty="0"/>
              <a:t>CPU-CPU</a:t>
            </a:r>
            <a:r>
              <a:rPr lang="zh-CN" altLang="en-US" dirty="0"/>
              <a:t>的交互只能测量</a:t>
            </a:r>
            <a:r>
              <a:rPr lang="en-US" altLang="zh-CN" dirty="0"/>
              <a:t>CPU-node</a:t>
            </a:r>
            <a:r>
              <a:rPr lang="zh-CN" altLang="en-US" dirty="0"/>
              <a:t>的交互。做假设：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。线程可能和同</a:t>
            </a:r>
            <a:r>
              <a:rPr lang="en-US" altLang="zh-CN" dirty="0"/>
              <a:t>node</a:t>
            </a:r>
            <a:r>
              <a:rPr lang="zh-CN" altLang="en-US" dirty="0"/>
              <a:t>任一线程</a:t>
            </a:r>
            <a:r>
              <a:rPr lang="en-US" altLang="zh-CN" dirty="0"/>
              <a:t>share data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。如果一个</a:t>
            </a:r>
            <a:r>
              <a:rPr lang="en-US" altLang="zh-CN" dirty="0"/>
              <a:t>CPU</a:t>
            </a:r>
            <a:r>
              <a:rPr lang="zh-CN" altLang="en-US" dirty="0"/>
              <a:t>和另一个</a:t>
            </a:r>
            <a:r>
              <a:rPr lang="en-US" altLang="zh-CN" dirty="0"/>
              <a:t>node</a:t>
            </a:r>
            <a:r>
              <a:rPr lang="zh-CN" altLang="en-US" dirty="0"/>
              <a:t>有大量信息交流，则这个</a:t>
            </a:r>
            <a:r>
              <a:rPr lang="en-US" altLang="zh-CN" dirty="0"/>
              <a:t>CPU</a:t>
            </a:r>
            <a:r>
              <a:rPr lang="zh-CN" altLang="en-US" dirty="0"/>
              <a:t>上的线程可能和那个</a:t>
            </a:r>
            <a:r>
              <a:rPr lang="en-US" altLang="zh-CN" dirty="0"/>
              <a:t>node</a:t>
            </a:r>
            <a:r>
              <a:rPr lang="zh-CN" altLang="en-US" dirty="0"/>
              <a:t>上同一应用的线程交流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。同一应用线程交流多于跨应用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为了降低错误的判断（实际没有交流被当成有），我们一开始将所有同进程线程放在同一</a:t>
            </a:r>
            <a:r>
              <a:rPr lang="en-US" altLang="zh-CN" dirty="0"/>
              <a:t>node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这样假设的缺点是，及时没有共享数据，我们也倾向将不同线程放在同一节点，好处是保证共享关系较少，降低算法复杂度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584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将一个应用下有交流的线程放在统一节点，为每个节点计算一个加权</a:t>
            </a:r>
            <a:r>
              <a:rPr lang="en-US" altLang="zh-CN" dirty="0"/>
              <a:t>bandwidth</a:t>
            </a:r>
            <a:r>
              <a:rPr lang="zh-CN" altLang="en-US" dirty="0"/>
              <a:t>。他表示这个</a:t>
            </a:r>
            <a:r>
              <a:rPr lang="en-US" altLang="zh-CN" dirty="0"/>
              <a:t>cluster</a:t>
            </a:r>
            <a:r>
              <a:rPr lang="zh-CN" altLang="en-US" dirty="0"/>
              <a:t>和外界交流是多还是少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然后我们就会开始找放置策略，对于一个放置策略，计算这样一个值来描述节点的好坏，它是节点需要的交流量 * 在当前放置下他有的带宽。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我们可以简单看个例子，这种情况下，左边交流量是一车，现有带宽是</a:t>
            </a:r>
            <a:r>
              <a:rPr lang="en-US" altLang="zh-CN" dirty="0"/>
              <a:t>4</a:t>
            </a:r>
            <a:r>
              <a:rPr lang="zh-CN" altLang="en-US" dirty="0"/>
              <a:t>，乘积是</a:t>
            </a:r>
            <a:r>
              <a:rPr lang="en-US" altLang="zh-CN" dirty="0"/>
              <a:t>4</a:t>
            </a:r>
            <a:r>
              <a:rPr lang="zh-CN" altLang="en-US" dirty="0"/>
              <a:t>，右边则是</a:t>
            </a:r>
            <a:r>
              <a:rPr lang="en-US" altLang="zh-CN" dirty="0"/>
              <a:t>4</a:t>
            </a:r>
            <a:r>
              <a:rPr lang="zh-CN" altLang="en-US" dirty="0"/>
              <a:t>*</a:t>
            </a:r>
            <a:r>
              <a:rPr lang="en-US" altLang="zh-CN" dirty="0"/>
              <a:t>1</a:t>
            </a:r>
            <a:r>
              <a:rPr lang="zh-CN" altLang="en-US" dirty="0"/>
              <a:t>，总共</a:t>
            </a:r>
            <a:r>
              <a:rPr lang="en-US" altLang="zh-CN" dirty="0" err="1"/>
              <a:t>Pwbw</a:t>
            </a:r>
            <a:r>
              <a:rPr lang="en-US" altLang="zh-CN" dirty="0"/>
              <a:t>=8</a:t>
            </a:r>
          </a:p>
          <a:p>
            <a:endParaRPr lang="en-US" altLang="zh-CN" dirty="0"/>
          </a:p>
          <a:p>
            <a:r>
              <a:rPr lang="zh-CN" altLang="en-US" dirty="0"/>
              <a:t>然后看另一种做法，则是</a:t>
            </a:r>
            <a:r>
              <a:rPr lang="en-US" altLang="zh-CN" dirty="0"/>
              <a:t>1</a:t>
            </a:r>
            <a:r>
              <a:rPr lang="zh-CN" altLang="en-US" dirty="0"/>
              <a:t>*</a:t>
            </a:r>
            <a:r>
              <a:rPr lang="en-US" altLang="zh-CN" dirty="0"/>
              <a:t>1+4</a:t>
            </a:r>
            <a:r>
              <a:rPr lang="zh-CN" altLang="en-US" dirty="0"/>
              <a:t>*</a:t>
            </a:r>
            <a:r>
              <a:rPr lang="en-US" altLang="zh-CN" dirty="0"/>
              <a:t>4=17</a:t>
            </a:r>
            <a:r>
              <a:rPr lang="zh-CN" altLang="en-US" dirty="0"/>
              <a:t>。所以这种方法更好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那这个值越大，就表示越需要交流的节点被放置在交通越好的地方，越不需要交流闭门造车的节点就可以放在相对交通弱一些的节点。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我们选择比较好的一些策略，备用。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。将同一个进程的线程归到一个虚拟集群下。指派一个</a:t>
            </a:r>
            <a:r>
              <a:rPr lang="en-US" altLang="zh-CN" dirty="0" err="1"/>
              <a:t>Cweight</a:t>
            </a:r>
            <a:r>
              <a:rPr lang="zh-CN" altLang="en-US" dirty="0"/>
              <a:t>给集群。高的</a:t>
            </a:r>
            <a:r>
              <a:rPr lang="en-US" altLang="zh-CN" dirty="0" err="1"/>
              <a:t>Cweight</a:t>
            </a:r>
            <a:r>
              <a:rPr lang="zh-CN" altLang="en-US" dirty="0"/>
              <a:t>会被放在联通性较好的</a:t>
            </a:r>
            <a:r>
              <a:rPr lang="en-US" altLang="zh-CN" dirty="0"/>
              <a:t>node</a:t>
            </a:r>
            <a:r>
              <a:rPr lang="zh-CN" altLang="en-US" dirty="0"/>
              <a:t>上。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默认的</a:t>
            </a:r>
            <a:r>
              <a:rPr lang="en-US" altLang="zh-CN" dirty="0" err="1"/>
              <a:t>Cweight</a:t>
            </a:r>
            <a:r>
              <a:rPr lang="zh-CN" altLang="en-US" dirty="0"/>
              <a:t>等于线程进行远程交流的数量的对数。省略小的差距，保留大的差距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。计算所有</a:t>
            </a:r>
            <a:r>
              <a:rPr lang="en-US" altLang="zh-CN" dirty="0"/>
              <a:t>cluster</a:t>
            </a:r>
            <a:r>
              <a:rPr lang="zh-CN" altLang="en-US" dirty="0"/>
              <a:t>可能的放置方法。在</a:t>
            </a:r>
            <a:r>
              <a:rPr lang="en-US" altLang="zh-CN" dirty="0"/>
              <a:t>node</a:t>
            </a:r>
            <a:r>
              <a:rPr lang="zh-CN" altLang="en-US" dirty="0"/>
              <a:t>粒度上。枚举数量大，因此后面会介绍避免枚举的办法。对于一种放置</a:t>
            </a:r>
            <a:r>
              <a:rPr lang="en-US" altLang="zh-CN" dirty="0"/>
              <a:t>P</a:t>
            </a:r>
            <a:r>
              <a:rPr lang="zh-CN" altLang="en-US" dirty="0"/>
              <a:t>，计算对每个</a:t>
            </a:r>
            <a:r>
              <a:rPr lang="en-US" altLang="zh-CN" dirty="0"/>
              <a:t>cluster</a:t>
            </a:r>
            <a:r>
              <a:rPr lang="zh-CN" altLang="en-US" dirty="0"/>
              <a:t>最大带宽</a:t>
            </a:r>
            <a:r>
              <a:rPr lang="en-US" altLang="zh-CN" dirty="0" err="1"/>
              <a:t>C_bw</a:t>
            </a:r>
            <a:r>
              <a:rPr lang="en-US" altLang="zh-CN" dirty="0"/>
              <a:t>(P)</a:t>
            </a:r>
            <a:r>
              <a:rPr lang="zh-CN" altLang="en-US" dirty="0"/>
              <a:t>。然后计算</a:t>
            </a:r>
            <a:r>
              <a:rPr lang="en-US" altLang="zh-CN" dirty="0" err="1"/>
              <a:t>P_wbw</a:t>
            </a:r>
            <a:r>
              <a:rPr lang="zh-CN" altLang="en-US" dirty="0"/>
              <a:t>，它越大越好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。挑选至少超过最大那个的</a:t>
            </a:r>
            <a:r>
              <a:rPr lang="en-US" altLang="zh-CN" dirty="0"/>
              <a:t>90%</a:t>
            </a:r>
            <a:r>
              <a:rPr lang="zh-CN" altLang="en-US" dirty="0"/>
              <a:t>的所有</a:t>
            </a:r>
            <a:r>
              <a:rPr lang="en-US" altLang="zh-CN" dirty="0"/>
              <a:t>P</a:t>
            </a:r>
            <a:r>
              <a:rPr lang="zh-CN" altLang="en-US" dirty="0"/>
              <a:t>。选择</a:t>
            </a:r>
            <a:r>
              <a:rPr lang="en-US" altLang="zh-CN" dirty="0" err="1"/>
              <a:t>Pmm</a:t>
            </a:r>
            <a:r>
              <a:rPr lang="zh-CN" altLang="en-US" dirty="0"/>
              <a:t>最小的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。假设</a:t>
            </a:r>
            <a:r>
              <a:rPr lang="en-US" altLang="zh-CN" dirty="0"/>
              <a:t>migration</a:t>
            </a:r>
            <a:r>
              <a:rPr lang="zh-CN" altLang="en-US" dirty="0"/>
              <a:t>速度。为了避免来回迁移，追踪现有的最长时间，要求每个应用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migration</a:t>
            </a:r>
            <a:r>
              <a:rPr lang="zh-CN" altLang="en-US" dirty="0"/>
              <a:t>时间小于</a:t>
            </a:r>
            <a:r>
              <a:rPr lang="en-US" altLang="zh-CN" dirty="0"/>
              <a:t>A</a:t>
            </a:r>
            <a:r>
              <a:rPr lang="zh-CN" altLang="en-US" dirty="0"/>
              <a:t>上面执行的总时间的</a:t>
            </a:r>
            <a:r>
              <a:rPr lang="en-US" altLang="zh-CN" dirty="0"/>
              <a:t>5%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633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下一步筛选是找到开销比较小的。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表示在达到这个放置时要迁移的内存量。我们要找到开销最小的策略。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但是这里可能会出现一个情况，就是由于应用场景会有一些变化，最优的放置可能会在两个策略之间抖动，因此就会出现我把仓库前来前去，这是浪费时间的。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因此我们设定一个阈值，来放置这种情况。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我们会计算一个应用迁移要花的时间，如果他大于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5%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的总运行时间，我们就不移动它。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resident set size (RSS) is the portion of memory occupied by a process that is held in main memory (RAM).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713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决定了潜移策略以后，我们就要开始搬家了。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搬家的时候，工厂是好搬迁的，只要</a:t>
            </a:r>
            <a:r>
              <a:rPr lang="en-US" altLang="zh-CN" dirty="0" err="1"/>
              <a:t>syscall</a:t>
            </a:r>
            <a:r>
              <a:rPr lang="zh-CN" altLang="en-US" dirty="0"/>
              <a:t>就可以，开销比较小。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而仓库里面的东西才是最难搬的。所以我们的想法是，我们只搬迁仓库里的部分要用的工具、原料。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如果搬完一段时间，我发现总是要跑回原来的仓库取东西，那说明我还是会经常用到原仓库的东西的，这时候才会将原仓库整个搬迁过来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039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搬家：测量，选址，搬家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10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单应用的负载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大多时候接近最好的策略。对于在</a:t>
            </a:r>
            <a:r>
              <a:rPr lang="en-US" altLang="zh-CN" dirty="0"/>
              <a:t>link</a:t>
            </a:r>
            <a:r>
              <a:rPr lang="zh-CN" altLang="en-US" dirty="0"/>
              <a:t>上争抢最厉害的应用，效果比较好。它使用动态的内存迁移，平衡了节点之间的内存访问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相对于平均放置方法的提升比例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526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547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非均匀访问存储模型 从</a:t>
            </a:r>
            <a:r>
              <a:rPr lang="en-US" altLang="zh-CN" dirty="0"/>
              <a:t>SMP</a:t>
            </a:r>
            <a:r>
              <a:rPr lang="zh-CN" altLang="en-US" dirty="0"/>
              <a:t>（对称多处理器）变化而来。</a:t>
            </a:r>
            <a:endParaRPr lang="en-US" altLang="zh-CN" dirty="0"/>
          </a:p>
          <a:p>
            <a:r>
              <a:rPr lang="zh-CN" altLang="en-US" dirty="0"/>
              <a:t>它将</a:t>
            </a:r>
            <a:r>
              <a:rPr lang="en-US" altLang="zh-CN" dirty="0"/>
              <a:t>CPU</a:t>
            </a:r>
            <a:r>
              <a:rPr lang="zh-CN" altLang="en-US" dirty="0"/>
              <a:t>资源以</a:t>
            </a:r>
            <a:r>
              <a:rPr lang="en-US" altLang="zh-CN" dirty="0"/>
              <a:t>node</a:t>
            </a:r>
            <a:r>
              <a:rPr lang="zh-CN" altLang="en-US" dirty="0"/>
              <a:t>为单位划分，每个</a:t>
            </a:r>
            <a:r>
              <a:rPr lang="en-US" altLang="zh-CN" dirty="0"/>
              <a:t>node</a:t>
            </a:r>
            <a:r>
              <a:rPr lang="zh-CN" altLang="en-US" dirty="0"/>
              <a:t>里有一组</a:t>
            </a:r>
            <a:r>
              <a:rPr lang="en-US" altLang="zh-CN" dirty="0"/>
              <a:t>core</a:t>
            </a:r>
            <a:r>
              <a:rPr lang="zh-CN" altLang="en-US" dirty="0"/>
              <a:t>、</a:t>
            </a:r>
            <a:r>
              <a:rPr lang="en-US" altLang="zh-CN" dirty="0"/>
              <a:t>memory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Node</a:t>
            </a:r>
            <a:r>
              <a:rPr lang="zh-CN" altLang="en-US" dirty="0"/>
              <a:t>内的信息交流快而</a:t>
            </a:r>
            <a:r>
              <a:rPr lang="en-US" altLang="zh-CN" dirty="0"/>
              <a:t>node</a:t>
            </a:r>
            <a:r>
              <a:rPr lang="zh-CN" altLang="en-US" dirty="0"/>
              <a:t>间需要通过</a:t>
            </a:r>
            <a:r>
              <a:rPr lang="en-US" altLang="zh-CN" dirty="0"/>
              <a:t>link</a:t>
            </a:r>
          </a:p>
          <a:p>
            <a:endParaRPr lang="en-US" altLang="zh-CN" dirty="0"/>
          </a:p>
          <a:p>
            <a:r>
              <a:rPr lang="zh-CN" altLang="en-US" dirty="0"/>
              <a:t>这里的非均匀性表现在：</a:t>
            </a:r>
            <a:endParaRPr lang="en-US" altLang="zh-CN" dirty="0"/>
          </a:p>
          <a:p>
            <a:r>
              <a:rPr lang="en-US" altLang="zh-CN" dirty="0"/>
              <a:t>Width, direction, shared link</a:t>
            </a:r>
          </a:p>
          <a:p>
            <a:endParaRPr lang="en-US" altLang="zh-CN" dirty="0"/>
          </a:p>
          <a:p>
            <a:r>
              <a:rPr lang="zh-CN" altLang="en-US" dirty="0"/>
              <a:t>线程、内存页如何在节点上放置很重要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128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284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以这个图为例，我们假设图中橙色 他们两个工厂要交流比较困难，路况不好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蓝色则路况较好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类比到</a:t>
            </a:r>
            <a:r>
              <a:rPr lang="en-US" altLang="zh-CN" dirty="0"/>
              <a:t>NUMA</a:t>
            </a:r>
            <a:r>
              <a:rPr lang="zh-CN" altLang="en-US" dirty="0"/>
              <a:t>结构，我们怎么放置线程和内存会影响到他们交流效率，也会影响性能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862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因此我们放置策略很重要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一个简单的想法是，两个节点之间路径越短越好。比如图左右肯定是左边只有一段路好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但是实际情况，</a:t>
            </a:r>
            <a:r>
              <a:rPr lang="en-US" altLang="zh-CN" dirty="0"/>
              <a:t>link</a:t>
            </a:r>
            <a:r>
              <a:rPr lang="zh-CN" altLang="en-US" dirty="0"/>
              <a:t>这个路未必是一样的。如果是这种情况下，一边可以跑八辆车，一边只能跑一辆车，这样比起来，右侧反而会更快。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因此在不对称的情况下，对于节点之间的沟通，我们应该更期待 带宽会更加重要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41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因此，很多工作的目标就是 找一个最好的放置策略，来提升</a:t>
            </a:r>
            <a:r>
              <a:rPr lang="en-US" altLang="zh-CN" dirty="0"/>
              <a:t>NUMA</a:t>
            </a:r>
            <a:r>
              <a:rPr lang="zh-CN" altLang="en-US" dirty="0"/>
              <a:t>的性能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什么是更好的放置策略？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更大的带宽，更高效的交通系统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更小的算法开销、搬迁开销。也就是我要调整到这个最好的放置策略，要搬迁的成本。主要指要移动的内存要少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28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而这篇文章做的就是提出了一个叫做</a:t>
            </a:r>
            <a:r>
              <a:rPr lang="en-US" altLang="zh-CN" dirty="0" err="1"/>
              <a:t>Asym</a:t>
            </a:r>
            <a:r>
              <a:rPr lang="en-US" altLang="zh-CN" dirty="0"/>
              <a:t> Sched</a:t>
            </a:r>
            <a:r>
              <a:rPr lang="zh-CN" altLang="en-US" dirty="0"/>
              <a:t>算法，能够自动动态地找到最优解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它本质上是一个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基本思路是，首先要最大化</a:t>
            </a:r>
            <a:r>
              <a:rPr lang="en-US" altLang="zh-CN" dirty="0"/>
              <a:t>CPU</a:t>
            </a:r>
            <a:r>
              <a:rPr lang="zh-CN" altLang="en-US" dirty="0"/>
              <a:t>交流路径上的带宽，另一方面最小化搬家时候的开销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798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搬家：测量，选址，搬家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433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程序会持续地测量通信量</a:t>
            </a:r>
            <a:endParaRPr lang="en-US" altLang="zh-CN" dirty="0"/>
          </a:p>
          <a:p>
            <a:r>
              <a:rPr lang="zh-CN" altLang="en-US" dirty="0"/>
              <a:t>因为不能测量</a:t>
            </a:r>
            <a:r>
              <a:rPr lang="en-US" altLang="zh-CN" dirty="0"/>
              <a:t>CPU-CPU</a:t>
            </a:r>
            <a:r>
              <a:rPr lang="zh-CN" altLang="en-US" dirty="0"/>
              <a:t>的交互只能测量</a:t>
            </a:r>
            <a:r>
              <a:rPr lang="en-US" altLang="zh-CN" dirty="0"/>
              <a:t>CPU-node</a:t>
            </a:r>
            <a:r>
              <a:rPr lang="zh-CN" altLang="en-US" dirty="0"/>
              <a:t>的交互。做假设：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。线程可能和同</a:t>
            </a:r>
            <a:r>
              <a:rPr lang="en-US" altLang="zh-CN" dirty="0"/>
              <a:t>node</a:t>
            </a:r>
            <a:r>
              <a:rPr lang="zh-CN" altLang="en-US" dirty="0"/>
              <a:t>任一线程</a:t>
            </a:r>
            <a:r>
              <a:rPr lang="en-US" altLang="zh-CN" dirty="0"/>
              <a:t>share data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。如果一个</a:t>
            </a:r>
            <a:r>
              <a:rPr lang="en-US" altLang="zh-CN" dirty="0"/>
              <a:t>CPU</a:t>
            </a:r>
            <a:r>
              <a:rPr lang="zh-CN" altLang="en-US" dirty="0"/>
              <a:t>和另一个</a:t>
            </a:r>
            <a:r>
              <a:rPr lang="en-US" altLang="zh-CN" dirty="0"/>
              <a:t>node</a:t>
            </a:r>
            <a:r>
              <a:rPr lang="zh-CN" altLang="en-US" dirty="0"/>
              <a:t>有大量信息交流，则这个</a:t>
            </a:r>
            <a:r>
              <a:rPr lang="en-US" altLang="zh-CN" dirty="0"/>
              <a:t>CPU</a:t>
            </a:r>
            <a:r>
              <a:rPr lang="zh-CN" altLang="en-US" dirty="0"/>
              <a:t>上的线程可能和那个</a:t>
            </a:r>
            <a:r>
              <a:rPr lang="en-US" altLang="zh-CN" dirty="0"/>
              <a:t>node</a:t>
            </a:r>
            <a:r>
              <a:rPr lang="zh-CN" altLang="en-US" dirty="0"/>
              <a:t>上同一应用的线程交流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。同一应用线程交流多于跨应用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为了降低错误的判断（实际没有交流被当成有），我们一开始将所有同进程线程放在同一</a:t>
            </a:r>
            <a:r>
              <a:rPr lang="en-US" altLang="zh-CN" dirty="0"/>
              <a:t>node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这样假设的缺点是，及时没有共享数据，我们也倾向将不同线程放在同一节点，好处是保证共享关系较少，降低算法复杂度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926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microsoft.com/office/2007/relationships/hdphoto" Target="../media/hdphoto5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image" Target="../media/image13.png"/><Relationship Id="rId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25.png"/><Relationship Id="rId5" Type="http://schemas.microsoft.com/office/2007/relationships/hdphoto" Target="../media/hdphoto4.wdp"/><Relationship Id="rId10" Type="http://schemas.openxmlformats.org/officeDocument/2006/relationships/image" Target="../media/image24.png"/><Relationship Id="rId4" Type="http://schemas.openxmlformats.org/officeDocument/2006/relationships/image" Target="../media/image11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12.png"/><Relationship Id="rId4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cid:EF642355-7AAB-4E91-9A35-BEDFA7E9FE1C@ipads-lab.se.sjtu.edu.cn" TargetMode="Externa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microsoft.com/office/2007/relationships/hdphoto" Target="../media/hdphoto7.wd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microsoft.com/office/2007/relationships/hdphoto" Target="../media/hdphoto5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microsoft.com/office/2007/relationships/hdphoto" Target="../media/hdphoto4.wdp"/><Relationship Id="rId5" Type="http://schemas.openxmlformats.org/officeDocument/2006/relationships/image" Target="../media/image11.png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microsoft.com/office/2007/relationships/hdphoto" Target="../media/hdphoto4.wdp"/><Relationship Id="rId5" Type="http://schemas.openxmlformats.org/officeDocument/2006/relationships/image" Target="../media/image11.png"/><Relationship Id="rId4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Thread and Memory Placement on NUMA Systems: Asymmetry Matters</a:t>
            </a:r>
            <a:endParaRPr lang="zh-CN" altLang="en-US" sz="20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王晖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4284959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952AA35-E05F-4EC8-AC83-40AD3931E0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Gather metric characterizing the volume of communication</a:t>
            </a:r>
          </a:p>
          <a:p>
            <a:pPr lvl="1"/>
            <a:r>
              <a:rPr lang="en-US" altLang="zh-CN" dirty="0"/>
              <a:t>CPU-CPU CPU-memory</a:t>
            </a:r>
          </a:p>
          <a:p>
            <a:pPr lvl="1"/>
            <a:r>
              <a:rPr lang="en-US" altLang="zh-CN" dirty="0"/>
              <a:t>CPU-node</a:t>
            </a:r>
          </a:p>
          <a:p>
            <a:r>
              <a:rPr lang="en-US" altLang="zh-CN" dirty="0"/>
              <a:t>Assumptions</a:t>
            </a:r>
          </a:p>
          <a:p>
            <a:pPr lvl="1"/>
            <a:r>
              <a:rPr lang="en-US" altLang="zh-CN" dirty="0"/>
              <a:t>Shared data between threads in same node</a:t>
            </a:r>
          </a:p>
          <a:p>
            <a:pPr lvl="1"/>
            <a:r>
              <a:rPr lang="en-US" altLang="zh-CN" dirty="0"/>
              <a:t>If a CPU communicate with a node, threads on CPU may share data with thread of same application on that node.</a:t>
            </a:r>
          </a:p>
          <a:p>
            <a:pPr lvl="1"/>
            <a:r>
              <a:rPr lang="en-US" altLang="zh-CN" dirty="0"/>
              <a:t>More communication in same Application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A840530-2AD7-4B05-BC9E-138D5098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Measurement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2353C5-882D-488B-939F-731951FD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0C3C-47D3-4455-AB34-8268314DB49D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34B16C-13E3-4FB1-8FF1-6AEBD339C76D}"/>
              </a:ext>
            </a:extLst>
          </p:cNvPr>
          <p:cNvSpPr txBox="1"/>
          <p:nvPr/>
        </p:nvSpPr>
        <p:spPr>
          <a:xfrm flipH="1">
            <a:off x="3787570" y="2166782"/>
            <a:ext cx="240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Limited by hardware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98A6915-F02B-4D00-8D09-CA67242D0561}"/>
              </a:ext>
            </a:extLst>
          </p:cNvPr>
          <p:cNvCxnSpPr>
            <a:cxnSpLocks/>
          </p:cNvCxnSpPr>
          <p:nvPr/>
        </p:nvCxnSpPr>
        <p:spPr>
          <a:xfrm>
            <a:off x="1248229" y="2293392"/>
            <a:ext cx="2336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F3AD137-0C53-4F1E-B77C-5BCF33D4AB79}"/>
              </a:ext>
            </a:extLst>
          </p:cNvPr>
          <p:cNvGrpSpPr/>
          <p:nvPr/>
        </p:nvGrpSpPr>
        <p:grpSpPr>
          <a:xfrm>
            <a:off x="4842677" y="5172322"/>
            <a:ext cx="1350274" cy="754464"/>
            <a:chOff x="790704" y="2160757"/>
            <a:chExt cx="2494971" cy="1394062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593C582-8499-4252-8F1E-4885AF5FB66D}"/>
                </a:ext>
              </a:extLst>
            </p:cNvPr>
            <p:cNvSpPr/>
            <p:nvPr/>
          </p:nvSpPr>
          <p:spPr>
            <a:xfrm>
              <a:off x="932335" y="2713075"/>
              <a:ext cx="2353340" cy="84174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6" name="Picture 6" descr="âä»åº å¾æ âçå¾çæç´¢ç»æ">
              <a:extLst>
                <a:ext uri="{FF2B5EF4-FFF2-40B4-BE49-F238E27FC236}">
                  <a16:creationId xmlns:a16="http://schemas.microsoft.com/office/drawing/2014/main" id="{022FA96E-CCBF-429B-91B1-2887932A1A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815" b="94550" l="2154" r="9861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7374" y="2713075"/>
              <a:ext cx="1275205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3371E7E3-C256-484C-A8BF-1F0DABE60D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6172" y="2160757"/>
              <a:ext cx="782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BA49C2AE-F529-4876-B2EA-E2634DCB3F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704" y="2436916"/>
              <a:ext cx="782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63BFA314-E269-4A30-B016-08C2C4A96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9165" y="2686119"/>
              <a:ext cx="782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A22595B-DC63-4911-8943-13C0F39EDE61}"/>
              </a:ext>
            </a:extLst>
          </p:cNvPr>
          <p:cNvGrpSpPr/>
          <p:nvPr/>
        </p:nvGrpSpPr>
        <p:grpSpPr>
          <a:xfrm>
            <a:off x="6269601" y="5576067"/>
            <a:ext cx="720000" cy="180000"/>
            <a:chOff x="3956787" y="3158746"/>
            <a:chExt cx="2653110" cy="36000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8AB4F43-45E4-412C-851C-94DD988D0051}"/>
                </a:ext>
              </a:extLst>
            </p:cNvPr>
            <p:cNvSpPr/>
            <p:nvPr/>
          </p:nvSpPr>
          <p:spPr>
            <a:xfrm>
              <a:off x="3956787" y="3158746"/>
              <a:ext cx="265311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8EF81F3E-3FF6-4CCC-A7CC-A0F38B443A81}"/>
                </a:ext>
              </a:extLst>
            </p:cNvPr>
            <p:cNvCxnSpPr>
              <a:cxnSpLocks/>
              <a:stCxn id="31" idx="1"/>
              <a:endCxn id="31" idx="3"/>
            </p:cNvCxnSpPr>
            <p:nvPr/>
          </p:nvCxnSpPr>
          <p:spPr>
            <a:xfrm>
              <a:off x="3956787" y="3338746"/>
              <a:ext cx="2653110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45EC649-6A47-4BFC-8BC6-283631330217}"/>
              </a:ext>
            </a:extLst>
          </p:cNvPr>
          <p:cNvGrpSpPr/>
          <p:nvPr/>
        </p:nvGrpSpPr>
        <p:grpSpPr>
          <a:xfrm>
            <a:off x="6983521" y="5198835"/>
            <a:ext cx="1350274" cy="754464"/>
            <a:chOff x="790704" y="2160757"/>
            <a:chExt cx="2494971" cy="1394062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74C48C1D-658B-4532-BB27-5E2BE5DD6C47}"/>
                </a:ext>
              </a:extLst>
            </p:cNvPr>
            <p:cNvSpPr/>
            <p:nvPr/>
          </p:nvSpPr>
          <p:spPr>
            <a:xfrm>
              <a:off x="932335" y="2713075"/>
              <a:ext cx="2353340" cy="84174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5" name="Picture 6" descr="âä»åº å¾æ âçå¾çæç´¢ç»æ">
              <a:extLst>
                <a:ext uri="{FF2B5EF4-FFF2-40B4-BE49-F238E27FC236}">
                  <a16:creationId xmlns:a16="http://schemas.microsoft.com/office/drawing/2014/main" id="{27A70E5C-7BE9-4D5D-894E-157827A5E8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815" b="94550" l="2154" r="9861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7374" y="2713075"/>
              <a:ext cx="1275205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5A827B8E-5AD1-47AE-AE48-7E2BD61BA4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6172" y="2160757"/>
              <a:ext cx="782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ED3CB884-A0BA-4A2D-B6DA-8CA5BB0683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704" y="2436916"/>
              <a:ext cx="782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032B0BC0-7083-4E71-8A3A-CD34B80D9A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9165" y="2686119"/>
              <a:ext cx="782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EC171BB9-863B-4591-91D3-ECF92912212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66622" y="5214547"/>
            <a:ext cx="290022" cy="149458"/>
          </a:xfrm>
          <a:prstGeom prst="curved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B52F245D-9E5D-41DD-91B8-A4FB499465B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00469" y="5147114"/>
            <a:ext cx="290022" cy="149458"/>
          </a:xfrm>
          <a:prstGeom prst="curvedConnector2">
            <a:avLst/>
          </a:prstGeom>
          <a:ln w="28575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E3B99329-985C-4B3A-970F-2ABE5FCA6B5D}"/>
              </a:ext>
            </a:extLst>
          </p:cNvPr>
          <p:cNvCxnSpPr>
            <a:cxnSpLocks/>
            <a:stCxn id="36" idx="0"/>
            <a:endCxn id="27" idx="0"/>
          </p:cNvCxnSpPr>
          <p:nvPr/>
        </p:nvCxnSpPr>
        <p:spPr>
          <a:xfrm rot="16200000" flipV="1">
            <a:off x="6401471" y="4115157"/>
            <a:ext cx="26513" cy="2140844"/>
          </a:xfrm>
          <a:prstGeom prst="curvedConnector3">
            <a:avLst>
              <a:gd name="adj1" fmla="val 962219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10696A9B-97E2-40D8-B3D8-5BCDFE68CB28}"/>
              </a:ext>
            </a:extLst>
          </p:cNvPr>
          <p:cNvCxnSpPr>
            <a:cxnSpLocks/>
            <a:stCxn id="38" idx="2"/>
            <a:endCxn id="29" idx="2"/>
          </p:cNvCxnSpPr>
          <p:nvPr/>
        </p:nvCxnSpPr>
        <p:spPr>
          <a:xfrm rot="5400000" flipH="1">
            <a:off x="6359794" y="4789145"/>
            <a:ext cx="26513" cy="2140844"/>
          </a:xfrm>
          <a:prstGeom prst="curvedConnector3">
            <a:avLst>
              <a:gd name="adj1" fmla="val -86221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589907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5D241104-933F-4CA2-8A22-A0DADBFEF7C2}"/>
              </a:ext>
            </a:extLst>
          </p:cNvPr>
          <p:cNvGrpSpPr/>
          <p:nvPr/>
        </p:nvGrpSpPr>
        <p:grpSpPr>
          <a:xfrm rot="-1800000">
            <a:off x="1864865" y="5693576"/>
            <a:ext cx="2700000" cy="360000"/>
            <a:chOff x="4338838" y="5961183"/>
            <a:chExt cx="1080000" cy="360000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10C2E40-301F-46C1-8069-C104D0F1D1C9}"/>
                </a:ext>
              </a:extLst>
            </p:cNvPr>
            <p:cNvSpPr/>
            <p:nvPr/>
          </p:nvSpPr>
          <p:spPr>
            <a:xfrm>
              <a:off x="4338838" y="5961183"/>
              <a:ext cx="108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8D2571EF-B11D-4583-A3F6-DDAFED002B0F}"/>
                </a:ext>
              </a:extLst>
            </p:cNvPr>
            <p:cNvCxnSpPr>
              <a:cxnSpLocks/>
            </p:cNvCxnSpPr>
            <p:nvPr/>
          </p:nvCxnSpPr>
          <p:spPr>
            <a:xfrm>
              <a:off x="4338838" y="6141183"/>
              <a:ext cx="1080000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09543FF4-E892-496C-80C9-25C305B07F03}"/>
              </a:ext>
            </a:extLst>
          </p:cNvPr>
          <p:cNvGrpSpPr/>
          <p:nvPr/>
        </p:nvGrpSpPr>
        <p:grpSpPr>
          <a:xfrm rot="1800000">
            <a:off x="1954866" y="5711285"/>
            <a:ext cx="2700000" cy="360000"/>
            <a:chOff x="4338838" y="5961183"/>
            <a:chExt cx="1080000" cy="360000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EAC3FB33-514F-4054-925B-B97DEC24D4D5}"/>
                </a:ext>
              </a:extLst>
            </p:cNvPr>
            <p:cNvSpPr/>
            <p:nvPr/>
          </p:nvSpPr>
          <p:spPr>
            <a:xfrm>
              <a:off x="4338838" y="5961183"/>
              <a:ext cx="108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D358CE10-520B-4B08-AD2F-01715E910198}"/>
                </a:ext>
              </a:extLst>
            </p:cNvPr>
            <p:cNvCxnSpPr>
              <a:cxnSpLocks/>
            </p:cNvCxnSpPr>
            <p:nvPr/>
          </p:nvCxnSpPr>
          <p:spPr>
            <a:xfrm>
              <a:off x="4338838" y="6141183"/>
              <a:ext cx="1080000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50ADB382-E210-4C06-ADD2-886A21612B0F}"/>
              </a:ext>
            </a:extLst>
          </p:cNvPr>
          <p:cNvGrpSpPr/>
          <p:nvPr/>
        </p:nvGrpSpPr>
        <p:grpSpPr>
          <a:xfrm>
            <a:off x="6826869" y="5569000"/>
            <a:ext cx="1080000" cy="360000"/>
            <a:chOff x="1488548" y="5758615"/>
            <a:chExt cx="1080000" cy="36000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1D42118-842E-4E5A-AC92-3F2018A99500}"/>
                </a:ext>
              </a:extLst>
            </p:cNvPr>
            <p:cNvSpPr/>
            <p:nvPr/>
          </p:nvSpPr>
          <p:spPr>
            <a:xfrm>
              <a:off x="1488548" y="5758615"/>
              <a:ext cx="108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8D54BA97-D4CC-48B7-87E1-70734938246A}"/>
                </a:ext>
              </a:extLst>
            </p:cNvPr>
            <p:cNvCxnSpPr>
              <a:cxnSpLocks/>
              <a:stCxn id="45" idx="1"/>
              <a:endCxn id="45" idx="3"/>
            </p:cNvCxnSpPr>
            <p:nvPr/>
          </p:nvCxnSpPr>
          <p:spPr>
            <a:xfrm>
              <a:off x="1488548" y="5938615"/>
              <a:ext cx="1080000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9D8747F9-2DE1-42C6-B52B-BF55BBF0135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Initiate cluster</a:t>
                </a:r>
              </a:p>
              <a:p>
                <a:pPr lvl="1"/>
                <a:r>
                  <a:rPr lang="en-US" altLang="zh-CN" dirty="0"/>
                  <a:t>Groups threads of same app that shared data in virtual cluster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𝑤𝑒𝑖𝑔h</m:t>
                        </m:r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𝑟𝑏𝑤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for each cluster</a:t>
                </a:r>
              </a:p>
              <a:p>
                <a:r>
                  <a:rPr lang="en-US" altLang="zh-CN" dirty="0"/>
                  <a:t>Compute placements for clusters</a:t>
                </a:r>
              </a:p>
              <a:p>
                <a:pPr lvl="1"/>
                <a:r>
                  <a:rPr lang="en-US" altLang="zh-CN" dirty="0"/>
                  <a:t>Avoid enumerate all possibility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𝑤𝑏𝑤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𝑏𝑤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𝑤𝑒𝑖𝑔h𝑡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Choose large placement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𝑤𝑏𝑤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𝑤𝑏𝑤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&gt;90%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𝑀𝑎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𝑤𝑏𝑤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9D8747F9-2DE1-42C6-B52B-BF55BBF01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801" t="-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组合 57">
            <a:extLst>
              <a:ext uri="{FF2B5EF4-FFF2-40B4-BE49-F238E27FC236}">
                <a16:creationId xmlns:a16="http://schemas.microsoft.com/office/drawing/2014/main" id="{CDED3159-B127-4E14-8F92-0F043208338E}"/>
              </a:ext>
            </a:extLst>
          </p:cNvPr>
          <p:cNvGrpSpPr/>
          <p:nvPr/>
        </p:nvGrpSpPr>
        <p:grpSpPr>
          <a:xfrm rot="-1800000">
            <a:off x="4545012" y="5578337"/>
            <a:ext cx="2700000" cy="360000"/>
            <a:chOff x="4338838" y="5961183"/>
            <a:chExt cx="1080000" cy="36000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086CE1C-F070-45A9-8513-1AED848E6B49}"/>
                </a:ext>
              </a:extLst>
            </p:cNvPr>
            <p:cNvSpPr/>
            <p:nvPr/>
          </p:nvSpPr>
          <p:spPr>
            <a:xfrm>
              <a:off x="4338838" y="5961183"/>
              <a:ext cx="108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B0A0D0BA-9711-4D2A-A461-7FDF0D4778A2}"/>
                </a:ext>
              </a:extLst>
            </p:cNvPr>
            <p:cNvCxnSpPr>
              <a:cxnSpLocks/>
            </p:cNvCxnSpPr>
            <p:nvPr/>
          </p:nvCxnSpPr>
          <p:spPr>
            <a:xfrm>
              <a:off x="4338838" y="6141183"/>
              <a:ext cx="1080000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75E63587-AEF0-438C-B5E4-BAAA19AE0666}"/>
              </a:ext>
            </a:extLst>
          </p:cNvPr>
          <p:cNvGrpSpPr/>
          <p:nvPr/>
        </p:nvGrpSpPr>
        <p:grpSpPr>
          <a:xfrm rot="1800000">
            <a:off x="4635013" y="5596046"/>
            <a:ext cx="2700000" cy="360000"/>
            <a:chOff x="4338838" y="5961183"/>
            <a:chExt cx="1080000" cy="360000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A91498B3-996A-464D-994E-3DA6292260AC}"/>
                </a:ext>
              </a:extLst>
            </p:cNvPr>
            <p:cNvSpPr/>
            <p:nvPr/>
          </p:nvSpPr>
          <p:spPr>
            <a:xfrm>
              <a:off x="4338838" y="5961183"/>
              <a:ext cx="108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7D7D05D3-D7CF-4A1E-827E-3B892A45981D}"/>
                </a:ext>
              </a:extLst>
            </p:cNvPr>
            <p:cNvCxnSpPr>
              <a:cxnSpLocks/>
            </p:cNvCxnSpPr>
            <p:nvPr/>
          </p:nvCxnSpPr>
          <p:spPr>
            <a:xfrm>
              <a:off x="4338838" y="6141183"/>
              <a:ext cx="1080000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B49EE5FA-14D2-4561-A49C-49F809965640}"/>
              </a:ext>
            </a:extLst>
          </p:cNvPr>
          <p:cNvGrpSpPr/>
          <p:nvPr/>
        </p:nvGrpSpPr>
        <p:grpSpPr>
          <a:xfrm>
            <a:off x="1488548" y="5758615"/>
            <a:ext cx="1080000" cy="360000"/>
            <a:chOff x="1488548" y="5758615"/>
            <a:chExt cx="1080000" cy="36000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5045B72-3D73-4660-8660-B037D27C7E4C}"/>
                </a:ext>
              </a:extLst>
            </p:cNvPr>
            <p:cNvSpPr/>
            <p:nvPr/>
          </p:nvSpPr>
          <p:spPr>
            <a:xfrm>
              <a:off x="1488548" y="5758615"/>
              <a:ext cx="108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CC5B88C1-B594-486E-A1D5-CDAE7EA4D027}"/>
                </a:ext>
              </a:extLst>
            </p:cNvPr>
            <p:cNvCxnSpPr>
              <a:cxnSpLocks/>
              <a:stCxn id="28" idx="1"/>
              <a:endCxn id="28" idx="3"/>
            </p:cNvCxnSpPr>
            <p:nvPr/>
          </p:nvCxnSpPr>
          <p:spPr>
            <a:xfrm>
              <a:off x="1488548" y="5938615"/>
              <a:ext cx="1080000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F3F2D916-851B-4C97-B9A4-DFD67E19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EE0519-BB16-49CE-863C-5F5488AC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0C3C-47D3-4455-AB34-8268314DB49D}" type="slidenum">
              <a:rPr lang="en-US" altLang="zh-CN" smtClean="0"/>
              <a:pPr/>
              <a:t>11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61B638B-C990-4E62-A122-4BBA426F5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008199" y="2898850"/>
                <a:ext cx="2471898" cy="370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𝑤𝑒𝑖𝑔h𝑡</m:t>
                        </m:r>
                      </m:sub>
                    </m:sSub>
                  </m:oMath>
                </a14:m>
                <a:r>
                  <a:rPr lang="en-US" altLang="zh-CN" dirty="0"/>
                  <a:t>: weight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61B638B-C990-4E62-A122-4BBA426F5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199" y="2898850"/>
                <a:ext cx="2471898" cy="370800"/>
              </a:xfrm>
              <a:prstGeom prst="rect">
                <a:avLst/>
              </a:prstGeom>
              <a:blipFill>
                <a:blip r:embed="rId4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D99749B-3A05-47C4-8775-6580EC7EB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008199" y="3377650"/>
                <a:ext cx="3060000" cy="370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𝑟𝑏𝑤</m:t>
                        </m:r>
                      </m:sub>
                    </m:sSub>
                  </m:oMath>
                </a14:m>
                <a:r>
                  <a:rPr lang="en-US" altLang="zh-CN" dirty="0"/>
                  <a:t>: remote bandwidth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D99749B-3A05-47C4-8775-6580EC7EB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199" y="3377650"/>
                <a:ext cx="3060000" cy="370800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058E0C1-07E7-4C37-9581-D8B61B2E2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008199" y="3856450"/>
                <a:ext cx="2622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𝑏𝑤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bandwidth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058E0C1-07E7-4C37-9581-D8B61B2E2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199" y="3856450"/>
                <a:ext cx="2622954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B9D96E7-5423-4CE5-B7B3-F9891BE494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008199" y="4335250"/>
                <a:ext cx="3060000" cy="342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𝑤𝑏𝑤</m:t>
                        </m:r>
                      </m:sub>
                    </m:sSub>
                  </m:oMath>
                </a14:m>
                <a:r>
                  <a:rPr lang="en-US" altLang="zh-CN" dirty="0"/>
                  <a:t>: weighted total </a:t>
                </a:r>
                <a:r>
                  <a:rPr lang="en-US" altLang="zh-CN" dirty="0" err="1"/>
                  <a:t>bw</a:t>
                </a:r>
                <a:r>
                  <a:rPr lang="en-US" altLang="zh-CN" dirty="0"/>
                  <a:t> of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B9D96E7-5423-4CE5-B7B3-F9891BE49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199" y="4335250"/>
                <a:ext cx="3060000" cy="342142"/>
              </a:xfrm>
              <a:prstGeom prst="rect">
                <a:avLst/>
              </a:prstGeom>
              <a:blipFill>
                <a:blip r:embed="rId7"/>
                <a:stretch>
                  <a:fillRect t="-8929" b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AD09CF3B-E825-42BC-8A0E-5C04C52EDAE4}"/>
              </a:ext>
            </a:extLst>
          </p:cNvPr>
          <p:cNvGrpSpPr/>
          <p:nvPr/>
        </p:nvGrpSpPr>
        <p:grpSpPr>
          <a:xfrm>
            <a:off x="2524742" y="5278912"/>
            <a:ext cx="1350274" cy="754464"/>
            <a:chOff x="790704" y="2160757"/>
            <a:chExt cx="2494971" cy="1394062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C306949-55F1-48C6-81BB-4A675DC28240}"/>
                </a:ext>
              </a:extLst>
            </p:cNvPr>
            <p:cNvSpPr/>
            <p:nvPr/>
          </p:nvSpPr>
          <p:spPr>
            <a:xfrm>
              <a:off x="932335" y="2713075"/>
              <a:ext cx="2353340" cy="84174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Picture 6" descr="âä»åº å¾æ âçå¾çæç´¢ç»æ">
              <a:extLst>
                <a:ext uri="{FF2B5EF4-FFF2-40B4-BE49-F238E27FC236}">
                  <a16:creationId xmlns:a16="http://schemas.microsoft.com/office/drawing/2014/main" id="{3D9CD4F2-7AF4-4E54-A662-A2E6B88B9B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3815" b="94550" l="2154" r="9861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7374" y="2713075"/>
              <a:ext cx="1275205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7FC52DC6-A557-42D7-9579-C82BD56DB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6172" y="2160757"/>
              <a:ext cx="782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CF1134E0-EFA5-4194-91D3-05A01E7572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704" y="2436916"/>
              <a:ext cx="782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CE2C0F34-3452-4FB6-98C3-C587A2757D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9165" y="2686119"/>
              <a:ext cx="782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5132EF3-E538-4618-9FB5-4F2D8D914965}"/>
              </a:ext>
            </a:extLst>
          </p:cNvPr>
          <p:cNvGrpSpPr/>
          <p:nvPr/>
        </p:nvGrpSpPr>
        <p:grpSpPr>
          <a:xfrm>
            <a:off x="5268921" y="5296891"/>
            <a:ext cx="1350274" cy="754464"/>
            <a:chOff x="790704" y="2160757"/>
            <a:chExt cx="2494971" cy="1394062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9AB419F1-F10C-46BE-9013-8A28B8625E13}"/>
                </a:ext>
              </a:extLst>
            </p:cNvPr>
            <p:cNvSpPr/>
            <p:nvPr/>
          </p:nvSpPr>
          <p:spPr>
            <a:xfrm>
              <a:off x="932335" y="2713075"/>
              <a:ext cx="2353340" cy="84174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Picture 6" descr="âä»åº å¾æ âçå¾çæç´¢ç»æ">
              <a:extLst>
                <a:ext uri="{FF2B5EF4-FFF2-40B4-BE49-F238E27FC236}">
                  <a16:creationId xmlns:a16="http://schemas.microsoft.com/office/drawing/2014/main" id="{387141CA-E677-4CA9-96E4-E9BCDA89E2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3815" b="94550" l="2154" r="9861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7374" y="2713075"/>
              <a:ext cx="1275205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7836A041-F55C-4ACC-B933-BAA5504B09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6172" y="2160757"/>
              <a:ext cx="782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4F939A24-EC85-4F54-94F8-2C85490537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704" y="2436916"/>
              <a:ext cx="782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2293376B-1CD5-4F79-9547-E2DA40652B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9165" y="2686119"/>
              <a:ext cx="782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D5D006C-A562-4BF3-9AB6-AF5A6B60E2B5}"/>
              </a:ext>
            </a:extLst>
          </p:cNvPr>
          <p:cNvGrpSpPr/>
          <p:nvPr/>
        </p:nvGrpSpPr>
        <p:grpSpPr>
          <a:xfrm>
            <a:off x="6782040" y="5301231"/>
            <a:ext cx="554661" cy="900000"/>
            <a:chOff x="7238491" y="2609224"/>
            <a:chExt cx="554661" cy="900000"/>
          </a:xfrm>
        </p:grpSpPr>
        <p:pic>
          <p:nvPicPr>
            <p:cNvPr id="22" name="Picture 2" descr="âå¡è½¦ å¾æ âçå¾çæç´¢ç»æ">
              <a:extLst>
                <a:ext uri="{FF2B5EF4-FFF2-40B4-BE49-F238E27FC236}">
                  <a16:creationId xmlns:a16="http://schemas.microsoft.com/office/drawing/2014/main" id="{36DA7228-BD08-4953-952D-1101E590A1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56" t="25863" r="15921" b="25698"/>
            <a:stretch/>
          </p:blipFill>
          <p:spPr bwMode="auto">
            <a:xfrm>
              <a:off x="7238491" y="2609224"/>
              <a:ext cx="554661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âå¡è½¦ å¾æ âçå¾çæç´¢ç»æ">
              <a:extLst>
                <a:ext uri="{FF2B5EF4-FFF2-40B4-BE49-F238E27FC236}">
                  <a16:creationId xmlns:a16="http://schemas.microsoft.com/office/drawing/2014/main" id="{BEA6A2B3-56B0-446A-A1FC-B862EC0E9E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56" t="25863" r="15921" b="25698"/>
            <a:stretch/>
          </p:blipFill>
          <p:spPr bwMode="auto">
            <a:xfrm>
              <a:off x="7238491" y="2789224"/>
              <a:ext cx="554661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âå¡è½¦ å¾æ âçå¾çæç´¢ç»æ">
              <a:extLst>
                <a:ext uri="{FF2B5EF4-FFF2-40B4-BE49-F238E27FC236}">
                  <a16:creationId xmlns:a16="http://schemas.microsoft.com/office/drawing/2014/main" id="{D679984E-F54F-44C1-9333-A74D7A8B6F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56" t="25863" r="15921" b="25698"/>
            <a:stretch/>
          </p:blipFill>
          <p:spPr bwMode="auto">
            <a:xfrm>
              <a:off x="7238491" y="2969224"/>
              <a:ext cx="554661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âå¡è½¦ å¾æ âçå¾çæç´¢ç»æ">
              <a:extLst>
                <a:ext uri="{FF2B5EF4-FFF2-40B4-BE49-F238E27FC236}">
                  <a16:creationId xmlns:a16="http://schemas.microsoft.com/office/drawing/2014/main" id="{74932CB3-2570-4105-882C-15497194DA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56" t="25863" r="15921" b="25698"/>
            <a:stretch/>
          </p:blipFill>
          <p:spPr bwMode="auto">
            <a:xfrm>
              <a:off x="7238491" y="3149224"/>
              <a:ext cx="554661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Picture 2" descr="âå¡è½¦ å¾æ âçå¾çæç´¢ç»æ">
            <a:extLst>
              <a:ext uri="{FF2B5EF4-FFF2-40B4-BE49-F238E27FC236}">
                <a16:creationId xmlns:a16="http://schemas.microsoft.com/office/drawing/2014/main" id="{4F16ACD9-7468-4735-8227-9D150F66EB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956" t="25863" r="15921" b="25698"/>
          <a:stretch/>
        </p:blipFill>
        <p:spPr bwMode="auto">
          <a:xfrm flipH="1">
            <a:off x="1696431" y="5595805"/>
            <a:ext cx="554400" cy="33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86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1ADCBA44-A51C-4577-9103-83688C2642D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94025" y="1685678"/>
                <a:ext cx="8372163" cy="4921498"/>
              </a:xfrm>
            </p:spPr>
            <p:txBody>
              <a:bodyPr/>
              <a:lstStyle/>
              <a:p>
                <a:r>
                  <a:rPr lang="en-US" altLang="zh-CN" dirty="0"/>
                  <a:t>Estimate overhead</a:t>
                </a:r>
              </a:p>
              <a:p>
                <a:pPr lvl="1"/>
                <a:r>
                  <a:rPr lang="en-US" altLang="zh-CN" dirty="0"/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𝑚𝑚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Avoid migration back and forth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𝑚𝑚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×0.3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&gt;5%×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𝑡𝑡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True: DON’T move it</a:t>
                </a:r>
              </a:p>
              <a:p>
                <a:pPr lvl="2"/>
                <a:r>
                  <a:rPr lang="en-US" altLang="zh-CN" dirty="0"/>
                  <a:t>False: move it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1ADCBA44-A51C-4577-9103-83688C264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94025" y="1685678"/>
                <a:ext cx="8372163" cy="4921498"/>
              </a:xfrm>
              <a:blipFill>
                <a:blip r:embed="rId3"/>
                <a:stretch>
                  <a:fillRect l="-801" t="-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7EF5A7EE-3241-4DE0-B3DF-7E2008CC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Decision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9CA335-4C6C-4F2D-9239-618110F9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0C3C-47D3-4455-AB34-8268314DB49D}" type="slidenum">
              <a:rPr lang="en-US" altLang="zh-CN" smtClean="0"/>
              <a:pPr/>
              <a:t>12</a:t>
            </a:fld>
            <a:endParaRPr lang="en-US" altLang="zh-CN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288870A-649D-4195-B389-00340FAD31ED}"/>
              </a:ext>
            </a:extLst>
          </p:cNvPr>
          <p:cNvGrpSpPr/>
          <p:nvPr/>
        </p:nvGrpSpPr>
        <p:grpSpPr>
          <a:xfrm>
            <a:off x="4365419" y="4795090"/>
            <a:ext cx="1350274" cy="754464"/>
            <a:chOff x="790704" y="2160757"/>
            <a:chExt cx="2494971" cy="139406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A271C7F-ECC0-4B3E-B31B-B68C14D35A20}"/>
                </a:ext>
              </a:extLst>
            </p:cNvPr>
            <p:cNvSpPr/>
            <p:nvPr/>
          </p:nvSpPr>
          <p:spPr>
            <a:xfrm>
              <a:off x="932335" y="2713075"/>
              <a:ext cx="2353340" cy="84174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Picture 6" descr="âä»åº å¾æ âçå¾çæç´¢ç»æ">
              <a:extLst>
                <a:ext uri="{FF2B5EF4-FFF2-40B4-BE49-F238E27FC236}">
                  <a16:creationId xmlns:a16="http://schemas.microsoft.com/office/drawing/2014/main" id="{D335DCA0-82E1-4828-BDDD-5C40BE5D2D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815" b="94550" l="2154" r="9861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7374" y="2713075"/>
              <a:ext cx="1275205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AD612F56-1D90-4E1A-B3BA-EBBB4A01B2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6172" y="2160757"/>
              <a:ext cx="782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2F9F04DA-473E-4504-8125-00AABE6CAB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704" y="2436916"/>
              <a:ext cx="782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2846EE9D-5566-4094-B57C-4D6339CD62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9165" y="2686119"/>
              <a:ext cx="782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E28A10A-76F6-4D9A-8175-F5018867BDB8}"/>
              </a:ext>
            </a:extLst>
          </p:cNvPr>
          <p:cNvGrpSpPr/>
          <p:nvPr/>
        </p:nvGrpSpPr>
        <p:grpSpPr>
          <a:xfrm>
            <a:off x="5792343" y="5198835"/>
            <a:ext cx="720000" cy="180000"/>
            <a:chOff x="3956787" y="3158746"/>
            <a:chExt cx="2653110" cy="3600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BBC0ED5-D572-4C81-B979-2E392F43894C}"/>
                </a:ext>
              </a:extLst>
            </p:cNvPr>
            <p:cNvSpPr/>
            <p:nvPr/>
          </p:nvSpPr>
          <p:spPr>
            <a:xfrm>
              <a:off x="3956787" y="3158746"/>
              <a:ext cx="265311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06B12A8-E511-41AE-BF50-F6681C95250A}"/>
                </a:ext>
              </a:extLst>
            </p:cNvPr>
            <p:cNvCxnSpPr>
              <a:cxnSpLocks/>
              <a:stCxn id="12" idx="1"/>
              <a:endCxn id="12" idx="3"/>
            </p:cNvCxnSpPr>
            <p:nvPr/>
          </p:nvCxnSpPr>
          <p:spPr>
            <a:xfrm>
              <a:off x="3956787" y="3338746"/>
              <a:ext cx="2653110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9DFB269-B52B-4D8E-A8DD-4B8E5DF9F305}"/>
              </a:ext>
            </a:extLst>
          </p:cNvPr>
          <p:cNvGrpSpPr/>
          <p:nvPr/>
        </p:nvGrpSpPr>
        <p:grpSpPr>
          <a:xfrm>
            <a:off x="6506263" y="4821603"/>
            <a:ext cx="1350274" cy="754464"/>
            <a:chOff x="790704" y="2160757"/>
            <a:chExt cx="2494971" cy="1394062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FF65B221-28A6-43F5-92AE-579E977AB822}"/>
                </a:ext>
              </a:extLst>
            </p:cNvPr>
            <p:cNvSpPr/>
            <p:nvPr/>
          </p:nvSpPr>
          <p:spPr>
            <a:xfrm>
              <a:off x="932335" y="2713075"/>
              <a:ext cx="2353340" cy="84174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Picture 6" descr="âä»åº å¾æ âçå¾çæç´¢ç»æ">
              <a:extLst>
                <a:ext uri="{FF2B5EF4-FFF2-40B4-BE49-F238E27FC236}">
                  <a16:creationId xmlns:a16="http://schemas.microsoft.com/office/drawing/2014/main" id="{E6894E3C-C699-438C-9CD7-F4405D52A7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815" b="94550" l="2154" r="9861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7374" y="2713075"/>
              <a:ext cx="1275205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A320D417-B992-420F-89AB-612A294284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6172" y="2160757"/>
              <a:ext cx="782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BE62C1B3-106D-48F3-B3BF-55E10E6152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704" y="2436916"/>
              <a:ext cx="782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43D8A256-1AE9-45DE-875C-3E74BAF1E9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9165" y="2686119"/>
              <a:ext cx="782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9DBD70A-6945-4F00-A6A6-A3271D2B7035}"/>
                  </a:ext>
                </a:extLst>
              </p:cNvPr>
              <p:cNvSpPr txBox="1"/>
              <p:nvPr/>
            </p:nvSpPr>
            <p:spPr>
              <a:xfrm>
                <a:off x="5692370" y="2112416"/>
                <a:ext cx="32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sub>
                    </m:sSub>
                  </m:oMath>
                </a14:m>
                <a:r>
                  <a:rPr lang="en-US" altLang="zh-CN" dirty="0"/>
                  <a:t> memory to migrate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9DBD70A-6945-4F00-A6A6-A3271D2B7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370" y="2112416"/>
                <a:ext cx="3240000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72BEECB-6F73-4A4F-80E9-0B37E3EBC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692370" y="3067080"/>
                <a:ext cx="3240000" cy="362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sub>
                    </m:sSub>
                  </m:oMath>
                </a14:m>
                <a:r>
                  <a:rPr lang="en-US" altLang="zh-CN" dirty="0"/>
                  <a:t> RSS of app on node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72BEECB-6F73-4A4F-80E9-0B37E3EBC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370" y="3067080"/>
                <a:ext cx="3240000" cy="362268"/>
              </a:xfrm>
              <a:prstGeom prst="rect">
                <a:avLst/>
              </a:prstGeom>
              <a:blipFill>
                <a:blip r:embed="rId8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01633A5-5E7E-4DF7-9B64-6F35F6B56D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692370" y="2589749"/>
                <a:ext cx="3240000" cy="333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/>
                  <a:t> time spent for migration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01633A5-5E7E-4DF7-9B64-6F35F6B56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370" y="2589749"/>
                <a:ext cx="3240000" cy="333525"/>
              </a:xfrm>
              <a:prstGeom prst="rect">
                <a:avLst/>
              </a:prstGeom>
              <a:blipFill>
                <a:blip r:embed="rId9"/>
                <a:stretch>
                  <a:fillRect t="-10909" b="-3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CC9E368-E736-451E-9B87-13BDA16091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692370" y="3544413"/>
                <a:ext cx="3240000" cy="333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zh-CN" dirty="0"/>
                  <a:t> running time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CC9E368-E736-451E-9B87-13BDA1609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370" y="3544413"/>
                <a:ext cx="3240000" cy="333525"/>
              </a:xfrm>
              <a:prstGeom prst="rect">
                <a:avLst/>
              </a:prstGeom>
              <a:blipFill>
                <a:blip r:embed="rId10"/>
                <a:stretch>
                  <a:fillRect t="-9091" b="-3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>
            <a:extLst>
              <a:ext uri="{FF2B5EF4-FFF2-40B4-BE49-F238E27FC236}">
                <a16:creationId xmlns:a16="http://schemas.microsoft.com/office/drawing/2014/main" id="{C9FA9DF6-9DB2-476D-B461-BE05443B11B6}"/>
              </a:ext>
            </a:extLst>
          </p:cNvPr>
          <p:cNvGrpSpPr/>
          <p:nvPr/>
        </p:nvGrpSpPr>
        <p:grpSpPr>
          <a:xfrm>
            <a:off x="5613064" y="4577147"/>
            <a:ext cx="1069676" cy="588744"/>
            <a:chOff x="3052771" y="5375661"/>
            <a:chExt cx="1069676" cy="588744"/>
          </a:xfrm>
        </p:grpSpPr>
        <p:pic>
          <p:nvPicPr>
            <p:cNvPr id="29" name="Picture 2" descr="http://img.599ku.com/element_min_new_pic/69/5/68/53/944a0f96b980e7b52cf84e58a60d8f8d.png!/fw/320/quality/90/unsharp/true/canvas/320x296/compress/true/cvscolor/ffffffff">
              <a:extLst>
                <a:ext uri="{FF2B5EF4-FFF2-40B4-BE49-F238E27FC236}">
                  <a16:creationId xmlns:a16="http://schemas.microsoft.com/office/drawing/2014/main" id="{F0391463-7761-4783-8B76-805C1A666F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5" t="26440" r="6945" b="21194"/>
            <a:stretch/>
          </p:blipFill>
          <p:spPr bwMode="auto">
            <a:xfrm>
              <a:off x="3210150" y="5451238"/>
              <a:ext cx="912297" cy="513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6" descr="âä»åº å¾æ âçå¾çæç´¢ç»æ">
              <a:extLst>
                <a:ext uri="{FF2B5EF4-FFF2-40B4-BE49-F238E27FC236}">
                  <a16:creationId xmlns:a16="http://schemas.microsoft.com/office/drawing/2014/main" id="{C3B2C9CB-5F5A-46F5-8678-5B00DF9F78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815" b="94550" l="2154" r="9861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2771" y="5375661"/>
              <a:ext cx="690139" cy="389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339CB6C-672E-4C5C-922D-063535168AB8}"/>
              </a:ext>
            </a:extLst>
          </p:cNvPr>
          <p:cNvGrpSpPr/>
          <p:nvPr/>
        </p:nvGrpSpPr>
        <p:grpSpPr>
          <a:xfrm flipH="1">
            <a:off x="5617743" y="5511036"/>
            <a:ext cx="1069200" cy="588744"/>
            <a:chOff x="3052771" y="5375661"/>
            <a:chExt cx="1069676" cy="588744"/>
          </a:xfrm>
        </p:grpSpPr>
        <p:pic>
          <p:nvPicPr>
            <p:cNvPr id="32" name="Picture 2" descr="http://img.599ku.com/element_min_new_pic/69/5/68/53/944a0f96b980e7b52cf84e58a60d8f8d.png!/fw/320/quality/90/unsharp/true/canvas/320x296/compress/true/cvscolor/ffffffff">
              <a:extLst>
                <a:ext uri="{FF2B5EF4-FFF2-40B4-BE49-F238E27FC236}">
                  <a16:creationId xmlns:a16="http://schemas.microsoft.com/office/drawing/2014/main" id="{F2D53B67-499E-4484-8F1D-38538F535A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5" t="26440" r="6945" b="21194"/>
            <a:stretch/>
          </p:blipFill>
          <p:spPr bwMode="auto">
            <a:xfrm>
              <a:off x="3210150" y="5451238"/>
              <a:ext cx="912297" cy="513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âä»åº å¾æ âçå¾çæç´¢ç»æ">
              <a:extLst>
                <a:ext uri="{FF2B5EF4-FFF2-40B4-BE49-F238E27FC236}">
                  <a16:creationId xmlns:a16="http://schemas.microsoft.com/office/drawing/2014/main" id="{0046CC04-EE8D-479A-AFEE-3E7E9F34C5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815" b="94550" l="2154" r="9861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2771" y="5375661"/>
              <a:ext cx="690139" cy="389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4" name="Picture 6" descr="âä»åº å¾æ âçå¾çæç´¢ç»æ">
            <a:extLst>
              <a:ext uri="{FF2B5EF4-FFF2-40B4-BE49-F238E27FC236}">
                <a16:creationId xmlns:a16="http://schemas.microsoft.com/office/drawing/2014/main" id="{0451A7F8-840B-4057-A704-8DD715078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815" b="94550" l="2154" r="986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445" y="2136782"/>
            <a:ext cx="690139" cy="38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53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mph" presetSubtype="0" repeatCount="indefinite" fill="hold" nodeType="withEffect">
                                  <p:stCondLst>
                                    <p:cond delay="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5D898A5-CBD4-4A0B-A8DF-9C239D54DA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Thread migration</a:t>
            </a:r>
          </a:p>
          <a:p>
            <a:pPr lvl="1"/>
            <a:r>
              <a:rPr lang="en-US" altLang="zh-CN" dirty="0"/>
              <a:t>System call</a:t>
            </a:r>
          </a:p>
          <a:p>
            <a:r>
              <a:rPr lang="en-US" altLang="zh-CN" dirty="0"/>
              <a:t>Dynamic migration</a:t>
            </a:r>
          </a:p>
          <a:p>
            <a:pPr lvl="1"/>
            <a:r>
              <a:rPr lang="en-US" altLang="zh-CN" dirty="0"/>
              <a:t>The subset of pages that app uses.</a:t>
            </a:r>
          </a:p>
          <a:p>
            <a:r>
              <a:rPr lang="en-US" altLang="zh-CN" dirty="0"/>
              <a:t>Full memory migration</a:t>
            </a:r>
          </a:p>
          <a:p>
            <a:pPr lvl="1"/>
            <a:r>
              <a:rPr lang="en-US" altLang="zh-CN" dirty="0"/>
              <a:t>After 2 second</a:t>
            </a:r>
          </a:p>
          <a:p>
            <a:pPr lvl="1"/>
            <a:r>
              <a:rPr lang="en-US" altLang="zh-CN" dirty="0"/>
              <a:t>If </a:t>
            </a:r>
            <a:r>
              <a:rPr lang="en-US" altLang="zh-CN" dirty="0">
                <a:solidFill>
                  <a:schemeClr val="accent1"/>
                </a:solidFill>
              </a:rPr>
              <a:t>more than 90% </a:t>
            </a:r>
            <a:r>
              <a:rPr lang="en-US" altLang="zh-CN" dirty="0"/>
              <a:t>memory on previous node are accessed by the application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26269A1-C975-40D7-9CA3-AB05DCE61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Migration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C34CFC-83FB-432E-93F7-69EAEEE7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0C3C-47D3-4455-AB34-8268314DB49D}" type="slidenum">
              <a:rPr lang="en-US" altLang="zh-CN" smtClean="0"/>
              <a:pPr/>
              <a:t>13</a:t>
            </a:fld>
            <a:endParaRPr lang="en-US" altLang="zh-CN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1421331-2EAE-4BA8-8831-6261FFDA0F1F}"/>
              </a:ext>
            </a:extLst>
          </p:cNvPr>
          <p:cNvGrpSpPr/>
          <p:nvPr/>
        </p:nvGrpSpPr>
        <p:grpSpPr>
          <a:xfrm>
            <a:off x="4369508" y="5129259"/>
            <a:ext cx="1350274" cy="754464"/>
            <a:chOff x="790704" y="2160757"/>
            <a:chExt cx="2494971" cy="139406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AABBBF7-B5EE-4ADF-AD5D-6A03DD7A0634}"/>
                </a:ext>
              </a:extLst>
            </p:cNvPr>
            <p:cNvSpPr/>
            <p:nvPr/>
          </p:nvSpPr>
          <p:spPr>
            <a:xfrm>
              <a:off x="932335" y="2713075"/>
              <a:ext cx="2353340" cy="84174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Picture 6" descr="âä»åº å¾æ âçå¾çæç´¢ç»æ">
              <a:extLst>
                <a:ext uri="{FF2B5EF4-FFF2-40B4-BE49-F238E27FC236}">
                  <a16:creationId xmlns:a16="http://schemas.microsoft.com/office/drawing/2014/main" id="{2B3A4E01-CC52-4BD9-9413-42BEA18477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815" b="94550" l="2154" r="9861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7374" y="2713075"/>
              <a:ext cx="1275205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9B7D8FD4-1696-4BF3-9C51-2C45D60DE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6172" y="2160757"/>
              <a:ext cx="782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ECCBB642-C902-4C32-B7BA-AED8C71D10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704" y="2436916"/>
              <a:ext cx="782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3520F825-5A69-40F4-A282-C4E290D36B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9165" y="2686119"/>
              <a:ext cx="782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6ACDFBF-804F-43D2-812D-B50D617B19EB}"/>
              </a:ext>
            </a:extLst>
          </p:cNvPr>
          <p:cNvGrpSpPr/>
          <p:nvPr/>
        </p:nvGrpSpPr>
        <p:grpSpPr>
          <a:xfrm>
            <a:off x="5796432" y="5533004"/>
            <a:ext cx="720000" cy="180000"/>
            <a:chOff x="3956787" y="3158746"/>
            <a:chExt cx="2653110" cy="3600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274261F-4B99-4830-8296-137D8162DEB8}"/>
                </a:ext>
              </a:extLst>
            </p:cNvPr>
            <p:cNvSpPr/>
            <p:nvPr/>
          </p:nvSpPr>
          <p:spPr>
            <a:xfrm>
              <a:off x="3956787" y="3158746"/>
              <a:ext cx="265311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D784BED-E116-4348-A731-EE6FC0148A76}"/>
                </a:ext>
              </a:extLst>
            </p:cNvPr>
            <p:cNvCxnSpPr>
              <a:cxnSpLocks/>
              <a:stCxn id="12" idx="1"/>
              <a:endCxn id="12" idx="3"/>
            </p:cNvCxnSpPr>
            <p:nvPr/>
          </p:nvCxnSpPr>
          <p:spPr>
            <a:xfrm>
              <a:off x="3956787" y="3338746"/>
              <a:ext cx="2653110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D61C227-4A99-4F1C-81D3-3B27730C9941}"/>
              </a:ext>
            </a:extLst>
          </p:cNvPr>
          <p:cNvGrpSpPr/>
          <p:nvPr/>
        </p:nvGrpSpPr>
        <p:grpSpPr>
          <a:xfrm>
            <a:off x="6510352" y="5155772"/>
            <a:ext cx="1350274" cy="754464"/>
            <a:chOff x="790704" y="2160757"/>
            <a:chExt cx="2494971" cy="1394062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8872FD0-A4B5-4F66-8B83-470FA4E185B3}"/>
                </a:ext>
              </a:extLst>
            </p:cNvPr>
            <p:cNvSpPr/>
            <p:nvPr/>
          </p:nvSpPr>
          <p:spPr>
            <a:xfrm>
              <a:off x="932335" y="2713075"/>
              <a:ext cx="2353340" cy="84174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Picture 6" descr="âä»åº å¾æ âçå¾çæç´¢ç»æ">
              <a:extLst>
                <a:ext uri="{FF2B5EF4-FFF2-40B4-BE49-F238E27FC236}">
                  <a16:creationId xmlns:a16="http://schemas.microsoft.com/office/drawing/2014/main" id="{3BAA0580-02AD-4813-97BC-7B2E2A8A2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815" b="94550" l="2154" r="9861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7374" y="2713075"/>
              <a:ext cx="1275205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3C9A4241-46CA-4958-8232-3397A7873B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6172" y="2160757"/>
              <a:ext cx="782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2FDE5A6B-B4A2-4FF6-BBB9-0A980FF168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704" y="2436916"/>
              <a:ext cx="782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B8DF58F6-4C22-4A9D-A42B-A67C9E4907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9165" y="2686119"/>
              <a:ext cx="782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56855E7-3873-4460-B891-07407633EF82}"/>
              </a:ext>
            </a:extLst>
          </p:cNvPr>
          <p:cNvGrpSpPr/>
          <p:nvPr/>
        </p:nvGrpSpPr>
        <p:grpSpPr>
          <a:xfrm>
            <a:off x="5665509" y="4951122"/>
            <a:ext cx="912297" cy="608839"/>
            <a:chOff x="3109790" y="2415569"/>
            <a:chExt cx="2624656" cy="1751615"/>
          </a:xfrm>
        </p:grpSpPr>
        <p:pic>
          <p:nvPicPr>
            <p:cNvPr id="25" name="Picture 2" descr="http://img.599ku.com/element_min_new_pic/69/5/68/53/944a0f96b980e7b52cf84e58a60d8f8d.png!/fw/320/quality/90/unsharp/true/canvas/320x296/compress/true/cvscolor/ffffffff">
              <a:extLst>
                <a:ext uri="{FF2B5EF4-FFF2-40B4-BE49-F238E27FC236}">
                  <a16:creationId xmlns:a16="http://schemas.microsoft.com/office/drawing/2014/main" id="{583D1044-9526-4D5E-9BCD-93A295A0E8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5" t="26440" r="6945" b="21194"/>
            <a:stretch/>
          </p:blipFill>
          <p:spPr bwMode="auto">
            <a:xfrm>
              <a:off x="3109790" y="2690815"/>
              <a:ext cx="2624656" cy="1476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âbox of tools iconâçå¾çæç´¢ç»æ">
              <a:extLst>
                <a:ext uri="{FF2B5EF4-FFF2-40B4-BE49-F238E27FC236}">
                  <a16:creationId xmlns:a16="http://schemas.microsoft.com/office/drawing/2014/main" id="{8A79026E-AE88-409F-8ADE-A80D0B652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93333" y1="52889" x2="93333" y2="60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1985" y="2415569"/>
              <a:ext cx="966333" cy="966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1C78315-9915-41AA-9EC2-399B4056633E}"/>
              </a:ext>
            </a:extLst>
          </p:cNvPr>
          <p:cNvGrpSpPr/>
          <p:nvPr/>
        </p:nvGrpSpPr>
        <p:grpSpPr>
          <a:xfrm>
            <a:off x="5613306" y="5709418"/>
            <a:ext cx="1069676" cy="588744"/>
            <a:chOff x="3052771" y="5375661"/>
            <a:chExt cx="1069676" cy="588744"/>
          </a:xfrm>
        </p:grpSpPr>
        <p:pic>
          <p:nvPicPr>
            <p:cNvPr id="28" name="Picture 2" descr="http://img.599ku.com/element_min_new_pic/69/5/68/53/944a0f96b980e7b52cf84e58a60d8f8d.png!/fw/320/quality/90/unsharp/true/canvas/320x296/compress/true/cvscolor/ffffffff">
              <a:extLst>
                <a:ext uri="{FF2B5EF4-FFF2-40B4-BE49-F238E27FC236}">
                  <a16:creationId xmlns:a16="http://schemas.microsoft.com/office/drawing/2014/main" id="{6C7C25D9-DE23-4B93-B2C7-FFCE3D41EE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5" t="26440" r="6945" b="21194"/>
            <a:stretch/>
          </p:blipFill>
          <p:spPr bwMode="auto">
            <a:xfrm>
              <a:off x="3210150" y="5451238"/>
              <a:ext cx="912297" cy="513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6" descr="âä»åº å¾æ âçå¾çæç´¢ç»æ">
              <a:extLst>
                <a:ext uri="{FF2B5EF4-FFF2-40B4-BE49-F238E27FC236}">
                  <a16:creationId xmlns:a16="http://schemas.microsoft.com/office/drawing/2014/main" id="{1BBC79D5-32D2-4070-8229-FD46499EC7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815" b="94550" l="2154" r="9861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2771" y="5375661"/>
              <a:ext cx="690139" cy="389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862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A754635-9B92-48A6-AD7D-DA6C73DA5F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Fast memory migration</a:t>
            </a:r>
          </a:p>
          <a:p>
            <a:pPr lvl="1"/>
            <a:r>
              <a:rPr lang="en-US" altLang="zh-CN" dirty="0"/>
              <a:t>New system call</a:t>
            </a:r>
          </a:p>
          <a:p>
            <a:pPr lvl="1"/>
            <a:r>
              <a:rPr lang="en-US" altLang="zh-CN" dirty="0"/>
              <a:t>Sending SIGSTOP to freeze app(no allocation or free)</a:t>
            </a:r>
          </a:p>
          <a:p>
            <a:pPr lvl="1"/>
            <a:r>
              <a:rPr lang="en-US" altLang="zh-CN" dirty="0"/>
              <a:t>Parse memory map</a:t>
            </a:r>
          </a:p>
          <a:p>
            <a:pPr lvl="1"/>
            <a:r>
              <a:rPr lang="en-US" altLang="zh-CN" dirty="0"/>
              <a:t>Worker threads on node</a:t>
            </a:r>
          </a:p>
          <a:p>
            <a:pPr lvl="1"/>
            <a:r>
              <a:rPr lang="en-US" altLang="zh-CN" dirty="0"/>
              <a:t>Unmapped, copy, remap, free</a:t>
            </a:r>
          </a:p>
          <a:p>
            <a:r>
              <a:rPr lang="en-US" altLang="zh-CN" dirty="0"/>
              <a:t>Avoid evaluation of all possible placement</a:t>
            </a:r>
          </a:p>
          <a:p>
            <a:pPr lvl="1"/>
            <a:r>
              <a:rPr lang="en-US" altLang="zh-CN" dirty="0"/>
              <a:t>Skip obviously bad placement</a:t>
            </a:r>
          </a:p>
          <a:p>
            <a:pPr lvl="1"/>
            <a:r>
              <a:rPr lang="en-US" altLang="zh-CN" dirty="0"/>
              <a:t>Skip equivalent configuration with hash.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EC2152D-EFE9-46D4-B99B-29C19D2F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Optimization and tricks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EDF64B-FA36-4471-9B28-D0BD048B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0C3C-47D3-4455-AB34-8268314DB49D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9664124"/>
      </p:ext>
    </p:extLst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C65E5BF-4B83-47A7-A0E2-D04573B372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Algorithm</a:t>
            </a:r>
          </a:p>
          <a:p>
            <a:pPr lvl="1"/>
            <a:r>
              <a:rPr lang="en-US" altLang="zh-CN" dirty="0"/>
              <a:t>Measurement</a:t>
            </a:r>
          </a:p>
          <a:p>
            <a:pPr lvl="2"/>
            <a:r>
              <a:rPr lang="en-US" altLang="zh-CN" dirty="0"/>
              <a:t>Compute bandwidth and cost</a:t>
            </a:r>
          </a:p>
          <a:p>
            <a:pPr lvl="1"/>
            <a:r>
              <a:rPr lang="en-US" altLang="zh-CN" dirty="0"/>
              <a:t>Decision</a:t>
            </a:r>
          </a:p>
          <a:p>
            <a:pPr lvl="2"/>
            <a:r>
              <a:rPr lang="en-US" altLang="zh-CN" dirty="0"/>
              <a:t>Compare and determine</a:t>
            </a:r>
          </a:p>
          <a:p>
            <a:pPr lvl="1"/>
            <a:r>
              <a:rPr lang="en-US" altLang="zh-CN" dirty="0"/>
              <a:t>Migration</a:t>
            </a:r>
          </a:p>
          <a:p>
            <a:pPr lvl="2"/>
            <a:r>
              <a:rPr lang="en-US" altLang="zh-CN" dirty="0"/>
              <a:t>Migrate thread and data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FBE3842-C042-42E8-9586-0824656F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D1634C-8D96-4625-B849-4F32F1E1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0C3C-47D3-4455-AB34-8268314DB49D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887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1DBE082-B368-40C9-81C3-081B6CF906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Single application workloads</a:t>
            </a:r>
          </a:p>
          <a:p>
            <a:pPr lvl="1"/>
            <a:r>
              <a:rPr lang="en-US" altLang="zh-CN" dirty="0" err="1"/>
              <a:t>AsymSched</a:t>
            </a:r>
            <a:r>
              <a:rPr lang="en-US" altLang="zh-CN" dirty="0"/>
              <a:t> performs </a:t>
            </a:r>
            <a:r>
              <a:rPr lang="en-US" altLang="zh-CN" b="1" dirty="0">
                <a:solidFill>
                  <a:schemeClr val="accent1"/>
                </a:solidFill>
              </a:rPr>
              <a:t>close to </a:t>
            </a:r>
            <a:r>
              <a:rPr lang="en-US" altLang="zh-CN" dirty="0"/>
              <a:t>best solution</a:t>
            </a:r>
          </a:p>
          <a:p>
            <a:pPr lvl="1"/>
            <a:r>
              <a:rPr lang="en-US" altLang="zh-CN" b="1" dirty="0">
                <a:solidFill>
                  <a:schemeClr val="accent1"/>
                </a:solidFill>
              </a:rPr>
              <a:t>Better</a:t>
            </a:r>
            <a:r>
              <a:rPr lang="en-US" altLang="zh-CN" dirty="0"/>
              <a:t> in apps that produce </a:t>
            </a:r>
            <a:r>
              <a:rPr lang="en-US" altLang="zh-CN" b="1" dirty="0">
                <a:solidFill>
                  <a:schemeClr val="accent1"/>
                </a:solidFill>
              </a:rPr>
              <a:t>highest degree of contention</a:t>
            </a:r>
            <a:r>
              <a:rPr lang="en-US" altLang="zh-CN" dirty="0"/>
              <a:t> on interconnect links</a:t>
            </a:r>
          </a:p>
          <a:p>
            <a:pPr lvl="1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26919B-CCC5-4BC1-B826-0471FF71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33B1D9-95B1-4520-A11A-6F1C29A1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0C3C-47D3-4455-AB34-8268314DB49D}" type="slidenum">
              <a:rPr lang="en-US" altLang="zh-CN" smtClean="0"/>
              <a:pPr/>
              <a:t>16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E4A715-4397-44EF-ABB1-22F2B3EBC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20177"/>
            <a:ext cx="9144000" cy="324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0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1DBE082-B368-40C9-81C3-081B6CF906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Multi application workloads</a:t>
            </a:r>
          </a:p>
          <a:p>
            <a:pPr lvl="1"/>
            <a:r>
              <a:rPr lang="en-US" altLang="zh-CN" dirty="0"/>
              <a:t>Close or </a:t>
            </a:r>
            <a:r>
              <a:rPr lang="en-US" altLang="zh-CN" b="1" dirty="0">
                <a:solidFill>
                  <a:schemeClr val="accent1"/>
                </a:solidFill>
              </a:rPr>
              <a:t>better</a:t>
            </a:r>
            <a:r>
              <a:rPr lang="en-US" altLang="zh-CN" dirty="0"/>
              <a:t> than the best static placement</a:t>
            </a:r>
          </a:p>
          <a:p>
            <a:pPr lvl="1"/>
            <a:r>
              <a:rPr lang="en-US" altLang="zh-CN" b="1" dirty="0">
                <a:solidFill>
                  <a:schemeClr val="accent1"/>
                </a:solidFill>
              </a:rPr>
              <a:t>Low standard deviation</a:t>
            </a:r>
          </a:p>
          <a:p>
            <a:pPr lvl="1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26919B-CCC5-4BC1-B826-0471FF71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33B1D9-95B1-4520-A11A-6F1C29A1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0C3C-47D3-4455-AB34-8268314DB49D}" type="slidenum">
              <a:rPr lang="en-US" altLang="zh-CN" smtClean="0"/>
              <a:pPr/>
              <a:t>17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223A3C-7C7F-4C5C-AF60-9AF50530B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96064"/>
            <a:ext cx="9144000" cy="325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1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1DBE082-B368-40C9-81C3-081B6CF906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Overhead</a:t>
            </a:r>
          </a:p>
          <a:p>
            <a:pPr lvl="1"/>
            <a:r>
              <a:rPr lang="en-US" altLang="zh-CN" dirty="0"/>
              <a:t>Migration 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26919B-CCC5-4BC1-B826-0471FF71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33B1D9-95B1-4520-A11A-6F1C29A1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0C3C-47D3-4455-AB34-8268314DB49D}" type="slidenum">
              <a:rPr lang="en-US" altLang="zh-CN" smtClean="0"/>
              <a:pPr/>
              <a:t>18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6B5645-31EA-4192-809B-6CAD06FD4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7833"/>
            <a:ext cx="9144000" cy="168736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E4D9D7C-32DD-46C6-85C0-CC41C50C5CCB}"/>
              </a:ext>
            </a:extLst>
          </p:cNvPr>
          <p:cNvSpPr/>
          <p:nvPr/>
        </p:nvSpPr>
        <p:spPr>
          <a:xfrm>
            <a:off x="1492250" y="4174890"/>
            <a:ext cx="1581150" cy="20332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580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4159672-4FB3-4497-89D9-55452FAE85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2A715F6-0B1F-4B8A-80A1-70A1522C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72F90F-C4E5-45B6-8F22-9C97B860F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0C3C-47D3-4455-AB34-8268314DB49D}" type="slidenum">
              <a:rPr lang="en-US" altLang="zh-CN" smtClean="0"/>
              <a:pPr/>
              <a:t>19</a:t>
            </a:fld>
            <a:endParaRPr lang="en-US" altLang="zh-CN"/>
          </a:p>
        </p:txBody>
      </p:sp>
      <p:pic>
        <p:nvPicPr>
          <p:cNvPr id="6" name="C690CFFE-2DA7-44E0-A92F-F1BB05397E62" descr="cid:EF642355-7AAB-4E91-9A35-BEDFA7E9FE1C@ipads-lab.se.sjtu.edu.cn">
            <a:extLst>
              <a:ext uri="{FF2B5EF4-FFF2-40B4-BE49-F238E27FC236}">
                <a16:creationId xmlns:a16="http://schemas.microsoft.com/office/drawing/2014/main" id="{EC83FADA-2A78-413A-B15C-39453757F766}"/>
              </a:ext>
            </a:extLst>
          </p:cNvPr>
          <p:cNvPicPr/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7" b="6184"/>
          <a:stretch>
            <a:fillRect/>
          </a:stretch>
        </p:blipFill>
        <p:spPr bwMode="auto">
          <a:xfrm>
            <a:off x="1180623" y="735980"/>
            <a:ext cx="6782753" cy="5944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16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A4280EB-8EC1-47B3-8548-888402FF938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NUMA(Non-Uniform Memory Access)</a:t>
            </a:r>
          </a:p>
          <a:p>
            <a:pPr lvl="1"/>
            <a:r>
              <a:rPr lang="en-US" altLang="zh-CN" dirty="0" err="1"/>
              <a:t>Node+link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88FC998-2AF4-402C-AF37-25404D96A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What’s NUMA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BCF4D1-C622-4606-9F44-10687902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0C3C-47D3-4455-AB34-8268314DB49D}" type="slidenum">
              <a:rPr lang="en-US" altLang="zh-CN" smtClean="0"/>
              <a:pPr/>
              <a:t>2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20AE9A-176C-43A4-A0AC-6A20D026E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24" y="2514653"/>
            <a:ext cx="8335286" cy="4092523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046C0C9-FE37-4901-9A25-1F7BF9DFC6DB}"/>
              </a:ext>
            </a:extLst>
          </p:cNvPr>
          <p:cNvCxnSpPr>
            <a:cxnSpLocks/>
          </p:cNvCxnSpPr>
          <p:nvPr/>
        </p:nvCxnSpPr>
        <p:spPr>
          <a:xfrm flipV="1">
            <a:off x="2133600" y="3822700"/>
            <a:ext cx="711200" cy="9144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92D498BC-9BA7-41D0-A162-1E9CB2B229E3}"/>
              </a:ext>
            </a:extLst>
          </p:cNvPr>
          <p:cNvGrpSpPr/>
          <p:nvPr/>
        </p:nvGrpSpPr>
        <p:grpSpPr>
          <a:xfrm>
            <a:off x="3505200" y="3124200"/>
            <a:ext cx="4051300" cy="304800"/>
            <a:chOff x="3505200" y="3124200"/>
            <a:chExt cx="4051300" cy="304800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7E5B0978-EE5D-49AB-8355-F89A1586BE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200" y="3124200"/>
              <a:ext cx="0" cy="30480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2693B0F1-CBA8-40BC-96BF-2566E4576CEB}"/>
                </a:ext>
              </a:extLst>
            </p:cNvPr>
            <p:cNvGrpSpPr/>
            <p:nvPr/>
          </p:nvGrpSpPr>
          <p:grpSpPr>
            <a:xfrm>
              <a:off x="3505200" y="3124200"/>
              <a:ext cx="4051300" cy="304800"/>
              <a:chOff x="3505200" y="3124200"/>
              <a:chExt cx="4051300" cy="304800"/>
            </a:xfrm>
          </p:grpSpPr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E895E092-0182-4118-A80A-8194979180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56500" y="3124200"/>
                <a:ext cx="0" cy="304800"/>
              </a:xfrm>
              <a:prstGeom prst="line">
                <a:avLst/>
              </a:prstGeom>
              <a:ln w="76200">
                <a:solidFill>
                  <a:schemeClr val="accent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A7C1EEC0-8655-471B-9A71-B2972B3D27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5200" y="3124200"/>
                <a:ext cx="4051300" cy="0"/>
              </a:xfrm>
              <a:prstGeom prst="line">
                <a:avLst/>
              </a:prstGeom>
              <a:ln w="762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98BFEF4-3F16-46D9-82F0-945B0EA64093}"/>
              </a:ext>
            </a:extLst>
          </p:cNvPr>
          <p:cNvCxnSpPr>
            <a:cxnSpLocks/>
          </p:cNvCxnSpPr>
          <p:nvPr/>
        </p:nvCxnSpPr>
        <p:spPr>
          <a:xfrm>
            <a:off x="4178300" y="4940300"/>
            <a:ext cx="8001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D1A0184-B35B-48E7-A893-4F8978F21AD0}"/>
              </a:ext>
            </a:extLst>
          </p:cNvPr>
          <p:cNvSpPr txBox="1"/>
          <p:nvPr/>
        </p:nvSpPr>
        <p:spPr>
          <a:xfrm>
            <a:off x="1006476" y="3961761"/>
            <a:ext cx="1260000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Width varies</a:t>
            </a:r>
            <a:endParaRPr lang="zh-CN" altLang="en-US" sz="16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DD3993C-7750-458C-9B61-48EC44BFFEAF}"/>
              </a:ext>
            </a:extLst>
          </p:cNvPr>
          <p:cNvSpPr txBox="1"/>
          <p:nvPr/>
        </p:nvSpPr>
        <p:spPr>
          <a:xfrm>
            <a:off x="5111750" y="2745709"/>
            <a:ext cx="1368000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Unidirectional</a:t>
            </a:r>
            <a:endParaRPr lang="zh-CN" altLang="en-US" sz="16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E19E71-B523-4BE2-B01D-AB079749FCEC}"/>
              </a:ext>
            </a:extLst>
          </p:cNvPr>
          <p:cNvSpPr txBox="1"/>
          <p:nvPr/>
        </p:nvSpPr>
        <p:spPr>
          <a:xfrm>
            <a:off x="4050105" y="5172322"/>
            <a:ext cx="1152000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Shared link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5031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4159672-4FB3-4497-89D9-55452FAE85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2A715F6-0B1F-4B8A-80A1-70A1522C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72F90F-C4E5-45B6-8F22-9C97B860F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0C3C-47D3-4455-AB34-8268314DB49D}" type="slidenum">
              <a:rPr lang="en-US" altLang="zh-CN" smtClean="0"/>
              <a:pPr/>
              <a:t>20</a:t>
            </a:fld>
            <a:endParaRPr lang="en-US" altLang="zh-CN"/>
          </a:p>
        </p:txBody>
      </p:sp>
      <p:pic>
        <p:nvPicPr>
          <p:cNvPr id="5" name="Picture 2" descr="http://img.599ku.com/element_min_new_pic/69/5/68/53/944a0f96b980e7b52cf84e58a60d8f8d.png!/fw/320/quality/90/unsharp/true/canvas/320x296/compress/true/cvscolor/ffffffff">
            <a:extLst>
              <a:ext uri="{FF2B5EF4-FFF2-40B4-BE49-F238E27FC236}">
                <a16:creationId xmlns:a16="http://schemas.microsoft.com/office/drawing/2014/main" id="{B8345FB6-B9FB-4258-8C24-645C480EBF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5" t="26440" r="6945" b="21194"/>
          <a:stretch/>
        </p:blipFill>
        <p:spPr bwMode="auto">
          <a:xfrm>
            <a:off x="2271590" y="3238504"/>
            <a:ext cx="2624656" cy="147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BF6DF5B8-B192-4B95-A239-D997D6563948}"/>
              </a:ext>
            </a:extLst>
          </p:cNvPr>
          <p:cNvGrpSpPr/>
          <p:nvPr/>
        </p:nvGrpSpPr>
        <p:grpSpPr>
          <a:xfrm>
            <a:off x="5361483" y="2963258"/>
            <a:ext cx="2624656" cy="1751615"/>
            <a:chOff x="3109790" y="2415569"/>
            <a:chExt cx="2624656" cy="1751615"/>
          </a:xfrm>
        </p:grpSpPr>
        <p:pic>
          <p:nvPicPr>
            <p:cNvPr id="7" name="Picture 2" descr="http://img.599ku.com/element_min_new_pic/69/5/68/53/944a0f96b980e7b52cf84e58a60d8f8d.png!/fw/320/quality/90/unsharp/true/canvas/320x296/compress/true/cvscolor/ffffffff">
              <a:extLst>
                <a:ext uri="{FF2B5EF4-FFF2-40B4-BE49-F238E27FC236}">
                  <a16:creationId xmlns:a16="http://schemas.microsoft.com/office/drawing/2014/main" id="{170547ED-35BA-4290-A550-9467DE9565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5" t="26440" r="6945" b="21194"/>
            <a:stretch/>
          </p:blipFill>
          <p:spPr bwMode="auto">
            <a:xfrm>
              <a:off x="3109790" y="2690815"/>
              <a:ext cx="2624656" cy="1476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âbox of tools iconâçå¾çæç´¢ç»æ">
              <a:extLst>
                <a:ext uri="{FF2B5EF4-FFF2-40B4-BE49-F238E27FC236}">
                  <a16:creationId xmlns:a16="http://schemas.microsoft.com/office/drawing/2014/main" id="{EFDD4B07-9129-45A5-93DD-7C4DB09D63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93333" y1="52889" x2="93333" y2="60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1985" y="2415569"/>
              <a:ext cx="966333" cy="966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14203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257D4F3-E336-4183-BFD9-2043A7211E3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Fast migration</a:t>
            </a:r>
          </a:p>
          <a:p>
            <a:pPr lvl="1"/>
            <a:r>
              <a:rPr lang="en-US" altLang="zh-CN" dirty="0"/>
              <a:t>Freeze app</a:t>
            </a:r>
          </a:p>
          <a:p>
            <a:pPr lvl="1"/>
            <a:r>
              <a:rPr lang="en-US" altLang="zh-CN" dirty="0"/>
              <a:t>Parse memory map and store mem page in array</a:t>
            </a:r>
          </a:p>
          <a:p>
            <a:pPr lvl="1"/>
            <a:r>
              <a:rPr lang="en-US" altLang="zh-CN" dirty="0"/>
              <a:t>Worker threads</a:t>
            </a:r>
          </a:p>
          <a:p>
            <a:pPr lvl="2"/>
            <a:r>
              <a:rPr lang="en-US" altLang="zh-CN" dirty="0"/>
              <a:t>The old page is unmapped</a:t>
            </a:r>
          </a:p>
          <a:p>
            <a:pPr lvl="2"/>
            <a:r>
              <a:rPr lang="en-US" altLang="zh-CN" dirty="0"/>
              <a:t>data is copied to a new page</a:t>
            </a:r>
          </a:p>
          <a:p>
            <a:pPr lvl="2"/>
            <a:r>
              <a:rPr lang="en-US" altLang="zh-CN" dirty="0"/>
              <a:t>the new page is remapped</a:t>
            </a:r>
          </a:p>
          <a:p>
            <a:pPr lvl="2"/>
            <a:r>
              <a:rPr lang="en-US" altLang="zh-CN" dirty="0"/>
              <a:t>and the old page is freed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Avoid all possibility</a:t>
            </a:r>
          </a:p>
          <a:p>
            <a:pPr lvl="1"/>
            <a:r>
              <a:rPr lang="en-US" altLang="zh-CN" dirty="0"/>
              <a:t>Skip obviously bad placement</a:t>
            </a:r>
          </a:p>
          <a:p>
            <a:pPr lvl="1"/>
            <a:r>
              <a:rPr lang="en-US" altLang="zh-CN" dirty="0"/>
              <a:t>Use hash to skip equivalent placement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E9FD804-74A2-43CC-A59F-F41341E66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8D540D-B0C3-4830-9F4D-8C941B4A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0C3C-47D3-4455-AB34-8268314DB49D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918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B3AC7D5-5AFC-444C-8C61-A833B8190F7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Node = Cities</a:t>
            </a:r>
          </a:p>
          <a:p>
            <a:r>
              <a:rPr lang="en-US" altLang="zh-CN" dirty="0"/>
              <a:t>Thread = Factory</a:t>
            </a:r>
          </a:p>
          <a:p>
            <a:r>
              <a:rPr lang="en-US" altLang="zh-CN" dirty="0"/>
              <a:t>Memory pages = Storage</a:t>
            </a:r>
          </a:p>
          <a:p>
            <a:endParaRPr lang="en-US" altLang="zh-CN" dirty="0"/>
          </a:p>
          <a:p>
            <a:r>
              <a:rPr lang="en-US" altLang="zh-CN" dirty="0"/>
              <a:t>Link = Road</a:t>
            </a:r>
          </a:p>
          <a:p>
            <a:pPr lvl="1"/>
            <a:r>
              <a:rPr lang="en-US" altLang="zh-CN" dirty="0"/>
              <a:t>Symmetry = </a:t>
            </a:r>
            <a:r>
              <a:rPr lang="en-US" altLang="zh-CN" dirty="0" err="1"/>
              <a:t>bidirection</a:t>
            </a:r>
            <a:r>
              <a:rPr lang="en-US" altLang="zh-CN" dirty="0"/>
              <a:t>, same width</a:t>
            </a:r>
          </a:p>
          <a:p>
            <a:pPr lvl="1"/>
            <a:r>
              <a:rPr lang="en-US" altLang="zh-CN" dirty="0"/>
              <a:t>Asymmetry = </a:t>
            </a:r>
            <a:r>
              <a:rPr lang="en-US" altLang="zh-CN" dirty="0" err="1"/>
              <a:t>unidirection</a:t>
            </a:r>
            <a:r>
              <a:rPr lang="en-US" altLang="zh-CN" dirty="0"/>
              <a:t>, varying width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1F231CC-F0DC-483E-8DC9-A6756E5D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model problem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208688-5836-4B8B-9660-317F3430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0C3C-47D3-4455-AB34-8268314DB49D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958B9ED-28A4-4B58-A43F-8479A943D8A8}"/>
              </a:ext>
            </a:extLst>
          </p:cNvPr>
          <p:cNvSpPr/>
          <p:nvPr/>
        </p:nvSpPr>
        <p:spPr>
          <a:xfrm>
            <a:off x="6035963" y="2100778"/>
            <a:ext cx="2353340" cy="841744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 descr="âä»åº å¾æ âçå¾çæç´¢ç»æ">
            <a:extLst>
              <a:ext uri="{FF2B5EF4-FFF2-40B4-BE49-F238E27FC236}">
                <a16:creationId xmlns:a16="http://schemas.microsoft.com/office/drawing/2014/main" id="{5F4DA3CB-8952-4BF7-9C33-B24BE98A5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15" b="94550" l="2154" r="986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002" y="2100778"/>
            <a:ext cx="127520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pic.90sjimg.com/design/00/79/33/96/591fd4955a639.png">
            <a:extLst>
              <a:ext uri="{FF2B5EF4-FFF2-40B4-BE49-F238E27FC236}">
                <a16:creationId xmlns:a16="http://schemas.microsoft.com/office/drawing/2014/main" id="{D35F999D-1255-4EE6-9959-E48CEEB1C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800" y="1548460"/>
            <a:ext cx="78283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pic.90sjimg.com/design/00/79/33/96/591fd4955a639.png">
            <a:extLst>
              <a:ext uri="{FF2B5EF4-FFF2-40B4-BE49-F238E27FC236}">
                <a16:creationId xmlns:a16="http://schemas.microsoft.com/office/drawing/2014/main" id="{F9082D1C-9368-4B2F-A33A-314D22A9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332" y="1824619"/>
            <a:ext cx="78283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pic.90sjimg.com/design/00/79/33/96/591fd4955a639.png">
            <a:extLst>
              <a:ext uri="{FF2B5EF4-FFF2-40B4-BE49-F238E27FC236}">
                <a16:creationId xmlns:a16="http://schemas.microsoft.com/office/drawing/2014/main" id="{89FECA20-591B-4A20-ABC6-D8A1F078D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793" y="2073822"/>
            <a:ext cx="78283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C1768A8F-B1A6-4F0F-8F41-842D83CBA77C}"/>
              </a:ext>
            </a:extLst>
          </p:cNvPr>
          <p:cNvGrpSpPr/>
          <p:nvPr/>
        </p:nvGrpSpPr>
        <p:grpSpPr>
          <a:xfrm>
            <a:off x="6497163" y="3678001"/>
            <a:ext cx="1090974" cy="1702564"/>
            <a:chOff x="6497163" y="3678001"/>
            <a:chExt cx="1090974" cy="170256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F05BA49-17B1-421B-B200-EBCAF7E1659D}"/>
                </a:ext>
              </a:extLst>
            </p:cNvPr>
            <p:cNvGrpSpPr/>
            <p:nvPr/>
          </p:nvGrpSpPr>
          <p:grpSpPr>
            <a:xfrm>
              <a:off x="6508137" y="3678001"/>
              <a:ext cx="1080000" cy="360000"/>
              <a:chOff x="3956787" y="3158746"/>
              <a:chExt cx="2653110" cy="360000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089DB83-B377-4856-AA5A-22ECDC36FBBF}"/>
                  </a:ext>
                </a:extLst>
              </p:cNvPr>
              <p:cNvSpPr/>
              <p:nvPr/>
            </p:nvSpPr>
            <p:spPr>
              <a:xfrm>
                <a:off x="3956787" y="3158746"/>
                <a:ext cx="2653110" cy="360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78B9DBAC-4846-45DB-A2A0-61ABBE83A0DC}"/>
                  </a:ext>
                </a:extLst>
              </p:cNvPr>
              <p:cNvCxnSpPr>
                <a:cxnSpLocks/>
                <a:stCxn id="12" idx="1"/>
                <a:endCxn id="12" idx="3"/>
              </p:cNvCxnSpPr>
              <p:nvPr/>
            </p:nvCxnSpPr>
            <p:spPr>
              <a:xfrm>
                <a:off x="3956787" y="3338746"/>
                <a:ext cx="2653110" cy="0"/>
              </a:xfrm>
              <a:prstGeom prst="line">
                <a:avLst/>
              </a:prstGeom>
              <a:ln w="38100">
                <a:solidFill>
                  <a:schemeClr val="accent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A7E67F6C-A517-4134-99E5-DCC04A5425AA}"/>
                </a:ext>
              </a:extLst>
            </p:cNvPr>
            <p:cNvGrpSpPr/>
            <p:nvPr/>
          </p:nvGrpSpPr>
          <p:grpSpPr>
            <a:xfrm>
              <a:off x="6497163" y="4660565"/>
              <a:ext cx="1080000" cy="720000"/>
              <a:chOff x="3498326" y="4837398"/>
              <a:chExt cx="2115149" cy="7200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F21F5E01-1B0A-4DDA-A79A-6343436FC1BA}"/>
                  </a:ext>
                </a:extLst>
              </p:cNvPr>
              <p:cNvGrpSpPr/>
              <p:nvPr/>
            </p:nvGrpSpPr>
            <p:grpSpPr>
              <a:xfrm>
                <a:off x="3498326" y="4837398"/>
                <a:ext cx="2115149" cy="720000"/>
                <a:chOff x="3956787" y="3158746"/>
                <a:chExt cx="2653110" cy="360000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6714AD1A-03C7-43A1-9848-E3EFCCEDD6F0}"/>
                    </a:ext>
                  </a:extLst>
                </p:cNvPr>
                <p:cNvSpPr/>
                <p:nvPr/>
              </p:nvSpPr>
              <p:spPr>
                <a:xfrm>
                  <a:off x="3956787" y="3158746"/>
                  <a:ext cx="2653110" cy="360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6750B87B-6DD0-4222-9033-633DF13204D4}"/>
                    </a:ext>
                  </a:extLst>
                </p:cNvPr>
                <p:cNvCxnSpPr>
                  <a:cxnSpLocks/>
                  <a:stCxn id="18" idx="1"/>
                  <a:endCxn id="18" idx="3"/>
                </p:cNvCxnSpPr>
                <p:nvPr/>
              </p:nvCxnSpPr>
              <p:spPr>
                <a:xfrm>
                  <a:off x="3956787" y="3338746"/>
                  <a:ext cx="2653110" cy="0"/>
                </a:xfrm>
                <a:prstGeom prst="line">
                  <a:avLst/>
                </a:prstGeom>
                <a:ln w="38100" cmpd="dbl">
                  <a:solidFill>
                    <a:schemeClr val="accent5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CC752E82-9A2A-47B8-8AAF-5B3A7765FD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8326" y="5024512"/>
                <a:ext cx="2115149" cy="0"/>
              </a:xfrm>
              <a:prstGeom prst="line">
                <a:avLst/>
              </a:prstGeom>
              <a:ln w="38100">
                <a:solidFill>
                  <a:schemeClr val="accent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008B4FA2-C3F5-4E09-A20F-AF072C28EE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8326" y="5364911"/>
                <a:ext cx="2115149" cy="0"/>
              </a:xfrm>
              <a:prstGeom prst="line">
                <a:avLst/>
              </a:prstGeom>
              <a:ln w="38100">
                <a:solidFill>
                  <a:schemeClr val="accent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D1F995A-5688-40AC-90C5-3DEA4A11B483}"/>
                </a:ext>
              </a:extLst>
            </p:cNvPr>
            <p:cNvGrpSpPr/>
            <p:nvPr/>
          </p:nvGrpSpPr>
          <p:grpSpPr>
            <a:xfrm>
              <a:off x="6497163" y="4169432"/>
              <a:ext cx="1080000" cy="360000"/>
              <a:chOff x="6990626" y="3635016"/>
              <a:chExt cx="180000" cy="1077680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3BF7357-1EFD-4987-A176-F1B97121E4C6}"/>
                  </a:ext>
                </a:extLst>
              </p:cNvPr>
              <p:cNvSpPr/>
              <p:nvPr/>
            </p:nvSpPr>
            <p:spPr>
              <a:xfrm>
                <a:off x="6990626" y="3635016"/>
                <a:ext cx="180000" cy="10776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ECAF9F81-2995-4D6A-9422-6254CAD660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9934" y="4173856"/>
                <a:ext cx="600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2510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E5CC1CE-4553-46CE-BC7C-6AC15743D9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Placement </a:t>
            </a:r>
            <a:r>
              <a:rPr lang="zh-CN" altLang="en-US" dirty="0"/>
              <a:t>⇆ </a:t>
            </a:r>
            <a:r>
              <a:rPr lang="en-US" altLang="zh-CN" dirty="0"/>
              <a:t>Communication </a:t>
            </a:r>
            <a:r>
              <a:rPr lang="zh-CN" altLang="en-US" dirty="0"/>
              <a:t>⇆ </a:t>
            </a:r>
            <a:r>
              <a:rPr lang="en-US" altLang="zh-CN" dirty="0"/>
              <a:t>Performance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00163CC-5217-4D4E-979A-A33D6BE2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model problem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2DD426-41FB-4511-9EED-E5C67559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0C3C-47D3-4455-AB34-8268314DB49D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5" name="AutoShape 4" descr="âä»åº å¾æ âçå¾çæç´¢ç»æ">
            <a:extLst>
              <a:ext uri="{FF2B5EF4-FFF2-40B4-BE49-F238E27FC236}">
                <a16:creationId xmlns:a16="http://schemas.microsoft.com/office/drawing/2014/main" id="{7AB561B2-0274-4AB0-9C6E-4D10DD93AD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B0B0240-BA30-4950-A5F3-879CD9A607DA}"/>
              </a:ext>
            </a:extLst>
          </p:cNvPr>
          <p:cNvGrpSpPr/>
          <p:nvPr/>
        </p:nvGrpSpPr>
        <p:grpSpPr>
          <a:xfrm>
            <a:off x="1003355" y="2288348"/>
            <a:ext cx="2494971" cy="1394062"/>
            <a:chOff x="790704" y="2160757"/>
            <a:chExt cx="2494971" cy="139406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85B8197-00E9-469D-8764-9E178CEA96F2}"/>
                </a:ext>
              </a:extLst>
            </p:cNvPr>
            <p:cNvSpPr/>
            <p:nvPr/>
          </p:nvSpPr>
          <p:spPr>
            <a:xfrm>
              <a:off x="932335" y="2713075"/>
              <a:ext cx="2353340" cy="84174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Picture 6" descr="âä»åº å¾æ âçå¾çæç´¢ç»æ">
              <a:extLst>
                <a:ext uri="{FF2B5EF4-FFF2-40B4-BE49-F238E27FC236}">
                  <a16:creationId xmlns:a16="http://schemas.microsoft.com/office/drawing/2014/main" id="{7BDFBCC2-9FE5-429F-9666-8C74DCBBA6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815" b="94550" l="2154" r="9861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7374" y="2713075"/>
              <a:ext cx="1275205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9FAD9DE5-8495-42C7-B447-9110F4466F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6172" y="2160757"/>
              <a:ext cx="782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4616F364-41DA-40BE-9D82-EEB55BFFD9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704" y="2436916"/>
              <a:ext cx="782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BCD249C8-F4AC-495D-86C4-3BA2E0FF31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9165" y="2686119"/>
              <a:ext cx="782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B10B437-EFA7-4A16-896D-91CF1176044A}"/>
              </a:ext>
            </a:extLst>
          </p:cNvPr>
          <p:cNvGrpSpPr/>
          <p:nvPr/>
        </p:nvGrpSpPr>
        <p:grpSpPr>
          <a:xfrm>
            <a:off x="932539" y="4278063"/>
            <a:ext cx="2494971" cy="1394062"/>
            <a:chOff x="790704" y="2160757"/>
            <a:chExt cx="2494971" cy="1394062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2786D44-6B85-40E7-A8FD-E84A818576BF}"/>
                </a:ext>
              </a:extLst>
            </p:cNvPr>
            <p:cNvSpPr/>
            <p:nvPr/>
          </p:nvSpPr>
          <p:spPr>
            <a:xfrm>
              <a:off x="932335" y="2713075"/>
              <a:ext cx="2353340" cy="84174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Picture 6" descr="âä»åº å¾æ âçå¾çæç´¢ç»æ">
              <a:extLst>
                <a:ext uri="{FF2B5EF4-FFF2-40B4-BE49-F238E27FC236}">
                  <a16:creationId xmlns:a16="http://schemas.microsoft.com/office/drawing/2014/main" id="{A49E2763-5B92-45A1-8BE3-258116F16B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815" b="94550" l="2154" r="9861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7374" y="2713075"/>
              <a:ext cx="1275205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77712207-3063-426D-B855-33CBB0D01A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6172" y="2160757"/>
              <a:ext cx="782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49D44FFF-0880-4D45-9E39-63F54B8D3D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704" y="2436916"/>
              <a:ext cx="782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7AF389C8-137A-4A46-B2D5-BBA5C4DBB5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9165" y="2686119"/>
              <a:ext cx="782833" cy="7200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A0AF715-1B2A-44AB-AD2F-86942DECD1A3}"/>
              </a:ext>
            </a:extLst>
          </p:cNvPr>
          <p:cNvGrpSpPr/>
          <p:nvPr/>
        </p:nvGrpSpPr>
        <p:grpSpPr>
          <a:xfrm>
            <a:off x="5504042" y="2227476"/>
            <a:ext cx="2494971" cy="1394062"/>
            <a:chOff x="790704" y="2160757"/>
            <a:chExt cx="2494971" cy="1394062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3D8CE56E-7CFF-4A45-ADD5-80E93F5573F7}"/>
                </a:ext>
              </a:extLst>
            </p:cNvPr>
            <p:cNvSpPr/>
            <p:nvPr/>
          </p:nvSpPr>
          <p:spPr>
            <a:xfrm>
              <a:off x="932335" y="2713075"/>
              <a:ext cx="2353340" cy="84174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5" name="Picture 6" descr="âä»åº å¾æ âçå¾çæç´¢ç»æ">
              <a:extLst>
                <a:ext uri="{FF2B5EF4-FFF2-40B4-BE49-F238E27FC236}">
                  <a16:creationId xmlns:a16="http://schemas.microsoft.com/office/drawing/2014/main" id="{0B9AF62C-74A3-4147-9DCF-A2A56E6E4C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815" b="94550" l="2154" r="9861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7374" y="2713075"/>
              <a:ext cx="1275205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513A08E3-5E39-4C66-B655-C23FEDDC86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6172" y="2160757"/>
              <a:ext cx="782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56DDA47A-AAC6-482F-9CC5-CEA57478E4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704" y="2436916"/>
              <a:ext cx="782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6110A0A4-29AB-4802-97AA-53013C4809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9165" y="2686119"/>
              <a:ext cx="782833" cy="7200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329C8C2-C065-4FE9-8D03-B08A8A94995C}"/>
              </a:ext>
            </a:extLst>
          </p:cNvPr>
          <p:cNvGrpSpPr/>
          <p:nvPr/>
        </p:nvGrpSpPr>
        <p:grpSpPr>
          <a:xfrm>
            <a:off x="5504042" y="4173856"/>
            <a:ext cx="2494971" cy="1394062"/>
            <a:chOff x="790704" y="2160757"/>
            <a:chExt cx="2494971" cy="1394062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F265A1BE-E3B4-4D60-B57B-D8042C764564}"/>
                </a:ext>
              </a:extLst>
            </p:cNvPr>
            <p:cNvSpPr/>
            <p:nvPr/>
          </p:nvSpPr>
          <p:spPr>
            <a:xfrm>
              <a:off x="932335" y="2713075"/>
              <a:ext cx="2353340" cy="84174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1" name="Picture 6" descr="âä»åº å¾æ âçå¾çæç´¢ç»æ">
              <a:extLst>
                <a:ext uri="{FF2B5EF4-FFF2-40B4-BE49-F238E27FC236}">
                  <a16:creationId xmlns:a16="http://schemas.microsoft.com/office/drawing/2014/main" id="{C294D31C-450E-4D5F-8D39-1F168960A9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815" b="94550" l="2154" r="9861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7374" y="2713075"/>
              <a:ext cx="1275205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EA792F8C-B5C8-43E8-90CF-F44F08642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6172" y="2160757"/>
              <a:ext cx="782833" cy="7200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618F75B0-2929-4EA9-841F-E27B86BC14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704" y="2436916"/>
              <a:ext cx="782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0F0646DA-DCF5-4116-A2B5-CA3383EA59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9165" y="2686119"/>
              <a:ext cx="782833" cy="7200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AD5377F-5EB2-4C6D-B99B-495BBC0CF2B8}"/>
              </a:ext>
            </a:extLst>
          </p:cNvPr>
          <p:cNvGrpSpPr/>
          <p:nvPr/>
        </p:nvGrpSpPr>
        <p:grpSpPr>
          <a:xfrm>
            <a:off x="3475790" y="3028324"/>
            <a:ext cx="2115149" cy="360000"/>
            <a:chOff x="3956787" y="3158746"/>
            <a:chExt cx="2653110" cy="3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5259515-B5C4-4D3E-B0EF-4DEAD13E8C78}"/>
                </a:ext>
              </a:extLst>
            </p:cNvPr>
            <p:cNvSpPr/>
            <p:nvPr/>
          </p:nvSpPr>
          <p:spPr>
            <a:xfrm>
              <a:off x="3956787" y="3158746"/>
              <a:ext cx="265311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54D0FC9-EC69-4204-8632-A71300F5CB04}"/>
                </a:ext>
              </a:extLst>
            </p:cNvPr>
            <p:cNvCxnSpPr>
              <a:cxnSpLocks/>
              <a:stCxn id="13" idx="1"/>
              <a:endCxn id="13" idx="3"/>
            </p:cNvCxnSpPr>
            <p:nvPr/>
          </p:nvCxnSpPr>
          <p:spPr>
            <a:xfrm>
              <a:off x="3956787" y="3338746"/>
              <a:ext cx="2653110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8784D97-D960-4C75-8BEA-71AFA342DE67}"/>
              </a:ext>
            </a:extLst>
          </p:cNvPr>
          <p:cNvGrpSpPr/>
          <p:nvPr/>
        </p:nvGrpSpPr>
        <p:grpSpPr>
          <a:xfrm>
            <a:off x="3427510" y="4853306"/>
            <a:ext cx="2115149" cy="720000"/>
            <a:chOff x="3498326" y="4837398"/>
            <a:chExt cx="2115149" cy="720000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AE4D774F-7018-4157-A829-034768984453}"/>
                </a:ext>
              </a:extLst>
            </p:cNvPr>
            <p:cNvGrpSpPr/>
            <p:nvPr/>
          </p:nvGrpSpPr>
          <p:grpSpPr>
            <a:xfrm>
              <a:off x="3498326" y="4837398"/>
              <a:ext cx="2115149" cy="720000"/>
              <a:chOff x="3956787" y="3158746"/>
              <a:chExt cx="2653110" cy="360000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261B294F-B1BF-4766-B314-A0A150406A6D}"/>
                  </a:ext>
                </a:extLst>
              </p:cNvPr>
              <p:cNvSpPr/>
              <p:nvPr/>
            </p:nvSpPr>
            <p:spPr>
              <a:xfrm>
                <a:off x="3956787" y="3158746"/>
                <a:ext cx="2653110" cy="360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4CC9E6C1-8579-46B2-94DD-652C93B378D7}"/>
                  </a:ext>
                </a:extLst>
              </p:cNvPr>
              <p:cNvCxnSpPr>
                <a:cxnSpLocks/>
                <a:stCxn id="44" idx="1"/>
                <a:endCxn id="44" idx="3"/>
              </p:cNvCxnSpPr>
              <p:nvPr/>
            </p:nvCxnSpPr>
            <p:spPr>
              <a:xfrm>
                <a:off x="3956787" y="3338746"/>
                <a:ext cx="2653110" cy="0"/>
              </a:xfrm>
              <a:prstGeom prst="line">
                <a:avLst/>
              </a:prstGeom>
              <a:ln w="38100" cmpd="dbl">
                <a:solidFill>
                  <a:schemeClr val="accent5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BB1F3C7D-18F5-4BC5-B91E-CCD761EEA514}"/>
                </a:ext>
              </a:extLst>
            </p:cNvPr>
            <p:cNvCxnSpPr>
              <a:cxnSpLocks/>
            </p:cNvCxnSpPr>
            <p:nvPr/>
          </p:nvCxnSpPr>
          <p:spPr>
            <a:xfrm>
              <a:off x="3498326" y="5024512"/>
              <a:ext cx="2115149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E29A872C-A7F1-4C91-905A-C24860266291}"/>
                </a:ext>
              </a:extLst>
            </p:cNvPr>
            <p:cNvCxnSpPr>
              <a:cxnSpLocks/>
            </p:cNvCxnSpPr>
            <p:nvPr/>
          </p:nvCxnSpPr>
          <p:spPr>
            <a:xfrm>
              <a:off x="3498326" y="5364911"/>
              <a:ext cx="2115149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8389667-5A51-47E0-9178-9A30FA447169}"/>
              </a:ext>
            </a:extLst>
          </p:cNvPr>
          <p:cNvGrpSpPr/>
          <p:nvPr/>
        </p:nvGrpSpPr>
        <p:grpSpPr>
          <a:xfrm>
            <a:off x="6990626" y="3635016"/>
            <a:ext cx="180000" cy="1077680"/>
            <a:chOff x="6990626" y="3635016"/>
            <a:chExt cx="180000" cy="1077680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0D0B216-D1CF-49D8-AA03-9865BE9144E6}"/>
                </a:ext>
              </a:extLst>
            </p:cNvPr>
            <p:cNvSpPr/>
            <p:nvPr/>
          </p:nvSpPr>
          <p:spPr>
            <a:xfrm>
              <a:off x="6990626" y="3635016"/>
              <a:ext cx="180000" cy="10776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2D7550BD-E5FE-4469-96BC-16E86A9CD0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0626" y="3993856"/>
              <a:ext cx="0" cy="36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2DE59211-C06B-4DEA-B53C-BCF29210E09D}"/>
              </a:ext>
            </a:extLst>
          </p:cNvPr>
          <p:cNvGrpSpPr/>
          <p:nvPr/>
        </p:nvGrpSpPr>
        <p:grpSpPr>
          <a:xfrm rot="1194908">
            <a:off x="3173846" y="3860797"/>
            <a:ext cx="2831648" cy="360000"/>
            <a:chOff x="3956787" y="3158746"/>
            <a:chExt cx="2653110" cy="360000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8BD7205-A996-4888-87C0-268B0BFFAF1C}"/>
                </a:ext>
              </a:extLst>
            </p:cNvPr>
            <p:cNvSpPr/>
            <p:nvPr/>
          </p:nvSpPr>
          <p:spPr>
            <a:xfrm>
              <a:off x="3956787" y="3158746"/>
              <a:ext cx="265311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E00C4B4F-2C16-499C-A7A6-B33A140368D4}"/>
                </a:ext>
              </a:extLst>
            </p:cNvPr>
            <p:cNvCxnSpPr>
              <a:cxnSpLocks/>
              <a:stCxn id="49" idx="1"/>
              <a:endCxn id="49" idx="3"/>
            </p:cNvCxnSpPr>
            <p:nvPr/>
          </p:nvCxnSpPr>
          <p:spPr>
            <a:xfrm>
              <a:off x="3956787" y="3338746"/>
              <a:ext cx="2653110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AE299C8D-8ADF-48B6-9973-28F6A5F85FB8}"/>
              </a:ext>
            </a:extLst>
          </p:cNvPr>
          <p:cNvGrpSpPr/>
          <p:nvPr/>
        </p:nvGrpSpPr>
        <p:grpSpPr>
          <a:xfrm>
            <a:off x="3772060" y="3396391"/>
            <a:ext cx="2737101" cy="1002612"/>
            <a:chOff x="3772060" y="3396391"/>
            <a:chExt cx="2737101" cy="1002612"/>
          </a:xfrm>
        </p:grpSpPr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AABD86F-D632-4ECB-88BB-F7882E95CE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0717" y="3396391"/>
              <a:ext cx="8444" cy="1002612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9AE407F8-0B9C-4CE4-BFBE-162468C61388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 flipH="1">
              <a:off x="3772060" y="3472838"/>
              <a:ext cx="2581860" cy="20216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52EFEDFE-6C29-40FB-8612-A7D95836ADCE}"/>
                </a:ext>
              </a:extLst>
            </p:cNvPr>
            <p:cNvCxnSpPr>
              <a:cxnSpLocks/>
            </p:cNvCxnSpPr>
            <p:nvPr/>
          </p:nvCxnSpPr>
          <p:spPr>
            <a:xfrm>
              <a:off x="3772060" y="3515236"/>
              <a:ext cx="2381314" cy="83862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0DA21828-3A65-422B-812E-3D2215803534}"/>
              </a:ext>
            </a:extLst>
          </p:cNvPr>
          <p:cNvGrpSpPr/>
          <p:nvPr/>
        </p:nvGrpSpPr>
        <p:grpSpPr>
          <a:xfrm>
            <a:off x="2184057" y="5709146"/>
            <a:ext cx="4169862" cy="192486"/>
            <a:chOff x="2184057" y="5709146"/>
            <a:chExt cx="4169862" cy="192486"/>
          </a:xfrm>
        </p:grpSpPr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33445589-16C8-46F8-A15D-3BF9B5AE76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4057" y="5709146"/>
              <a:ext cx="414136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3C0BF1E8-CB6A-4C49-9F97-4EC0D2A0EB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3919" y="5901632"/>
              <a:ext cx="4140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2" descr="http://pic.90sjimg.com/design/00/79/33/96/591fd4955a639.png">
            <a:extLst>
              <a:ext uri="{FF2B5EF4-FFF2-40B4-BE49-F238E27FC236}">
                <a16:creationId xmlns:a16="http://schemas.microsoft.com/office/drawing/2014/main" id="{146B7F36-1F2A-4033-ABC1-D8E68883F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419" y="4806145"/>
            <a:ext cx="782833" cy="720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http://pic.90sjimg.com/design/00/79/33/96/591fd4955a639.png">
            <a:extLst>
              <a:ext uri="{FF2B5EF4-FFF2-40B4-BE49-F238E27FC236}">
                <a16:creationId xmlns:a16="http://schemas.microsoft.com/office/drawing/2014/main" id="{A848B2A6-E710-4E95-9E9B-37DD0983E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504" y="4702745"/>
            <a:ext cx="782833" cy="720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http://pic.90sjimg.com/design/00/79/33/96/591fd4955a639.png">
            <a:extLst>
              <a:ext uri="{FF2B5EF4-FFF2-40B4-BE49-F238E27FC236}">
                <a16:creationId xmlns:a16="http://schemas.microsoft.com/office/drawing/2014/main" id="{01743FAE-6CBC-43D9-96CB-166ED3F31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855" y="4153485"/>
            <a:ext cx="782833" cy="720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http://pic.90sjimg.com/design/00/79/33/96/591fd4955a639.png">
            <a:extLst>
              <a:ext uri="{FF2B5EF4-FFF2-40B4-BE49-F238E27FC236}">
                <a16:creationId xmlns:a16="http://schemas.microsoft.com/office/drawing/2014/main" id="{EC6D4BF1-FF32-414E-ADB0-516DB8EA9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219" y="2756296"/>
            <a:ext cx="782833" cy="720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67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7411F73D-F692-46F5-8C1E-C93E80E691DF}"/>
              </a:ext>
            </a:extLst>
          </p:cNvPr>
          <p:cNvGrpSpPr/>
          <p:nvPr/>
        </p:nvGrpSpPr>
        <p:grpSpPr>
          <a:xfrm>
            <a:off x="5736966" y="5734675"/>
            <a:ext cx="720000" cy="167334"/>
            <a:chOff x="3961818" y="6423609"/>
            <a:chExt cx="720000" cy="167334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9142B429-D4F2-4B71-BEF7-D609901CC85D}"/>
                </a:ext>
              </a:extLst>
            </p:cNvPr>
            <p:cNvSpPr/>
            <p:nvPr/>
          </p:nvSpPr>
          <p:spPr>
            <a:xfrm>
              <a:off x="3961818" y="6423609"/>
              <a:ext cx="720000" cy="1673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3BD386EF-89EE-492C-9042-C85E400DCFFF}"/>
                </a:ext>
              </a:extLst>
            </p:cNvPr>
            <p:cNvCxnSpPr>
              <a:cxnSpLocks/>
              <a:stCxn id="79" idx="1"/>
              <a:endCxn id="79" idx="3"/>
            </p:cNvCxnSpPr>
            <p:nvPr/>
          </p:nvCxnSpPr>
          <p:spPr>
            <a:xfrm>
              <a:off x="3961818" y="6507276"/>
              <a:ext cx="720000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CB7A3C9D-46FF-4DC1-A3F3-4304D464CA56}"/>
              </a:ext>
            </a:extLst>
          </p:cNvPr>
          <p:cNvGrpSpPr/>
          <p:nvPr/>
        </p:nvGrpSpPr>
        <p:grpSpPr>
          <a:xfrm rot="18309912">
            <a:off x="7369762" y="5185985"/>
            <a:ext cx="720000" cy="167334"/>
            <a:chOff x="3961818" y="6423609"/>
            <a:chExt cx="720000" cy="167334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4A95DBFF-201F-47F9-A90B-CB519EEC9BE6}"/>
                </a:ext>
              </a:extLst>
            </p:cNvPr>
            <p:cNvSpPr/>
            <p:nvPr/>
          </p:nvSpPr>
          <p:spPr>
            <a:xfrm>
              <a:off x="3961818" y="6423609"/>
              <a:ext cx="720000" cy="1673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C66B12CB-3215-461E-87C2-8F4CE92BF890}"/>
                </a:ext>
              </a:extLst>
            </p:cNvPr>
            <p:cNvCxnSpPr>
              <a:cxnSpLocks/>
              <a:stCxn id="82" idx="1"/>
              <a:endCxn id="82" idx="3"/>
            </p:cNvCxnSpPr>
            <p:nvPr/>
          </p:nvCxnSpPr>
          <p:spPr>
            <a:xfrm>
              <a:off x="3961818" y="6507276"/>
              <a:ext cx="720000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2F90364-B59B-4ACD-AF14-41A8A6AAD54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b="1" dirty="0">
                <a:solidFill>
                  <a:schemeClr val="accent1"/>
                </a:solidFill>
              </a:rPr>
              <a:t>placement</a:t>
            </a:r>
            <a:r>
              <a:rPr lang="en-US" altLang="zh-CN" dirty="0"/>
              <a:t> of threads and memory plays a crucial role for performance</a:t>
            </a:r>
          </a:p>
          <a:p>
            <a:endParaRPr lang="en-US" altLang="zh-CN" dirty="0"/>
          </a:p>
          <a:p>
            <a:r>
              <a:rPr lang="en-US" altLang="zh-CN" dirty="0"/>
              <a:t>A common idea: reduce number of </a:t>
            </a:r>
            <a:r>
              <a:rPr lang="en-US" altLang="zh-CN" b="1" dirty="0">
                <a:solidFill>
                  <a:schemeClr val="accent1"/>
                </a:solidFill>
              </a:rPr>
              <a:t>hops</a:t>
            </a:r>
          </a:p>
          <a:p>
            <a:pPr lvl="1"/>
            <a:r>
              <a:rPr lang="en-US" altLang="zh-CN" dirty="0"/>
              <a:t>Assume that interconnect between nodes is symmetric</a:t>
            </a:r>
          </a:p>
          <a:p>
            <a:endParaRPr lang="en-US" altLang="zh-CN" dirty="0"/>
          </a:p>
          <a:p>
            <a:r>
              <a:rPr lang="en-US" altLang="zh-CN" dirty="0"/>
              <a:t>But in asymmetry structure, </a:t>
            </a:r>
            <a:r>
              <a:rPr lang="en-US" altLang="zh-CN" b="1" dirty="0">
                <a:solidFill>
                  <a:schemeClr val="accent1"/>
                </a:solidFill>
              </a:rPr>
              <a:t>bandwidth</a:t>
            </a:r>
            <a:r>
              <a:rPr lang="en-US" altLang="zh-CN" dirty="0"/>
              <a:t> matters more!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D5EE50C-C25B-447A-B42C-303BE0B24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2E440C-3DE8-482C-B2C0-189CFC8B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0C3C-47D3-4455-AB34-8268314DB49D}" type="slidenum">
              <a:rPr lang="en-US" altLang="zh-CN" smtClean="0"/>
              <a:pPr/>
              <a:t>5</a:t>
            </a:fld>
            <a:endParaRPr lang="en-US" altLang="zh-CN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21EC98B-9C7C-4458-8CD5-F898DF954D1A}"/>
              </a:ext>
            </a:extLst>
          </p:cNvPr>
          <p:cNvGrpSpPr/>
          <p:nvPr/>
        </p:nvGrpSpPr>
        <p:grpSpPr>
          <a:xfrm>
            <a:off x="494023" y="5375847"/>
            <a:ext cx="3491118" cy="731620"/>
            <a:chOff x="494023" y="5375847"/>
            <a:chExt cx="3491118" cy="73162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737E636-73D5-4042-983C-F9FC5C954962}"/>
                </a:ext>
              </a:extLst>
            </p:cNvPr>
            <p:cNvGrpSpPr/>
            <p:nvPr/>
          </p:nvGrpSpPr>
          <p:grpSpPr>
            <a:xfrm>
              <a:off x="494023" y="5375847"/>
              <a:ext cx="1350274" cy="701373"/>
              <a:chOff x="790704" y="2160757"/>
              <a:chExt cx="2494971" cy="1394062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337C95FD-21AD-4DBB-AC64-F03E0159BD99}"/>
                  </a:ext>
                </a:extLst>
              </p:cNvPr>
              <p:cNvSpPr/>
              <p:nvPr/>
            </p:nvSpPr>
            <p:spPr>
              <a:xfrm>
                <a:off x="932335" y="2713075"/>
                <a:ext cx="2353340" cy="84174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8" name="Picture 6" descr="âä»åº å¾æ âçå¾çæç´¢ç»æ">
                <a:extLst>
                  <a:ext uri="{FF2B5EF4-FFF2-40B4-BE49-F238E27FC236}">
                    <a16:creationId xmlns:a16="http://schemas.microsoft.com/office/drawing/2014/main" id="{AB8C0591-7799-46C2-94A9-CF49817656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815" b="94550" l="2154" r="98615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7374" y="2713075"/>
                <a:ext cx="1275205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http://pic.90sjimg.com/design/00/79/33/96/591fd4955a639.png">
                <a:extLst>
                  <a:ext uri="{FF2B5EF4-FFF2-40B4-BE49-F238E27FC236}">
                    <a16:creationId xmlns:a16="http://schemas.microsoft.com/office/drawing/2014/main" id="{F5DD021F-47E3-4A92-B2DA-00ACAD00EF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6172" y="2160757"/>
                <a:ext cx="782833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http://pic.90sjimg.com/design/00/79/33/96/591fd4955a639.png">
                <a:extLst>
                  <a:ext uri="{FF2B5EF4-FFF2-40B4-BE49-F238E27FC236}">
                    <a16:creationId xmlns:a16="http://schemas.microsoft.com/office/drawing/2014/main" id="{060005E8-4762-482B-A6BA-930048C37A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0704" y="2436916"/>
                <a:ext cx="782833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http://pic.90sjimg.com/design/00/79/33/96/591fd4955a639.png">
                <a:extLst>
                  <a:ext uri="{FF2B5EF4-FFF2-40B4-BE49-F238E27FC236}">
                    <a16:creationId xmlns:a16="http://schemas.microsoft.com/office/drawing/2014/main" id="{AC2FF54D-DBCB-4E9F-B5EA-E8852AE48C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9165" y="2686119"/>
                <a:ext cx="782833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C648D500-A578-4285-A86A-62AF19E2E799}"/>
                </a:ext>
              </a:extLst>
            </p:cNvPr>
            <p:cNvGrpSpPr/>
            <p:nvPr/>
          </p:nvGrpSpPr>
          <p:grpSpPr>
            <a:xfrm>
              <a:off x="1920947" y="5742902"/>
              <a:ext cx="720000" cy="167334"/>
              <a:chOff x="3956787" y="3158746"/>
              <a:chExt cx="2653110" cy="360000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DC28C944-3534-4F74-B40A-F4799FE5591A}"/>
                  </a:ext>
                </a:extLst>
              </p:cNvPr>
              <p:cNvSpPr/>
              <p:nvPr/>
            </p:nvSpPr>
            <p:spPr>
              <a:xfrm>
                <a:off x="3956787" y="3158746"/>
                <a:ext cx="2653110" cy="360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2DCACF3-271A-4162-8375-35BFE4653BA1}"/>
                  </a:ext>
                </a:extLst>
              </p:cNvPr>
              <p:cNvCxnSpPr>
                <a:cxnSpLocks/>
                <a:stCxn id="37" idx="1"/>
                <a:endCxn id="37" idx="3"/>
              </p:cNvCxnSpPr>
              <p:nvPr/>
            </p:nvCxnSpPr>
            <p:spPr>
              <a:xfrm>
                <a:off x="3956787" y="3338746"/>
                <a:ext cx="2653110" cy="0"/>
              </a:xfrm>
              <a:prstGeom prst="line">
                <a:avLst/>
              </a:prstGeom>
              <a:ln w="38100">
                <a:solidFill>
                  <a:schemeClr val="accent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33946188-30AC-4211-ABD3-9B750CC99B73}"/>
                </a:ext>
              </a:extLst>
            </p:cNvPr>
            <p:cNvGrpSpPr/>
            <p:nvPr/>
          </p:nvGrpSpPr>
          <p:grpSpPr>
            <a:xfrm>
              <a:off x="2634867" y="5406094"/>
              <a:ext cx="1350274" cy="701373"/>
              <a:chOff x="790704" y="2160757"/>
              <a:chExt cx="2494971" cy="1394062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8B6068C3-894E-44B3-9AEF-E032727C96D0}"/>
                  </a:ext>
                </a:extLst>
              </p:cNvPr>
              <p:cNvSpPr/>
              <p:nvPr/>
            </p:nvSpPr>
            <p:spPr>
              <a:xfrm>
                <a:off x="932335" y="2713075"/>
                <a:ext cx="2353340" cy="84174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41" name="Picture 6" descr="âä»åº å¾æ âçå¾çæç´¢ç»æ">
                <a:extLst>
                  <a:ext uri="{FF2B5EF4-FFF2-40B4-BE49-F238E27FC236}">
                    <a16:creationId xmlns:a16="http://schemas.microsoft.com/office/drawing/2014/main" id="{E4A3D3AB-0BD5-47E2-B2AF-1A2AF608D8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815" b="94550" l="2154" r="98615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7374" y="2713075"/>
                <a:ext cx="1275205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2" descr="http://pic.90sjimg.com/design/00/79/33/96/591fd4955a639.png">
                <a:extLst>
                  <a:ext uri="{FF2B5EF4-FFF2-40B4-BE49-F238E27FC236}">
                    <a16:creationId xmlns:a16="http://schemas.microsoft.com/office/drawing/2014/main" id="{7AFFEDC8-59CD-4340-AE33-3E11A78425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6172" y="2160757"/>
                <a:ext cx="782833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 descr="http://pic.90sjimg.com/design/00/79/33/96/591fd4955a639.png">
                <a:extLst>
                  <a:ext uri="{FF2B5EF4-FFF2-40B4-BE49-F238E27FC236}">
                    <a16:creationId xmlns:a16="http://schemas.microsoft.com/office/drawing/2014/main" id="{71170B37-6705-4066-9C1A-90D037C9ED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0704" y="2436916"/>
                <a:ext cx="782833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 descr="http://pic.90sjimg.com/design/00/79/33/96/591fd4955a639.png">
                <a:extLst>
                  <a:ext uri="{FF2B5EF4-FFF2-40B4-BE49-F238E27FC236}">
                    <a16:creationId xmlns:a16="http://schemas.microsoft.com/office/drawing/2014/main" id="{9DA56D9E-E0D8-4394-9245-7355A9F04E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9165" y="2686119"/>
                <a:ext cx="782833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050" name="Picture 2" descr="âå¡è½¦ å¾æ âçå¾çæç´¢ç»æ">
            <a:extLst>
              <a:ext uri="{FF2B5EF4-FFF2-40B4-BE49-F238E27FC236}">
                <a16:creationId xmlns:a16="http://schemas.microsoft.com/office/drawing/2014/main" id="{2B5CEEB7-8D32-427A-BCC6-7E898424B7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956" t="25863" r="15921" b="25698"/>
          <a:stretch/>
        </p:blipFill>
        <p:spPr bwMode="auto">
          <a:xfrm>
            <a:off x="1992442" y="5607081"/>
            <a:ext cx="554661" cy="33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组合 50">
            <a:extLst>
              <a:ext uri="{FF2B5EF4-FFF2-40B4-BE49-F238E27FC236}">
                <a16:creationId xmlns:a16="http://schemas.microsoft.com/office/drawing/2014/main" id="{A7B5CB19-FC03-4829-8369-BFDE91A2A685}"/>
              </a:ext>
            </a:extLst>
          </p:cNvPr>
          <p:cNvGrpSpPr/>
          <p:nvPr/>
        </p:nvGrpSpPr>
        <p:grpSpPr>
          <a:xfrm>
            <a:off x="4358123" y="5284707"/>
            <a:ext cx="1350274" cy="754464"/>
            <a:chOff x="790704" y="2160757"/>
            <a:chExt cx="2494971" cy="1394062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54875313-E0D0-49B2-981A-B63AC75D8358}"/>
                </a:ext>
              </a:extLst>
            </p:cNvPr>
            <p:cNvSpPr/>
            <p:nvPr/>
          </p:nvSpPr>
          <p:spPr>
            <a:xfrm>
              <a:off x="932335" y="2713075"/>
              <a:ext cx="2353340" cy="84174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3" name="Picture 6" descr="âä»åº å¾æ âçå¾çæç´¢ç»æ">
              <a:extLst>
                <a:ext uri="{FF2B5EF4-FFF2-40B4-BE49-F238E27FC236}">
                  <a16:creationId xmlns:a16="http://schemas.microsoft.com/office/drawing/2014/main" id="{598637C7-B011-427C-B9AF-7C93023150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815" b="94550" l="2154" r="9861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7374" y="2713075"/>
              <a:ext cx="1275205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570FA77E-767D-4B64-96D3-7E4FC061C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6172" y="2160757"/>
              <a:ext cx="782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236FF53A-E7E6-481D-8FB7-8D21FA42F6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704" y="2436916"/>
              <a:ext cx="782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2B78471B-65A4-4A13-A9D9-769F875B32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9165" y="2686119"/>
              <a:ext cx="782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DCCB394E-F4E0-4CE7-8E05-B3865DF9F57B}"/>
              </a:ext>
            </a:extLst>
          </p:cNvPr>
          <p:cNvGrpSpPr/>
          <p:nvPr/>
        </p:nvGrpSpPr>
        <p:grpSpPr>
          <a:xfrm>
            <a:off x="6457291" y="5322756"/>
            <a:ext cx="1350274" cy="754464"/>
            <a:chOff x="790704" y="2160757"/>
            <a:chExt cx="2494971" cy="1394062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14C0435F-5FEB-43C0-BD1E-09466E75077D}"/>
                </a:ext>
              </a:extLst>
            </p:cNvPr>
            <p:cNvSpPr/>
            <p:nvPr/>
          </p:nvSpPr>
          <p:spPr>
            <a:xfrm>
              <a:off x="932335" y="2713075"/>
              <a:ext cx="2353340" cy="84174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2" name="Picture 6" descr="âä»åº å¾æ âçå¾çæç´¢ç»æ">
              <a:extLst>
                <a:ext uri="{FF2B5EF4-FFF2-40B4-BE49-F238E27FC236}">
                  <a16:creationId xmlns:a16="http://schemas.microsoft.com/office/drawing/2014/main" id="{D163744D-522B-4117-9714-909BE064F5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815" b="94550" l="2154" r="9861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7374" y="2713075"/>
              <a:ext cx="1275205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2D7A3155-5046-4FD0-B218-65CCC5FF73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6172" y="2160757"/>
              <a:ext cx="782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8D1A6C69-4AE1-404F-A096-432F143577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704" y="2436916"/>
              <a:ext cx="782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6B1ADC20-76C5-413A-A8CD-9BB80A229A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9165" y="2686119"/>
              <a:ext cx="782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7FA140B3-507A-4881-9FEF-9F5DFB14D3A3}"/>
              </a:ext>
            </a:extLst>
          </p:cNvPr>
          <p:cNvGrpSpPr/>
          <p:nvPr/>
        </p:nvGrpSpPr>
        <p:grpSpPr>
          <a:xfrm>
            <a:off x="7439172" y="4141313"/>
            <a:ext cx="1350274" cy="754464"/>
            <a:chOff x="790704" y="2160757"/>
            <a:chExt cx="2494971" cy="1394062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93BF4584-7B93-45C2-876A-27D37D4E6C53}"/>
                </a:ext>
              </a:extLst>
            </p:cNvPr>
            <p:cNvSpPr/>
            <p:nvPr/>
          </p:nvSpPr>
          <p:spPr>
            <a:xfrm>
              <a:off x="932335" y="2713075"/>
              <a:ext cx="2353340" cy="84174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4" name="Picture 6" descr="âä»åº å¾æ âçå¾çæç´¢ç»æ">
              <a:extLst>
                <a:ext uri="{FF2B5EF4-FFF2-40B4-BE49-F238E27FC236}">
                  <a16:creationId xmlns:a16="http://schemas.microsoft.com/office/drawing/2014/main" id="{0D1551A2-843D-417F-B879-6006F7BF08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815" b="94550" l="2154" r="9861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7374" y="2713075"/>
              <a:ext cx="1275205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EF149615-8974-4FCB-BCF3-46AC4BAE41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6172" y="2160757"/>
              <a:ext cx="782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F4E673FF-055D-4617-B47C-AE0FAC689A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704" y="2436916"/>
              <a:ext cx="782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2C3DEE2D-E834-4311-AE58-3469B39A39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9165" y="2686119"/>
              <a:ext cx="782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4A649008-26DE-4B15-A54C-0CD2FA256521}"/>
              </a:ext>
            </a:extLst>
          </p:cNvPr>
          <p:cNvGrpSpPr/>
          <p:nvPr/>
        </p:nvGrpSpPr>
        <p:grpSpPr>
          <a:xfrm>
            <a:off x="5737291" y="5445647"/>
            <a:ext cx="720000" cy="720000"/>
            <a:chOff x="3498326" y="4837398"/>
            <a:chExt cx="2115149" cy="720000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7A0F7A35-1AE5-4D48-BF57-89C2B40AC65B}"/>
                </a:ext>
              </a:extLst>
            </p:cNvPr>
            <p:cNvGrpSpPr/>
            <p:nvPr/>
          </p:nvGrpSpPr>
          <p:grpSpPr>
            <a:xfrm>
              <a:off x="3498326" y="4837398"/>
              <a:ext cx="2115149" cy="720000"/>
              <a:chOff x="3956787" y="3158746"/>
              <a:chExt cx="2653110" cy="360000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B3A3DD89-2045-47EA-BD43-6AA2FB180633}"/>
                  </a:ext>
                </a:extLst>
              </p:cNvPr>
              <p:cNvSpPr/>
              <p:nvPr/>
            </p:nvSpPr>
            <p:spPr>
              <a:xfrm>
                <a:off x="3956787" y="3158746"/>
                <a:ext cx="2653110" cy="360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97F8F714-0F3E-4566-8683-E3BC21472E62}"/>
                  </a:ext>
                </a:extLst>
              </p:cNvPr>
              <p:cNvCxnSpPr>
                <a:cxnSpLocks/>
                <a:stCxn id="70" idx="1"/>
                <a:endCxn id="70" idx="3"/>
              </p:cNvCxnSpPr>
              <p:nvPr/>
            </p:nvCxnSpPr>
            <p:spPr>
              <a:xfrm>
                <a:off x="3956787" y="3338746"/>
                <a:ext cx="2653110" cy="0"/>
              </a:xfrm>
              <a:prstGeom prst="line">
                <a:avLst/>
              </a:prstGeom>
              <a:ln w="38100" cmpd="dbl">
                <a:solidFill>
                  <a:schemeClr val="accent5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8D327FA3-F2C0-43C6-99CA-C063296595FD}"/>
                </a:ext>
              </a:extLst>
            </p:cNvPr>
            <p:cNvCxnSpPr>
              <a:cxnSpLocks/>
            </p:cNvCxnSpPr>
            <p:nvPr/>
          </p:nvCxnSpPr>
          <p:spPr>
            <a:xfrm>
              <a:off x="3498326" y="5024512"/>
              <a:ext cx="2115149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DA0E366A-9882-4C68-BD69-D37825DA7EF5}"/>
                </a:ext>
              </a:extLst>
            </p:cNvPr>
            <p:cNvCxnSpPr>
              <a:cxnSpLocks/>
            </p:cNvCxnSpPr>
            <p:nvPr/>
          </p:nvCxnSpPr>
          <p:spPr>
            <a:xfrm>
              <a:off x="3498326" y="5364911"/>
              <a:ext cx="2115149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D2F289A0-4EE8-4903-BB9D-B03EE6EF607B}"/>
              </a:ext>
            </a:extLst>
          </p:cNvPr>
          <p:cNvGrpSpPr/>
          <p:nvPr/>
        </p:nvGrpSpPr>
        <p:grpSpPr>
          <a:xfrm rot="18231083">
            <a:off x="7371222" y="4909652"/>
            <a:ext cx="720000" cy="720000"/>
            <a:chOff x="3498326" y="4837398"/>
            <a:chExt cx="2115149" cy="720000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17CD4FD9-9FB7-407C-BE9A-2026BD922D67}"/>
                </a:ext>
              </a:extLst>
            </p:cNvPr>
            <p:cNvGrpSpPr/>
            <p:nvPr/>
          </p:nvGrpSpPr>
          <p:grpSpPr>
            <a:xfrm>
              <a:off x="3498326" y="4837398"/>
              <a:ext cx="2115149" cy="720000"/>
              <a:chOff x="3956787" y="3158746"/>
              <a:chExt cx="2653110" cy="360000"/>
            </a:xfrm>
          </p:grpSpPr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7E23692B-D692-4DC6-B0EE-93A4BD3D6786}"/>
                  </a:ext>
                </a:extLst>
              </p:cNvPr>
              <p:cNvSpPr/>
              <p:nvPr/>
            </p:nvSpPr>
            <p:spPr>
              <a:xfrm>
                <a:off x="3956787" y="3158746"/>
                <a:ext cx="2653110" cy="360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4F1ECC3C-1ACA-4E23-891C-763447020F17}"/>
                  </a:ext>
                </a:extLst>
              </p:cNvPr>
              <p:cNvCxnSpPr>
                <a:cxnSpLocks/>
                <a:stCxn id="102" idx="1"/>
                <a:endCxn id="102" idx="3"/>
              </p:cNvCxnSpPr>
              <p:nvPr/>
            </p:nvCxnSpPr>
            <p:spPr>
              <a:xfrm>
                <a:off x="3956787" y="3338746"/>
                <a:ext cx="2653110" cy="0"/>
              </a:xfrm>
              <a:prstGeom prst="line">
                <a:avLst/>
              </a:prstGeom>
              <a:ln w="38100" cmpd="dbl">
                <a:solidFill>
                  <a:schemeClr val="accent5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2EB23153-7AAE-4961-874A-1C3D44564D46}"/>
                </a:ext>
              </a:extLst>
            </p:cNvPr>
            <p:cNvCxnSpPr>
              <a:cxnSpLocks/>
            </p:cNvCxnSpPr>
            <p:nvPr/>
          </p:nvCxnSpPr>
          <p:spPr>
            <a:xfrm>
              <a:off x="3498326" y="5024512"/>
              <a:ext cx="2115149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C8E6E6FA-CB6C-4330-B920-23F1A1A6E102}"/>
                </a:ext>
              </a:extLst>
            </p:cNvPr>
            <p:cNvCxnSpPr>
              <a:cxnSpLocks/>
            </p:cNvCxnSpPr>
            <p:nvPr/>
          </p:nvCxnSpPr>
          <p:spPr>
            <a:xfrm>
              <a:off x="3498326" y="5364911"/>
              <a:ext cx="2115149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D29B8B1D-3D62-4868-9CE7-98BDE2C52C3F}"/>
              </a:ext>
            </a:extLst>
          </p:cNvPr>
          <p:cNvGrpSpPr/>
          <p:nvPr/>
        </p:nvGrpSpPr>
        <p:grpSpPr>
          <a:xfrm rot="18231083">
            <a:off x="7415562" y="4803362"/>
            <a:ext cx="554661" cy="900000"/>
            <a:chOff x="7238491" y="2609224"/>
            <a:chExt cx="554661" cy="900000"/>
          </a:xfrm>
        </p:grpSpPr>
        <p:pic>
          <p:nvPicPr>
            <p:cNvPr id="95" name="Picture 2" descr="âå¡è½¦ å¾æ âçå¾çæç´¢ç»æ">
              <a:extLst>
                <a:ext uri="{FF2B5EF4-FFF2-40B4-BE49-F238E27FC236}">
                  <a16:creationId xmlns:a16="http://schemas.microsoft.com/office/drawing/2014/main" id="{B76BFED7-1447-42A7-B0A4-F58BA4196D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56" t="25863" r="15921" b="25698"/>
            <a:stretch/>
          </p:blipFill>
          <p:spPr bwMode="auto">
            <a:xfrm>
              <a:off x="7238491" y="2609224"/>
              <a:ext cx="554661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2" descr="âå¡è½¦ å¾æ âçå¾çæç´¢ç»æ">
              <a:extLst>
                <a:ext uri="{FF2B5EF4-FFF2-40B4-BE49-F238E27FC236}">
                  <a16:creationId xmlns:a16="http://schemas.microsoft.com/office/drawing/2014/main" id="{EF45C5E0-5AA7-4490-9671-7A11AA59E8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56" t="25863" r="15921" b="25698"/>
            <a:stretch/>
          </p:blipFill>
          <p:spPr bwMode="auto">
            <a:xfrm>
              <a:off x="7238491" y="2789224"/>
              <a:ext cx="554661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 descr="âå¡è½¦ å¾æ âçå¾çæç´¢ç»æ">
              <a:extLst>
                <a:ext uri="{FF2B5EF4-FFF2-40B4-BE49-F238E27FC236}">
                  <a16:creationId xmlns:a16="http://schemas.microsoft.com/office/drawing/2014/main" id="{2D2C234A-71D5-4571-8A38-F5994E73B6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56" t="25863" r="15921" b="25698"/>
            <a:stretch/>
          </p:blipFill>
          <p:spPr bwMode="auto">
            <a:xfrm>
              <a:off x="7238491" y="2969224"/>
              <a:ext cx="554661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2" descr="âå¡è½¦ å¾æ âçå¾çæç´¢ç»æ">
              <a:extLst>
                <a:ext uri="{FF2B5EF4-FFF2-40B4-BE49-F238E27FC236}">
                  <a16:creationId xmlns:a16="http://schemas.microsoft.com/office/drawing/2014/main" id="{336F4525-872D-4E1C-A2AE-C582453E8B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56" t="25863" r="15921" b="25698"/>
            <a:stretch/>
          </p:blipFill>
          <p:spPr bwMode="auto">
            <a:xfrm>
              <a:off x="7238491" y="3149224"/>
              <a:ext cx="554661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6CEA67E0-5ABD-4D7E-B877-7CFC929AC375}"/>
              </a:ext>
            </a:extLst>
          </p:cNvPr>
          <p:cNvGrpSpPr/>
          <p:nvPr/>
        </p:nvGrpSpPr>
        <p:grpSpPr>
          <a:xfrm>
            <a:off x="5812138" y="5314741"/>
            <a:ext cx="554661" cy="900000"/>
            <a:chOff x="7238491" y="2609224"/>
            <a:chExt cx="554661" cy="900000"/>
          </a:xfrm>
        </p:grpSpPr>
        <p:pic>
          <p:nvPicPr>
            <p:cNvPr id="88" name="Picture 2" descr="âå¡è½¦ å¾æ âçå¾çæç´¢ç»æ">
              <a:extLst>
                <a:ext uri="{FF2B5EF4-FFF2-40B4-BE49-F238E27FC236}">
                  <a16:creationId xmlns:a16="http://schemas.microsoft.com/office/drawing/2014/main" id="{D28FA74A-75F5-4350-B49E-24BA859C74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56" t="25863" r="15921" b="25698"/>
            <a:stretch/>
          </p:blipFill>
          <p:spPr bwMode="auto">
            <a:xfrm>
              <a:off x="7238491" y="2609224"/>
              <a:ext cx="554661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2" descr="âå¡è½¦ å¾æ âçå¾çæç´¢ç»æ">
              <a:extLst>
                <a:ext uri="{FF2B5EF4-FFF2-40B4-BE49-F238E27FC236}">
                  <a16:creationId xmlns:a16="http://schemas.microsoft.com/office/drawing/2014/main" id="{366E86EC-54A1-44A5-831A-3E154A938A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56" t="25863" r="15921" b="25698"/>
            <a:stretch/>
          </p:blipFill>
          <p:spPr bwMode="auto">
            <a:xfrm>
              <a:off x="7238491" y="2789224"/>
              <a:ext cx="554661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2" descr="âå¡è½¦ å¾æ âçå¾çæç´¢ç»æ">
              <a:extLst>
                <a:ext uri="{FF2B5EF4-FFF2-40B4-BE49-F238E27FC236}">
                  <a16:creationId xmlns:a16="http://schemas.microsoft.com/office/drawing/2014/main" id="{7B04C513-50D4-4D63-BF7B-B3650BBC2E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56" t="25863" r="15921" b="25698"/>
            <a:stretch/>
          </p:blipFill>
          <p:spPr bwMode="auto">
            <a:xfrm>
              <a:off x="7238491" y="2969224"/>
              <a:ext cx="554661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2" descr="âå¡è½¦ å¾æ âçå¾çæç´¢ç»æ">
              <a:extLst>
                <a:ext uri="{FF2B5EF4-FFF2-40B4-BE49-F238E27FC236}">
                  <a16:creationId xmlns:a16="http://schemas.microsoft.com/office/drawing/2014/main" id="{37F50E04-AC20-40B1-B41A-ED0A947AE4D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56" t="25863" r="15921" b="25698"/>
            <a:stretch/>
          </p:blipFill>
          <p:spPr bwMode="auto">
            <a:xfrm>
              <a:off x="7238491" y="3149224"/>
              <a:ext cx="554661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1681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ABD352C-2C52-493D-B14C-4AE7CCBCDE0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Goal: </a:t>
            </a:r>
          </a:p>
          <a:p>
            <a:pPr lvl="1"/>
            <a:r>
              <a:rPr lang="en-US" altLang="zh-CN" dirty="0"/>
              <a:t>Find a best </a:t>
            </a:r>
            <a:r>
              <a:rPr lang="en-US" altLang="zh-CN" b="1" dirty="0">
                <a:solidFill>
                  <a:schemeClr val="accent1"/>
                </a:solidFill>
              </a:rPr>
              <a:t>placement</a:t>
            </a:r>
            <a:r>
              <a:rPr lang="en-US" altLang="zh-CN" dirty="0"/>
              <a:t> for higher performance</a:t>
            </a:r>
          </a:p>
          <a:p>
            <a:endParaRPr lang="en-US" altLang="zh-CN" dirty="0"/>
          </a:p>
          <a:p>
            <a:r>
              <a:rPr lang="en-US" altLang="zh-CN" dirty="0"/>
              <a:t>Better Placement</a:t>
            </a:r>
          </a:p>
          <a:p>
            <a:pPr lvl="1"/>
            <a:r>
              <a:rPr lang="en-US" altLang="zh-CN" dirty="0"/>
              <a:t>Larger </a:t>
            </a:r>
            <a:r>
              <a:rPr lang="en-US" altLang="zh-CN" b="1" dirty="0">
                <a:solidFill>
                  <a:schemeClr val="accent1"/>
                </a:solidFill>
              </a:rPr>
              <a:t>bandwidth</a:t>
            </a:r>
          </a:p>
          <a:p>
            <a:pPr lvl="2"/>
            <a:r>
              <a:rPr lang="en-US" altLang="zh-CN" dirty="0"/>
              <a:t>Transportation efficiency</a:t>
            </a:r>
          </a:p>
          <a:p>
            <a:pPr lvl="1"/>
            <a:r>
              <a:rPr lang="en-US" altLang="zh-CN" dirty="0"/>
              <a:t>Smaller </a:t>
            </a:r>
            <a:r>
              <a:rPr lang="en-US" altLang="zh-CN" b="1" dirty="0">
                <a:solidFill>
                  <a:schemeClr val="accent1"/>
                </a:solidFill>
              </a:rPr>
              <a:t>overhead</a:t>
            </a:r>
            <a:r>
              <a:rPr lang="en-US" altLang="zh-CN" dirty="0"/>
              <a:t> of algorithm and migration</a:t>
            </a:r>
          </a:p>
          <a:p>
            <a:pPr lvl="2"/>
            <a:r>
              <a:rPr lang="en-US" altLang="zh-CN" dirty="0"/>
              <a:t>Moving storage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0D56CA-6E94-40BD-8B36-F3E217803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0A7034-35AB-47F3-92C3-ED677594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0C3C-47D3-4455-AB34-8268314DB49D}" type="slidenum">
              <a:rPr lang="en-US" altLang="zh-CN" smtClean="0"/>
              <a:pPr/>
              <a:t>6</a:t>
            </a:fld>
            <a:endParaRPr lang="en-US" altLang="zh-CN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B861BDE-FC7C-4367-B25E-11DC84D06C40}"/>
              </a:ext>
            </a:extLst>
          </p:cNvPr>
          <p:cNvGrpSpPr/>
          <p:nvPr/>
        </p:nvGrpSpPr>
        <p:grpSpPr>
          <a:xfrm>
            <a:off x="6722264" y="2766491"/>
            <a:ext cx="1080000" cy="1455676"/>
            <a:chOff x="6497163" y="3924889"/>
            <a:chExt cx="1080000" cy="145567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11F595B-0BC1-43C2-93C2-0167C9346C93}"/>
                </a:ext>
              </a:extLst>
            </p:cNvPr>
            <p:cNvGrpSpPr/>
            <p:nvPr/>
          </p:nvGrpSpPr>
          <p:grpSpPr>
            <a:xfrm>
              <a:off x="6497163" y="3924889"/>
              <a:ext cx="1080000" cy="360000"/>
              <a:chOff x="3929828" y="3405634"/>
              <a:chExt cx="2653110" cy="360000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3B26E92-32AB-4E86-BC63-ABC433DFD17A}"/>
                  </a:ext>
                </a:extLst>
              </p:cNvPr>
              <p:cNvSpPr/>
              <p:nvPr/>
            </p:nvSpPr>
            <p:spPr>
              <a:xfrm>
                <a:off x="3929828" y="3405634"/>
                <a:ext cx="2653110" cy="360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6D4F5E98-B9FA-4F41-A704-3A1EFDE785F9}"/>
                  </a:ext>
                </a:extLst>
              </p:cNvPr>
              <p:cNvCxnSpPr>
                <a:cxnSpLocks/>
                <a:stCxn id="16" idx="1"/>
                <a:endCxn id="16" idx="3"/>
              </p:cNvCxnSpPr>
              <p:nvPr/>
            </p:nvCxnSpPr>
            <p:spPr>
              <a:xfrm>
                <a:off x="3929828" y="3585634"/>
                <a:ext cx="2653110" cy="0"/>
              </a:xfrm>
              <a:prstGeom prst="line">
                <a:avLst/>
              </a:prstGeom>
              <a:ln w="38100">
                <a:solidFill>
                  <a:schemeClr val="accent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D53E059-DE89-4214-834E-ADC52DBE3EBE}"/>
                </a:ext>
              </a:extLst>
            </p:cNvPr>
            <p:cNvGrpSpPr/>
            <p:nvPr/>
          </p:nvGrpSpPr>
          <p:grpSpPr>
            <a:xfrm>
              <a:off x="6497163" y="4660565"/>
              <a:ext cx="1080000" cy="720000"/>
              <a:chOff x="3498326" y="4837398"/>
              <a:chExt cx="2115149" cy="720000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36523377-322A-4F95-97E8-BFE84D239976}"/>
                  </a:ext>
                </a:extLst>
              </p:cNvPr>
              <p:cNvGrpSpPr/>
              <p:nvPr/>
            </p:nvGrpSpPr>
            <p:grpSpPr>
              <a:xfrm>
                <a:off x="3498326" y="4837398"/>
                <a:ext cx="2115149" cy="720000"/>
                <a:chOff x="3956787" y="3158746"/>
                <a:chExt cx="2653110" cy="360000"/>
              </a:xfrm>
            </p:grpSpPr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708EABF2-E29A-4CF6-8E02-D276EC74BCA1}"/>
                    </a:ext>
                  </a:extLst>
                </p:cNvPr>
                <p:cNvSpPr/>
                <p:nvPr/>
              </p:nvSpPr>
              <p:spPr>
                <a:xfrm>
                  <a:off x="3956787" y="3158746"/>
                  <a:ext cx="2653110" cy="360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5" name="直接连接符 14">
                  <a:extLst>
                    <a:ext uri="{FF2B5EF4-FFF2-40B4-BE49-F238E27FC236}">
                      <a16:creationId xmlns:a16="http://schemas.microsoft.com/office/drawing/2014/main" id="{B7971A37-B433-4E71-8174-24A983C7D7BC}"/>
                    </a:ext>
                  </a:extLst>
                </p:cNvPr>
                <p:cNvCxnSpPr>
                  <a:cxnSpLocks/>
                  <a:stCxn id="14" idx="1"/>
                  <a:endCxn id="14" idx="3"/>
                </p:cNvCxnSpPr>
                <p:nvPr/>
              </p:nvCxnSpPr>
              <p:spPr>
                <a:xfrm>
                  <a:off x="3956787" y="3338746"/>
                  <a:ext cx="2653110" cy="0"/>
                </a:xfrm>
                <a:prstGeom prst="line">
                  <a:avLst/>
                </a:prstGeom>
                <a:ln w="38100" cmpd="dbl">
                  <a:solidFill>
                    <a:schemeClr val="accent5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501258D1-CA8C-4F2C-AC9B-61659497D9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8326" y="5024512"/>
                <a:ext cx="2115149" cy="0"/>
              </a:xfrm>
              <a:prstGeom prst="line">
                <a:avLst/>
              </a:prstGeom>
              <a:ln w="38100">
                <a:solidFill>
                  <a:schemeClr val="accent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21B44FDF-ACB1-47CF-B946-4C44078E5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8326" y="5364911"/>
                <a:ext cx="2115149" cy="0"/>
              </a:xfrm>
              <a:prstGeom prst="line">
                <a:avLst/>
              </a:prstGeom>
              <a:ln w="38100">
                <a:solidFill>
                  <a:schemeClr val="accent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39AF0AB-ACE9-4CBA-B363-C609488A28B9}"/>
              </a:ext>
            </a:extLst>
          </p:cNvPr>
          <p:cNvGrpSpPr/>
          <p:nvPr/>
        </p:nvGrpSpPr>
        <p:grpSpPr>
          <a:xfrm>
            <a:off x="6406496" y="5522065"/>
            <a:ext cx="1178822" cy="723316"/>
            <a:chOff x="4750655" y="5012468"/>
            <a:chExt cx="1701803" cy="1044213"/>
          </a:xfrm>
        </p:grpSpPr>
        <p:pic>
          <p:nvPicPr>
            <p:cNvPr id="22" name="Picture 2" descr="âå¡è½¦ å¾æ âçå¾çæç´¢ç»æ">
              <a:extLst>
                <a:ext uri="{FF2B5EF4-FFF2-40B4-BE49-F238E27FC236}">
                  <a16:creationId xmlns:a16="http://schemas.microsoft.com/office/drawing/2014/main" id="{8CEEB9CF-17E5-4595-9783-D3C94458FE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56" t="25863" r="15921" b="25698"/>
            <a:stretch/>
          </p:blipFill>
          <p:spPr bwMode="auto">
            <a:xfrm>
              <a:off x="5012458" y="5187825"/>
              <a:ext cx="1440000" cy="868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âä»åº å¾æ âçå¾çæç´¢ç»æ">
              <a:extLst>
                <a:ext uri="{FF2B5EF4-FFF2-40B4-BE49-F238E27FC236}">
                  <a16:creationId xmlns:a16="http://schemas.microsoft.com/office/drawing/2014/main" id="{35B3556A-2268-4EF5-85A4-36AC976B74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815" b="94550" l="2154" r="9861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0655" y="5012468"/>
              <a:ext cx="1080000" cy="609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2B0C34E-0E96-4F47-9D28-A59F191147F3}"/>
              </a:ext>
            </a:extLst>
          </p:cNvPr>
          <p:cNvGrpSpPr/>
          <p:nvPr/>
        </p:nvGrpSpPr>
        <p:grpSpPr>
          <a:xfrm>
            <a:off x="6995907" y="3359661"/>
            <a:ext cx="554661" cy="900000"/>
            <a:chOff x="7238491" y="2609224"/>
            <a:chExt cx="554661" cy="900000"/>
          </a:xfrm>
        </p:grpSpPr>
        <p:pic>
          <p:nvPicPr>
            <p:cNvPr id="27" name="Picture 2" descr="âå¡è½¦ å¾æ âçå¾çæç´¢ç»æ">
              <a:extLst>
                <a:ext uri="{FF2B5EF4-FFF2-40B4-BE49-F238E27FC236}">
                  <a16:creationId xmlns:a16="http://schemas.microsoft.com/office/drawing/2014/main" id="{7F5A0D22-61DF-4648-AD9C-55138259E9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56" t="25863" r="15921" b="25698"/>
            <a:stretch/>
          </p:blipFill>
          <p:spPr bwMode="auto">
            <a:xfrm>
              <a:off x="7238491" y="2609224"/>
              <a:ext cx="554661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âå¡è½¦ å¾æ âçå¾çæç´¢ç»æ">
              <a:extLst>
                <a:ext uri="{FF2B5EF4-FFF2-40B4-BE49-F238E27FC236}">
                  <a16:creationId xmlns:a16="http://schemas.microsoft.com/office/drawing/2014/main" id="{3AC1C2EC-DA5C-42D7-A31E-1B873AC600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56" t="25863" r="15921" b="25698"/>
            <a:stretch/>
          </p:blipFill>
          <p:spPr bwMode="auto">
            <a:xfrm>
              <a:off x="7238491" y="2789224"/>
              <a:ext cx="554661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âå¡è½¦ å¾æ âçå¾çæç´¢ç»æ">
              <a:extLst>
                <a:ext uri="{FF2B5EF4-FFF2-40B4-BE49-F238E27FC236}">
                  <a16:creationId xmlns:a16="http://schemas.microsoft.com/office/drawing/2014/main" id="{02FD3DA2-DBC8-4ABB-9F81-9667DEF4DD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56" t="25863" r="15921" b="25698"/>
            <a:stretch/>
          </p:blipFill>
          <p:spPr bwMode="auto">
            <a:xfrm>
              <a:off x="7238491" y="2969224"/>
              <a:ext cx="554661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âå¡è½¦ å¾æ âçå¾çæç´¢ç»æ">
              <a:extLst>
                <a:ext uri="{FF2B5EF4-FFF2-40B4-BE49-F238E27FC236}">
                  <a16:creationId xmlns:a16="http://schemas.microsoft.com/office/drawing/2014/main" id="{40B083C0-B60C-4BE5-8005-593D20684C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56" t="25863" r="15921" b="25698"/>
            <a:stretch/>
          </p:blipFill>
          <p:spPr bwMode="auto">
            <a:xfrm>
              <a:off x="7238491" y="3149224"/>
              <a:ext cx="554661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椭圆 7">
            <a:extLst>
              <a:ext uri="{FF2B5EF4-FFF2-40B4-BE49-F238E27FC236}">
                <a16:creationId xmlns:a16="http://schemas.microsoft.com/office/drawing/2014/main" id="{982BF349-1660-4899-AAD1-1072810814E0}"/>
              </a:ext>
            </a:extLst>
          </p:cNvPr>
          <p:cNvSpPr/>
          <p:nvPr/>
        </p:nvSpPr>
        <p:spPr>
          <a:xfrm>
            <a:off x="5874550" y="2709512"/>
            <a:ext cx="785308" cy="473958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A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D9FBD3B3-DDED-41CF-BE44-0B3D0BE6928D}"/>
              </a:ext>
            </a:extLst>
          </p:cNvPr>
          <p:cNvSpPr/>
          <p:nvPr/>
        </p:nvSpPr>
        <p:spPr>
          <a:xfrm>
            <a:off x="5874550" y="3674123"/>
            <a:ext cx="785308" cy="473958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C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CC1F034-B70E-4C46-A5D0-29BACBA87D58}"/>
              </a:ext>
            </a:extLst>
          </p:cNvPr>
          <p:cNvSpPr/>
          <p:nvPr/>
        </p:nvSpPr>
        <p:spPr>
          <a:xfrm>
            <a:off x="7864670" y="2709512"/>
            <a:ext cx="785308" cy="473958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B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055E28C7-CAB1-4BEE-ACBD-491546420DE1}"/>
              </a:ext>
            </a:extLst>
          </p:cNvPr>
          <p:cNvSpPr/>
          <p:nvPr/>
        </p:nvSpPr>
        <p:spPr>
          <a:xfrm>
            <a:off x="7864670" y="3625188"/>
            <a:ext cx="785308" cy="473958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D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pic>
        <p:nvPicPr>
          <p:cNvPr id="34" name="Picture 2" descr="http://pic.90sjimg.com/design/00/79/33/96/591fd4955a639.png">
            <a:extLst>
              <a:ext uri="{FF2B5EF4-FFF2-40B4-BE49-F238E27FC236}">
                <a16:creationId xmlns:a16="http://schemas.microsoft.com/office/drawing/2014/main" id="{357B8CE6-CFE5-4FCA-AC98-A80ADAA8F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550" y="3285295"/>
            <a:ext cx="78283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://pic.90sjimg.com/design/00/79/33/96/591fd4955a639.png">
            <a:extLst>
              <a:ext uri="{FF2B5EF4-FFF2-40B4-BE49-F238E27FC236}">
                <a16:creationId xmlns:a16="http://schemas.microsoft.com/office/drawing/2014/main" id="{63F9D06B-0FDE-4BE2-B6F3-577972553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670" y="3285295"/>
            <a:ext cx="78283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椭圆 35">
            <a:extLst>
              <a:ext uri="{FF2B5EF4-FFF2-40B4-BE49-F238E27FC236}">
                <a16:creationId xmlns:a16="http://schemas.microsoft.com/office/drawing/2014/main" id="{B2F31F06-7A8E-4021-9993-3AA9C7C7C0E5}"/>
              </a:ext>
            </a:extLst>
          </p:cNvPr>
          <p:cNvSpPr/>
          <p:nvPr/>
        </p:nvSpPr>
        <p:spPr>
          <a:xfrm>
            <a:off x="5370697" y="5707478"/>
            <a:ext cx="785308" cy="473958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A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3A172491-C004-4F8E-BD51-344DA819355D}"/>
              </a:ext>
            </a:extLst>
          </p:cNvPr>
          <p:cNvSpPr/>
          <p:nvPr/>
        </p:nvSpPr>
        <p:spPr>
          <a:xfrm>
            <a:off x="7967407" y="5707478"/>
            <a:ext cx="785308" cy="473958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C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59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1" grpId="0" animBg="1"/>
      <p:bldP spid="32" grpId="0" animBg="1"/>
      <p:bldP spid="33" grpId="0" animBg="1"/>
      <p:bldP spid="36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FCB8A62-AD86-4592-8E6F-A7D19D060C6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AsymSched</a:t>
            </a:r>
            <a:endParaRPr lang="en-US" altLang="zh-CN" dirty="0"/>
          </a:p>
          <a:p>
            <a:pPr lvl="1"/>
            <a:r>
              <a:rPr lang="en-US" altLang="zh-CN" dirty="0"/>
              <a:t>A new algorithm to pick a best solution </a:t>
            </a:r>
            <a:r>
              <a:rPr lang="en-US" altLang="zh-CN" b="1" dirty="0">
                <a:solidFill>
                  <a:schemeClr val="accent1"/>
                </a:solidFill>
              </a:rPr>
              <a:t>automatically</a:t>
            </a:r>
            <a:r>
              <a:rPr lang="en-US" altLang="zh-CN" dirty="0"/>
              <a:t> and </a:t>
            </a:r>
            <a:r>
              <a:rPr lang="en-US" altLang="zh-CN" b="1" dirty="0">
                <a:solidFill>
                  <a:schemeClr val="accent1"/>
                </a:solidFill>
              </a:rPr>
              <a:t>dynamically</a:t>
            </a:r>
            <a:endParaRPr lang="en-US" altLang="zh-CN" dirty="0">
              <a:solidFill>
                <a:schemeClr val="accent1"/>
              </a:solidFill>
            </a:endParaRPr>
          </a:p>
          <a:p>
            <a:pPr lvl="1"/>
            <a:endParaRPr lang="en-US" altLang="zh-CN" dirty="0"/>
          </a:p>
          <a:p>
            <a:r>
              <a:rPr lang="en-US" altLang="zh-CN" dirty="0"/>
              <a:t>A user level process</a:t>
            </a:r>
          </a:p>
          <a:p>
            <a:pPr lvl="1"/>
            <a:r>
              <a:rPr lang="en-US" altLang="zh-CN" dirty="0"/>
              <a:t>System call and /proc file system</a:t>
            </a:r>
          </a:p>
          <a:p>
            <a:pPr lvl="1"/>
            <a:r>
              <a:rPr lang="en-US" altLang="zh-CN" dirty="0"/>
              <a:t>Monitor hardware counters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Basic idea</a:t>
            </a:r>
          </a:p>
          <a:p>
            <a:pPr lvl="1"/>
            <a:r>
              <a:rPr lang="en-US" altLang="zh-CN" dirty="0"/>
              <a:t>Maximize the </a:t>
            </a:r>
            <a:r>
              <a:rPr lang="en-US" altLang="zh-CN" b="1" dirty="0">
                <a:solidFill>
                  <a:schemeClr val="accent1"/>
                </a:solidFill>
              </a:rPr>
              <a:t>bandwidth</a:t>
            </a:r>
            <a:r>
              <a:rPr lang="en-US" altLang="zh-CN" dirty="0"/>
              <a:t> for CPU-CPU and CPU-memory communication</a:t>
            </a:r>
          </a:p>
          <a:p>
            <a:pPr lvl="1"/>
            <a:r>
              <a:rPr lang="en-US" altLang="zh-CN" dirty="0"/>
              <a:t>Minimize the </a:t>
            </a:r>
            <a:r>
              <a:rPr lang="en-US" altLang="zh-CN" b="1" dirty="0">
                <a:solidFill>
                  <a:schemeClr val="accent1"/>
                </a:solidFill>
              </a:rPr>
              <a:t>overhead</a:t>
            </a:r>
            <a:r>
              <a:rPr lang="en-US" altLang="zh-CN" dirty="0"/>
              <a:t> of migration</a:t>
            </a:r>
          </a:p>
          <a:p>
            <a:pPr lvl="1"/>
            <a:r>
              <a:rPr lang="en-US" altLang="zh-CN" dirty="0"/>
              <a:t>Compare the benefit and overhead to make decision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E3A53AD-655E-4F7A-8A44-EF11CF25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315C6B-0519-4E0E-83C4-CE0A1C698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0C3C-47D3-4455-AB34-8268314DB49D}" type="slidenum">
              <a:rPr lang="en-US" altLang="zh-CN" smtClean="0"/>
              <a:pPr/>
              <a:t>7</a:t>
            </a:fld>
            <a:endParaRPr lang="en-US" altLang="zh-CN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4AE1D5A-5253-402A-9158-DF84F490A15C}"/>
              </a:ext>
            </a:extLst>
          </p:cNvPr>
          <p:cNvGrpSpPr/>
          <p:nvPr/>
        </p:nvGrpSpPr>
        <p:grpSpPr>
          <a:xfrm>
            <a:off x="8455733" y="4996266"/>
            <a:ext cx="343208" cy="556893"/>
            <a:chOff x="7238491" y="2609224"/>
            <a:chExt cx="554661" cy="900000"/>
          </a:xfrm>
        </p:grpSpPr>
        <p:pic>
          <p:nvPicPr>
            <p:cNvPr id="6" name="Picture 2" descr="âå¡è½¦ å¾æ âçå¾çæç´¢ç»æ">
              <a:extLst>
                <a:ext uri="{FF2B5EF4-FFF2-40B4-BE49-F238E27FC236}">
                  <a16:creationId xmlns:a16="http://schemas.microsoft.com/office/drawing/2014/main" id="{85810249-3FE1-4FC7-8992-1310B9EDF5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56" t="25863" r="15921" b="25698"/>
            <a:stretch/>
          </p:blipFill>
          <p:spPr bwMode="auto">
            <a:xfrm>
              <a:off x="7238491" y="2609224"/>
              <a:ext cx="554661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âå¡è½¦ å¾æ âçå¾çæç´¢ç»æ">
              <a:extLst>
                <a:ext uri="{FF2B5EF4-FFF2-40B4-BE49-F238E27FC236}">
                  <a16:creationId xmlns:a16="http://schemas.microsoft.com/office/drawing/2014/main" id="{ED5CCD02-EC3B-49AA-964A-2DF16CE929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56" t="25863" r="15921" b="25698"/>
            <a:stretch/>
          </p:blipFill>
          <p:spPr bwMode="auto">
            <a:xfrm>
              <a:off x="7238491" y="2789224"/>
              <a:ext cx="554661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âå¡è½¦ å¾æ âçå¾çæç´¢ç»æ">
              <a:extLst>
                <a:ext uri="{FF2B5EF4-FFF2-40B4-BE49-F238E27FC236}">
                  <a16:creationId xmlns:a16="http://schemas.microsoft.com/office/drawing/2014/main" id="{71832BD3-FCD1-4D08-8BB9-9129B497D3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56" t="25863" r="15921" b="25698"/>
            <a:stretch/>
          </p:blipFill>
          <p:spPr bwMode="auto">
            <a:xfrm>
              <a:off x="7238491" y="2969224"/>
              <a:ext cx="554661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âå¡è½¦ å¾æ âçå¾çæç´¢ç»æ">
              <a:extLst>
                <a:ext uri="{FF2B5EF4-FFF2-40B4-BE49-F238E27FC236}">
                  <a16:creationId xmlns:a16="http://schemas.microsoft.com/office/drawing/2014/main" id="{EF16A258-AB99-4C7B-BAF1-97F42C5F5B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56" t="25863" r="15921" b="25698"/>
            <a:stretch/>
          </p:blipFill>
          <p:spPr bwMode="auto">
            <a:xfrm>
              <a:off x="7238491" y="3149224"/>
              <a:ext cx="554661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5FFD5C6-1943-4B02-84EE-7EDE19494617}"/>
              </a:ext>
            </a:extLst>
          </p:cNvPr>
          <p:cNvGrpSpPr/>
          <p:nvPr/>
        </p:nvGrpSpPr>
        <p:grpSpPr>
          <a:xfrm>
            <a:off x="4857769" y="5472042"/>
            <a:ext cx="670937" cy="411681"/>
            <a:chOff x="4750655" y="5012468"/>
            <a:chExt cx="1701803" cy="1044213"/>
          </a:xfrm>
        </p:grpSpPr>
        <p:pic>
          <p:nvPicPr>
            <p:cNvPr id="14" name="Picture 2" descr="âå¡è½¦ å¾æ âçå¾çæç´¢ç»æ">
              <a:extLst>
                <a:ext uri="{FF2B5EF4-FFF2-40B4-BE49-F238E27FC236}">
                  <a16:creationId xmlns:a16="http://schemas.microsoft.com/office/drawing/2014/main" id="{85F977C7-F706-4732-927A-A2EF015EF3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56" t="25863" r="15921" b="25698"/>
            <a:stretch/>
          </p:blipFill>
          <p:spPr bwMode="auto">
            <a:xfrm>
              <a:off x="5012458" y="5187825"/>
              <a:ext cx="1440000" cy="868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âä»åº å¾æ âçå¾çæç´¢ç»æ">
              <a:extLst>
                <a:ext uri="{FF2B5EF4-FFF2-40B4-BE49-F238E27FC236}">
                  <a16:creationId xmlns:a16="http://schemas.microsoft.com/office/drawing/2014/main" id="{C70F7B61-0EF2-4005-B698-E8CA04292D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815" b="94550" l="2154" r="9861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0655" y="5012468"/>
              <a:ext cx="1080000" cy="609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âbalance iconâçå¾çæç´¢ç»æ">
            <a:extLst>
              <a:ext uri="{FF2B5EF4-FFF2-40B4-BE49-F238E27FC236}">
                <a16:creationId xmlns:a16="http://schemas.microsoft.com/office/drawing/2014/main" id="{6C01B1CF-5655-406B-BCBB-9E625C719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635" y="5765108"/>
            <a:ext cx="498052" cy="49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87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C65E5BF-4B83-47A7-A0E2-D04573B372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Algorithm</a:t>
            </a:r>
          </a:p>
          <a:p>
            <a:pPr lvl="1"/>
            <a:r>
              <a:rPr lang="en-US" altLang="zh-CN" dirty="0"/>
              <a:t>Measurement</a:t>
            </a:r>
          </a:p>
          <a:p>
            <a:pPr lvl="2"/>
            <a:r>
              <a:rPr lang="en-US" altLang="zh-CN" dirty="0"/>
              <a:t>Measure the volume of communication</a:t>
            </a:r>
          </a:p>
          <a:p>
            <a:pPr lvl="1"/>
            <a:r>
              <a:rPr lang="en-US" altLang="zh-CN" dirty="0"/>
              <a:t>Decision</a:t>
            </a:r>
          </a:p>
          <a:p>
            <a:pPr lvl="2"/>
            <a:r>
              <a:rPr lang="en-US" altLang="zh-CN" dirty="0"/>
              <a:t>Compare and determine</a:t>
            </a:r>
          </a:p>
          <a:p>
            <a:pPr lvl="1"/>
            <a:r>
              <a:rPr lang="en-US" altLang="zh-CN" dirty="0"/>
              <a:t>Migration</a:t>
            </a:r>
          </a:p>
          <a:p>
            <a:pPr lvl="2"/>
            <a:r>
              <a:rPr lang="en-US" altLang="zh-CN" dirty="0"/>
              <a:t>Migrate thread and data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FBE3842-C042-42E8-9586-0824656F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D1634C-8D96-4625-B849-4F32F1E1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0C3C-47D3-4455-AB34-8268314DB49D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507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952AA35-E05F-4EC8-AC83-40AD3931E0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Gather metric characterizing the </a:t>
            </a:r>
            <a:r>
              <a:rPr lang="en-US" altLang="zh-CN" dirty="0">
                <a:solidFill>
                  <a:schemeClr val="accent1"/>
                </a:solidFill>
              </a:rPr>
              <a:t>volume of communication</a:t>
            </a:r>
          </a:p>
          <a:p>
            <a:pPr lvl="1"/>
            <a:r>
              <a:rPr lang="en-US" altLang="zh-CN" dirty="0"/>
              <a:t>CPU-CPU CPU-memory</a:t>
            </a:r>
          </a:p>
          <a:p>
            <a:pPr lvl="1"/>
            <a:r>
              <a:rPr lang="en-US" altLang="zh-CN" dirty="0"/>
              <a:t>CPU-node</a:t>
            </a:r>
          </a:p>
          <a:p>
            <a:r>
              <a:rPr lang="en-US" altLang="zh-CN" dirty="0"/>
              <a:t>Assumptions</a:t>
            </a:r>
          </a:p>
          <a:p>
            <a:pPr lvl="1"/>
            <a:r>
              <a:rPr lang="en-US" altLang="zh-CN" dirty="0"/>
              <a:t>Shared data between threads in </a:t>
            </a:r>
            <a:r>
              <a:rPr lang="en-US" altLang="zh-CN" dirty="0">
                <a:solidFill>
                  <a:schemeClr val="accent1"/>
                </a:solidFill>
              </a:rPr>
              <a:t>same node</a:t>
            </a:r>
          </a:p>
          <a:p>
            <a:pPr lvl="1"/>
            <a:r>
              <a:rPr lang="en-US" altLang="zh-CN" dirty="0"/>
              <a:t>If a CPU communicate with a node, threads on CPU may share data with thread of </a:t>
            </a:r>
            <a:r>
              <a:rPr lang="en-US" altLang="zh-CN" dirty="0">
                <a:solidFill>
                  <a:schemeClr val="accent1"/>
                </a:solidFill>
              </a:rPr>
              <a:t>same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1"/>
                </a:solidFill>
              </a:rPr>
              <a:t>application</a:t>
            </a:r>
            <a:r>
              <a:rPr lang="en-US" altLang="zh-CN" dirty="0"/>
              <a:t> on that node.</a:t>
            </a:r>
          </a:p>
          <a:p>
            <a:pPr lvl="1"/>
            <a:r>
              <a:rPr lang="en-US" altLang="zh-CN" dirty="0"/>
              <a:t>More communication in </a:t>
            </a:r>
            <a:r>
              <a:rPr lang="en-US" altLang="zh-CN" dirty="0">
                <a:solidFill>
                  <a:schemeClr val="accent1"/>
                </a:solidFill>
              </a:rPr>
              <a:t>same Application</a:t>
            </a:r>
          </a:p>
          <a:p>
            <a:r>
              <a:rPr lang="en-US" altLang="zh-CN" dirty="0"/>
              <a:t>Disadvantage</a:t>
            </a:r>
          </a:p>
          <a:p>
            <a:pPr lvl="1"/>
            <a:r>
              <a:rPr lang="en-US" altLang="zh-CN" dirty="0"/>
              <a:t>Tend to put threads on the same node</a:t>
            </a:r>
          </a:p>
          <a:p>
            <a:r>
              <a:rPr lang="en-US" altLang="zh-CN" dirty="0"/>
              <a:t>Advantage</a:t>
            </a:r>
          </a:p>
          <a:p>
            <a:pPr lvl="1"/>
            <a:r>
              <a:rPr lang="en-US" altLang="zh-CN" dirty="0"/>
              <a:t>Reduce sharing relationships &amp; reduce complexity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A840530-2AD7-4B05-BC9E-138D5098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Measurement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2353C5-882D-488B-939F-731951FD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0C3C-47D3-4455-AB34-8268314DB49D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34B16C-13E3-4FB1-8FF1-6AEBD339C76D}"/>
              </a:ext>
            </a:extLst>
          </p:cNvPr>
          <p:cNvSpPr txBox="1"/>
          <p:nvPr/>
        </p:nvSpPr>
        <p:spPr>
          <a:xfrm flipH="1">
            <a:off x="3787570" y="2166782"/>
            <a:ext cx="240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Limited by hardware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98A6915-F02B-4D00-8D09-CA67242D0561}"/>
              </a:ext>
            </a:extLst>
          </p:cNvPr>
          <p:cNvCxnSpPr>
            <a:cxnSpLocks/>
          </p:cNvCxnSpPr>
          <p:nvPr/>
        </p:nvCxnSpPr>
        <p:spPr>
          <a:xfrm>
            <a:off x="1248229" y="2293392"/>
            <a:ext cx="2336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F3AD137-0C53-4F1E-B77C-5BCF33D4AB79}"/>
              </a:ext>
            </a:extLst>
          </p:cNvPr>
          <p:cNvGrpSpPr/>
          <p:nvPr/>
        </p:nvGrpSpPr>
        <p:grpSpPr>
          <a:xfrm>
            <a:off x="5273471" y="4808628"/>
            <a:ext cx="1350274" cy="754464"/>
            <a:chOff x="790704" y="2160757"/>
            <a:chExt cx="2494971" cy="1394062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593C582-8499-4252-8F1E-4885AF5FB66D}"/>
                </a:ext>
              </a:extLst>
            </p:cNvPr>
            <p:cNvSpPr/>
            <p:nvPr/>
          </p:nvSpPr>
          <p:spPr>
            <a:xfrm>
              <a:off x="932335" y="2713075"/>
              <a:ext cx="2353340" cy="84174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6" name="Picture 6" descr="âä»åº å¾æ âçå¾çæç´¢ç»æ">
              <a:extLst>
                <a:ext uri="{FF2B5EF4-FFF2-40B4-BE49-F238E27FC236}">
                  <a16:creationId xmlns:a16="http://schemas.microsoft.com/office/drawing/2014/main" id="{022FA96E-CCBF-429B-91B1-2887932A1A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815" b="94550" l="2154" r="9861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7374" y="2713075"/>
              <a:ext cx="1275205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3371E7E3-C256-484C-A8BF-1F0DABE60D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6172" y="2160757"/>
              <a:ext cx="782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BA49C2AE-F529-4876-B2EA-E2634DCB3F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704" y="2436916"/>
              <a:ext cx="782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63BFA314-E269-4A30-B016-08C2C4A96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9165" y="2686119"/>
              <a:ext cx="782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A22595B-DC63-4911-8943-13C0F39EDE61}"/>
              </a:ext>
            </a:extLst>
          </p:cNvPr>
          <p:cNvGrpSpPr/>
          <p:nvPr/>
        </p:nvGrpSpPr>
        <p:grpSpPr>
          <a:xfrm>
            <a:off x="6700395" y="5212373"/>
            <a:ext cx="720000" cy="180000"/>
            <a:chOff x="3956787" y="3158746"/>
            <a:chExt cx="2653110" cy="36000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8AB4F43-45E4-412C-851C-94DD988D0051}"/>
                </a:ext>
              </a:extLst>
            </p:cNvPr>
            <p:cNvSpPr/>
            <p:nvPr/>
          </p:nvSpPr>
          <p:spPr>
            <a:xfrm>
              <a:off x="3956787" y="3158746"/>
              <a:ext cx="265311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8EF81F3E-3FF6-4CCC-A7CC-A0F38B443A81}"/>
                </a:ext>
              </a:extLst>
            </p:cNvPr>
            <p:cNvCxnSpPr>
              <a:cxnSpLocks/>
              <a:stCxn id="31" idx="1"/>
              <a:endCxn id="31" idx="3"/>
            </p:cNvCxnSpPr>
            <p:nvPr/>
          </p:nvCxnSpPr>
          <p:spPr>
            <a:xfrm>
              <a:off x="3956787" y="3338746"/>
              <a:ext cx="2653110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45EC649-6A47-4BFC-8BC6-283631330217}"/>
              </a:ext>
            </a:extLst>
          </p:cNvPr>
          <p:cNvGrpSpPr/>
          <p:nvPr/>
        </p:nvGrpSpPr>
        <p:grpSpPr>
          <a:xfrm>
            <a:off x="7414315" y="4835141"/>
            <a:ext cx="1350274" cy="754464"/>
            <a:chOff x="790704" y="2160757"/>
            <a:chExt cx="2494971" cy="1394062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74C48C1D-658B-4532-BB27-5E2BE5DD6C47}"/>
                </a:ext>
              </a:extLst>
            </p:cNvPr>
            <p:cNvSpPr/>
            <p:nvPr/>
          </p:nvSpPr>
          <p:spPr>
            <a:xfrm>
              <a:off x="932335" y="2713075"/>
              <a:ext cx="2353340" cy="84174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5" name="Picture 6" descr="âä»åº å¾æ âçå¾çæç´¢ç»æ">
              <a:extLst>
                <a:ext uri="{FF2B5EF4-FFF2-40B4-BE49-F238E27FC236}">
                  <a16:creationId xmlns:a16="http://schemas.microsoft.com/office/drawing/2014/main" id="{27A70E5C-7BE9-4D5D-894E-157827A5E8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815" b="94550" l="2154" r="9861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7374" y="2713075"/>
              <a:ext cx="1275205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5A827B8E-5AD1-47AE-AE48-7E2BD61BA4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6172" y="2160757"/>
              <a:ext cx="782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ED3CB884-A0BA-4A2D-B6DA-8CA5BB0683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704" y="2436916"/>
              <a:ext cx="782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http://pic.90sjimg.com/design/00/79/33/96/591fd4955a639.png">
              <a:extLst>
                <a:ext uri="{FF2B5EF4-FFF2-40B4-BE49-F238E27FC236}">
                  <a16:creationId xmlns:a16="http://schemas.microsoft.com/office/drawing/2014/main" id="{032B0BC0-7083-4E71-8A3A-CD34B80D9A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9165" y="2686119"/>
              <a:ext cx="782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EC171BB9-863B-4591-91D3-ECF92912212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97416" y="4850853"/>
            <a:ext cx="290022" cy="149458"/>
          </a:xfrm>
          <a:prstGeom prst="curved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B52F245D-9E5D-41DD-91B8-A4FB499465B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31263" y="4783420"/>
            <a:ext cx="290022" cy="149458"/>
          </a:xfrm>
          <a:prstGeom prst="curvedConnector2">
            <a:avLst/>
          </a:prstGeom>
          <a:ln w="28575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E3B99329-985C-4B3A-970F-2ABE5FCA6B5D}"/>
              </a:ext>
            </a:extLst>
          </p:cNvPr>
          <p:cNvCxnSpPr>
            <a:cxnSpLocks/>
            <a:stCxn id="36" idx="0"/>
            <a:endCxn id="27" idx="0"/>
          </p:cNvCxnSpPr>
          <p:nvPr/>
        </p:nvCxnSpPr>
        <p:spPr>
          <a:xfrm rot="16200000" flipV="1">
            <a:off x="6832265" y="3751463"/>
            <a:ext cx="26513" cy="2140844"/>
          </a:xfrm>
          <a:prstGeom prst="curvedConnector3">
            <a:avLst>
              <a:gd name="adj1" fmla="val 962219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10696A9B-97E2-40D8-B3D8-5BCDFE68CB28}"/>
              </a:ext>
            </a:extLst>
          </p:cNvPr>
          <p:cNvCxnSpPr>
            <a:cxnSpLocks/>
            <a:stCxn id="38" idx="2"/>
            <a:endCxn id="29" idx="2"/>
          </p:cNvCxnSpPr>
          <p:nvPr/>
        </p:nvCxnSpPr>
        <p:spPr>
          <a:xfrm rot="5400000" flipH="1">
            <a:off x="6790588" y="4425451"/>
            <a:ext cx="26513" cy="2140844"/>
          </a:xfrm>
          <a:prstGeom prst="curvedConnector3">
            <a:avLst>
              <a:gd name="adj1" fmla="val -86221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pic.90sjimg.com/design/00/79/33/96/591fd4955a639.png">
            <a:extLst>
              <a:ext uri="{FF2B5EF4-FFF2-40B4-BE49-F238E27FC236}">
                <a16:creationId xmlns:a16="http://schemas.microsoft.com/office/drawing/2014/main" id="{45EBEB85-C034-48DF-8D8C-878316297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752" y="2413843"/>
            <a:ext cx="401563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://pic.90sjimg.com/design/00/79/33/96/591fd4955a639.png">
            <a:extLst>
              <a:ext uri="{FF2B5EF4-FFF2-40B4-BE49-F238E27FC236}">
                <a16:creationId xmlns:a16="http://schemas.microsoft.com/office/drawing/2014/main" id="{B1ACEB89-A2D3-4F6F-B82D-48B48E193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409" y="2413843"/>
            <a:ext cx="401563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椭圆 42">
            <a:extLst>
              <a:ext uri="{FF2B5EF4-FFF2-40B4-BE49-F238E27FC236}">
                <a16:creationId xmlns:a16="http://schemas.microsoft.com/office/drawing/2014/main" id="{FCE0E3CF-C555-440A-BAB1-E0ACEA35A94E}"/>
              </a:ext>
            </a:extLst>
          </p:cNvPr>
          <p:cNvSpPr/>
          <p:nvPr/>
        </p:nvSpPr>
        <p:spPr>
          <a:xfrm>
            <a:off x="7815878" y="2378879"/>
            <a:ext cx="785308" cy="473958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A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3A5FB13-3CEC-4DB0-B6CE-D8F68252F8CF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>
            <a:off x="7414315" y="2598509"/>
            <a:ext cx="3800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95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3" grpId="0" animBg="1"/>
    </p:bldLst>
  </p:timing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4133</TotalTime>
  <Words>1906</Words>
  <Application>Microsoft Office PowerPoint</Application>
  <PresentationFormat>全屏显示(4:3)</PresentationFormat>
  <Paragraphs>293</Paragraphs>
  <Slides>21</Slides>
  <Notes>16</Notes>
  <HiddenSlides>2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微软雅黑</vt:lpstr>
      <vt:lpstr>Arial</vt:lpstr>
      <vt:lpstr>Calibri</vt:lpstr>
      <vt:lpstr>Cambria Math</vt:lpstr>
      <vt:lpstr>2016-VI主题-蓝</vt:lpstr>
      <vt:lpstr>Thread and Memory Placement on NUMA Systems: Asymmetry Matters</vt:lpstr>
      <vt:lpstr>What’s NUMA</vt:lpstr>
      <vt:lpstr>A model problem</vt:lpstr>
      <vt:lpstr>A model problem</vt:lpstr>
      <vt:lpstr>Introduction</vt:lpstr>
      <vt:lpstr>Introduction</vt:lpstr>
      <vt:lpstr>Solution</vt:lpstr>
      <vt:lpstr>Solution</vt:lpstr>
      <vt:lpstr>Measurement</vt:lpstr>
      <vt:lpstr>Measurement</vt:lpstr>
      <vt:lpstr>Decision</vt:lpstr>
      <vt:lpstr>Decision</vt:lpstr>
      <vt:lpstr>Migration</vt:lpstr>
      <vt:lpstr>Optimization and tricks</vt:lpstr>
      <vt:lpstr>Solution</vt:lpstr>
      <vt:lpstr>Evaluation</vt:lpstr>
      <vt:lpstr>Evaluation</vt:lpstr>
      <vt:lpstr>Evaluation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hv wang</cp:lastModifiedBy>
  <cp:revision>618</cp:revision>
  <dcterms:created xsi:type="dcterms:W3CDTF">2016-04-20T02:59:17Z</dcterms:created>
  <dcterms:modified xsi:type="dcterms:W3CDTF">2019-03-22T07:46:21Z</dcterms:modified>
</cp:coreProperties>
</file>