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60" r:id="rId4"/>
    <p:sldId id="258" r:id="rId5"/>
    <p:sldId id="259" r:id="rId6"/>
    <p:sldId id="274" r:id="rId7"/>
    <p:sldId id="261" r:id="rId8"/>
    <p:sldId id="276" r:id="rId9"/>
    <p:sldId id="275" r:id="rId10"/>
    <p:sldId id="277" r:id="rId11"/>
    <p:sldId id="273" r:id="rId12"/>
    <p:sldId id="278" r:id="rId13"/>
    <p:sldId id="269" r:id="rId14"/>
    <p:sldId id="280" r:id="rId15"/>
    <p:sldId id="279" r:id="rId16"/>
    <p:sldId id="291" r:id="rId17"/>
    <p:sldId id="266" r:id="rId18"/>
    <p:sldId id="267" r:id="rId19"/>
    <p:sldId id="282" r:id="rId20"/>
    <p:sldId id="271" r:id="rId21"/>
    <p:sldId id="283" r:id="rId22"/>
    <p:sldId id="284" r:id="rId23"/>
    <p:sldId id="285" r:id="rId24"/>
    <p:sldId id="286" r:id="rId25"/>
    <p:sldId id="290" r:id="rId26"/>
    <p:sldId id="281" r:id="rId27"/>
    <p:sldId id="288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82864"/>
  </p:normalViewPr>
  <p:slideViewPr>
    <p:cSldViewPr snapToGrid="0" snapToObjects="1">
      <p:cViewPr>
        <p:scale>
          <a:sx n="112" d="100"/>
          <a:sy n="112" d="100"/>
        </p:scale>
        <p:origin x="33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E50B1-F7FF-F448-8DCC-4D0FDB2345EE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494A-72B5-D445-8937-5F652EDA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这篇文章的主要工作是设计实现了 </a:t>
            </a:r>
            <a:r>
              <a:rPr lang="en-US" altLang="zh-CN" dirty="0" err="1"/>
              <a:t>PRWLocks</a:t>
            </a:r>
            <a:endParaRPr lang="en-US" altLang="zh-CN" dirty="0"/>
          </a:p>
          <a:p>
            <a:r>
              <a:rPr lang="zh-CN" altLang="en-US" dirty="0"/>
              <a:t>以支持 </a:t>
            </a:r>
            <a:r>
              <a:rPr lang="en-US" altLang="zh-CN" dirty="0"/>
              <a:t>read most</a:t>
            </a:r>
            <a:r>
              <a:rPr lang="zh-CN" altLang="en-US" dirty="0"/>
              <a:t> 场景下，高性能和高扩展性的</a:t>
            </a:r>
            <a:r>
              <a:rPr lang="en-US" altLang="zh-CN" dirty="0"/>
              <a:t> synchronization</a:t>
            </a:r>
          </a:p>
          <a:p>
            <a:r>
              <a:rPr lang="zh-CN" altLang="en-US" dirty="0"/>
              <a:t>首先来看一下 </a:t>
            </a:r>
            <a:r>
              <a:rPr lang="en-US" altLang="zh-CN" dirty="0" err="1"/>
              <a:t>RWLock</a:t>
            </a:r>
            <a:r>
              <a:rPr lang="zh-CN" altLang="en-US" dirty="0"/>
              <a:t> 是什么样子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7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首先来看 </a:t>
            </a:r>
            <a:r>
              <a:rPr lang="en-US" altLang="zh-CN" dirty="0"/>
              <a:t>Reader</a:t>
            </a:r>
            <a:r>
              <a:rPr lang="zh-CN" altLang="en-US" dirty="0"/>
              <a:t> 部分的算法</a:t>
            </a:r>
            <a:endParaRPr lang="en-US" altLang="zh-CN" dirty="0"/>
          </a:p>
          <a:p>
            <a:r>
              <a:rPr lang="zh-CN" altLang="en-US" dirty="0"/>
              <a:t>如果只有</a:t>
            </a:r>
            <a:r>
              <a:rPr lang="en-US" altLang="zh-CN" dirty="0"/>
              <a:t>Reader</a:t>
            </a:r>
            <a:r>
              <a:rPr lang="zh-CN" altLang="en-US" dirty="0"/>
              <a:t>，几乎没有 </a:t>
            </a:r>
            <a:r>
              <a:rPr lang="en-US" altLang="zh-CN" dirty="0"/>
              <a:t>overhead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Writer</a:t>
            </a:r>
            <a:r>
              <a:rPr lang="zh-CN" altLang="en-US" dirty="0"/>
              <a:t> 部分的算法</a:t>
            </a:r>
            <a:endParaRPr lang="en-US" altLang="zh-CN" dirty="0"/>
          </a:p>
          <a:p>
            <a:r>
              <a:rPr lang="zh-CN" altLang="en-US" dirty="0"/>
              <a:t>如果来了 </a:t>
            </a:r>
            <a:r>
              <a:rPr lang="en-US" altLang="zh-CN" dirty="0"/>
              <a:t>Writer</a:t>
            </a:r>
            <a:r>
              <a:rPr lang="zh-CN" altLang="en-US" dirty="0"/>
              <a:t>。</a:t>
            </a:r>
            <a:r>
              <a:rPr lang="en-US" altLang="zh-CN" dirty="0" err="1"/>
              <a:t>balabalabala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仔细看还是会发现一些问题的，一般场景下，</a:t>
            </a:r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r>
              <a:rPr lang="zh-CN" altLang="en-US" dirty="0"/>
              <a:t>会在不同的</a:t>
            </a:r>
            <a:r>
              <a:rPr lang="en-US" altLang="zh-CN" dirty="0"/>
              <a:t>core</a:t>
            </a:r>
            <a:r>
              <a:rPr lang="zh-CN" altLang="en-US" dirty="0"/>
              <a:t>上面。万一有 </a:t>
            </a:r>
            <a:r>
              <a:rPr lang="en-US" altLang="zh-CN" dirty="0"/>
              <a:t>Reader</a:t>
            </a:r>
            <a:r>
              <a:rPr lang="zh-CN" altLang="en-US" dirty="0"/>
              <a:t>一直看不到 </a:t>
            </a:r>
            <a:r>
              <a:rPr lang="en-US" altLang="zh-CN" dirty="0"/>
              <a:t>LOCKED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0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2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Reader</a:t>
            </a:r>
            <a:r>
              <a:rPr lang="zh-CN" altLang="en-US" dirty="0"/>
              <a:t> 从来没进入 </a:t>
            </a:r>
            <a:r>
              <a:rPr lang="en-US" altLang="zh-CN" dirty="0"/>
              <a:t>critical section</a:t>
            </a:r>
            <a:r>
              <a:rPr lang="zh-CN" altLang="en-US" dirty="0"/>
              <a:t>，永远不会 </a:t>
            </a:r>
            <a:r>
              <a:rPr lang="en-US" altLang="zh-CN" dirty="0"/>
              <a:t>report</a:t>
            </a:r>
          </a:p>
          <a:p>
            <a:r>
              <a:rPr lang="en-US" dirty="0"/>
              <a:t>Writer latency, thousands of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2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9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 in critical section is rare.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9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 in critical section is rare.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en-US" altLang="zh-CN" dirty="0"/>
              <a:t> intensive scenario </a:t>
            </a:r>
          </a:p>
          <a:p>
            <a:r>
              <a:rPr lang="en-US" altLang="zh-CN" dirty="0"/>
              <a:t>RCU</a:t>
            </a:r>
            <a:r>
              <a:rPr lang="zh-CN" altLang="en-US" dirty="0"/>
              <a:t>允许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r>
              <a:rPr lang="zh-CN" altLang="en-US" dirty="0"/>
              <a:t>同时去做一些事情</a:t>
            </a:r>
            <a:endParaRPr lang="en-US" altLang="zh-CN" dirty="0"/>
          </a:p>
          <a:p>
            <a:r>
              <a:rPr lang="en-US" altLang="zh-CN" dirty="0"/>
              <a:t>6%</a:t>
            </a:r>
            <a:r>
              <a:rPr lang="zh-CN" altLang="en-US" dirty="0"/>
              <a:t>性能差距，更简单的实现。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0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passive</a:t>
            </a:r>
            <a:r>
              <a:rPr lang="zh-CN" altLang="en-US" dirty="0"/>
              <a:t>本身的属性所决定。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RWLock</a:t>
            </a:r>
            <a:r>
              <a:rPr lang="zh-CN" altLang="en-US" dirty="0"/>
              <a:t> 的语义比 </a:t>
            </a:r>
            <a:r>
              <a:rPr lang="en-US" altLang="zh-CN" dirty="0"/>
              <a:t>mutex</a:t>
            </a:r>
            <a:r>
              <a:rPr lang="zh-CN" altLang="en-US" dirty="0"/>
              <a:t> 稍弱一点。虽然只允许同一时刻只能有一个写，但允许多个</a:t>
            </a:r>
            <a:r>
              <a:rPr lang="en-US" altLang="zh-CN" dirty="0"/>
              <a:t>read</a:t>
            </a:r>
            <a:r>
              <a:rPr lang="zh-CN" altLang="en-US" dirty="0"/>
              <a:t>操作同时进行。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最简单的 </a:t>
            </a:r>
            <a:r>
              <a:rPr lang="en-US" altLang="zh-CN" dirty="0" err="1"/>
              <a:t>RWLock</a:t>
            </a:r>
            <a:r>
              <a:rPr lang="zh-CN" altLang="en-US" dirty="0"/>
              <a:t> 实现可以用两个 </a:t>
            </a:r>
            <a:r>
              <a:rPr lang="en-US" altLang="zh-CN" dirty="0"/>
              <a:t>mutex</a:t>
            </a:r>
            <a:r>
              <a:rPr lang="zh-CN" altLang="en-US" dirty="0"/>
              <a:t> 实现。</a:t>
            </a:r>
            <a:endParaRPr lang="en-US" altLang="zh-CN" dirty="0"/>
          </a:p>
          <a:p>
            <a:r>
              <a:rPr lang="en-US" altLang="zh-CN" dirty="0"/>
              <a:t>Reader</a:t>
            </a:r>
            <a:r>
              <a:rPr lang="zh-CN" altLang="en-US" dirty="0"/>
              <a:t> 部分看起来相对复杂一点，但逻辑也很简单。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 </a:t>
            </a:r>
            <a:r>
              <a:rPr lang="en-US" altLang="zh-CN" dirty="0" err="1"/>
              <a:t>RWLock</a:t>
            </a:r>
            <a:r>
              <a:rPr lang="zh-CN" altLang="en-US" dirty="0"/>
              <a:t> 的语义下，读操作其实并不需要时时刻刻去同步。这就引出了本篇文章第一个 </a:t>
            </a:r>
            <a:r>
              <a:rPr lang="en-US" altLang="zh-CN" dirty="0"/>
              <a:t>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今天要介绍的</a:t>
            </a:r>
            <a:r>
              <a:rPr lang="en-US" altLang="zh-CN" dirty="0" err="1">
                <a:effectLst/>
              </a:rPr>
              <a:t>PRWLock</a:t>
            </a:r>
            <a:r>
              <a:rPr lang="zh-CN" altLang="en-US" dirty="0">
                <a:effectLst/>
              </a:rPr>
              <a:t>在图上的位置大概在这里，</a:t>
            </a:r>
            <a:r>
              <a:rPr lang="en-US" altLang="zh-CN" dirty="0" err="1">
                <a:effectLst/>
              </a:rPr>
              <a:t>xxxx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所以这边文章的 </a:t>
            </a:r>
            <a:r>
              <a:rPr lang="en-US" altLang="zh-CN" dirty="0">
                <a:effectLst/>
              </a:rPr>
              <a:t>contribution</a:t>
            </a:r>
            <a:r>
              <a:rPr lang="zh-CN" altLang="en-US" dirty="0">
                <a:effectLst/>
              </a:rPr>
              <a:t> 就是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为了更好的理解 </a:t>
            </a:r>
            <a:r>
              <a:rPr lang="en-US" altLang="zh-CN" dirty="0" err="1"/>
              <a:t>Passtive</a:t>
            </a:r>
            <a:r>
              <a:rPr lang="zh-CN" altLang="en-US" dirty="0"/>
              <a:t> 的含义，我们首先看一下和他相反的 </a:t>
            </a:r>
            <a:r>
              <a:rPr lang="en-US" altLang="zh-CN" dirty="0"/>
              <a:t>ACTIVE</a:t>
            </a:r>
            <a:r>
              <a:rPr lang="zh-CN" altLang="en-US" dirty="0"/>
              <a:t> </a:t>
            </a:r>
            <a:r>
              <a:rPr lang="en-US" altLang="zh-CN" dirty="0"/>
              <a:t>Lock</a:t>
            </a:r>
            <a:r>
              <a:rPr lang="zh-CN" altLang="en-US" dirty="0"/>
              <a:t> 是什么样子的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假如说我们有一个</a:t>
            </a:r>
            <a:r>
              <a:rPr lang="en-US" altLang="zh-CN" dirty="0"/>
              <a:t>reader</a:t>
            </a:r>
            <a:r>
              <a:rPr lang="zh-CN" altLang="en-US" dirty="0"/>
              <a:t>做</a:t>
            </a:r>
            <a:r>
              <a:rPr lang="en-US" altLang="zh-CN" dirty="0" err="1"/>
              <a:t>xxx,xxx,xxx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zh-CN" altLang="en-US" dirty="0"/>
              <a:t>如果这时候来了 </a:t>
            </a:r>
            <a:r>
              <a:rPr lang="en-US" altLang="zh-CN" dirty="0"/>
              <a:t>writer</a:t>
            </a:r>
          </a:p>
          <a:p>
            <a:r>
              <a:rPr lang="zh-CN" altLang="en-US" dirty="0"/>
              <a:t>时刻准备着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对于多个 </a:t>
            </a:r>
            <a:r>
              <a:rPr lang="en-US" altLang="zh-CN" dirty="0"/>
              <a:t>reader</a:t>
            </a:r>
            <a:r>
              <a:rPr lang="zh-CN" altLang="en-US" dirty="0"/>
              <a:t>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随着 </a:t>
            </a:r>
            <a:r>
              <a:rPr lang="en-US" altLang="zh-CN" dirty="0"/>
              <a:t>reader</a:t>
            </a:r>
            <a:r>
              <a:rPr lang="zh-CN" altLang="en-US" dirty="0"/>
              <a:t> 数量的增加</a:t>
            </a:r>
            <a:r>
              <a:rPr lang="en-US" altLang="zh-CN" dirty="0"/>
              <a:t>, active lock </a:t>
            </a:r>
            <a:r>
              <a:rPr lang="zh-CN" altLang="en-US" dirty="0"/>
              <a:t>对</a:t>
            </a:r>
            <a:r>
              <a:rPr lang="en-US" altLang="zh-CN" dirty="0"/>
              <a:t> consistent </a:t>
            </a:r>
            <a:r>
              <a:rPr lang="zh-CN" altLang="en-US" dirty="0"/>
              <a:t>的要求所带来的性能开销是呈指数级上升的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1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导师，爸妈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494A-72B5-D445-8937-5F652EDA1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FB45-8FBA-C841-B5DE-BE294B713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9FE61-E3F1-F543-B022-8562A703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ADB0-6C76-124C-90A2-4399043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B738-A6C6-4C43-A844-671B2B0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5BB6-B944-E24D-965C-091E1E5B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6FB2-43B6-8944-9D24-76D3E7F3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2BCF-FCEF-5E4F-B028-BCDD037C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A0FA7-27A6-8A46-A994-8038653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A63E-2CD1-784F-8D04-A4BC9A1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D029-561B-FB4B-A9D2-FC08F40F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9A5A-1541-1946-B9D2-C259D41E2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8992A-33C7-4545-BDD6-105757F6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8F8B-8ECC-F54E-B5E1-DEC7C849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7ACA-E5D2-DA4A-B29F-257639F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7700-AC22-2B42-890C-619CEA4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D339-9CA3-1B4F-8550-5112E5C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39F96-AA89-0944-9EAC-B95E4D97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1DA6-B577-8443-AA93-1B977E7D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279A-8C57-DF43-92CC-F2156A2F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EEB5-6BBB-614B-85B3-FA265E26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E2CA-759D-9B4B-BE88-8618A40E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DD62-9D89-5D4F-A160-CB150B92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303A-5ABE-E249-99B9-FDE75FB5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3A646-9B3A-DC47-8EEF-9EDF9FC5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E7F3-2F4A-1F44-A0DA-BEFDA1CB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A2C-CD65-054A-B285-22BA12FE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9AF0-5917-A64D-B9DF-66A1FDD3A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5436-F787-CD4F-B11F-F6DE75C9F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184A-911E-B447-B48E-F0BFFD62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961F-657F-4947-B138-0D5725E5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535DE-E7E2-1E43-AED8-1E95BCBC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A96-8415-0845-A63F-CB399CF2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0AC54-886B-B948-8862-07D1B46D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6E9AD-E1DA-1944-8D1D-64E4B61C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6EB76-78E3-694E-B03A-28F15E4A0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E4A26-02F6-B24F-A927-E5A5FCF3C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3CFB8-DAB8-6F42-8F3C-125B1BB5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C9A97-F4DA-8148-8673-98F4A48D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90851-5919-EC45-9877-9F569FE0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7AE-A586-6843-B89C-3C2B577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62AC3-BFA6-0841-AEF1-9B5AADC1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E7AB4-DC65-4B47-87D3-C315791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FEF15-10A8-EB4C-B2C9-AD42B50C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2CE4F-9CB0-B549-ACD6-3C5EDE20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FE851-2535-4943-96D5-52A926C3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A5D56-2E83-7F4F-9861-78D51F71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4ECE-26A3-3443-9B45-ABAE9FCE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6B73-70B4-9F49-B5DA-CBDB44E8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9F38-EA86-C045-BF39-0DC83EE79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5FEED-12C7-614A-92EF-18D3DBD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23C94-64DA-0A45-91C2-FF4AD75C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A6AE-B0A8-7F4F-BA2F-0446C2F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795D-4A24-2442-8501-6D0E58AE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06395-D144-D34A-A7C0-FA5035C4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4823-5122-484E-886F-1B6DF5AC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FCF78-0583-7642-B124-48D7A0F7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B10CE-8D53-554B-89FB-C96203B6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6AC3-1D6E-C148-B1B3-D5326A9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8707-1680-7542-8699-2F91522C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3B1A2-FE15-0D4F-A2FD-6845D289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B135-ADEE-CF42-9C9A-8F329161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040D-D7AE-324E-91B4-CBD9F5377209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95C4-8981-3B47-B6CA-6C22663D6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91F5-D852-014D-A0B4-254C3DE7D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98365-2DE3-9948-A626-FF624C492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200B-F58F-324B-B08A-AB95652A4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CSDI </a:t>
            </a:r>
            <a:br>
              <a:rPr lang="en-US" dirty="0"/>
            </a:br>
            <a:r>
              <a:rPr lang="en-US" dirty="0"/>
              <a:t>Paper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93D7D-4C52-344B-8F3A-D8387533A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 </a:t>
            </a:r>
            <a:r>
              <a:rPr lang="en-US" dirty="0" err="1"/>
              <a:t>Yuwei</a:t>
            </a:r>
            <a:endParaRPr lang="en-US" dirty="0"/>
          </a:p>
          <a:p>
            <a:r>
              <a:rPr lang="en-US" altLang="zh-CN" dirty="0"/>
              <a:t>118037910061</a:t>
            </a:r>
            <a:endParaRPr lang="en-US" dirty="0"/>
          </a:p>
          <a:p>
            <a:r>
              <a:rPr lang="en-US" dirty="0"/>
              <a:t>3.22.2019</a:t>
            </a:r>
          </a:p>
        </p:txBody>
      </p:sp>
    </p:spTree>
    <p:extLst>
      <p:ext uri="{BB962C8B-B14F-4D97-AF65-F5344CB8AC3E}">
        <p14:creationId xmlns:p14="http://schemas.microsoft.com/office/powerpoint/2010/main" val="316205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PASSIVE</a:t>
            </a:r>
            <a:r>
              <a:rPr lang="en-US" dirty="0"/>
              <a:t>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DE89-8F51-8E4B-8DE5-29A52D0F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states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at particular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time point</a:t>
            </a:r>
          </a:p>
          <a:p>
            <a:r>
              <a:rPr lang="en-US" dirty="0"/>
              <a:t>No consistency between readers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EC9E8C-F4BC-0543-95FA-4C8987C4E555}"/>
              </a:ext>
            </a:extLst>
          </p:cNvPr>
          <p:cNvGrpSpPr/>
          <p:nvPr/>
        </p:nvGrpSpPr>
        <p:grpSpPr>
          <a:xfrm>
            <a:off x="1189574" y="5588491"/>
            <a:ext cx="9085996" cy="562686"/>
            <a:chOff x="1189574" y="5588491"/>
            <a:chExt cx="9085996" cy="5626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4D66CF-66B6-8B42-8FE7-4822F4EB0F50}"/>
                </a:ext>
              </a:extLst>
            </p:cNvPr>
            <p:cNvSpPr txBox="1"/>
            <p:nvPr/>
          </p:nvSpPr>
          <p:spPr>
            <a:xfrm>
              <a:off x="1189574" y="5588491"/>
              <a:ext cx="106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3207D7-D5D3-2941-BABE-745A5E79D941}"/>
                </a:ext>
              </a:extLst>
            </p:cNvPr>
            <p:cNvSpPr/>
            <p:nvPr/>
          </p:nvSpPr>
          <p:spPr>
            <a:xfrm>
              <a:off x="2546033" y="5618244"/>
              <a:ext cx="7729537" cy="53293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Never query directly. Only can </a:t>
              </a:r>
              <a:r>
                <a:rPr lang="en-US" sz="2400" dirty="0">
                  <a:solidFill>
                    <a:srgbClr val="FF0000"/>
                  </a:solidFill>
                </a:rPr>
                <a:t>ask/wait </a:t>
              </a:r>
              <a:r>
                <a:rPr lang="en-US" sz="2400" dirty="0">
                  <a:solidFill>
                    <a:schemeClr val="tx1"/>
                  </a:solidFill>
                </a:rPr>
                <a:t>for states report.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0D4DE8-6241-3F4F-A93C-B6DD71B57C6C}"/>
              </a:ext>
            </a:extLst>
          </p:cNvPr>
          <p:cNvGrpSpPr/>
          <p:nvPr/>
        </p:nvGrpSpPr>
        <p:grpSpPr>
          <a:xfrm>
            <a:off x="1149948" y="3020191"/>
            <a:ext cx="9125622" cy="2175283"/>
            <a:chOff x="1149948" y="3020191"/>
            <a:chExt cx="9125622" cy="21752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009B4-E2B6-CF4C-9D9C-6C4AB3149B54}"/>
                </a:ext>
              </a:extLst>
            </p:cNvPr>
            <p:cNvSpPr txBox="1"/>
            <p:nvPr/>
          </p:nvSpPr>
          <p:spPr>
            <a:xfrm>
              <a:off x="1149948" y="3846223"/>
              <a:ext cx="1146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reader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BA14D6-09E4-2C45-B22B-F1ACF7AAB9A4}"/>
                </a:ext>
              </a:extLst>
            </p:cNvPr>
            <p:cNvGrpSpPr/>
            <p:nvPr/>
          </p:nvGrpSpPr>
          <p:grpSpPr>
            <a:xfrm>
              <a:off x="2546033" y="3020191"/>
              <a:ext cx="7729537" cy="524826"/>
              <a:chOff x="2786063" y="3065911"/>
              <a:chExt cx="7729537" cy="5248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06B76A-81D9-BB40-A87D-103AF0E0441D}"/>
                  </a:ext>
                </a:extLst>
              </p:cNvPr>
              <p:cNvSpPr/>
              <p:nvPr/>
            </p:nvSpPr>
            <p:spPr>
              <a:xfrm>
                <a:off x="2786063" y="3065911"/>
                <a:ext cx="7729537" cy="52362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F6E638-359A-1246-B8C3-287572B933B1}"/>
                  </a:ext>
                </a:extLst>
              </p:cNvPr>
              <p:cNvSpPr/>
              <p:nvPr/>
            </p:nvSpPr>
            <p:spPr>
              <a:xfrm>
                <a:off x="2786063" y="3067517"/>
                <a:ext cx="1328737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Acquire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6F6D7A-3E8A-D24F-BCB5-998B7B3CD591}"/>
                  </a:ext>
                </a:extLst>
              </p:cNvPr>
              <p:cNvSpPr/>
              <p:nvPr/>
            </p:nvSpPr>
            <p:spPr>
              <a:xfrm>
                <a:off x="4114800" y="3066714"/>
                <a:ext cx="1814513" cy="5232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Critical Section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49270D-D65C-794B-947C-55A3BBB6E266}"/>
                  </a:ext>
                </a:extLst>
              </p:cNvPr>
              <p:cNvSpPr/>
              <p:nvPr/>
            </p:nvSpPr>
            <p:spPr>
              <a:xfrm>
                <a:off x="5929313" y="3066312"/>
                <a:ext cx="1328737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Release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B00D31-80E6-4A4F-A6AA-8FCAE9437532}"/>
                </a:ext>
              </a:extLst>
            </p:cNvPr>
            <p:cNvSpPr/>
            <p:nvPr/>
          </p:nvSpPr>
          <p:spPr>
            <a:xfrm>
              <a:off x="2546033" y="3846223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32300F-266C-A442-858E-9EC2009F501E}"/>
                </a:ext>
              </a:extLst>
            </p:cNvPr>
            <p:cNvSpPr/>
            <p:nvPr/>
          </p:nvSpPr>
          <p:spPr>
            <a:xfrm>
              <a:off x="3013357" y="3845018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1BC1CB-ADA3-CB43-BA80-A0E24A933F72}"/>
                </a:ext>
              </a:extLst>
            </p:cNvPr>
            <p:cNvSpPr/>
            <p:nvPr/>
          </p:nvSpPr>
          <p:spPr>
            <a:xfrm>
              <a:off x="4342094" y="3845024"/>
              <a:ext cx="1814513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362288-5EE1-6244-AE4F-8F63D4E58494}"/>
                </a:ext>
              </a:extLst>
            </p:cNvPr>
            <p:cNvSpPr/>
            <p:nvPr/>
          </p:nvSpPr>
          <p:spPr>
            <a:xfrm>
              <a:off x="6156607" y="3845018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53ADA0-354C-5347-A921-45F37489C910}"/>
                </a:ext>
              </a:extLst>
            </p:cNvPr>
            <p:cNvSpPr/>
            <p:nvPr/>
          </p:nvSpPr>
          <p:spPr>
            <a:xfrm>
              <a:off x="2546033" y="4671050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F94462-2497-E346-B000-BA9FEF8E66AC}"/>
                </a:ext>
              </a:extLst>
            </p:cNvPr>
            <p:cNvSpPr/>
            <p:nvPr/>
          </p:nvSpPr>
          <p:spPr>
            <a:xfrm>
              <a:off x="3490687" y="4672254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7946D5-DF13-FF46-A5C7-EA28DEC924ED}"/>
                </a:ext>
              </a:extLst>
            </p:cNvPr>
            <p:cNvSpPr/>
            <p:nvPr/>
          </p:nvSpPr>
          <p:spPr>
            <a:xfrm>
              <a:off x="4819424" y="4671451"/>
              <a:ext cx="1814513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C90066-0FA9-9847-BEE6-75899E9A536C}"/>
                </a:ext>
              </a:extLst>
            </p:cNvPr>
            <p:cNvSpPr/>
            <p:nvPr/>
          </p:nvSpPr>
          <p:spPr>
            <a:xfrm>
              <a:off x="6633937" y="4671049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0CBEC6-A1AA-8745-BFF2-2FA68D713336}"/>
              </a:ext>
            </a:extLst>
          </p:cNvPr>
          <p:cNvGrpSpPr/>
          <p:nvPr/>
        </p:nvGrpSpPr>
        <p:grpSpPr>
          <a:xfrm>
            <a:off x="7018020" y="3543812"/>
            <a:ext cx="4802594" cy="2050630"/>
            <a:chOff x="7018020" y="3543812"/>
            <a:chExt cx="4802594" cy="20506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D99F8F-AAF8-0A4D-8D71-9E59E76BF109}"/>
                </a:ext>
              </a:extLst>
            </p:cNvPr>
            <p:cNvSpPr txBox="1"/>
            <p:nvPr/>
          </p:nvSpPr>
          <p:spPr>
            <a:xfrm>
              <a:off x="8034193" y="5194332"/>
              <a:ext cx="3786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Reader: I am not in critical section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6BA34B-8C38-D041-9ACA-9C9071F5781B}"/>
                </a:ext>
              </a:extLst>
            </p:cNvPr>
            <p:cNvCxnSpPr>
              <a:cxnSpLocks/>
            </p:cNvCxnSpPr>
            <p:nvPr/>
          </p:nvCxnSpPr>
          <p:spPr>
            <a:xfrm>
              <a:off x="7018020" y="3543812"/>
              <a:ext cx="0" cy="204467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D83E0D-8D24-394E-9AED-663F60EE3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85344" y="4384469"/>
              <a:ext cx="0" cy="120402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10CE7B-37A0-754F-B23A-6117F3A2F44B}"/>
                </a:ext>
              </a:extLst>
            </p:cNvPr>
            <p:cNvCxnSpPr>
              <a:cxnSpLocks/>
            </p:cNvCxnSpPr>
            <p:nvPr/>
          </p:nvCxnSpPr>
          <p:spPr>
            <a:xfrm>
              <a:off x="7955280" y="5195656"/>
              <a:ext cx="0" cy="39283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Skeleton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E45876-42CF-AB44-94E5-199FAC2489F0}"/>
              </a:ext>
            </a:extLst>
          </p:cNvPr>
          <p:cNvGrpSpPr/>
          <p:nvPr/>
        </p:nvGrpSpPr>
        <p:grpSpPr>
          <a:xfrm>
            <a:off x="2023129" y="1634334"/>
            <a:ext cx="3055774" cy="1513981"/>
            <a:chOff x="838198" y="2403863"/>
            <a:chExt cx="3055774" cy="15139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A67A6-4793-6144-B7B6-82CB809EE120}"/>
                </a:ext>
              </a:extLst>
            </p:cNvPr>
            <p:cNvSpPr/>
            <p:nvPr/>
          </p:nvSpPr>
          <p:spPr>
            <a:xfrm>
              <a:off x="838200" y="2991284"/>
              <a:ext cx="3055772" cy="92656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While K == LOCKED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</a:t>
              </a:r>
              <a:r>
                <a:rPr lang="en-US" sz="2400" dirty="0" err="1">
                  <a:solidFill>
                    <a:schemeClr val="tx1"/>
                  </a:solidFill>
                </a:rPr>
                <a:t>ReportOut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9E039-2991-0741-AD0D-0EF3894975EA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Lock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776527-7574-0E43-9B00-453323B527DC}"/>
              </a:ext>
            </a:extLst>
          </p:cNvPr>
          <p:cNvGrpSpPr/>
          <p:nvPr/>
        </p:nvGrpSpPr>
        <p:grpSpPr>
          <a:xfrm>
            <a:off x="2023129" y="3490963"/>
            <a:ext cx="3055774" cy="1127336"/>
            <a:chOff x="838198" y="2403863"/>
            <a:chExt cx="3055774" cy="11273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812E42-7302-954A-B040-4042269EF3C6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ReportOut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07BA8A-C4D9-5745-A37E-9FD97E30DD08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Unlock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9C0BF7-56CF-9C4A-81AA-C5A541897D9F}"/>
              </a:ext>
            </a:extLst>
          </p:cNvPr>
          <p:cNvGrpSpPr/>
          <p:nvPr/>
        </p:nvGrpSpPr>
        <p:grpSpPr>
          <a:xfrm>
            <a:off x="2023128" y="5008452"/>
            <a:ext cx="3055774" cy="1127336"/>
            <a:chOff x="838198" y="2403863"/>
            <a:chExt cx="3055774" cy="11273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3266F-71A9-864B-8233-9CB34D943EA6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localVersion</a:t>
              </a:r>
              <a:r>
                <a:rPr lang="en-US" sz="2400" dirty="0">
                  <a:solidFill>
                    <a:schemeClr val="tx1"/>
                  </a:solidFill>
                </a:rPr>
                <a:t> = version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043C9-A2A5-1E4C-9902-C6C460A04F4C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ReportOut</a:t>
              </a:r>
              <a:r>
                <a:rPr lang="en-US" sz="24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11BE-94D2-734F-9E44-E7203AA87BF3}"/>
              </a:ext>
            </a:extLst>
          </p:cNvPr>
          <p:cNvGrpSpPr/>
          <p:nvPr/>
        </p:nvGrpSpPr>
        <p:grpSpPr>
          <a:xfrm>
            <a:off x="6792574" y="1634334"/>
            <a:ext cx="3055774" cy="1513981"/>
            <a:chOff x="838198" y="2403863"/>
            <a:chExt cx="3055774" cy="15139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0BD03E-4EC0-4B4A-B256-5C1D01969553}"/>
                </a:ext>
              </a:extLst>
            </p:cNvPr>
            <p:cNvSpPr/>
            <p:nvPr/>
          </p:nvSpPr>
          <p:spPr>
            <a:xfrm>
              <a:off x="838200" y="2991284"/>
              <a:ext cx="3055772" cy="92656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K == LOCKED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WaitForReport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E4093-2F63-124E-87E3-4A357C12B2F4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Writer Lock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7917B-23A0-3640-B579-B66642409495}"/>
              </a:ext>
            </a:extLst>
          </p:cNvPr>
          <p:cNvGrpSpPr/>
          <p:nvPr/>
        </p:nvGrpSpPr>
        <p:grpSpPr>
          <a:xfrm>
            <a:off x="6792575" y="3490963"/>
            <a:ext cx="3055774" cy="1127336"/>
            <a:chOff x="838198" y="2403863"/>
            <a:chExt cx="3055774" cy="112733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D2852E-EF11-7648-BA56-181B61AE7A05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K == FREE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9C8E11-8182-7440-93F2-CEC62180EDBE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Writer Unlock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40F03-C2EA-764E-B474-B1AA4E60F9D7}"/>
              </a:ext>
            </a:extLst>
          </p:cNvPr>
          <p:cNvCxnSpPr>
            <a:cxnSpLocks/>
          </p:cNvCxnSpPr>
          <p:nvPr/>
        </p:nvCxnSpPr>
        <p:spPr>
          <a:xfrm flipH="1">
            <a:off x="4618300" y="2453833"/>
            <a:ext cx="2174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3BF449-2FDB-7C49-BECF-EA3816D27752}"/>
              </a:ext>
            </a:extLst>
          </p:cNvPr>
          <p:cNvCxnSpPr>
            <a:cxnSpLocks/>
          </p:cNvCxnSpPr>
          <p:nvPr/>
        </p:nvCxnSpPr>
        <p:spPr>
          <a:xfrm>
            <a:off x="4722471" y="2824223"/>
            <a:ext cx="207010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CD53C2-D411-E54D-8AEE-F74A05EAA7A3}"/>
              </a:ext>
            </a:extLst>
          </p:cNvPr>
          <p:cNvCxnSpPr>
            <a:cxnSpLocks/>
          </p:cNvCxnSpPr>
          <p:nvPr/>
        </p:nvCxnSpPr>
        <p:spPr>
          <a:xfrm flipH="1">
            <a:off x="4886448" y="5683170"/>
            <a:ext cx="1906125" cy="1524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90B35E-B7B9-3B43-87EE-4C52F27249A4}"/>
              </a:ext>
            </a:extLst>
          </p:cNvPr>
          <p:cNvCxnSpPr>
            <a:cxnSpLocks/>
          </p:cNvCxnSpPr>
          <p:nvPr/>
        </p:nvCxnSpPr>
        <p:spPr>
          <a:xfrm>
            <a:off x="5078901" y="5949387"/>
            <a:ext cx="1970081" cy="4282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C7A29-94A3-104A-899A-8D78274183E5}"/>
              </a:ext>
            </a:extLst>
          </p:cNvPr>
          <p:cNvGrpSpPr/>
          <p:nvPr/>
        </p:nvGrpSpPr>
        <p:grpSpPr>
          <a:xfrm>
            <a:off x="6792573" y="4803492"/>
            <a:ext cx="4561227" cy="1840977"/>
            <a:chOff x="838198" y="2403863"/>
            <a:chExt cx="3055774" cy="18409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B95998-CC33-3744-92C9-C660017BC7FA}"/>
                </a:ext>
              </a:extLst>
            </p:cNvPr>
            <p:cNvSpPr/>
            <p:nvPr/>
          </p:nvSpPr>
          <p:spPr>
            <a:xfrm>
              <a:off x="838200" y="2991284"/>
              <a:ext cx="3055772" cy="125355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Atomic_increase</a:t>
              </a:r>
              <a:r>
                <a:rPr lang="en-US" sz="2400" dirty="0">
                  <a:solidFill>
                    <a:schemeClr val="tx1"/>
                  </a:solidFill>
                </a:rPr>
                <a:t>(version)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ForEach</a:t>
              </a:r>
              <a:r>
                <a:rPr lang="en-US" sz="2400" dirty="0">
                  <a:solidFill>
                    <a:schemeClr val="tx1"/>
                  </a:solidFill>
                </a:rPr>
                <a:t> c in Core: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While </a:t>
              </a:r>
              <a:r>
                <a:rPr lang="en-US" sz="2400" dirty="0" err="1">
                  <a:solidFill>
                    <a:schemeClr val="tx1"/>
                  </a:solidFill>
                </a:rPr>
                <a:t>c.local_version</a:t>
              </a:r>
              <a:r>
                <a:rPr lang="en-US" sz="2400" dirty="0">
                  <a:solidFill>
                    <a:schemeClr val="tx1"/>
                  </a:solidFill>
                </a:rPr>
                <a:t> != version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5454EC-3E25-7E45-B04B-01679962EEB0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WaitForReport</a:t>
              </a:r>
              <a:r>
                <a:rPr lang="en-US" sz="2400" dirty="0">
                  <a:solidFill>
                    <a:schemeClr val="bg1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8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10-B49B-D54B-AE56-34FC48F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90A-6CA8-7245-8B67-5EEC6CFC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Writer need to achieve consensus among readers</a:t>
            </a:r>
          </a:p>
          <a:p>
            <a:pPr lvl="1"/>
            <a:r>
              <a:rPr lang="en-US" dirty="0"/>
              <a:t>Most memory writes are visible to others within 400 cycles</a:t>
            </a:r>
          </a:p>
          <a:p>
            <a:pPr lvl="1"/>
            <a:r>
              <a:rPr lang="en-US" dirty="0"/>
              <a:t>Explicit synchronization is not necessary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65611-6771-0146-8DC4-E9827B22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70" y="3152250"/>
            <a:ext cx="8246460" cy="3585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1AC0E-5E5B-0645-A297-5852A976C32D}"/>
              </a:ext>
            </a:extLst>
          </p:cNvPr>
          <p:cNvSpPr txBox="1"/>
          <p:nvPr/>
        </p:nvSpPr>
        <p:spPr>
          <a:xfrm>
            <a:off x="7063937" y="4621601"/>
            <a:ext cx="3769967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Bounded Staleness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11A05-5F84-A84B-A737-81AA57D6EB8A}"/>
              </a:ext>
            </a:extLst>
          </p:cNvPr>
          <p:cNvSpPr/>
          <p:nvPr/>
        </p:nvSpPr>
        <p:spPr>
          <a:xfrm>
            <a:off x="6342927" y="3252486"/>
            <a:ext cx="721010" cy="2743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64E4C-C25F-6148-ACF0-16BAFF33FC65}"/>
              </a:ext>
            </a:extLst>
          </p:cNvPr>
          <p:cNvSpPr/>
          <p:nvPr/>
        </p:nvSpPr>
        <p:spPr>
          <a:xfrm>
            <a:off x="5102021" y="3250000"/>
            <a:ext cx="721010" cy="27456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10-B49B-D54B-AE56-34FC48F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90A-6CA8-7245-8B67-5EEC6CFC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9063" cy="4351338"/>
          </a:xfrm>
        </p:spPr>
        <p:txBody>
          <a:bodyPr/>
          <a:lstStyle/>
          <a:p>
            <a:r>
              <a:rPr lang="en-US" dirty="0"/>
              <a:t>Writer need to achieve consensus among readers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Bounded Staleness</a:t>
            </a:r>
          </a:p>
          <a:p>
            <a:r>
              <a:rPr lang="en-US" dirty="0"/>
              <a:t>Starvation of the writer (reader do not check explicitly)</a:t>
            </a:r>
          </a:p>
          <a:p>
            <a:pPr lvl="1"/>
            <a:r>
              <a:rPr lang="en-US" dirty="0"/>
              <a:t>Inter-process interrupt (IPI) latency &lt; 1500 cycles</a:t>
            </a:r>
          </a:p>
          <a:p>
            <a:pPr lvl="1"/>
            <a:r>
              <a:rPr lang="en-US" dirty="0"/>
              <a:t>Cache contention overhead &gt;= 1500 cycles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130FF-F4DD-CF4A-87AA-C3026F7B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3637747"/>
            <a:ext cx="10337800" cy="1689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B3041-F606-434E-A09D-F4DDA6CB28BD}"/>
              </a:ext>
            </a:extLst>
          </p:cNvPr>
          <p:cNvSpPr txBox="1"/>
          <p:nvPr/>
        </p:nvSpPr>
        <p:spPr>
          <a:xfrm>
            <a:off x="8371877" y="5003681"/>
            <a:ext cx="236943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IPI is cheap</a:t>
            </a:r>
          </a:p>
        </p:txBody>
      </p:sp>
    </p:spTree>
    <p:extLst>
      <p:ext uri="{BB962C8B-B14F-4D97-AF65-F5344CB8AC3E}">
        <p14:creationId xmlns:p14="http://schemas.microsoft.com/office/powerpoint/2010/main" val="4862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Skeleton - Improved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E45876-42CF-AB44-94E5-199FAC2489F0}"/>
              </a:ext>
            </a:extLst>
          </p:cNvPr>
          <p:cNvGrpSpPr/>
          <p:nvPr/>
        </p:nvGrpSpPr>
        <p:grpSpPr>
          <a:xfrm>
            <a:off x="2023129" y="1634334"/>
            <a:ext cx="3055774" cy="1513981"/>
            <a:chOff x="838198" y="2403863"/>
            <a:chExt cx="3055774" cy="15139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A67A6-4793-6144-B7B6-82CB809EE120}"/>
                </a:ext>
              </a:extLst>
            </p:cNvPr>
            <p:cNvSpPr/>
            <p:nvPr/>
          </p:nvSpPr>
          <p:spPr>
            <a:xfrm>
              <a:off x="838200" y="2991284"/>
              <a:ext cx="3055772" cy="92656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While K == LOCKED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</a:t>
              </a:r>
              <a:r>
                <a:rPr lang="en-US" sz="2400" dirty="0" err="1">
                  <a:solidFill>
                    <a:schemeClr val="tx1"/>
                  </a:solidFill>
                </a:rPr>
                <a:t>ReportOut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9E039-2991-0741-AD0D-0EF3894975EA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Lock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776527-7574-0E43-9B00-453323B527DC}"/>
              </a:ext>
            </a:extLst>
          </p:cNvPr>
          <p:cNvGrpSpPr/>
          <p:nvPr/>
        </p:nvGrpSpPr>
        <p:grpSpPr>
          <a:xfrm>
            <a:off x="2023129" y="3213170"/>
            <a:ext cx="3055774" cy="1127336"/>
            <a:chOff x="838198" y="2403863"/>
            <a:chExt cx="3055774" cy="11273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812E42-7302-954A-B040-4042269EF3C6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ReportOut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07BA8A-C4D9-5745-A37E-9FD97E30DD08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Unlock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9C0BF7-56CF-9C4A-81AA-C5A541897D9F}"/>
              </a:ext>
            </a:extLst>
          </p:cNvPr>
          <p:cNvGrpSpPr/>
          <p:nvPr/>
        </p:nvGrpSpPr>
        <p:grpSpPr>
          <a:xfrm>
            <a:off x="2023128" y="4429715"/>
            <a:ext cx="3055774" cy="1127336"/>
            <a:chOff x="838198" y="2403863"/>
            <a:chExt cx="3055774" cy="11273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B3266F-71A9-864B-8233-9CB34D943EA6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localVersion</a:t>
              </a:r>
              <a:r>
                <a:rPr lang="en-US" sz="2400" dirty="0">
                  <a:solidFill>
                    <a:schemeClr val="tx1"/>
                  </a:solidFill>
                </a:rPr>
                <a:t> = version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7043C9-A2A5-1E4C-9902-C6C460A04F4C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ReportOut</a:t>
              </a:r>
              <a:r>
                <a:rPr lang="en-US" sz="24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11BE-94D2-734F-9E44-E7203AA87BF3}"/>
              </a:ext>
            </a:extLst>
          </p:cNvPr>
          <p:cNvGrpSpPr/>
          <p:nvPr/>
        </p:nvGrpSpPr>
        <p:grpSpPr>
          <a:xfrm>
            <a:off x="6792574" y="1634334"/>
            <a:ext cx="3055774" cy="1513981"/>
            <a:chOff x="838198" y="2403863"/>
            <a:chExt cx="3055774" cy="15139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0BD03E-4EC0-4B4A-B256-5C1D01969553}"/>
                </a:ext>
              </a:extLst>
            </p:cNvPr>
            <p:cNvSpPr/>
            <p:nvPr/>
          </p:nvSpPr>
          <p:spPr>
            <a:xfrm>
              <a:off x="838200" y="2991284"/>
              <a:ext cx="3055772" cy="92656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K == LOCKED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WaitForReport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E4093-2F63-124E-87E3-4A357C12B2F4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Writer Lock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27917B-23A0-3640-B579-B66642409495}"/>
              </a:ext>
            </a:extLst>
          </p:cNvPr>
          <p:cNvGrpSpPr/>
          <p:nvPr/>
        </p:nvGrpSpPr>
        <p:grpSpPr>
          <a:xfrm>
            <a:off x="6792575" y="3213169"/>
            <a:ext cx="3055774" cy="1127336"/>
            <a:chOff x="838198" y="2403863"/>
            <a:chExt cx="3055774" cy="112733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D2852E-EF11-7648-BA56-181B61AE7A05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K == FREE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9C8E11-8182-7440-93F2-CEC62180EDBE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Writer Unlock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DEBF97-BD40-BF45-A02F-ABA2C7E68E8A}"/>
              </a:ext>
            </a:extLst>
          </p:cNvPr>
          <p:cNvGrpSpPr/>
          <p:nvPr/>
        </p:nvGrpSpPr>
        <p:grpSpPr>
          <a:xfrm>
            <a:off x="6792573" y="4409955"/>
            <a:ext cx="4561227" cy="1840977"/>
            <a:chOff x="838198" y="2403863"/>
            <a:chExt cx="3055774" cy="184097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71F0AA-6B87-5F40-9CBA-6AAE48ADBB9F}"/>
                </a:ext>
              </a:extLst>
            </p:cNvPr>
            <p:cNvSpPr/>
            <p:nvPr/>
          </p:nvSpPr>
          <p:spPr>
            <a:xfrm>
              <a:off x="838200" y="2991284"/>
              <a:ext cx="3055772" cy="1253556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Atomic_increase</a:t>
              </a:r>
              <a:r>
                <a:rPr lang="en-US" sz="2400" dirty="0">
                  <a:solidFill>
                    <a:schemeClr val="tx1"/>
                  </a:solidFill>
                </a:rPr>
                <a:t>(version)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forEach</a:t>
              </a:r>
              <a:r>
                <a:rPr lang="en-US" sz="2400" dirty="0">
                  <a:solidFill>
                    <a:schemeClr val="tx1"/>
                  </a:solidFill>
                </a:rPr>
                <a:t> c in Core: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While </a:t>
              </a:r>
              <a:r>
                <a:rPr lang="en-US" sz="2400" dirty="0" err="1">
                  <a:solidFill>
                    <a:schemeClr val="tx1"/>
                  </a:solidFill>
                </a:rPr>
                <a:t>c.local_version</a:t>
              </a:r>
              <a:r>
                <a:rPr lang="en-US" sz="2400" dirty="0">
                  <a:solidFill>
                    <a:schemeClr val="tx1"/>
                  </a:solidFill>
                </a:rPr>
                <a:t> != version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AE59DD-8B30-E844-A1E0-604A88F9CBB2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WaitForReport</a:t>
              </a:r>
              <a:r>
                <a:rPr lang="en-US" sz="24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B5FF16-5D48-9F4A-8D67-1B361491E39B}"/>
              </a:ext>
            </a:extLst>
          </p:cNvPr>
          <p:cNvGrpSpPr/>
          <p:nvPr/>
        </p:nvGrpSpPr>
        <p:grpSpPr>
          <a:xfrm>
            <a:off x="2023128" y="5663512"/>
            <a:ext cx="3055774" cy="1127336"/>
            <a:chOff x="838198" y="2403863"/>
            <a:chExt cx="3055774" cy="11273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563097-C457-8540-9DB5-817AB443BF69}"/>
                </a:ext>
              </a:extLst>
            </p:cNvPr>
            <p:cNvSpPr/>
            <p:nvPr/>
          </p:nvSpPr>
          <p:spPr>
            <a:xfrm>
              <a:off x="838200" y="2991284"/>
              <a:ext cx="3055772" cy="53991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 err="1">
                  <a:solidFill>
                    <a:schemeClr val="tx1"/>
                  </a:solidFill>
                </a:rPr>
                <a:t>ReportOut</a:t>
              </a:r>
              <a:r>
                <a:rPr lang="en-US" sz="24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5255D1-1CAD-7B46-8D3A-87DA894D6B00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ReportHandler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514B4F-D4B0-6946-B01E-C26C73678FDD}"/>
              </a:ext>
            </a:extLst>
          </p:cNvPr>
          <p:cNvGrpSpPr/>
          <p:nvPr/>
        </p:nvGrpSpPr>
        <p:grpSpPr>
          <a:xfrm>
            <a:off x="5078901" y="2868131"/>
            <a:ext cx="1713672" cy="3089091"/>
            <a:chOff x="5078901" y="2868131"/>
            <a:chExt cx="1713672" cy="308909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040F03-C2EA-764E-B474-B1AA4E60F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8901" y="2868131"/>
              <a:ext cx="1713672" cy="30890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501B9-C3CF-484C-9EC8-BFB78AEE4EE3}"/>
                </a:ext>
              </a:extLst>
            </p:cNvPr>
            <p:cNvSpPr txBox="1"/>
            <p:nvPr/>
          </p:nvSpPr>
          <p:spPr>
            <a:xfrm>
              <a:off x="5272326" y="3600535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Send IPI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9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10-B49B-D54B-AE56-34FC48F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90A-6CA8-7245-8B67-5EEC6CFC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9063" cy="4351338"/>
          </a:xfrm>
        </p:spPr>
        <p:txBody>
          <a:bodyPr/>
          <a:lstStyle/>
          <a:p>
            <a:r>
              <a:rPr lang="en-US" dirty="0"/>
              <a:t>Writer need to achieve consensus among readers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Bounded Staleness</a:t>
            </a:r>
          </a:p>
          <a:p>
            <a:r>
              <a:rPr lang="en-US" dirty="0"/>
              <a:t>Starvation of the writer (reader do not check explicitly)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IPI</a:t>
            </a:r>
          </a:p>
          <a:p>
            <a:r>
              <a:rPr lang="en-US" dirty="0"/>
              <a:t>Readers sleep while holding the locks</a:t>
            </a:r>
          </a:p>
          <a:p>
            <a:pPr lvl="1"/>
            <a:r>
              <a:rPr lang="en-US" sz="2800" dirty="0"/>
              <a:t>Uncommon 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25AB6-73B7-B94C-A208-6B058B82D093}"/>
              </a:ext>
            </a:extLst>
          </p:cNvPr>
          <p:cNvSpPr/>
          <p:nvPr/>
        </p:nvSpPr>
        <p:spPr>
          <a:xfrm>
            <a:off x="3144878" y="4001294"/>
            <a:ext cx="1328737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Unlock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E935F-0071-D94E-9745-7B2A836C5CE9}"/>
              </a:ext>
            </a:extLst>
          </p:cNvPr>
          <p:cNvCxnSpPr>
            <a:cxnSpLocks/>
          </p:cNvCxnSpPr>
          <p:nvPr/>
        </p:nvCxnSpPr>
        <p:spPr>
          <a:xfrm flipH="1" flipV="1">
            <a:off x="3923818" y="4524514"/>
            <a:ext cx="1904149" cy="152742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AA02D7-7C7B-DA49-97C4-1634AEDCF385}"/>
              </a:ext>
            </a:extLst>
          </p:cNvPr>
          <p:cNvGrpSpPr/>
          <p:nvPr/>
        </p:nvGrpSpPr>
        <p:grpSpPr>
          <a:xfrm>
            <a:off x="4473615" y="3708906"/>
            <a:ext cx="3593940" cy="815608"/>
            <a:chOff x="4473615" y="3708906"/>
            <a:chExt cx="3593940" cy="8156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69209-70E9-024A-8C2C-0B3840259DC5}"/>
                </a:ext>
              </a:extLst>
            </p:cNvPr>
            <p:cNvSpPr/>
            <p:nvPr/>
          </p:nvSpPr>
          <p:spPr>
            <a:xfrm>
              <a:off x="5827967" y="4001294"/>
              <a:ext cx="2239588" cy="523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PASSIVE Reader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265531-8643-354B-8FA4-D7FC1B4163DC}"/>
                </a:ext>
              </a:extLst>
            </p:cNvPr>
            <p:cNvCxnSpPr>
              <a:cxnSpLocks/>
            </p:cNvCxnSpPr>
            <p:nvPr/>
          </p:nvCxnSpPr>
          <p:spPr>
            <a:xfrm>
              <a:off x="4473615" y="4093891"/>
              <a:ext cx="135435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94269-04EA-4943-A60E-DBA19D8478C8}"/>
                </a:ext>
              </a:extLst>
            </p:cNvPr>
            <p:cNvSpPr txBox="1"/>
            <p:nvPr/>
          </p:nvSpPr>
          <p:spPr>
            <a:xfrm>
              <a:off x="4847663" y="3708906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B95F5A-2833-5240-82DB-DD87AB946CFC}"/>
              </a:ext>
            </a:extLst>
          </p:cNvPr>
          <p:cNvGrpSpPr/>
          <p:nvPr/>
        </p:nvGrpSpPr>
        <p:grpSpPr>
          <a:xfrm>
            <a:off x="4473615" y="4373612"/>
            <a:ext cx="1354352" cy="395212"/>
            <a:chOff x="4473615" y="4373612"/>
            <a:chExt cx="1354352" cy="39521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7337F2-3827-634F-82C0-18F438D02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3615" y="4373612"/>
              <a:ext cx="135435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2753B-47CA-B948-9E06-CE7969AB09AC}"/>
                </a:ext>
              </a:extLst>
            </p:cNvPr>
            <p:cNvSpPr txBox="1"/>
            <p:nvPr/>
          </p:nvSpPr>
          <p:spPr>
            <a:xfrm>
              <a:off x="4847663" y="4399492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Unlock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4CCD02F-01B1-D045-8A8A-980B8CAD86AB}"/>
              </a:ext>
            </a:extLst>
          </p:cNvPr>
          <p:cNvSpPr txBox="1"/>
          <p:nvPr/>
        </p:nvSpPr>
        <p:spPr>
          <a:xfrm>
            <a:off x="4178261" y="528871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Unlock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8DFD8E-DC78-A54B-AB66-A26C84418DF5}"/>
              </a:ext>
            </a:extLst>
          </p:cNvPr>
          <p:cNvGrpSpPr/>
          <p:nvPr/>
        </p:nvGrpSpPr>
        <p:grpSpPr>
          <a:xfrm>
            <a:off x="5827967" y="4524514"/>
            <a:ext cx="2258436" cy="1787386"/>
            <a:chOff x="5827967" y="4524514"/>
            <a:chExt cx="2258436" cy="17873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C6AFA7-47DE-584D-94A3-B76096BE5B80}"/>
                </a:ext>
              </a:extLst>
            </p:cNvPr>
            <p:cNvSpPr/>
            <p:nvPr/>
          </p:nvSpPr>
          <p:spPr>
            <a:xfrm>
              <a:off x="5827967" y="5788680"/>
              <a:ext cx="2239588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ACTIVE Reader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39F970-73DB-E34D-8067-86F2DB8F5619}"/>
                </a:ext>
              </a:extLst>
            </p:cNvPr>
            <p:cNvGrpSpPr/>
            <p:nvPr/>
          </p:nvGrpSpPr>
          <p:grpSpPr>
            <a:xfrm>
              <a:off x="7390379" y="4524514"/>
              <a:ext cx="696024" cy="1264166"/>
              <a:chOff x="7390379" y="4524514"/>
              <a:chExt cx="696024" cy="12641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317E6A-273E-C044-AEDF-F0CC2E5EA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0379" y="4524514"/>
                <a:ext cx="0" cy="126416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0A30F-4B0C-9C4F-83E2-25E26361DB5D}"/>
                  </a:ext>
                </a:extLst>
              </p:cNvPr>
              <p:cNvSpPr txBox="1"/>
              <p:nvPr/>
            </p:nvSpPr>
            <p:spPr>
              <a:xfrm>
                <a:off x="7390379" y="4916749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Sleep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384462-0D5C-4545-919A-D630CC72B30E}"/>
              </a:ext>
            </a:extLst>
          </p:cNvPr>
          <p:cNvGrpSpPr/>
          <p:nvPr/>
        </p:nvGrpSpPr>
        <p:grpSpPr>
          <a:xfrm>
            <a:off x="7685590" y="5739626"/>
            <a:ext cx="3149250" cy="713538"/>
            <a:chOff x="7685590" y="5739626"/>
            <a:chExt cx="3149250" cy="71353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32E43EA-A8DE-8448-8611-BEA457DB78B0}"/>
                </a:ext>
              </a:extLst>
            </p:cNvPr>
            <p:cNvSpPr/>
            <p:nvPr/>
          </p:nvSpPr>
          <p:spPr>
            <a:xfrm>
              <a:off x="7685590" y="5739626"/>
              <a:ext cx="1420168" cy="713538"/>
            </a:xfrm>
            <a:custGeom>
              <a:avLst/>
              <a:gdLst>
                <a:gd name="connsiteX0" fmla="*/ 0 w 1420168"/>
                <a:gd name="connsiteY0" fmla="*/ 591726 h 713538"/>
                <a:gd name="connsiteX1" fmla="*/ 1076446 w 1420168"/>
                <a:gd name="connsiteY1" fmla="*/ 672749 h 713538"/>
                <a:gd name="connsiteX2" fmla="*/ 1388962 w 1420168"/>
                <a:gd name="connsiteY2" fmla="*/ 24566 h 713538"/>
                <a:gd name="connsiteX3" fmla="*/ 428263 w 1420168"/>
                <a:gd name="connsiteY3" fmla="*/ 198187 h 71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68" h="713538">
                  <a:moveTo>
                    <a:pt x="0" y="591726"/>
                  </a:moveTo>
                  <a:cubicBezTo>
                    <a:pt x="422476" y="679501"/>
                    <a:pt x="844952" y="767276"/>
                    <a:pt x="1076446" y="672749"/>
                  </a:cubicBezTo>
                  <a:cubicBezTo>
                    <a:pt x="1307940" y="578222"/>
                    <a:pt x="1496992" y="103660"/>
                    <a:pt x="1388962" y="24566"/>
                  </a:cubicBezTo>
                  <a:cubicBezTo>
                    <a:pt x="1280932" y="-54528"/>
                    <a:pt x="854597" y="71829"/>
                    <a:pt x="428263" y="198187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C95D71-7CB6-0F45-98D1-1FF5EA075755}"/>
                </a:ext>
              </a:extLst>
            </p:cNvPr>
            <p:cNvSpPr txBox="1"/>
            <p:nvPr/>
          </p:nvSpPr>
          <p:spPr>
            <a:xfrm>
              <a:off x="9126744" y="5911729"/>
              <a:ext cx="1708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Wake up / Sleep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1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2710-B49B-D54B-AE56-34FC48F9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690A-6CA8-7245-8B67-5EEC6CFC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9063" cy="4351338"/>
          </a:xfrm>
        </p:spPr>
        <p:txBody>
          <a:bodyPr/>
          <a:lstStyle/>
          <a:p>
            <a:r>
              <a:rPr lang="en-US" dirty="0"/>
              <a:t>Writer need to achieve consensus among readers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Bounded Staleness</a:t>
            </a:r>
          </a:p>
          <a:p>
            <a:r>
              <a:rPr lang="en-US" dirty="0"/>
              <a:t>Starvation of the writer (reader do not check explicitly)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IPI</a:t>
            </a:r>
          </a:p>
          <a:p>
            <a:r>
              <a:rPr lang="en-US" dirty="0"/>
              <a:t>Readers sleep while holding the locks –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Count-based ACTIVE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2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113A-F39C-6D40-A253-58A27A02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DE18-7BAE-8A4D-8EEC-8360710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Writer Lock Acquisition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t1 write status to LOCKED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Readers report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IPI check status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Wait for reader to exit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Safe to write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51585-E8E2-9E4E-B2E9-E8958F44DD7A}"/>
              </a:ext>
            </a:extLst>
          </p:cNvPr>
          <p:cNvSpPr/>
          <p:nvPr/>
        </p:nvSpPr>
        <p:spPr>
          <a:xfrm>
            <a:off x="5612619" y="2526031"/>
            <a:ext cx="6252279" cy="5236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1674F-2CA3-B74D-B708-6C071213C9B2}"/>
              </a:ext>
            </a:extLst>
          </p:cNvPr>
          <p:cNvSpPr/>
          <p:nvPr/>
        </p:nvSpPr>
        <p:spPr>
          <a:xfrm>
            <a:off x="6312894" y="2526432"/>
            <a:ext cx="245554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7A247-C6F8-5C4D-AAF3-B02D76353C3B}"/>
              </a:ext>
            </a:extLst>
          </p:cNvPr>
          <p:cNvSpPr txBox="1"/>
          <p:nvPr/>
        </p:nvSpPr>
        <p:spPr>
          <a:xfrm>
            <a:off x="5101521" y="2603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2FB89-C18E-1D46-9E3F-427684FEC21F}"/>
              </a:ext>
            </a:extLst>
          </p:cNvPr>
          <p:cNvSpPr/>
          <p:nvPr/>
        </p:nvSpPr>
        <p:spPr>
          <a:xfrm>
            <a:off x="5612619" y="3360169"/>
            <a:ext cx="6252279" cy="5236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E60B6-C7F2-A242-91D0-483A4A6A649C}"/>
              </a:ext>
            </a:extLst>
          </p:cNvPr>
          <p:cNvSpPr/>
          <p:nvPr/>
        </p:nvSpPr>
        <p:spPr>
          <a:xfrm>
            <a:off x="8183563" y="3360570"/>
            <a:ext cx="368133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14C61-063B-A041-96C8-073AE185401C}"/>
              </a:ext>
            </a:extLst>
          </p:cNvPr>
          <p:cNvSpPr txBox="1"/>
          <p:nvPr/>
        </p:nvSpPr>
        <p:spPr>
          <a:xfrm>
            <a:off x="5101521" y="343731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C39C37-3126-2F4E-AF6A-38DD2C34608C}"/>
              </a:ext>
            </a:extLst>
          </p:cNvPr>
          <p:cNvSpPr/>
          <p:nvPr/>
        </p:nvSpPr>
        <p:spPr>
          <a:xfrm>
            <a:off x="5612619" y="4193102"/>
            <a:ext cx="6252279" cy="5236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AF4C7C-270E-F74F-98BB-25CC92889F27}"/>
              </a:ext>
            </a:extLst>
          </p:cNvPr>
          <p:cNvSpPr/>
          <p:nvPr/>
        </p:nvSpPr>
        <p:spPr>
          <a:xfrm>
            <a:off x="5612619" y="4194708"/>
            <a:ext cx="13287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59C64-C860-3E41-8118-7340B7BE4D1A}"/>
              </a:ext>
            </a:extLst>
          </p:cNvPr>
          <p:cNvSpPr txBox="1"/>
          <p:nvPr/>
        </p:nvSpPr>
        <p:spPr>
          <a:xfrm>
            <a:off x="5101521" y="427024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B6323-50F2-E947-8DB3-957EC6B9E109}"/>
              </a:ext>
            </a:extLst>
          </p:cNvPr>
          <p:cNvSpPr/>
          <p:nvPr/>
        </p:nvSpPr>
        <p:spPr>
          <a:xfrm>
            <a:off x="5612619" y="5103179"/>
            <a:ext cx="6252279" cy="5236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2498E7-F216-B64B-BFE9-6A0ED9201A59}"/>
              </a:ext>
            </a:extLst>
          </p:cNvPr>
          <p:cNvSpPr/>
          <p:nvPr/>
        </p:nvSpPr>
        <p:spPr>
          <a:xfrm>
            <a:off x="5973384" y="5103580"/>
            <a:ext cx="4036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FB4A0-9C0A-534A-990D-D569299C2BE7}"/>
              </a:ext>
            </a:extLst>
          </p:cNvPr>
          <p:cNvSpPr txBox="1"/>
          <p:nvPr/>
        </p:nvSpPr>
        <p:spPr>
          <a:xfrm>
            <a:off x="5101521" y="51803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951D09-ACA5-1E45-8BD1-8B3A412B1DD3}"/>
              </a:ext>
            </a:extLst>
          </p:cNvPr>
          <p:cNvCxnSpPr>
            <a:cxnSpLocks/>
          </p:cNvCxnSpPr>
          <p:nvPr/>
        </p:nvCxnSpPr>
        <p:spPr>
          <a:xfrm>
            <a:off x="5348349" y="6176963"/>
            <a:ext cx="651654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BDE83-B096-0F47-87B0-D256AA3AD0ED}"/>
              </a:ext>
            </a:extLst>
          </p:cNvPr>
          <p:cNvSpPr txBox="1"/>
          <p:nvPr/>
        </p:nvSpPr>
        <p:spPr>
          <a:xfrm>
            <a:off x="11250627" y="6311900"/>
            <a:ext cx="61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796E45-E167-B043-A2D9-1C2E3E26C16D}"/>
              </a:ext>
            </a:extLst>
          </p:cNvPr>
          <p:cNvGrpSpPr/>
          <p:nvPr/>
        </p:nvGrpSpPr>
        <p:grpSpPr>
          <a:xfrm>
            <a:off x="7092814" y="2024743"/>
            <a:ext cx="378630" cy="4656489"/>
            <a:chOff x="7092814" y="2024743"/>
            <a:chExt cx="378630" cy="465648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BEDC313-87C7-8441-88B3-EDC05D796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129" y="2024743"/>
              <a:ext cx="0" cy="415222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68E6F-60B4-7349-9C31-5A044A269753}"/>
                </a:ext>
              </a:extLst>
            </p:cNvPr>
            <p:cNvSpPr txBox="1"/>
            <p:nvPr/>
          </p:nvSpPr>
          <p:spPr>
            <a:xfrm>
              <a:off x="7092814" y="6311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</p:grpSp>
      <p:sp>
        <p:nvSpPr>
          <p:cNvPr id="43" name="Line Callout 1 42">
            <a:extLst>
              <a:ext uri="{FF2B5EF4-FFF2-40B4-BE49-F238E27FC236}">
                <a16:creationId xmlns:a16="http://schemas.microsoft.com/office/drawing/2014/main" id="{3CE29C01-27C4-1C4A-9005-52B0B7AF3EF5}"/>
              </a:ext>
            </a:extLst>
          </p:cNvPr>
          <p:cNvSpPr/>
          <p:nvPr/>
        </p:nvSpPr>
        <p:spPr>
          <a:xfrm>
            <a:off x="9109216" y="2932686"/>
            <a:ext cx="1107394" cy="425073"/>
          </a:xfrm>
          <a:prstGeom prst="borderCallout1">
            <a:avLst>
              <a:gd name="adj1" fmla="val 49481"/>
              <a:gd name="adj2" fmla="val -2435"/>
              <a:gd name="adj3" fmla="val 104817"/>
              <a:gd name="adj4" fmla="val -85518"/>
            </a:avLst>
          </a:prstGeom>
          <a:ln w="38100">
            <a:headEnd type="arrow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Out!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52D356C-D60C-7746-8261-4D0371EE489C}"/>
              </a:ext>
            </a:extLst>
          </p:cNvPr>
          <p:cNvGrpSpPr/>
          <p:nvPr/>
        </p:nvGrpSpPr>
        <p:grpSpPr>
          <a:xfrm>
            <a:off x="9215910" y="4191897"/>
            <a:ext cx="2315540" cy="838768"/>
            <a:chOff x="9215910" y="4191897"/>
            <a:chExt cx="2315540" cy="83876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D9021E-0F34-B145-AA09-8340596BE3FA}"/>
                </a:ext>
              </a:extLst>
            </p:cNvPr>
            <p:cNvSpPr/>
            <p:nvPr/>
          </p:nvSpPr>
          <p:spPr>
            <a:xfrm>
              <a:off x="9215910" y="4191897"/>
              <a:ext cx="498107" cy="52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IPI</a:t>
              </a:r>
            </a:p>
          </p:txBody>
        </p:sp>
        <p:sp>
          <p:nvSpPr>
            <p:cNvPr id="46" name="Line Callout 1 45">
              <a:extLst>
                <a:ext uri="{FF2B5EF4-FFF2-40B4-BE49-F238E27FC236}">
                  <a16:creationId xmlns:a16="http://schemas.microsoft.com/office/drawing/2014/main" id="{C2CAFA57-B9CD-6647-B3F0-61117471244D}"/>
                </a:ext>
              </a:extLst>
            </p:cNvPr>
            <p:cNvSpPr/>
            <p:nvPr/>
          </p:nvSpPr>
          <p:spPr>
            <a:xfrm>
              <a:off x="10424056" y="4605592"/>
              <a:ext cx="1107394" cy="425073"/>
            </a:xfrm>
            <a:prstGeom prst="borderCallout1">
              <a:avLst>
                <a:gd name="adj1" fmla="val 49481"/>
                <a:gd name="adj2" fmla="val -960"/>
                <a:gd name="adj3" fmla="val -6582"/>
                <a:gd name="adj4" fmla="val -61925"/>
              </a:avLst>
            </a:prstGeom>
            <a:ln w="38100">
              <a:headEnd type="arrow"/>
              <a:tailEnd type="non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Out!</a:t>
              </a:r>
            </a:p>
          </p:txBody>
        </p:sp>
      </p:grpSp>
      <p:sp>
        <p:nvSpPr>
          <p:cNvPr id="47" name="Line Callout 1 46">
            <a:extLst>
              <a:ext uri="{FF2B5EF4-FFF2-40B4-BE49-F238E27FC236}">
                <a16:creationId xmlns:a16="http://schemas.microsoft.com/office/drawing/2014/main" id="{E55BCA70-8230-B347-831D-DF7501E2C060}"/>
              </a:ext>
            </a:extLst>
          </p:cNvPr>
          <p:cNvSpPr/>
          <p:nvPr/>
        </p:nvSpPr>
        <p:spPr>
          <a:xfrm>
            <a:off x="9714017" y="2087958"/>
            <a:ext cx="1107394" cy="425073"/>
          </a:xfrm>
          <a:prstGeom prst="borderCallout1">
            <a:avLst>
              <a:gd name="adj1" fmla="val 49481"/>
              <a:gd name="adj2" fmla="val -2435"/>
              <a:gd name="adj3" fmla="val 104817"/>
              <a:gd name="adj4" fmla="val -85518"/>
            </a:avLst>
          </a:prstGeom>
          <a:ln w="38100">
            <a:headEnd type="arrow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Out!</a:t>
            </a:r>
          </a:p>
        </p:txBody>
      </p:sp>
      <p:sp>
        <p:nvSpPr>
          <p:cNvPr id="48" name="Line Callout 1 47">
            <a:extLst>
              <a:ext uri="{FF2B5EF4-FFF2-40B4-BE49-F238E27FC236}">
                <a16:creationId xmlns:a16="http://schemas.microsoft.com/office/drawing/2014/main" id="{45A82F3A-A92F-D94D-8FA9-606B59A628E2}"/>
              </a:ext>
            </a:extLst>
          </p:cNvPr>
          <p:cNvSpPr/>
          <p:nvPr/>
        </p:nvSpPr>
        <p:spPr>
          <a:xfrm>
            <a:off x="10435865" y="5650773"/>
            <a:ext cx="1107394" cy="425073"/>
          </a:xfrm>
          <a:prstGeom prst="borderCallout1">
            <a:avLst>
              <a:gd name="adj1" fmla="val 49481"/>
              <a:gd name="adj2" fmla="val -2435"/>
              <a:gd name="adj3" fmla="val -18106"/>
              <a:gd name="adj4" fmla="val -36859"/>
            </a:avLst>
          </a:prstGeom>
          <a:ln w="38100">
            <a:headEnd type="arrow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Out!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AB0A70-16E5-0C49-8F65-4C7A705287D3}"/>
              </a:ext>
            </a:extLst>
          </p:cNvPr>
          <p:cNvGrpSpPr/>
          <p:nvPr/>
        </p:nvGrpSpPr>
        <p:grpSpPr>
          <a:xfrm>
            <a:off x="9808669" y="2007840"/>
            <a:ext cx="378630" cy="4656489"/>
            <a:chOff x="7092814" y="2024743"/>
            <a:chExt cx="378630" cy="4656489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88C1EB-CEFC-9B49-B73A-B3DE395E0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129" y="2024743"/>
              <a:ext cx="0" cy="415222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D3AB68-A3A5-C54C-A560-678CCDECB4BB}"/>
                </a:ext>
              </a:extLst>
            </p:cNvPr>
            <p:cNvSpPr txBox="1"/>
            <p:nvPr/>
          </p:nvSpPr>
          <p:spPr>
            <a:xfrm>
              <a:off x="7092814" y="6311900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9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3" grpId="0" animBg="1"/>
      <p:bldP spid="30" grpId="0" animBg="1"/>
      <p:bldP spid="43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5B42-923A-9144-90B7-73A4A5EA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Wakeup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B298B-13FF-ED4D-9455-011023EE74A7}"/>
              </a:ext>
            </a:extLst>
          </p:cNvPr>
          <p:cNvSpPr/>
          <p:nvPr/>
        </p:nvSpPr>
        <p:spPr>
          <a:xfrm>
            <a:off x="5128689" y="1991952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33BB79-09E6-9143-A0F8-3F773F797244}"/>
              </a:ext>
            </a:extLst>
          </p:cNvPr>
          <p:cNvSpPr/>
          <p:nvPr/>
        </p:nvSpPr>
        <p:spPr>
          <a:xfrm>
            <a:off x="6457426" y="1991952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F8650-2067-0C44-8ED9-5D31810E283F}"/>
              </a:ext>
            </a:extLst>
          </p:cNvPr>
          <p:cNvSpPr/>
          <p:nvPr/>
        </p:nvSpPr>
        <p:spPr>
          <a:xfrm>
            <a:off x="7786163" y="1991952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54328-76B1-AB4E-9AF3-C3AB1A9585F8}"/>
              </a:ext>
            </a:extLst>
          </p:cNvPr>
          <p:cNvSpPr txBox="1"/>
          <p:nvPr/>
        </p:nvSpPr>
        <p:spPr>
          <a:xfrm>
            <a:off x="2575033" y="2007767"/>
            <a:ext cx="2449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Shared waiting queue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09B51-3783-674B-8DDF-188658BDE9FD}"/>
              </a:ext>
            </a:extLst>
          </p:cNvPr>
          <p:cNvGrpSpPr/>
          <p:nvPr/>
        </p:nvGrpSpPr>
        <p:grpSpPr>
          <a:xfrm>
            <a:off x="4880328" y="2521082"/>
            <a:ext cx="937872" cy="556730"/>
            <a:chOff x="2536522" y="2515795"/>
            <a:chExt cx="937872" cy="55673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7189B5C-B50C-394F-9EDD-8D808B308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6522" y="2515795"/>
              <a:ext cx="937872" cy="5567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53A57E-230E-4B47-B171-C32191031F94}"/>
                </a:ext>
              </a:extLst>
            </p:cNvPr>
            <p:cNvSpPr txBox="1"/>
            <p:nvPr/>
          </p:nvSpPr>
          <p:spPr>
            <a:xfrm>
              <a:off x="2575033" y="2617079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4038C2-73F0-0249-9387-063D811B5C78}"/>
              </a:ext>
            </a:extLst>
          </p:cNvPr>
          <p:cNvGrpSpPr/>
          <p:nvPr/>
        </p:nvGrpSpPr>
        <p:grpSpPr>
          <a:xfrm>
            <a:off x="4918839" y="2488458"/>
            <a:ext cx="2376065" cy="575022"/>
            <a:chOff x="2575033" y="2483171"/>
            <a:chExt cx="2376065" cy="57502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BFFCDB-4419-4A46-87CD-1F31EED6A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33" y="2538477"/>
              <a:ext cx="2376065" cy="51971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52393F-FFA9-5E4E-B73B-69A0A9A4BBA9}"/>
                </a:ext>
              </a:extLst>
            </p:cNvPr>
            <p:cNvSpPr txBox="1"/>
            <p:nvPr/>
          </p:nvSpPr>
          <p:spPr>
            <a:xfrm>
              <a:off x="3796299" y="248317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E1993B-7AC8-9549-A5AB-9F0E11A120EF}"/>
              </a:ext>
            </a:extLst>
          </p:cNvPr>
          <p:cNvGrpSpPr/>
          <p:nvPr/>
        </p:nvGrpSpPr>
        <p:grpSpPr>
          <a:xfrm>
            <a:off x="4918839" y="2554124"/>
            <a:ext cx="3679367" cy="509356"/>
            <a:chOff x="2575033" y="2548837"/>
            <a:chExt cx="3679367" cy="50935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1C1808-18AB-B342-953A-98C59B365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5033" y="2548837"/>
              <a:ext cx="3679367" cy="50935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3881C6-8A88-A34A-BF5C-E2DEDCC8E06B}"/>
                </a:ext>
              </a:extLst>
            </p:cNvPr>
            <p:cNvSpPr txBox="1"/>
            <p:nvPr/>
          </p:nvSpPr>
          <p:spPr>
            <a:xfrm>
              <a:off x="4894373" y="268886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t3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7F270C2-9954-374F-9EDC-C0701313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10" y="3729875"/>
            <a:ext cx="4867034" cy="29470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155AC2-3525-0E4F-8918-EDDA48867D1B}"/>
              </a:ext>
            </a:extLst>
          </p:cNvPr>
          <p:cNvSpPr/>
          <p:nvPr/>
        </p:nvSpPr>
        <p:spPr>
          <a:xfrm>
            <a:off x="3833441" y="3059940"/>
            <a:ext cx="1803623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Writer Finished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32762-D5A7-F544-9590-F83B04D00AE4}"/>
              </a:ext>
            </a:extLst>
          </p:cNvPr>
          <p:cNvSpPr txBox="1"/>
          <p:nvPr/>
        </p:nvSpPr>
        <p:spPr>
          <a:xfrm>
            <a:off x="5365745" y="3744207"/>
            <a:ext cx="6169572" cy="52322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Waiting time grow linearly with #readers</a:t>
            </a:r>
          </a:p>
        </p:txBody>
      </p:sp>
    </p:spTree>
    <p:extLst>
      <p:ext uri="{BB962C8B-B14F-4D97-AF65-F5344CB8AC3E}">
        <p14:creationId xmlns:p14="http://schemas.microsoft.com/office/powerpoint/2010/main" val="37570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3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290C-A413-2E48-A8D4-15C1CD03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Wakeup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23374-7E6A-7E4E-9C7E-76F032AAC1C7}"/>
              </a:ext>
            </a:extLst>
          </p:cNvPr>
          <p:cNvSpPr/>
          <p:nvPr/>
        </p:nvSpPr>
        <p:spPr>
          <a:xfrm>
            <a:off x="3496959" y="2002463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32CD-A2C0-FB43-937A-71D559F80013}"/>
              </a:ext>
            </a:extLst>
          </p:cNvPr>
          <p:cNvSpPr/>
          <p:nvPr/>
        </p:nvSpPr>
        <p:spPr>
          <a:xfrm>
            <a:off x="3496957" y="2726652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CDAA9-A8D1-9743-92E0-96E1F45094A3}"/>
              </a:ext>
            </a:extLst>
          </p:cNvPr>
          <p:cNvSpPr/>
          <p:nvPr/>
        </p:nvSpPr>
        <p:spPr>
          <a:xfrm>
            <a:off x="3496957" y="3450841"/>
            <a:ext cx="1328737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D667B-14E6-C449-ACCE-25C821C1800E}"/>
              </a:ext>
            </a:extLst>
          </p:cNvPr>
          <p:cNvSpPr txBox="1"/>
          <p:nvPr/>
        </p:nvSpPr>
        <p:spPr>
          <a:xfrm>
            <a:off x="838200" y="2064018"/>
            <a:ext cx="23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 1 waiting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37884-610F-894D-A1DE-2A0405682D46}"/>
              </a:ext>
            </a:extLst>
          </p:cNvPr>
          <p:cNvSpPr txBox="1"/>
          <p:nvPr/>
        </p:nvSpPr>
        <p:spPr>
          <a:xfrm>
            <a:off x="838200" y="2788207"/>
            <a:ext cx="23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 2 waiting 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CC1DF-BE87-FA4A-AE80-CE7A3D2BA320}"/>
              </a:ext>
            </a:extLst>
          </p:cNvPr>
          <p:cNvSpPr txBox="1"/>
          <p:nvPr/>
        </p:nvSpPr>
        <p:spPr>
          <a:xfrm>
            <a:off x="838200" y="3512396"/>
            <a:ext cx="239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 3 waiting queue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81354-3D73-B945-BC83-CBF63B40C47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286342" y="2207172"/>
            <a:ext cx="1210615" cy="29233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067B32-3895-324B-BFA2-A8B4CB61E461}"/>
              </a:ext>
            </a:extLst>
          </p:cNvPr>
          <p:cNvSpPr txBox="1"/>
          <p:nvPr/>
        </p:nvSpPr>
        <p:spPr>
          <a:xfrm>
            <a:off x="2207169" y="426349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122DBE-1E4D-6544-A920-27A1350028A3}"/>
              </a:ext>
            </a:extLst>
          </p:cNvPr>
          <p:cNvSpPr/>
          <p:nvPr/>
        </p:nvSpPr>
        <p:spPr>
          <a:xfrm>
            <a:off x="1384530" y="5130478"/>
            <a:ext cx="1803623" cy="52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Writer Finished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837EB6-13E3-F94E-879B-7ED3B21AEF1F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flipV="1">
            <a:off x="2286342" y="2988262"/>
            <a:ext cx="1210615" cy="21422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33AD8-6383-4B43-B77E-669BF7588570}"/>
              </a:ext>
            </a:extLst>
          </p:cNvPr>
          <p:cNvCxnSpPr>
            <a:cxnSpLocks/>
            <a:stCxn id="13" idx="0"/>
            <a:endCxn id="6" idx="1"/>
          </p:cNvCxnSpPr>
          <p:nvPr/>
        </p:nvCxnSpPr>
        <p:spPr>
          <a:xfrm flipV="1">
            <a:off x="2286342" y="3712451"/>
            <a:ext cx="1210615" cy="141802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E26AC41-4009-1342-AA36-843686B5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42" y="1893081"/>
            <a:ext cx="4453080" cy="35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6BF5-BAE0-EC4D-A172-33A549F52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/>
              <a:t>Scalable Read-mostly Synchronization</a:t>
            </a:r>
            <a:r>
              <a:rPr lang="en-US" sz="4900" b="1" dirty="0"/>
              <a:t> </a:t>
            </a:r>
            <a:br>
              <a:rPr lang="en-US" sz="4900" dirty="0"/>
            </a:br>
            <a:r>
              <a:rPr lang="en-US" sz="3600" dirty="0"/>
              <a:t>Using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assive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600" b="1" dirty="0"/>
              <a:t>eader-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b="1" dirty="0"/>
              <a:t>riter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Locks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833A6-6293-5848-B3E1-869C7735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Ran Liu, </a:t>
            </a:r>
            <a:r>
              <a:rPr lang="en-US" dirty="0" err="1"/>
              <a:t>Heng</a:t>
            </a:r>
            <a:r>
              <a:rPr lang="en-US" dirty="0"/>
              <a:t> Zhang, </a:t>
            </a:r>
            <a:r>
              <a:rPr lang="en-US" dirty="0" err="1"/>
              <a:t>Haibo</a:t>
            </a:r>
            <a:r>
              <a:rPr lang="en-US" dirty="0"/>
              <a:t> Chen</a:t>
            </a:r>
          </a:p>
          <a:p>
            <a:pPr algn="l"/>
            <a:r>
              <a:rPr lang="en-US" dirty="0"/>
              <a:t>IPADS, 2014 USENIX</a:t>
            </a:r>
          </a:p>
        </p:txBody>
      </p:sp>
    </p:spTree>
    <p:extLst>
      <p:ext uri="{BB962C8B-B14F-4D97-AF65-F5344CB8AC3E}">
        <p14:creationId xmlns:p14="http://schemas.microsoft.com/office/powerpoint/2010/main" val="318746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09-F54D-F249-95D6-205E86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CB21-B77D-8641-A114-25032050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specification</a:t>
            </a:r>
          </a:p>
          <a:p>
            <a:pPr lvl="1"/>
            <a:r>
              <a:rPr lang="en-US" dirty="0"/>
              <a:t>64 core AMD Opteron Machine</a:t>
            </a:r>
          </a:p>
          <a:p>
            <a:pPr lvl="1"/>
            <a:r>
              <a:rPr lang="en-US" dirty="0"/>
              <a:t>256GB Memory</a:t>
            </a:r>
          </a:p>
          <a:p>
            <a:r>
              <a:rPr lang="en-US" dirty="0"/>
              <a:t>Software environment</a:t>
            </a:r>
          </a:p>
          <a:p>
            <a:pPr lvl="1"/>
            <a:r>
              <a:rPr lang="en-US" dirty="0"/>
              <a:t>Kernel Level: Linux 2.6.37</a:t>
            </a:r>
          </a:p>
          <a:p>
            <a:pPr lvl="1"/>
            <a:r>
              <a:rPr lang="en-US" dirty="0"/>
              <a:t>User Level: 3.2.6</a:t>
            </a:r>
          </a:p>
        </p:txBody>
      </p:sp>
    </p:spTree>
    <p:extLst>
      <p:ext uri="{BB962C8B-B14F-4D97-AF65-F5344CB8AC3E}">
        <p14:creationId xmlns:p14="http://schemas.microsoft.com/office/powerpoint/2010/main" val="394871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09-F54D-F249-95D6-205E86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Replace Linux </a:t>
            </a:r>
            <a:r>
              <a:rPr lang="en-US" dirty="0" err="1"/>
              <a:t>mmap</a:t>
            </a:r>
            <a:r>
              <a:rPr lang="en-US" dirty="0"/>
              <a:t> 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CB21-B77D-8641-A114-25032050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  <a:p>
            <a:pPr lvl="1"/>
            <a:r>
              <a:rPr lang="en-US" dirty="0"/>
              <a:t>Histogram : many file page fault (read)</a:t>
            </a:r>
          </a:p>
          <a:p>
            <a:pPr lvl="1"/>
            <a:r>
              <a:rPr lang="en-US" dirty="0"/>
              <a:t>Metis : many anonymous page fault</a:t>
            </a:r>
          </a:p>
          <a:p>
            <a:pPr lvl="1"/>
            <a:r>
              <a:rPr lang="en-US" dirty="0" err="1"/>
              <a:t>Psearchy</a:t>
            </a:r>
            <a:r>
              <a:rPr lang="en-US" dirty="0"/>
              <a:t> : many </a:t>
            </a:r>
            <a:r>
              <a:rPr lang="en-US" dirty="0" err="1"/>
              <a:t>mmap</a:t>
            </a:r>
            <a:r>
              <a:rPr lang="en-US" dirty="0"/>
              <a:t>/</a:t>
            </a:r>
            <a:r>
              <a:rPr lang="en-US" dirty="0" err="1"/>
              <a:t>munmap</a:t>
            </a:r>
            <a:r>
              <a:rPr lang="en-US" dirty="0"/>
              <a:t> (write)</a:t>
            </a:r>
          </a:p>
          <a:p>
            <a:r>
              <a:rPr lang="en-US" dirty="0"/>
              <a:t>Comparison </a:t>
            </a:r>
          </a:p>
          <a:p>
            <a:pPr lvl="1"/>
            <a:r>
              <a:rPr lang="en-US" dirty="0"/>
              <a:t>Vanilla Linux</a:t>
            </a:r>
          </a:p>
          <a:p>
            <a:pPr lvl="1"/>
            <a:r>
              <a:rPr lang="en-US" dirty="0"/>
              <a:t>RCU (ASPLOS’12)</a:t>
            </a:r>
          </a:p>
        </p:txBody>
      </p:sp>
    </p:spTree>
    <p:extLst>
      <p:ext uri="{BB962C8B-B14F-4D97-AF65-F5344CB8AC3E}">
        <p14:creationId xmlns:p14="http://schemas.microsoft.com/office/powerpoint/2010/main" val="205933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09-F54D-F249-95D6-205E86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Histogram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5B2CA-B1AB-E14D-9FCC-923CD738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25" y="1690688"/>
            <a:ext cx="7780550" cy="47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09-F54D-F249-95D6-205E86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A5FD6-29E1-E344-957B-7B8D3131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05" y="1690688"/>
            <a:ext cx="7793990" cy="47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0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7B09-F54D-F249-95D6-205E86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</a:t>
            </a:r>
            <a:r>
              <a:rPr lang="en-US" dirty="0" err="1"/>
              <a:t>Psearchy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95CDA-8C3C-BF46-A00B-2ED1D4C6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79" y="1690688"/>
            <a:ext cx="7892841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27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276-1EFE-C945-B71A-EB9B5867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Microbenchmark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1895-86F5-304C-941A-3120B79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latency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36465-5464-5740-9116-3655E6C3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79" y="3093244"/>
            <a:ext cx="8866841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FCA86F-198E-E646-A4BA-C681060DF058}"/>
              </a:ext>
            </a:extLst>
          </p:cNvPr>
          <p:cNvSpPr/>
          <p:nvPr/>
        </p:nvSpPr>
        <p:spPr>
          <a:xfrm>
            <a:off x="9159670" y="4217670"/>
            <a:ext cx="1150190" cy="6688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88B37-928C-DF47-8363-AB63CD5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526723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47C66-BEF5-6F43-B68D-AA69C488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674370"/>
            <a:ext cx="57785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6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276-1EFE-C945-B71A-EB9B5867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Microbenchmark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1895-86F5-304C-941A-3120B79E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 throughput</a:t>
            </a:r>
          </a:p>
          <a:p>
            <a:pPr lvl="1"/>
            <a:r>
              <a:rPr lang="en-US" dirty="0"/>
              <a:t>63 readers / 1 writer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587B-B397-AD46-8561-11D58E0C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931" y="1752246"/>
            <a:ext cx="6315869" cy="44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6D0C-AE04-2A4E-BEEE-1B0688DF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ED9D-77FA-194F-83A8-9E0EF7EA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TSO consistency model</a:t>
            </a:r>
          </a:p>
          <a:p>
            <a:pPr lvl="1"/>
            <a:r>
              <a:rPr lang="en-US" dirty="0"/>
              <a:t>Visibility guarantee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4CB36-48FE-7B47-8C6E-402C6472B50F}"/>
              </a:ext>
            </a:extLst>
          </p:cNvPr>
          <p:cNvSpPr/>
          <p:nvPr/>
        </p:nvSpPr>
        <p:spPr>
          <a:xfrm>
            <a:off x="2091582" y="3917058"/>
            <a:ext cx="7729537" cy="52362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3315C-4FD7-5044-8132-F0513B6A85EA}"/>
              </a:ext>
            </a:extLst>
          </p:cNvPr>
          <p:cNvSpPr/>
          <p:nvPr/>
        </p:nvSpPr>
        <p:spPr>
          <a:xfrm>
            <a:off x="2091582" y="3918664"/>
            <a:ext cx="13287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809D8-EAD8-024C-B928-936AFBFE1A49}"/>
              </a:ext>
            </a:extLst>
          </p:cNvPr>
          <p:cNvSpPr/>
          <p:nvPr/>
        </p:nvSpPr>
        <p:spPr>
          <a:xfrm>
            <a:off x="3420319" y="3914325"/>
            <a:ext cx="13287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6A451-8C75-0A41-97A6-1F1F324BABA3}"/>
              </a:ext>
            </a:extLst>
          </p:cNvPr>
          <p:cNvSpPr/>
          <p:nvPr/>
        </p:nvSpPr>
        <p:spPr>
          <a:xfrm>
            <a:off x="4749056" y="3912719"/>
            <a:ext cx="13287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 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A70815-E61A-A04C-94BC-C2C0F72AE0B4}"/>
              </a:ext>
            </a:extLst>
          </p:cNvPr>
          <p:cNvCxnSpPr/>
          <p:nvPr/>
        </p:nvCxnSpPr>
        <p:spPr>
          <a:xfrm>
            <a:off x="1870364" y="4998027"/>
            <a:ext cx="82192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BBC798-1031-6440-BB96-06C4C34D7EFF}"/>
              </a:ext>
            </a:extLst>
          </p:cNvPr>
          <p:cNvSpPr txBox="1"/>
          <p:nvPr/>
        </p:nvSpPr>
        <p:spPr>
          <a:xfrm>
            <a:off x="9653154" y="513296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BCD99-0009-5F4C-808D-7FADC5CA2C23}"/>
              </a:ext>
            </a:extLst>
          </p:cNvPr>
          <p:cNvSpPr/>
          <p:nvPr/>
        </p:nvSpPr>
        <p:spPr>
          <a:xfrm>
            <a:off x="6077793" y="3907979"/>
            <a:ext cx="1328737" cy="525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 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B3858-2AA9-E840-8137-786135514A0F}"/>
              </a:ext>
            </a:extLst>
          </p:cNvPr>
          <p:cNvSpPr/>
          <p:nvPr/>
        </p:nvSpPr>
        <p:spPr>
          <a:xfrm>
            <a:off x="6077793" y="3909801"/>
            <a:ext cx="1328737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Write d</a:t>
            </a:r>
          </a:p>
        </p:txBody>
      </p:sp>
    </p:spTree>
    <p:extLst>
      <p:ext uri="{BB962C8B-B14F-4D97-AF65-F5344CB8AC3E}">
        <p14:creationId xmlns:p14="http://schemas.microsoft.com/office/powerpoint/2010/main" val="13021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EFDB-EDF5-404F-8622-A7105D7F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RWLock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C69ED1-FC68-CA43-AE32-54FB0A85ADDC}"/>
              </a:ext>
            </a:extLst>
          </p:cNvPr>
          <p:cNvGrpSpPr/>
          <p:nvPr/>
        </p:nvGrpSpPr>
        <p:grpSpPr>
          <a:xfrm>
            <a:off x="838199" y="1634334"/>
            <a:ext cx="3055774" cy="2625337"/>
            <a:chOff x="838198" y="2403863"/>
            <a:chExt cx="3055774" cy="26253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C6520-1CC5-5B45-BA89-D936E8764323}"/>
                </a:ext>
              </a:extLst>
            </p:cNvPr>
            <p:cNvSpPr/>
            <p:nvPr/>
          </p:nvSpPr>
          <p:spPr>
            <a:xfrm>
              <a:off x="838200" y="2991283"/>
              <a:ext cx="3055772" cy="20379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lock </a:t>
              </a:r>
              <a:r>
                <a:rPr lang="en-US" sz="2400" noProof="1">
                  <a:solidFill>
                    <a:schemeClr val="tx1"/>
                  </a:solidFill>
                </a:rPr>
                <a:t>mutex</a:t>
              </a:r>
              <a:r>
                <a:rPr lang="en-US" sz="2400" dirty="0">
                  <a:solidFill>
                    <a:schemeClr val="tx1"/>
                  </a:solidFill>
                </a:rPr>
                <a:t>_r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reader_count</a:t>
              </a:r>
              <a:r>
                <a:rPr lang="en-US" sz="2400" dirty="0">
                  <a:solidFill>
                    <a:schemeClr val="tx1"/>
                  </a:solidFill>
                </a:rPr>
                <a:t> += 1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If  </a:t>
              </a:r>
              <a:r>
                <a:rPr lang="en-US" sz="2400" dirty="0" err="1">
                  <a:solidFill>
                    <a:schemeClr val="tx1"/>
                  </a:solidFill>
                </a:rPr>
                <a:t>reader_counter</a:t>
              </a:r>
              <a:r>
                <a:rPr lang="en-US" sz="2400" dirty="0">
                  <a:solidFill>
                    <a:schemeClr val="tx1"/>
                  </a:solidFill>
                </a:rPr>
                <a:t>  = 1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 lock </a:t>
              </a:r>
              <a:r>
                <a:rPr lang="en-US" sz="2400" dirty="0" err="1">
                  <a:solidFill>
                    <a:schemeClr val="tx1"/>
                  </a:solidFill>
                </a:rPr>
                <a:t>mutex_g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unlock </a:t>
              </a:r>
              <a:r>
                <a:rPr lang="en-US" sz="2400" dirty="0" err="1">
                  <a:solidFill>
                    <a:schemeClr val="tx1"/>
                  </a:solidFill>
                </a:rPr>
                <a:t>mutex_r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B1EA5-2767-F74C-9A48-0487A9085AE4}"/>
                </a:ext>
              </a:extLst>
            </p:cNvPr>
            <p:cNvSpPr/>
            <p:nvPr/>
          </p:nvSpPr>
          <p:spPr>
            <a:xfrm>
              <a:off x="838198" y="240386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Lock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E5336D-CFE8-9149-986D-8FD3F546C45F}"/>
              </a:ext>
            </a:extLst>
          </p:cNvPr>
          <p:cNvGrpSpPr/>
          <p:nvPr/>
        </p:nvGrpSpPr>
        <p:grpSpPr>
          <a:xfrm>
            <a:off x="4669629" y="1634334"/>
            <a:ext cx="3055774" cy="2625337"/>
            <a:chOff x="4362448" y="2991283"/>
            <a:chExt cx="3055774" cy="26253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508D1B-1189-4444-BB89-5CD08522A2C8}"/>
                </a:ext>
              </a:extLst>
            </p:cNvPr>
            <p:cNvSpPr/>
            <p:nvPr/>
          </p:nvSpPr>
          <p:spPr>
            <a:xfrm>
              <a:off x="4362450" y="3578703"/>
              <a:ext cx="3055772" cy="203791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lock </a:t>
              </a:r>
              <a:r>
                <a:rPr lang="en-US" sz="2400" noProof="1">
                  <a:solidFill>
                    <a:schemeClr val="tx1"/>
                  </a:solidFill>
                </a:rPr>
                <a:t>mutex</a:t>
              </a:r>
              <a:r>
                <a:rPr lang="en-US" sz="2400" dirty="0">
                  <a:solidFill>
                    <a:schemeClr val="tx1"/>
                  </a:solidFill>
                </a:rPr>
                <a:t>_r</a:t>
              </a:r>
            </a:p>
            <a:p>
              <a:r>
                <a:rPr lang="en-US" sz="2400" dirty="0" err="1">
                  <a:solidFill>
                    <a:schemeClr val="tx1"/>
                  </a:solidFill>
                </a:rPr>
                <a:t>reader_count</a:t>
              </a:r>
              <a:r>
                <a:rPr lang="en-US" sz="2400" dirty="0">
                  <a:solidFill>
                    <a:schemeClr val="tx1"/>
                  </a:solidFill>
                </a:rPr>
                <a:t> -= 1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If  </a:t>
              </a:r>
              <a:r>
                <a:rPr lang="en-US" sz="2400" dirty="0" err="1">
                  <a:solidFill>
                    <a:schemeClr val="tx1"/>
                  </a:solidFill>
                </a:rPr>
                <a:t>reader_counter</a:t>
              </a:r>
              <a:r>
                <a:rPr lang="en-US" sz="2400" dirty="0">
                  <a:solidFill>
                    <a:schemeClr val="tx1"/>
                  </a:solidFill>
                </a:rPr>
                <a:t>  = 0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  unlock </a:t>
              </a:r>
              <a:r>
                <a:rPr lang="en-US" sz="2400" dirty="0" err="1">
                  <a:solidFill>
                    <a:schemeClr val="tx1"/>
                  </a:solidFill>
                </a:rPr>
                <a:t>mutex_g</a:t>
              </a:r>
              <a:endParaRPr lang="en-US" sz="2400" dirty="0">
                <a:solidFill>
                  <a:schemeClr val="tx1"/>
                </a:solidFill>
              </a:endParaRPr>
            </a:p>
            <a:p>
              <a:r>
                <a:rPr lang="en-US" sz="2400" dirty="0">
                  <a:solidFill>
                    <a:schemeClr val="tx1"/>
                  </a:solidFill>
                </a:rPr>
                <a:t>unlock  </a:t>
              </a:r>
              <a:r>
                <a:rPr lang="en-US" sz="2400" dirty="0" err="1">
                  <a:solidFill>
                    <a:schemeClr val="tx1"/>
                  </a:solidFill>
                </a:rPr>
                <a:t>mutex_r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FDBB4-1BBE-8346-9C9A-D8E3E32861F8}"/>
                </a:ext>
              </a:extLst>
            </p:cNvPr>
            <p:cNvSpPr/>
            <p:nvPr/>
          </p:nvSpPr>
          <p:spPr>
            <a:xfrm>
              <a:off x="4362448" y="2991283"/>
              <a:ext cx="3055773" cy="5874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Reader Unlock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8A911-380B-DD47-AF56-6128530F003A}"/>
              </a:ext>
            </a:extLst>
          </p:cNvPr>
          <p:cNvGrpSpPr/>
          <p:nvPr/>
        </p:nvGrpSpPr>
        <p:grpSpPr>
          <a:xfrm>
            <a:off x="8501059" y="1640911"/>
            <a:ext cx="3055775" cy="2612183"/>
            <a:chOff x="8501059" y="1691768"/>
            <a:chExt cx="3055775" cy="26121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40C16D-D680-7644-98AE-C4B5DB9EB16E}"/>
                </a:ext>
              </a:extLst>
            </p:cNvPr>
            <p:cNvGrpSpPr/>
            <p:nvPr/>
          </p:nvGrpSpPr>
          <p:grpSpPr>
            <a:xfrm>
              <a:off x="8501060" y="1691768"/>
              <a:ext cx="3055774" cy="1148531"/>
              <a:chOff x="4362448" y="2991283"/>
              <a:chExt cx="3055774" cy="114853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A180981-2904-7847-B9AF-6DB4C3A9B857}"/>
                  </a:ext>
                </a:extLst>
              </p:cNvPr>
              <p:cNvSpPr/>
              <p:nvPr/>
            </p:nvSpPr>
            <p:spPr>
              <a:xfrm>
                <a:off x="4362450" y="3578704"/>
                <a:ext cx="3055772" cy="56111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lock 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mutex_g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EA7D6E-7250-F84E-B5AB-8CE234760AD5}"/>
                  </a:ext>
                </a:extLst>
              </p:cNvPr>
              <p:cNvSpPr/>
              <p:nvPr/>
            </p:nvSpPr>
            <p:spPr>
              <a:xfrm>
                <a:off x="4362448" y="2991283"/>
                <a:ext cx="3055773" cy="5874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Writer Lock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859F54-FA4A-E74E-B3A7-1962E3D73D96}"/>
                </a:ext>
              </a:extLst>
            </p:cNvPr>
            <p:cNvGrpSpPr/>
            <p:nvPr/>
          </p:nvGrpSpPr>
          <p:grpSpPr>
            <a:xfrm>
              <a:off x="8501059" y="3155420"/>
              <a:ext cx="3055774" cy="1148531"/>
              <a:chOff x="4362448" y="2991283"/>
              <a:chExt cx="3055774" cy="11485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B1FE3B-7EB6-8241-8F06-6F3E4C0FF952}"/>
                  </a:ext>
                </a:extLst>
              </p:cNvPr>
              <p:cNvSpPr/>
              <p:nvPr/>
            </p:nvSpPr>
            <p:spPr>
              <a:xfrm>
                <a:off x="4362450" y="3578704"/>
                <a:ext cx="3055772" cy="56111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unlock 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mutex_g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DB4AB6-7E3B-E64B-8ED7-EB4566FA9394}"/>
                  </a:ext>
                </a:extLst>
              </p:cNvPr>
              <p:cNvSpPr/>
              <p:nvPr/>
            </p:nvSpPr>
            <p:spPr>
              <a:xfrm>
                <a:off x="4362448" y="2991283"/>
                <a:ext cx="3055773" cy="5874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Writer Unlock</a:t>
                </a:r>
              </a:p>
            </p:txBody>
          </p: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A50DEA-83AD-6D46-ACCC-D07C75461791}"/>
              </a:ext>
            </a:extLst>
          </p:cNvPr>
          <p:cNvSpPr/>
          <p:nvPr/>
        </p:nvSpPr>
        <p:spPr>
          <a:xfrm>
            <a:off x="838200" y="5106694"/>
            <a:ext cx="1933576" cy="5429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reader_count</a:t>
            </a:r>
            <a:endParaRPr lang="en-US" sz="2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BEA1D4C-4D34-CA4E-AC90-95C4D2D56C52}"/>
              </a:ext>
            </a:extLst>
          </p:cNvPr>
          <p:cNvSpPr/>
          <p:nvPr/>
        </p:nvSpPr>
        <p:spPr>
          <a:xfrm>
            <a:off x="3564168" y="4519274"/>
            <a:ext cx="1322157" cy="5429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mutex_r</a:t>
            </a:r>
            <a:endParaRPr lang="en-US" sz="2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358A851-DE2D-3B44-80D7-7AAB9CDE8506}"/>
              </a:ext>
            </a:extLst>
          </p:cNvPr>
          <p:cNvSpPr/>
          <p:nvPr/>
        </p:nvSpPr>
        <p:spPr>
          <a:xfrm>
            <a:off x="3564167" y="5593265"/>
            <a:ext cx="1322158" cy="5429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mutex_g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1BDCC0-6363-4043-AA2E-17278001EA2C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2771776" y="4790737"/>
            <a:ext cx="792392" cy="58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A39370-9199-3E40-A2A2-3E3DA909C7BD}"/>
              </a:ext>
            </a:extLst>
          </p:cNvPr>
          <p:cNvSpPr txBox="1"/>
          <p:nvPr/>
        </p:nvSpPr>
        <p:spPr>
          <a:xfrm>
            <a:off x="5343885" y="4519274"/>
            <a:ext cx="6009915" cy="1466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Synchronization between readers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/>
              <a:t>Synchronization between writer and readers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9BE778-2ABF-3E4B-9349-B47B09A10153}"/>
              </a:ext>
            </a:extLst>
          </p:cNvPr>
          <p:cNvGrpSpPr/>
          <p:nvPr/>
        </p:nvGrpSpPr>
        <p:grpSpPr>
          <a:xfrm>
            <a:off x="849629" y="2638899"/>
            <a:ext cx="6557398" cy="378148"/>
            <a:chOff x="849629" y="2638899"/>
            <a:chExt cx="6557398" cy="37814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40EEBC2-48A0-6948-ACE1-F9A9346F0880}"/>
                </a:ext>
              </a:extLst>
            </p:cNvPr>
            <p:cNvSpPr/>
            <p:nvPr/>
          </p:nvSpPr>
          <p:spPr>
            <a:xfrm>
              <a:off x="849629" y="2647382"/>
              <a:ext cx="2725968" cy="36966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87D79A4-F37B-8C47-8CF6-46EB136866D8}"/>
                </a:ext>
              </a:extLst>
            </p:cNvPr>
            <p:cNvSpPr/>
            <p:nvPr/>
          </p:nvSpPr>
          <p:spPr>
            <a:xfrm>
              <a:off x="4681059" y="2638899"/>
              <a:ext cx="2725968" cy="369665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2E1BFC-F88A-3A48-A340-B144BD48D24B}"/>
              </a:ext>
            </a:extLst>
          </p:cNvPr>
          <p:cNvGrpSpPr/>
          <p:nvPr/>
        </p:nvGrpSpPr>
        <p:grpSpPr>
          <a:xfrm>
            <a:off x="836204" y="2254279"/>
            <a:ext cx="6012742" cy="1861430"/>
            <a:chOff x="836204" y="2254279"/>
            <a:chExt cx="6012742" cy="186143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46D6DE7-713B-2E42-98B4-8A5A706E1D8F}"/>
                </a:ext>
              </a:extLst>
            </p:cNvPr>
            <p:cNvSpPr/>
            <p:nvPr/>
          </p:nvSpPr>
          <p:spPr>
            <a:xfrm>
              <a:off x="836204" y="2254279"/>
              <a:ext cx="1935572" cy="358814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77B294-4DA3-8D47-9A36-4734BF516280}"/>
                </a:ext>
              </a:extLst>
            </p:cNvPr>
            <p:cNvSpPr/>
            <p:nvPr/>
          </p:nvSpPr>
          <p:spPr>
            <a:xfrm>
              <a:off x="4681059" y="2257225"/>
              <a:ext cx="1935572" cy="358814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A477B23-05F4-0543-883F-42730E0E8B06}"/>
                </a:ext>
              </a:extLst>
            </p:cNvPr>
            <p:cNvSpPr/>
            <p:nvPr/>
          </p:nvSpPr>
          <p:spPr>
            <a:xfrm>
              <a:off x="853424" y="3756895"/>
              <a:ext cx="2164095" cy="358814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3885F72-7606-E846-B701-D50A8B910296}"/>
                </a:ext>
              </a:extLst>
            </p:cNvPr>
            <p:cNvSpPr/>
            <p:nvPr/>
          </p:nvSpPr>
          <p:spPr>
            <a:xfrm>
              <a:off x="4684851" y="3746815"/>
              <a:ext cx="2164095" cy="358814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6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B4E9-B3E6-B54D-B3FD-37B16540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3B05-8E9B-BC4D-80B5-45B6D216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scalability </a:t>
            </a:r>
          </a:p>
          <a:p>
            <a:r>
              <a:rPr lang="en-US" dirty="0"/>
              <a:t>Evolution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2A50ED-D5D0-5F48-87CC-7020CAD1C1F8}"/>
              </a:ext>
            </a:extLst>
          </p:cNvPr>
          <p:cNvGrpSpPr/>
          <p:nvPr/>
        </p:nvGrpSpPr>
        <p:grpSpPr>
          <a:xfrm>
            <a:off x="1543214" y="2859091"/>
            <a:ext cx="9105572" cy="3998909"/>
            <a:chOff x="1543214" y="2859091"/>
            <a:chExt cx="9105572" cy="39989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5E5CD4-9158-B441-AE2B-10A729CBB7F9}"/>
                </a:ext>
              </a:extLst>
            </p:cNvPr>
            <p:cNvGrpSpPr/>
            <p:nvPr/>
          </p:nvGrpSpPr>
          <p:grpSpPr>
            <a:xfrm>
              <a:off x="1543214" y="2859091"/>
              <a:ext cx="9105572" cy="3998909"/>
              <a:chOff x="1543214" y="2859091"/>
              <a:chExt cx="9105572" cy="399890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578361A-E867-C741-B5A3-D85D15EEE378}"/>
                  </a:ext>
                </a:extLst>
              </p:cNvPr>
              <p:cNvGrpSpPr/>
              <p:nvPr/>
            </p:nvGrpSpPr>
            <p:grpSpPr>
              <a:xfrm>
                <a:off x="2362036" y="2897186"/>
                <a:ext cx="8286750" cy="3414714"/>
                <a:chOff x="1971675" y="3143250"/>
                <a:chExt cx="8286750" cy="3414714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83BCB0DC-D904-3C48-BC3F-6ECB9FFFB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1675" y="3143250"/>
                  <a:ext cx="0" cy="3414714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E879277F-4644-C34B-85A2-7C675496E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71675" y="6509548"/>
                  <a:ext cx="8286750" cy="48416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7A96A0-09DD-B048-92DA-9D4AF244F289}"/>
                  </a:ext>
                </a:extLst>
              </p:cNvPr>
              <p:cNvSpPr txBox="1"/>
              <p:nvPr/>
            </p:nvSpPr>
            <p:spPr>
              <a:xfrm rot="16200000">
                <a:off x="152237" y="4250068"/>
                <a:ext cx="3305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Semantic Guarantee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A80E6D-8045-3243-BB41-FE132CACDC04}"/>
                  </a:ext>
                </a:extLst>
              </p:cNvPr>
              <p:cNvSpPr txBox="1"/>
              <p:nvPr/>
            </p:nvSpPr>
            <p:spPr>
              <a:xfrm>
                <a:off x="4588506" y="6334780"/>
                <a:ext cx="38338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Scalability Performance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9F0AFA-E108-EC4E-9812-FAC31CE9C50D}"/>
                </a:ext>
              </a:extLst>
            </p:cNvPr>
            <p:cNvCxnSpPr/>
            <p:nvPr/>
          </p:nvCxnSpPr>
          <p:spPr>
            <a:xfrm>
              <a:off x="2362036" y="3957638"/>
              <a:ext cx="79629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5BF440-8114-294D-92A3-72B9EC0AFF94}"/>
                </a:ext>
              </a:extLst>
            </p:cNvPr>
            <p:cNvCxnSpPr/>
            <p:nvPr/>
          </p:nvCxnSpPr>
          <p:spPr>
            <a:xfrm>
              <a:off x="2405225" y="5150644"/>
              <a:ext cx="7962900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8855E-5A22-8D46-9BD4-60C3F9AEB31A}"/>
              </a:ext>
            </a:extLst>
          </p:cNvPr>
          <p:cNvGrpSpPr/>
          <p:nvPr/>
        </p:nvGrpSpPr>
        <p:grpSpPr>
          <a:xfrm>
            <a:off x="4185745" y="3080542"/>
            <a:ext cx="4043527" cy="742157"/>
            <a:chOff x="4185745" y="3080542"/>
            <a:chExt cx="4043527" cy="74215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19F420D-C58C-D344-B1FC-6C5CF17ED1BA}"/>
                </a:ext>
              </a:extLst>
            </p:cNvPr>
            <p:cNvGrpSpPr/>
            <p:nvPr/>
          </p:nvGrpSpPr>
          <p:grpSpPr>
            <a:xfrm>
              <a:off x="4185745" y="3080542"/>
              <a:ext cx="4043527" cy="742157"/>
              <a:chOff x="4185745" y="3080542"/>
              <a:chExt cx="4043527" cy="742157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FCFA4E9-5193-BA41-9C2F-31C35632F456}"/>
                  </a:ext>
                </a:extLst>
              </p:cNvPr>
              <p:cNvSpPr/>
              <p:nvPr/>
            </p:nvSpPr>
            <p:spPr>
              <a:xfrm>
                <a:off x="4695333" y="3100386"/>
                <a:ext cx="1514475" cy="72231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MCS, </a:t>
                </a:r>
                <a:r>
                  <a:rPr lang="en-US" sz="2400" dirty="0" err="1"/>
                  <a:t>etc</a:t>
                </a:r>
                <a:endParaRPr lang="en-US" sz="2400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BDD7C74-5F6E-C04A-8AA1-3EC813C547D3}"/>
                  </a:ext>
                </a:extLst>
              </p:cNvPr>
              <p:cNvSpPr/>
              <p:nvPr/>
            </p:nvSpPr>
            <p:spPr>
              <a:xfrm>
                <a:off x="6714797" y="3080542"/>
                <a:ext cx="1514475" cy="722313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HTM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4E5AE36-69B8-A543-8146-7D54C2DAF813}"/>
                  </a:ext>
                </a:extLst>
              </p:cNvPr>
              <p:cNvCxnSpPr>
                <a:stCxn id="16" idx="3"/>
                <a:endCxn id="20" idx="1"/>
              </p:cNvCxnSpPr>
              <p:nvPr/>
            </p:nvCxnSpPr>
            <p:spPr>
              <a:xfrm>
                <a:off x="4185745" y="3461543"/>
                <a:ext cx="509588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15D8EC-168A-A347-99E0-E9D0CB2B45A5}"/>
                </a:ext>
              </a:extLst>
            </p:cNvPr>
            <p:cNvCxnSpPr>
              <a:cxnSpLocks/>
            </p:cNvCxnSpPr>
            <p:nvPr/>
          </p:nvCxnSpPr>
          <p:spPr>
            <a:xfrm>
              <a:off x="6209808" y="3475035"/>
              <a:ext cx="509588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9837CA2-AB42-F74C-8636-1A49351CE2DD}"/>
              </a:ext>
            </a:extLst>
          </p:cNvPr>
          <p:cNvSpPr/>
          <p:nvPr/>
        </p:nvSpPr>
        <p:spPr>
          <a:xfrm>
            <a:off x="2671270" y="3100386"/>
            <a:ext cx="1514475" cy="72231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Exclusive</a:t>
            </a:r>
          </a:p>
          <a:p>
            <a:pPr algn="ctr"/>
            <a:r>
              <a:rPr lang="en-US" sz="2400" dirty="0"/>
              <a:t>Lock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F29BF-85DF-5D4F-9203-1AC26908A9BD}"/>
              </a:ext>
            </a:extLst>
          </p:cNvPr>
          <p:cNvGrpSpPr/>
          <p:nvPr/>
        </p:nvGrpSpPr>
        <p:grpSpPr>
          <a:xfrm>
            <a:off x="2671270" y="3822699"/>
            <a:ext cx="7653666" cy="2266953"/>
            <a:chOff x="2671270" y="3822699"/>
            <a:chExt cx="7653666" cy="22669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09EA4DB-47D5-964A-9184-1855C2DF343A}"/>
                </a:ext>
              </a:extLst>
            </p:cNvPr>
            <p:cNvSpPr/>
            <p:nvPr/>
          </p:nvSpPr>
          <p:spPr>
            <a:xfrm>
              <a:off x="5852948" y="4185440"/>
              <a:ext cx="2376323" cy="72231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Big Reader Lock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32204B-2466-1844-9CA9-7D87682A1605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4809960" y="4546597"/>
              <a:ext cx="1042988" cy="1031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989F41F-0557-7C4D-8A4E-CC1D25E17BFF}"/>
                </a:ext>
              </a:extLst>
            </p:cNvPr>
            <p:cNvGrpSpPr/>
            <p:nvPr/>
          </p:nvGrpSpPr>
          <p:grpSpPr>
            <a:xfrm>
              <a:off x="2671270" y="3822699"/>
              <a:ext cx="7653666" cy="2266953"/>
              <a:chOff x="2671270" y="3822699"/>
              <a:chExt cx="7653666" cy="226695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5986C3-E17A-334B-802E-3EC7B7F50B4C}"/>
                  </a:ext>
                </a:extLst>
              </p:cNvPr>
              <p:cNvGrpSpPr/>
              <p:nvPr/>
            </p:nvGrpSpPr>
            <p:grpSpPr>
              <a:xfrm>
                <a:off x="2671270" y="3822699"/>
                <a:ext cx="7653666" cy="2266953"/>
                <a:chOff x="2671270" y="3822699"/>
                <a:chExt cx="7653666" cy="2266953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E37F90BF-DAFE-7042-B754-5C56AF817FC1}"/>
                    </a:ext>
                  </a:extLst>
                </p:cNvPr>
                <p:cNvSpPr/>
                <p:nvPr/>
              </p:nvSpPr>
              <p:spPr>
                <a:xfrm>
                  <a:off x="2671270" y="4195754"/>
                  <a:ext cx="2138690" cy="72231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Traditional</a:t>
                  </a:r>
                </a:p>
                <a:p>
                  <a:pPr algn="ctr"/>
                  <a:r>
                    <a:rPr lang="en-US" sz="2400" dirty="0" err="1"/>
                    <a:t>RWLock</a:t>
                  </a:r>
                  <a:endParaRPr lang="en-US" sz="2400" dirty="0"/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9176983D-2ABA-624A-A874-0220917C2ED9}"/>
                    </a:ext>
                  </a:extLst>
                </p:cNvPr>
                <p:cNvSpPr/>
                <p:nvPr/>
              </p:nvSpPr>
              <p:spPr>
                <a:xfrm>
                  <a:off x="8810461" y="5367339"/>
                  <a:ext cx="1514475" cy="72231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RCU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7D26EC3-1B75-0D4C-A6FB-F9E482284EB8}"/>
                    </a:ext>
                  </a:extLst>
                </p:cNvPr>
                <p:cNvCxnSpPr>
                  <a:cxnSpLocks/>
                  <a:stCxn id="16" idx="2"/>
                  <a:endCxn id="22" idx="0"/>
                </p:cNvCxnSpPr>
                <p:nvPr/>
              </p:nvCxnSpPr>
              <p:spPr>
                <a:xfrm>
                  <a:off x="3428508" y="3822699"/>
                  <a:ext cx="312107" cy="373055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79DFCF1-99C9-FA4D-BD60-5E4C9F0B4978}"/>
                  </a:ext>
                </a:extLst>
              </p:cNvPr>
              <p:cNvCxnSpPr>
                <a:cxnSpLocks/>
                <a:stCxn id="22" idx="2"/>
                <a:endCxn id="24" idx="1"/>
              </p:cNvCxnSpPr>
              <p:nvPr/>
            </p:nvCxnSpPr>
            <p:spPr>
              <a:xfrm>
                <a:off x="3740615" y="4918067"/>
                <a:ext cx="5069846" cy="81042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712467-4772-7F4D-BCB0-92244834EB83}"/>
              </a:ext>
            </a:extLst>
          </p:cNvPr>
          <p:cNvGrpSpPr/>
          <p:nvPr/>
        </p:nvGrpSpPr>
        <p:grpSpPr>
          <a:xfrm>
            <a:off x="8229271" y="4188214"/>
            <a:ext cx="2095664" cy="722313"/>
            <a:chOff x="8229271" y="4188214"/>
            <a:chExt cx="2095664" cy="72231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4812AEB-9EEB-9C43-837E-3524CE8B5C0C}"/>
                </a:ext>
              </a:extLst>
            </p:cNvPr>
            <p:cNvSpPr/>
            <p:nvPr/>
          </p:nvSpPr>
          <p:spPr>
            <a:xfrm>
              <a:off x="8810460" y="4188214"/>
              <a:ext cx="1514475" cy="722313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</a:rPr>
                <a:t>PRWLock</a:t>
              </a:r>
              <a:endParaRPr lang="en-US" sz="2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F1A3581-49B7-574A-90B9-722862853C30}"/>
                </a:ext>
              </a:extLst>
            </p:cNvPr>
            <p:cNvCxnSpPr>
              <a:cxnSpLocks/>
              <a:stCxn id="23" idx="3"/>
              <a:endCxn id="38" idx="1"/>
            </p:cNvCxnSpPr>
            <p:nvPr/>
          </p:nvCxnSpPr>
          <p:spPr>
            <a:xfrm>
              <a:off x="8229271" y="4546597"/>
              <a:ext cx="581189" cy="277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CC9336-4580-814F-97E8-B71B9A6451A6}"/>
              </a:ext>
            </a:extLst>
          </p:cNvPr>
          <p:cNvGrpSpPr/>
          <p:nvPr/>
        </p:nvGrpSpPr>
        <p:grpSpPr>
          <a:xfrm>
            <a:off x="8229270" y="3097205"/>
            <a:ext cx="2257100" cy="722313"/>
            <a:chOff x="8229270" y="3097205"/>
            <a:chExt cx="2257100" cy="722313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B482E92-0EB0-3448-B65F-4D47A6809216}"/>
                </a:ext>
              </a:extLst>
            </p:cNvPr>
            <p:cNvCxnSpPr>
              <a:cxnSpLocks/>
            </p:cNvCxnSpPr>
            <p:nvPr/>
          </p:nvCxnSpPr>
          <p:spPr>
            <a:xfrm>
              <a:off x="8229270" y="3441698"/>
              <a:ext cx="50499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55762FD-3816-7F48-AB65-04E947191AEA}"/>
                </a:ext>
              </a:extLst>
            </p:cNvPr>
            <p:cNvSpPr/>
            <p:nvPr/>
          </p:nvSpPr>
          <p:spPr>
            <a:xfrm>
              <a:off x="8734261" y="3097205"/>
              <a:ext cx="1752109" cy="722313"/>
            </a:xfrm>
            <a:prstGeom prst="roundRect">
              <a:avLst/>
            </a:prstGeom>
            <a:solidFill>
              <a:schemeClr val="bg1">
                <a:alpha val="46000"/>
              </a:schemeClr>
            </a:solidFill>
            <a:ln>
              <a:solidFill>
                <a:schemeClr val="tx1">
                  <a:alpha val="23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Impossible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5B343C4-8EA2-3545-B637-21635E00F892}"/>
              </a:ext>
            </a:extLst>
          </p:cNvPr>
          <p:cNvSpPr txBox="1"/>
          <p:nvPr/>
        </p:nvSpPr>
        <p:spPr>
          <a:xfrm>
            <a:off x="6209808" y="2298478"/>
            <a:ext cx="5299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 of order: Expensive synchronization in concurrent algorithms cannot be eliminated, 2011 </a:t>
            </a:r>
            <a:r>
              <a:rPr lang="en-US" dirty="0" err="1"/>
              <a:t>PPoPP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4C71-A5F5-1046-AD6E-F73B118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A9F6-03FE-2E48-AFB3-383FF9E9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PRWLock</a:t>
            </a:r>
            <a:endParaRPr lang="en-US" dirty="0"/>
          </a:p>
          <a:p>
            <a:pPr lvl="1"/>
            <a:r>
              <a:rPr lang="en-US" dirty="0"/>
              <a:t>Read-most synchronization on TSO architectures</a:t>
            </a:r>
          </a:p>
          <a:p>
            <a:pPr lvl="1"/>
            <a:r>
              <a:rPr lang="en-US" dirty="0"/>
              <a:t>Good scalability</a:t>
            </a:r>
          </a:p>
          <a:p>
            <a:pPr lvl="1"/>
            <a:r>
              <a:rPr lang="en-US" dirty="0"/>
              <a:t>Parallel wakeup mechanism</a:t>
            </a:r>
          </a:p>
          <a:p>
            <a:pPr lvl="1"/>
            <a:r>
              <a:rPr lang="en-US" dirty="0"/>
              <a:t>……</a:t>
            </a:r>
          </a:p>
          <a:p>
            <a:pPr>
              <a:lnSpc>
                <a:spcPct val="200000"/>
              </a:lnSpc>
            </a:pPr>
            <a:r>
              <a:rPr lang="en-US" dirty="0"/>
              <a:t>Easy implementation</a:t>
            </a:r>
          </a:p>
          <a:p>
            <a:pPr lvl="1"/>
            <a:r>
              <a:rPr lang="en-US" dirty="0"/>
              <a:t>Only 300 LoC (Line of Code), 30 LoC manual change</a:t>
            </a:r>
          </a:p>
        </p:txBody>
      </p:sp>
    </p:spTree>
    <p:extLst>
      <p:ext uri="{BB962C8B-B14F-4D97-AF65-F5344CB8AC3E}">
        <p14:creationId xmlns:p14="http://schemas.microsoft.com/office/powerpoint/2010/main" val="30415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09A8-F963-0544-AC98-262FB7FA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- </a:t>
            </a:r>
            <a:r>
              <a:rPr lang="en-US" sz="4800" dirty="0">
                <a:solidFill>
                  <a:schemeClr val="accent6"/>
                </a:solidFill>
              </a:rPr>
              <a:t>PASSIVE</a:t>
            </a:r>
            <a:r>
              <a:rPr lang="en-US" sz="4800" dirty="0"/>
              <a:t> RW Lock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269D3-A976-664C-A39D-98E7F1FE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ACTIVE </a:t>
            </a:r>
            <a:r>
              <a:rPr lang="en-US" dirty="0"/>
              <a:t>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DE89-8F51-8E4B-8DE5-29A52D0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3200" dirty="0"/>
              <a:t>Shared states are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consistent all the time</a:t>
            </a:r>
          </a:p>
          <a:p>
            <a:pPr lvl="1"/>
            <a:r>
              <a:rPr lang="en-US" sz="2800" dirty="0"/>
              <a:t>Synchronized actively </a:t>
            </a:r>
          </a:p>
          <a:p>
            <a:pPr lvl="1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6837DD-9471-A64B-A91D-ED76A7836CBE}"/>
              </a:ext>
            </a:extLst>
          </p:cNvPr>
          <p:cNvGrpSpPr/>
          <p:nvPr/>
        </p:nvGrpSpPr>
        <p:grpSpPr>
          <a:xfrm>
            <a:off x="1429604" y="3397381"/>
            <a:ext cx="9085996" cy="524826"/>
            <a:chOff x="1429604" y="3397381"/>
            <a:chExt cx="9085996" cy="5248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ACE7C-05A4-0245-B51D-9E9BC5D7DF18}"/>
                </a:ext>
              </a:extLst>
            </p:cNvPr>
            <p:cNvSpPr txBox="1"/>
            <p:nvPr/>
          </p:nvSpPr>
          <p:spPr>
            <a:xfrm>
              <a:off x="1429604" y="3398987"/>
              <a:ext cx="1146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reader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10FD28-BDE3-3F41-9822-84BD809B8A95}"/>
                </a:ext>
              </a:extLst>
            </p:cNvPr>
            <p:cNvSpPr/>
            <p:nvPr/>
          </p:nvSpPr>
          <p:spPr>
            <a:xfrm>
              <a:off x="2786063" y="3397381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DDC2EB-0CDF-C14D-8756-D3437FB424B1}"/>
                </a:ext>
              </a:extLst>
            </p:cNvPr>
            <p:cNvSpPr/>
            <p:nvPr/>
          </p:nvSpPr>
          <p:spPr>
            <a:xfrm>
              <a:off x="2786063" y="3398987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35395-6A16-504B-B004-3297022638AB}"/>
                </a:ext>
              </a:extLst>
            </p:cNvPr>
            <p:cNvSpPr/>
            <p:nvPr/>
          </p:nvSpPr>
          <p:spPr>
            <a:xfrm>
              <a:off x="4114800" y="3398184"/>
              <a:ext cx="1814513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1D74B7-65AB-0549-B051-F228D8461703}"/>
                </a:ext>
              </a:extLst>
            </p:cNvPr>
            <p:cNvSpPr/>
            <p:nvPr/>
          </p:nvSpPr>
          <p:spPr>
            <a:xfrm>
              <a:off x="5929313" y="3397782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7AB120-3716-9847-9108-4F9EB07370F8}"/>
              </a:ext>
            </a:extLst>
          </p:cNvPr>
          <p:cNvGrpSpPr/>
          <p:nvPr/>
        </p:nvGrpSpPr>
        <p:grpSpPr>
          <a:xfrm>
            <a:off x="1469230" y="5164098"/>
            <a:ext cx="9046370" cy="552768"/>
            <a:chOff x="1469230" y="5164098"/>
            <a:chExt cx="9046370" cy="5527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CA750-3802-3A44-B1D2-A222EE2E1176}"/>
                </a:ext>
              </a:extLst>
            </p:cNvPr>
            <p:cNvSpPr txBox="1"/>
            <p:nvPr/>
          </p:nvSpPr>
          <p:spPr>
            <a:xfrm>
              <a:off x="1469230" y="5164098"/>
              <a:ext cx="106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70010E-3D9E-494A-867E-02E344C4501B}"/>
                </a:ext>
              </a:extLst>
            </p:cNvPr>
            <p:cNvSpPr/>
            <p:nvPr/>
          </p:nvSpPr>
          <p:spPr>
            <a:xfrm>
              <a:off x="2786063" y="5183933"/>
              <a:ext cx="7729537" cy="53293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States query can happen at any time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350D50-7C02-D146-AFE7-594DF6287441}"/>
              </a:ext>
            </a:extLst>
          </p:cNvPr>
          <p:cNvGrpSpPr/>
          <p:nvPr/>
        </p:nvGrpSpPr>
        <p:grpSpPr>
          <a:xfrm>
            <a:off x="3431365" y="4011930"/>
            <a:ext cx="4274820" cy="1152168"/>
            <a:chOff x="3431365" y="4011930"/>
            <a:chExt cx="4274820" cy="11521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E223440-6DAC-0443-8882-352415C4F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365" y="4011931"/>
              <a:ext cx="0" cy="115216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0B59C1-1ED1-F34C-8C6A-19455FFE3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315" y="4011931"/>
              <a:ext cx="0" cy="11520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C4E24B-BA9B-B543-8E3A-55FDED42A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135" y="4011930"/>
              <a:ext cx="0" cy="11520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5D25BD-3386-334C-AD1F-5E7296AFD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575" y="4011930"/>
              <a:ext cx="0" cy="11520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B20A19-F4F0-9845-B0FD-3961122C8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185" y="4011930"/>
              <a:ext cx="0" cy="115200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1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ACTIVE </a:t>
            </a:r>
            <a:r>
              <a:rPr lang="en-US" dirty="0"/>
              <a:t>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DE89-8F51-8E4B-8DE5-29A52D0F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Shared states are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consistent all the time</a:t>
            </a:r>
          </a:p>
          <a:p>
            <a:r>
              <a:rPr lang="en-US" sz="3200" dirty="0"/>
              <a:t>Consistency are also maintained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between readers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26602-5405-1341-B4A3-7A34EC3B9972}"/>
              </a:ext>
            </a:extLst>
          </p:cNvPr>
          <p:cNvGrpSpPr/>
          <p:nvPr/>
        </p:nvGrpSpPr>
        <p:grpSpPr>
          <a:xfrm>
            <a:off x="1224299" y="5808416"/>
            <a:ext cx="9085996" cy="562686"/>
            <a:chOff x="1224299" y="5808416"/>
            <a:chExt cx="9085996" cy="5626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CA750-3802-3A44-B1D2-A222EE2E1176}"/>
                </a:ext>
              </a:extLst>
            </p:cNvPr>
            <p:cNvSpPr txBox="1"/>
            <p:nvPr/>
          </p:nvSpPr>
          <p:spPr>
            <a:xfrm>
              <a:off x="1224299" y="5808416"/>
              <a:ext cx="106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70010E-3D9E-494A-867E-02E344C4501B}"/>
                </a:ext>
              </a:extLst>
            </p:cNvPr>
            <p:cNvSpPr/>
            <p:nvPr/>
          </p:nvSpPr>
          <p:spPr>
            <a:xfrm>
              <a:off x="2580758" y="5838169"/>
              <a:ext cx="7729537" cy="53293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States query can happen at any 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8F3098-4DB1-A14A-8A42-6DCC7CDB13BD}"/>
              </a:ext>
            </a:extLst>
          </p:cNvPr>
          <p:cNvGrpSpPr/>
          <p:nvPr/>
        </p:nvGrpSpPr>
        <p:grpSpPr>
          <a:xfrm>
            <a:off x="1184673" y="3240116"/>
            <a:ext cx="9368510" cy="2175283"/>
            <a:chOff x="1184673" y="3240116"/>
            <a:chExt cx="9368510" cy="21752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ACE7C-05A4-0245-B51D-9E9BC5D7DF18}"/>
                </a:ext>
              </a:extLst>
            </p:cNvPr>
            <p:cNvSpPr txBox="1"/>
            <p:nvPr/>
          </p:nvSpPr>
          <p:spPr>
            <a:xfrm>
              <a:off x="1184673" y="4066148"/>
              <a:ext cx="1146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reader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B06AC2-044C-F44E-AF5C-0E5FFF7CAF4E}"/>
                </a:ext>
              </a:extLst>
            </p:cNvPr>
            <p:cNvGrpSpPr/>
            <p:nvPr/>
          </p:nvGrpSpPr>
          <p:grpSpPr>
            <a:xfrm>
              <a:off x="2580758" y="3240116"/>
              <a:ext cx="7729537" cy="524826"/>
              <a:chOff x="2786063" y="3065911"/>
              <a:chExt cx="7729537" cy="52482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10FD28-BDE3-3F41-9822-84BD809B8A95}"/>
                  </a:ext>
                </a:extLst>
              </p:cNvPr>
              <p:cNvSpPr/>
              <p:nvPr/>
            </p:nvSpPr>
            <p:spPr>
              <a:xfrm>
                <a:off x="2786063" y="3065911"/>
                <a:ext cx="7729537" cy="52362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DDC2EB-0CDF-C14D-8756-D3437FB424B1}"/>
                  </a:ext>
                </a:extLst>
              </p:cNvPr>
              <p:cNvSpPr/>
              <p:nvPr/>
            </p:nvSpPr>
            <p:spPr>
              <a:xfrm>
                <a:off x="2786063" y="3067517"/>
                <a:ext cx="1328737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Acquire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D835395-6A16-504B-B004-3297022638AB}"/>
                  </a:ext>
                </a:extLst>
              </p:cNvPr>
              <p:cNvSpPr/>
              <p:nvPr/>
            </p:nvSpPr>
            <p:spPr>
              <a:xfrm>
                <a:off x="4114800" y="3066714"/>
                <a:ext cx="2660331" cy="52322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Critical Section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1D74B7-65AB-0549-B051-F228D8461703}"/>
                  </a:ext>
                </a:extLst>
              </p:cNvPr>
              <p:cNvSpPr/>
              <p:nvPr/>
            </p:nvSpPr>
            <p:spPr>
              <a:xfrm>
                <a:off x="6775131" y="3066312"/>
                <a:ext cx="1328737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Release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B64789-D904-D945-AC4B-FCA7D89F0946}"/>
                </a:ext>
              </a:extLst>
            </p:cNvPr>
            <p:cNvSpPr/>
            <p:nvPr/>
          </p:nvSpPr>
          <p:spPr>
            <a:xfrm>
              <a:off x="2580758" y="4066148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A154CE-04E6-B94E-A195-F9A6EDB96019}"/>
                </a:ext>
              </a:extLst>
            </p:cNvPr>
            <p:cNvSpPr/>
            <p:nvPr/>
          </p:nvSpPr>
          <p:spPr>
            <a:xfrm>
              <a:off x="3909495" y="4066148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463ED2-6867-4A47-88F2-8F6BE7E6E936}"/>
                </a:ext>
              </a:extLst>
            </p:cNvPr>
            <p:cNvSpPr/>
            <p:nvPr/>
          </p:nvSpPr>
          <p:spPr>
            <a:xfrm>
              <a:off x="5238232" y="4065345"/>
              <a:ext cx="2657474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658CE6-4A83-0C47-AD6C-A6887CBFBABE}"/>
                </a:ext>
              </a:extLst>
            </p:cNvPr>
            <p:cNvSpPr/>
            <p:nvPr/>
          </p:nvSpPr>
          <p:spPr>
            <a:xfrm>
              <a:off x="7895706" y="4065345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4E060E-4626-5E48-A1EF-79129043E1E7}"/>
                </a:ext>
              </a:extLst>
            </p:cNvPr>
            <p:cNvSpPr/>
            <p:nvPr/>
          </p:nvSpPr>
          <p:spPr>
            <a:xfrm>
              <a:off x="2580758" y="4890975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AAA118-926C-5C4B-BF47-FFFE90DDFE61}"/>
                </a:ext>
              </a:extLst>
            </p:cNvPr>
            <p:cNvSpPr/>
            <p:nvPr/>
          </p:nvSpPr>
          <p:spPr>
            <a:xfrm>
              <a:off x="5241089" y="4892179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A2D396-82FC-054F-BDCB-9A6B32D4BD9C}"/>
                </a:ext>
              </a:extLst>
            </p:cNvPr>
            <p:cNvSpPr/>
            <p:nvPr/>
          </p:nvSpPr>
          <p:spPr>
            <a:xfrm>
              <a:off x="6569826" y="4891376"/>
              <a:ext cx="2654617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8D841A-8A38-F348-9876-C4B258A2AFCD}"/>
                </a:ext>
              </a:extLst>
            </p:cNvPr>
            <p:cNvSpPr/>
            <p:nvPr/>
          </p:nvSpPr>
          <p:spPr>
            <a:xfrm>
              <a:off x="9224446" y="4891175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0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3AF1-F599-9A4B-9C6B-8BA2B04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PASSIVE</a:t>
            </a:r>
            <a:r>
              <a:rPr lang="en-US" dirty="0"/>
              <a:t>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DE89-8F51-8E4B-8DE5-29A52D0F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states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at particular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time point</a:t>
            </a:r>
          </a:p>
          <a:p>
            <a:pPr lvl="1"/>
            <a:r>
              <a:rPr lang="en-US" dirty="0"/>
              <a:t>Writer has to wait/ask for readers’ report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B0767C-E933-704E-B3B8-157A5729FDAD}"/>
              </a:ext>
            </a:extLst>
          </p:cNvPr>
          <p:cNvGrpSpPr/>
          <p:nvPr/>
        </p:nvGrpSpPr>
        <p:grpSpPr>
          <a:xfrm>
            <a:off x="1429604" y="3397381"/>
            <a:ext cx="9085996" cy="524826"/>
            <a:chOff x="1429604" y="3397381"/>
            <a:chExt cx="9085996" cy="5248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61CA1B-1E2F-4A4E-BDE8-FDF9678B0CA0}"/>
                </a:ext>
              </a:extLst>
            </p:cNvPr>
            <p:cNvSpPr txBox="1"/>
            <p:nvPr/>
          </p:nvSpPr>
          <p:spPr>
            <a:xfrm>
              <a:off x="1429604" y="3398987"/>
              <a:ext cx="11465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reader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EED45-B942-A746-AE39-A7B151A99A34}"/>
                </a:ext>
              </a:extLst>
            </p:cNvPr>
            <p:cNvSpPr/>
            <p:nvPr/>
          </p:nvSpPr>
          <p:spPr>
            <a:xfrm>
              <a:off x="2786063" y="3397381"/>
              <a:ext cx="7729537" cy="5236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9B4FD8-2756-FE43-BF4C-7B18D84FCE95}"/>
                </a:ext>
              </a:extLst>
            </p:cNvPr>
            <p:cNvSpPr/>
            <p:nvPr/>
          </p:nvSpPr>
          <p:spPr>
            <a:xfrm>
              <a:off x="2786063" y="3398987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Acquire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48814D-48EC-334E-91D9-01B3E15E8FBB}"/>
                </a:ext>
              </a:extLst>
            </p:cNvPr>
            <p:cNvSpPr/>
            <p:nvPr/>
          </p:nvSpPr>
          <p:spPr>
            <a:xfrm>
              <a:off x="4114800" y="3398184"/>
              <a:ext cx="1814513" cy="52322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Critical Section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ECE23F-5A1C-134C-A00D-A696AD30BA90}"/>
                </a:ext>
              </a:extLst>
            </p:cNvPr>
            <p:cNvSpPr/>
            <p:nvPr/>
          </p:nvSpPr>
          <p:spPr>
            <a:xfrm>
              <a:off x="5929313" y="3397782"/>
              <a:ext cx="1328737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Release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678FE6-9371-714A-AC7A-1A075EC44DB5}"/>
              </a:ext>
            </a:extLst>
          </p:cNvPr>
          <p:cNvGrpSpPr/>
          <p:nvPr/>
        </p:nvGrpSpPr>
        <p:grpSpPr>
          <a:xfrm>
            <a:off x="1469230" y="5164098"/>
            <a:ext cx="9046370" cy="552768"/>
            <a:chOff x="1469230" y="5164098"/>
            <a:chExt cx="9046370" cy="5527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213DB4-AB26-2041-BD96-4352BEED107F}"/>
                </a:ext>
              </a:extLst>
            </p:cNvPr>
            <p:cNvSpPr txBox="1"/>
            <p:nvPr/>
          </p:nvSpPr>
          <p:spPr>
            <a:xfrm>
              <a:off x="1469230" y="5164098"/>
              <a:ext cx="1067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writer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9A0A38-75E1-0C4B-AA28-D53C978EEFD3}"/>
                </a:ext>
              </a:extLst>
            </p:cNvPr>
            <p:cNvSpPr/>
            <p:nvPr/>
          </p:nvSpPr>
          <p:spPr>
            <a:xfrm>
              <a:off x="2786063" y="5183933"/>
              <a:ext cx="7729537" cy="53293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Never query directly. Only can </a:t>
              </a:r>
              <a:r>
                <a:rPr lang="en-US" sz="2400" dirty="0">
                  <a:solidFill>
                    <a:srgbClr val="FF0000"/>
                  </a:solidFill>
                </a:rPr>
                <a:t>ask/wait </a:t>
              </a:r>
              <a:r>
                <a:rPr lang="en-US" sz="2400" dirty="0">
                  <a:solidFill>
                    <a:schemeClr val="tx1"/>
                  </a:solidFill>
                </a:rPr>
                <a:t>for states report.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03DEAA-28A0-444D-9A30-85C9CC490479}"/>
              </a:ext>
            </a:extLst>
          </p:cNvPr>
          <p:cNvGrpSpPr/>
          <p:nvPr/>
        </p:nvGrpSpPr>
        <p:grpSpPr>
          <a:xfrm>
            <a:off x="7258050" y="4023360"/>
            <a:ext cx="4595257" cy="1140570"/>
            <a:chOff x="7258050" y="4023360"/>
            <a:chExt cx="4595257" cy="114057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5BDDDC-53C4-B045-9945-0B5CAB1EDDA8}"/>
                </a:ext>
              </a:extLst>
            </p:cNvPr>
            <p:cNvCxnSpPr>
              <a:cxnSpLocks/>
            </p:cNvCxnSpPr>
            <p:nvPr/>
          </p:nvCxnSpPr>
          <p:spPr>
            <a:xfrm>
              <a:off x="7258050" y="4023360"/>
              <a:ext cx="0" cy="1140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D99F8F-AAF8-0A4D-8D71-9E59E76BF109}"/>
                </a:ext>
              </a:extLst>
            </p:cNvPr>
            <p:cNvSpPr txBox="1"/>
            <p:nvPr/>
          </p:nvSpPr>
          <p:spPr>
            <a:xfrm>
              <a:off x="7406640" y="4323726"/>
              <a:ext cx="44466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Reader report: I am not in critical section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866D0-6DB2-6141-8723-45448E85C4B9}"/>
              </a:ext>
            </a:extLst>
          </p:cNvPr>
          <p:cNvCxnSpPr>
            <a:cxnSpLocks/>
          </p:cNvCxnSpPr>
          <p:nvPr/>
        </p:nvCxnSpPr>
        <p:spPr>
          <a:xfrm>
            <a:off x="2801303" y="4023360"/>
            <a:ext cx="0" cy="11405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8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1080</Words>
  <Application>Microsoft Macintosh PowerPoint</Application>
  <PresentationFormat>Widescreen</PresentationFormat>
  <Paragraphs>295</Paragraphs>
  <Slides>28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Wingdings</vt:lpstr>
      <vt:lpstr>Office Theme</vt:lpstr>
      <vt:lpstr>CSDI  Paper Presentation</vt:lpstr>
      <vt:lpstr>Scalable Read-mostly Synchronization  Using Passive Reader-Writer Locks </vt:lpstr>
      <vt:lpstr>Traditional RWLock</vt:lpstr>
      <vt:lpstr>Motivation</vt:lpstr>
      <vt:lpstr>Contributions</vt:lpstr>
      <vt:lpstr>Mechanism - PASSIVE RW Lock</vt:lpstr>
      <vt:lpstr>ACTIVE lock</vt:lpstr>
      <vt:lpstr>ACTIVE lock</vt:lpstr>
      <vt:lpstr>PASSIVE lock</vt:lpstr>
      <vt:lpstr>PASSIVE lock</vt:lpstr>
      <vt:lpstr>Algorithm Skeleton</vt:lpstr>
      <vt:lpstr>Challenges</vt:lpstr>
      <vt:lpstr>Challenges</vt:lpstr>
      <vt:lpstr>Algorithm Skeleton - Improved</vt:lpstr>
      <vt:lpstr>Challenges</vt:lpstr>
      <vt:lpstr>Challenges</vt:lpstr>
      <vt:lpstr>Demo</vt:lpstr>
      <vt:lpstr>Decentralized Wakeup</vt:lpstr>
      <vt:lpstr>Decentralized Wakeup</vt:lpstr>
      <vt:lpstr>Evaluation</vt:lpstr>
      <vt:lpstr>Evaluation – Replace Linux mmap semaphore</vt:lpstr>
      <vt:lpstr>Evaluation - Histogram</vt:lpstr>
      <vt:lpstr>Evaluation - Metis</vt:lpstr>
      <vt:lpstr>Evaluation - Psearchy</vt:lpstr>
      <vt:lpstr>Evaluation - Microbenchmark</vt:lpstr>
      <vt:lpstr>PowerPoint Presentation</vt:lpstr>
      <vt:lpstr>Evaluation - Microbenchmark</vt:lpstr>
      <vt:lpstr>Correctness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Read-mostly Synchronization  Using Passive Reader-Writer Locks </dc:title>
  <dc:creator>Alpha Xiao</dc:creator>
  <cp:lastModifiedBy>Alpha Xiao</cp:lastModifiedBy>
  <cp:revision>313</cp:revision>
  <dcterms:created xsi:type="dcterms:W3CDTF">2019-03-16T05:54:49Z</dcterms:created>
  <dcterms:modified xsi:type="dcterms:W3CDTF">2019-03-22T06:41:53Z</dcterms:modified>
</cp:coreProperties>
</file>