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3" r:id="rId3"/>
    <p:sldId id="258" r:id="rId4"/>
    <p:sldId id="259" r:id="rId5"/>
    <p:sldId id="260" r:id="rId6"/>
    <p:sldId id="261" r:id="rId7"/>
    <p:sldId id="270" r:id="rId8"/>
    <p:sldId id="264" r:id="rId9"/>
    <p:sldId id="265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79" r:id="rId20"/>
    <p:sldId id="281" r:id="rId21"/>
    <p:sldId id="282" r:id="rId22"/>
    <p:sldId id="283" r:id="rId23"/>
    <p:sldId id="267" r:id="rId24"/>
    <p:sldId id="269" r:id="rId25"/>
    <p:sldId id="284" r:id="rId26"/>
    <p:sldId id="285" r:id="rId27"/>
    <p:sldId id="287" r:id="rId28"/>
    <p:sldId id="286" r:id="rId2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d Nirvana" initials="" lastIdx="4" clrIdx="1"/>
  <p:cmAuthor id="1" name="ll" initials="l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5E281D"/>
    <a:srgbClr val="000000"/>
    <a:srgbClr val="C0504D"/>
    <a:srgbClr val="FFFFFF"/>
    <a:srgbClr val="87392A"/>
    <a:srgbClr val="FF2600"/>
    <a:srgbClr val="1F3551"/>
    <a:srgbClr val="403152"/>
    <a:srgbClr val="60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87260" autoAdjust="0"/>
  </p:normalViewPr>
  <p:slideViewPr>
    <p:cSldViewPr>
      <p:cViewPr varScale="1">
        <p:scale>
          <a:sx n="136" d="100"/>
          <a:sy n="136" d="100"/>
        </p:scale>
        <p:origin x="921" y="5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2019/3/29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2019/3/29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4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6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>
                <a:latin typeface="DengXian" charset="0"/>
                <a:ea typeface="DengXian" charset="0"/>
                <a:cs typeface="DengXian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0" i="0">
                <a:latin typeface="DengXian" charset="0"/>
                <a:ea typeface="DengXian" charset="0"/>
                <a:cs typeface="DengXian" charset="0"/>
              </a:defRPr>
            </a:lvl1pPr>
            <a:lvl2pPr marL="742950" indent="-285750">
              <a:lnSpc>
                <a:spcPct val="120000"/>
              </a:lnSpc>
              <a:buFont typeface="Arial" charset="0"/>
              <a:buChar char="•"/>
              <a:defRPr sz="2400" b="0" i="0">
                <a:latin typeface="DengXian" charset="0"/>
                <a:ea typeface="DengXian" charset="0"/>
                <a:cs typeface="DengXian" charset="0"/>
              </a:defRPr>
            </a:lvl2pPr>
            <a:lvl3pPr>
              <a:lnSpc>
                <a:spcPct val="120000"/>
              </a:lnSpc>
              <a:defRPr sz="2000" b="0" i="0">
                <a:latin typeface="DengXian" charset="0"/>
                <a:ea typeface="DengXian" charset="0"/>
                <a:cs typeface="DengXian" charset="0"/>
              </a:defRPr>
            </a:lvl3pPr>
            <a:lvl4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4pPr>
            <a:lvl5pPr>
              <a:lnSpc>
                <a:spcPct val="120000"/>
              </a:lnSpc>
              <a:defRPr sz="1800" b="0" i="0">
                <a:latin typeface="DengXian" charset="0"/>
                <a:ea typeface="DengXian" charset="0"/>
                <a:cs typeface="DengXian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57077" y="457235"/>
            <a:ext cx="164581" cy="480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0" cap="all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6512" y="3793604"/>
            <a:ext cx="179512" cy="480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66A7A40B-EA42-4A59-BDB5-85EFA65BC5FC}" type="datetimeFigureOut">
              <a:rPr lang="zh-CN" altLang="en-US" smtClean="0"/>
              <a:pPr/>
              <a:t>2019/3/29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DengXian" charset="0"/>
          <a:ea typeface="DengXian" charset="0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6822" y="-52599"/>
            <a:ext cx="9150822" cy="8649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08320" y="1346477"/>
            <a:ext cx="7488832" cy="178512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3200" dirty="0">
                <a:solidFill>
                  <a:schemeClr val="tx1"/>
                </a:solidFill>
                <a:latin typeface="+mj-lt"/>
                <a:ea typeface="Microsoft YaHei" charset="0"/>
                <a:cs typeface="Microsoft YaHei" charset="0"/>
              </a:rPr>
              <a:t>Exploiting Hardware Transactional Memory for Efficient In-Memory Transaction Processing</a:t>
            </a: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395536" y="212068"/>
            <a:ext cx="7416824" cy="385345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b="1" dirty="0">
                <a:solidFill>
                  <a:schemeClr val="bg1"/>
                </a:solidFill>
                <a:latin typeface="+mj-lt"/>
              </a:rPr>
              <a:t>C</a:t>
            </a:r>
            <a:r>
              <a:rPr lang="en-US" altLang="zh-CN" sz="1600" dirty="0">
                <a:solidFill>
                  <a:schemeClr val="bg1"/>
                </a:solidFill>
                <a:latin typeface="+mj-lt"/>
              </a:rPr>
              <a:t>omputer </a:t>
            </a:r>
            <a:r>
              <a:rPr lang="en-US" altLang="zh-CN" sz="1600" b="1" dirty="0">
                <a:solidFill>
                  <a:schemeClr val="bg1"/>
                </a:solidFill>
                <a:latin typeface="+mj-lt"/>
              </a:rPr>
              <a:t>S</a:t>
            </a:r>
            <a:r>
              <a:rPr lang="en-US" altLang="zh-CN" sz="1600" dirty="0">
                <a:solidFill>
                  <a:schemeClr val="bg1"/>
                </a:solidFill>
                <a:latin typeface="+mj-lt"/>
              </a:rPr>
              <a:t>ystem </a:t>
            </a:r>
            <a:r>
              <a:rPr lang="en-US" altLang="zh-CN" sz="1600" b="1" dirty="0">
                <a:solidFill>
                  <a:schemeClr val="bg1"/>
                </a:solidFill>
                <a:latin typeface="+mj-lt"/>
              </a:rPr>
              <a:t>D</a:t>
            </a:r>
            <a:r>
              <a:rPr lang="en-US" altLang="zh-CN" sz="1600" dirty="0">
                <a:solidFill>
                  <a:schemeClr val="bg1"/>
                </a:solidFill>
                <a:latin typeface="+mj-lt"/>
              </a:rPr>
              <a:t>esign &amp; </a:t>
            </a:r>
            <a:r>
              <a:rPr lang="en-US" altLang="zh-CN" sz="1600" b="1" dirty="0">
                <a:solidFill>
                  <a:schemeClr val="bg1"/>
                </a:solidFill>
                <a:latin typeface="+mj-lt"/>
              </a:rPr>
              <a:t>I</a:t>
            </a:r>
            <a:r>
              <a:rPr lang="en-US" altLang="zh-CN" sz="1600" dirty="0">
                <a:solidFill>
                  <a:schemeClr val="bg1"/>
                </a:solidFill>
                <a:latin typeface="+mj-lt"/>
              </a:rPr>
              <a:t>mplementation,</a:t>
            </a:r>
            <a:r>
              <a:rPr lang="zh-CN" alt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j-lt"/>
              </a:rPr>
              <a:t>Spring 2019(IPADS,</a:t>
            </a:r>
            <a:r>
              <a:rPr lang="zh-CN" alt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+mj-lt"/>
              </a:rPr>
              <a:t>SJTU)</a:t>
            </a:r>
            <a:endParaRPr lang="zh-CN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标题 4"/>
          <p:cNvSpPr txBox="1">
            <a:spLocks/>
          </p:cNvSpPr>
          <p:nvPr/>
        </p:nvSpPr>
        <p:spPr>
          <a:xfrm>
            <a:off x="4652736" y="4441676"/>
            <a:ext cx="4090388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pPr algn="r"/>
            <a:endParaRPr kumimoji="1" lang="zh-CN" altLang="en-US" sz="1800" dirty="0">
              <a:latin typeface="+mj-lt"/>
              <a:ea typeface="DengXian" charset="0"/>
              <a:cs typeface="DengXian" charset="0"/>
            </a:endParaRPr>
          </a:p>
        </p:txBody>
      </p:sp>
      <p:pic>
        <p:nvPicPr>
          <p:cNvPr id="1030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12068"/>
            <a:ext cx="1465253" cy="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4"/>
          <p:cNvSpPr txBox="1">
            <a:spLocks/>
          </p:cNvSpPr>
          <p:nvPr/>
        </p:nvSpPr>
        <p:spPr>
          <a:xfrm>
            <a:off x="683568" y="3720711"/>
            <a:ext cx="7772400" cy="864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defRPr>
            </a:lvl1pPr>
          </a:lstStyle>
          <a:p>
            <a:endParaRPr kumimoji="1" lang="zh-CN" altLang="en-US" sz="2800" dirty="0">
              <a:latin typeface="+mj-lt"/>
              <a:ea typeface="DengXian" charset="0"/>
              <a:cs typeface="DengXian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58824" y="4311090"/>
            <a:ext cx="2587824" cy="463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+mj-lt"/>
                <a:ea typeface="Microsoft YaHei Light" charset="0"/>
                <a:cs typeface="Microsoft YaHei Light" charset="0"/>
              </a:rPr>
              <a:t>杨雁飞</a:t>
            </a:r>
            <a:r>
              <a:rPr lang="en-US" altLang="zh-CN" dirty="0">
                <a:latin typeface="+mj-lt"/>
                <a:ea typeface="Microsoft YaHei Light" charset="0"/>
                <a:cs typeface="Microsoft YaHei Light" charset="0"/>
              </a:rPr>
              <a:t>    2019-03-29</a:t>
            </a: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DD0326E2-8EBF-49A4-AE61-465E57DDEA99}"/>
              </a:ext>
            </a:extLst>
          </p:cNvPr>
          <p:cNvSpPr txBox="1">
            <a:spLocks/>
          </p:cNvSpPr>
          <p:nvPr/>
        </p:nvSpPr>
        <p:spPr>
          <a:xfrm>
            <a:off x="1452572" y="3072332"/>
            <a:ext cx="6400328" cy="101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1" lang="en-US" altLang="zh-CN" sz="1600" dirty="0">
                <a:solidFill>
                  <a:schemeClr val="tx1"/>
                </a:solidFill>
                <a:latin typeface="+mj-lt"/>
                <a:ea typeface="Microsoft YaHei" charset="0"/>
                <a:cs typeface="Microsoft YaHei" charset="0"/>
              </a:rPr>
              <a:t>Hao Qian, </a:t>
            </a:r>
            <a:r>
              <a:rPr kumimoji="1" lang="en-US" altLang="zh-CN" sz="1600" dirty="0" err="1">
                <a:solidFill>
                  <a:schemeClr val="tx1"/>
                </a:solidFill>
                <a:latin typeface="+mj-lt"/>
                <a:ea typeface="Microsoft YaHei" charset="0"/>
                <a:cs typeface="Microsoft YaHei" charset="0"/>
              </a:rPr>
              <a:t>Zhaoguo</a:t>
            </a:r>
            <a:r>
              <a:rPr kumimoji="1" lang="en-US" altLang="zh-CN" sz="1600" dirty="0">
                <a:solidFill>
                  <a:schemeClr val="tx1"/>
                </a:solidFill>
                <a:latin typeface="+mj-lt"/>
                <a:ea typeface="Microsoft YaHei" charset="0"/>
                <a:cs typeface="Microsoft YaHei" charset="0"/>
              </a:rPr>
              <a:t> Wang, Haibing Guan, </a:t>
            </a:r>
            <a:r>
              <a:rPr kumimoji="1" lang="en-US" altLang="zh-CN" sz="1600" dirty="0" err="1">
                <a:solidFill>
                  <a:schemeClr val="tx1"/>
                </a:solidFill>
                <a:latin typeface="+mj-lt"/>
                <a:ea typeface="Microsoft YaHei" charset="0"/>
                <a:cs typeface="Microsoft YaHei" charset="0"/>
              </a:rPr>
              <a:t>Binyu</a:t>
            </a:r>
            <a:r>
              <a:rPr kumimoji="1" lang="en-US" altLang="zh-CN" sz="1600" dirty="0">
                <a:solidFill>
                  <a:schemeClr val="tx1"/>
                </a:solidFill>
                <a:latin typeface="+mj-lt"/>
                <a:ea typeface="Microsoft YaHei" charset="0"/>
                <a:cs typeface="Microsoft YaHei" charset="0"/>
              </a:rPr>
              <a:t> Zang, </a:t>
            </a:r>
            <a:r>
              <a:rPr kumimoji="1" lang="en-US" altLang="zh-CN" sz="1600" dirty="0" err="1">
                <a:solidFill>
                  <a:schemeClr val="tx1"/>
                </a:solidFill>
                <a:latin typeface="+mj-lt"/>
                <a:ea typeface="Microsoft YaHei" charset="0"/>
                <a:cs typeface="Microsoft YaHei" charset="0"/>
              </a:rPr>
              <a:t>Haibo</a:t>
            </a:r>
            <a:r>
              <a:rPr kumimoji="1" lang="en-US" altLang="zh-CN" sz="1600" dirty="0">
                <a:solidFill>
                  <a:schemeClr val="tx1"/>
                </a:solidFill>
                <a:latin typeface="+mj-lt"/>
                <a:ea typeface="Microsoft YaHei" charset="0"/>
                <a:cs typeface="Microsoft YaHei" charset="0"/>
              </a:rPr>
              <a:t> Chen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1400" i="1" dirty="0">
                <a:solidFill>
                  <a:schemeClr val="tx1"/>
                </a:solidFill>
                <a:latin typeface="+mj-lt"/>
                <a:ea typeface="Microsoft YaHei" charset="0"/>
                <a:cs typeface="Microsoft YaHei" charset="0"/>
              </a:rPr>
              <a:t>Shanghai Key Laboratory of Scalable Computing and Systems, SJTU</a:t>
            </a:r>
          </a:p>
        </p:txBody>
      </p:sp>
    </p:spTree>
    <p:extLst>
      <p:ext uri="{BB962C8B-B14F-4D97-AF65-F5344CB8AC3E}">
        <p14:creationId xmlns:p14="http://schemas.microsoft.com/office/powerpoint/2010/main" val="371330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315146FA-9D9C-4C3E-9FE2-455616E99B32}"/>
              </a:ext>
            </a:extLst>
          </p:cNvPr>
          <p:cNvSpPr txBox="1"/>
          <p:nvPr/>
        </p:nvSpPr>
        <p:spPr>
          <a:xfrm>
            <a:off x="3236675" y="4509026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S</a:t>
            </a:r>
            <a:endParaRPr lang="zh-CN" altLang="en-US" sz="11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53ADEDC-AF37-49CB-8554-1FEB5C87D0AB}"/>
              </a:ext>
            </a:extLst>
          </p:cNvPr>
          <p:cNvSpPr txBox="1"/>
          <p:nvPr/>
        </p:nvSpPr>
        <p:spPr>
          <a:xfrm>
            <a:off x="3213754" y="3888263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S</a:t>
            </a:r>
            <a:endParaRPr lang="zh-CN" altLang="en-US" sz="11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130A423-5501-4759-8BAF-1D27F69664E8}"/>
              </a:ext>
            </a:extLst>
          </p:cNvPr>
          <p:cNvSpPr txBox="1"/>
          <p:nvPr/>
        </p:nvSpPr>
        <p:spPr>
          <a:xfrm>
            <a:off x="997743" y="4515296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S</a:t>
            </a:r>
            <a:endParaRPr lang="zh-CN" altLang="en-US" sz="11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E4D9F-CA62-4E1C-9FF1-5E01DFB0FA8C}"/>
              </a:ext>
            </a:extLst>
          </p:cNvPr>
          <p:cNvSpPr txBox="1"/>
          <p:nvPr/>
        </p:nvSpPr>
        <p:spPr>
          <a:xfrm>
            <a:off x="1020008" y="3880223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S</a:t>
            </a:r>
            <a:endParaRPr lang="zh-CN" altLang="en-US" sz="11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532DC13-98F9-4E6F-B4D2-173A49E47BAD}"/>
              </a:ext>
            </a:extLst>
          </p:cNvPr>
          <p:cNvSpPr txBox="1"/>
          <p:nvPr/>
        </p:nvSpPr>
        <p:spPr>
          <a:xfrm>
            <a:off x="7241913" y="4162199"/>
            <a:ext cx="254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S</a:t>
            </a:r>
            <a:endParaRPr lang="zh-CN" altLang="en-US" sz="11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CC92D83-C267-4BD5-8B8D-C941235A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7211144" cy="3756247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A chopping graph is an un-directed graph with a set of transaction operations connected with S-edges (sibling edges) and C-edges (conflicting edges)</a:t>
            </a:r>
          </a:p>
          <a:p>
            <a:r>
              <a:rPr lang="en-US" altLang="zh-CN" sz="1600" dirty="0">
                <a:latin typeface="+mj-lt"/>
              </a:rPr>
              <a:t>A chopping is correct if there’s no </a:t>
            </a:r>
            <a:r>
              <a:rPr lang="en-US" altLang="zh-CN" sz="1600" dirty="0" err="1">
                <a:latin typeface="+mj-lt"/>
              </a:rPr>
              <a:t>sc</a:t>
            </a:r>
            <a:r>
              <a:rPr lang="en-US" altLang="zh-CN" sz="1600" dirty="0">
                <a:latin typeface="+mj-lt"/>
              </a:rPr>
              <a:t>-cycle</a:t>
            </a:r>
          </a:p>
          <a:p>
            <a:r>
              <a:rPr lang="en-US" altLang="zh-CN" sz="1600" dirty="0">
                <a:latin typeface="+mj-lt"/>
              </a:rPr>
              <a:t>The</a:t>
            </a:r>
            <a:r>
              <a:rPr lang="zh-CN" altLang="en-US" sz="1600" dirty="0">
                <a:latin typeface="+mj-lt"/>
              </a:rPr>
              <a:t> </a:t>
            </a:r>
            <a:r>
              <a:rPr lang="en-US" altLang="zh-CN" sz="1600" dirty="0">
                <a:latin typeface="+mj-lt"/>
              </a:rPr>
              <a:t>order of</a:t>
            </a:r>
            <a:r>
              <a:rPr lang="zh-CN" altLang="en-US" sz="1600" dirty="0">
                <a:latin typeface="+mj-lt"/>
              </a:rPr>
              <a:t> </a:t>
            </a:r>
            <a:r>
              <a:rPr lang="en-US" altLang="zh-CN" sz="1600" dirty="0">
                <a:latin typeface="+mj-lt"/>
              </a:rPr>
              <a:t>conflict</a:t>
            </a:r>
            <a:r>
              <a:rPr lang="zh-CN" altLang="en-US" sz="1600" dirty="0">
                <a:latin typeface="+mj-lt"/>
              </a:rPr>
              <a:t> </a:t>
            </a:r>
            <a:r>
              <a:rPr lang="en-US" altLang="zh-CN" sz="1600" dirty="0">
                <a:latin typeface="+mj-lt"/>
              </a:rPr>
              <a:t>piece execution is the order of transaction execution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Graph Chopping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AF84E6-4DB6-4F19-B4A4-98A847361091}"/>
              </a:ext>
            </a:extLst>
          </p:cNvPr>
          <p:cNvSpPr/>
          <p:nvPr/>
        </p:nvSpPr>
        <p:spPr>
          <a:xfrm>
            <a:off x="813890" y="3548751"/>
            <a:ext cx="792088" cy="316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</a:t>
            </a:r>
            <a:r>
              <a:rPr lang="en-US" altLang="zh-CN" sz="1200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dirty="0">
                <a:solidFill>
                  <a:schemeClr val="tx1"/>
                </a:solidFill>
              </a:rPr>
              <a:t>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EC45F7-5C52-4B9B-8761-B662B6076FA9}"/>
              </a:ext>
            </a:extLst>
          </p:cNvPr>
          <p:cNvSpPr/>
          <p:nvPr/>
        </p:nvSpPr>
        <p:spPr>
          <a:xfrm>
            <a:off x="813890" y="4181608"/>
            <a:ext cx="792088" cy="316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</a:t>
            </a:r>
            <a:r>
              <a:rPr lang="en-US" altLang="zh-CN" sz="1200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dirty="0">
                <a:solidFill>
                  <a:schemeClr val="tx1"/>
                </a:solidFill>
              </a:rPr>
              <a:t>(B,1)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1546B-B513-45E0-9121-BE4E53303464}"/>
              </a:ext>
            </a:extLst>
          </p:cNvPr>
          <p:cNvSpPr/>
          <p:nvPr/>
        </p:nvSpPr>
        <p:spPr>
          <a:xfrm>
            <a:off x="813890" y="4798002"/>
            <a:ext cx="792088" cy="316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</a:t>
            </a:r>
            <a:r>
              <a:rPr lang="en-US" altLang="zh-CN" sz="1200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dirty="0">
                <a:solidFill>
                  <a:schemeClr val="tx1"/>
                </a:solidFill>
              </a:rPr>
              <a:t>(C,1)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BDF13E-27E7-4DFD-8848-24B2C333E124}"/>
              </a:ext>
            </a:extLst>
          </p:cNvPr>
          <p:cNvSpPr/>
          <p:nvPr/>
        </p:nvSpPr>
        <p:spPr>
          <a:xfrm>
            <a:off x="2843808" y="3548751"/>
            <a:ext cx="792088" cy="316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</a:t>
            </a:r>
            <a:r>
              <a:rPr lang="en-US" altLang="zh-CN" sz="1200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dirty="0">
                <a:solidFill>
                  <a:schemeClr val="tx1"/>
                </a:solidFill>
              </a:rPr>
              <a:t>(B,2)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0E0B50-A1C2-447E-AF93-D061F6DCDF54}"/>
              </a:ext>
            </a:extLst>
          </p:cNvPr>
          <p:cNvSpPr/>
          <p:nvPr/>
        </p:nvSpPr>
        <p:spPr>
          <a:xfrm>
            <a:off x="2843808" y="4181608"/>
            <a:ext cx="792088" cy="316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</a:t>
            </a:r>
            <a:r>
              <a:rPr lang="en-US" altLang="zh-CN" sz="1200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dirty="0">
                <a:solidFill>
                  <a:schemeClr val="tx1"/>
                </a:solidFill>
              </a:rPr>
              <a:t>(C,2)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490024-786F-414D-A5C8-DBE51E4B0C98}"/>
              </a:ext>
            </a:extLst>
          </p:cNvPr>
          <p:cNvSpPr/>
          <p:nvPr/>
        </p:nvSpPr>
        <p:spPr>
          <a:xfrm>
            <a:off x="2843808" y="4798002"/>
            <a:ext cx="792088" cy="316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</a:t>
            </a:r>
            <a:r>
              <a:rPr lang="en-US" altLang="zh-CN" sz="1200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dirty="0">
                <a:solidFill>
                  <a:schemeClr val="tx1"/>
                </a:solidFill>
              </a:rPr>
              <a:t>(D,2)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0A3E42-5802-4F6A-B363-C0E71DFD5608}"/>
              </a:ext>
            </a:extLst>
          </p:cNvPr>
          <p:cNvSpPr txBox="1"/>
          <p:nvPr/>
        </p:nvSpPr>
        <p:spPr>
          <a:xfrm>
            <a:off x="957906" y="300857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Tx1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BAC7B1-1363-425A-AE6D-AA0D332ECB67}"/>
              </a:ext>
            </a:extLst>
          </p:cNvPr>
          <p:cNvSpPr txBox="1"/>
          <p:nvPr/>
        </p:nvSpPr>
        <p:spPr>
          <a:xfrm>
            <a:off x="2987824" y="300857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Tx2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D4DC6E9-5649-48CC-9230-03C1B1B1238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09934" y="3865093"/>
            <a:ext cx="0" cy="316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40CD753-047A-481F-8B5E-751534C8E40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09934" y="4497950"/>
            <a:ext cx="0" cy="300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22C91ED-BE69-42A8-9258-2FFADAA7D97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239852" y="4497950"/>
            <a:ext cx="0" cy="300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5CEA62A-FA7E-4A48-BBE8-1FA553B244B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239852" y="3865093"/>
            <a:ext cx="0" cy="316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44A3186-2725-4F3E-800C-0993F257AA09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1605978" y="3706922"/>
            <a:ext cx="1237830" cy="6328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B2610E5-902B-4DAD-B635-18363EE292B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605978" y="4339779"/>
            <a:ext cx="1237830" cy="61639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61AFBE6-A724-4C2A-83FC-11155C86DA96}"/>
              </a:ext>
            </a:extLst>
          </p:cNvPr>
          <p:cNvSpPr txBox="1"/>
          <p:nvPr/>
        </p:nvSpPr>
        <p:spPr>
          <a:xfrm>
            <a:off x="2096778" y="3763427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C</a:t>
            </a:r>
            <a:endParaRPr lang="zh-CN" altLang="en-US" sz="11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78DA5FD-3F6E-44F3-950F-FB4A9373A52F}"/>
              </a:ext>
            </a:extLst>
          </p:cNvPr>
          <p:cNvSpPr txBox="1"/>
          <p:nvPr/>
        </p:nvSpPr>
        <p:spPr>
          <a:xfrm>
            <a:off x="2123728" y="4408855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C</a:t>
            </a:r>
            <a:endParaRPr lang="zh-CN" altLang="en-US" sz="11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DC5243-D6E7-428B-8A1B-09FF0016221A}"/>
              </a:ext>
            </a:extLst>
          </p:cNvPr>
          <p:cNvSpPr/>
          <p:nvPr/>
        </p:nvSpPr>
        <p:spPr>
          <a:xfrm>
            <a:off x="4990354" y="3577581"/>
            <a:ext cx="792088" cy="316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</a:t>
            </a:r>
            <a:r>
              <a:rPr lang="en-US" altLang="zh-CN" sz="1200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dirty="0">
                <a:solidFill>
                  <a:schemeClr val="tx1"/>
                </a:solidFill>
              </a:rPr>
              <a:t>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586FB20-1C0E-49D9-9D48-D20DAA887FE3}"/>
              </a:ext>
            </a:extLst>
          </p:cNvPr>
          <p:cNvSpPr/>
          <p:nvPr/>
        </p:nvSpPr>
        <p:spPr>
          <a:xfrm>
            <a:off x="5002472" y="4210438"/>
            <a:ext cx="779917" cy="5581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</a:t>
            </a:r>
            <a:r>
              <a:rPr lang="en-US" altLang="zh-CN" sz="1200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dirty="0">
                <a:solidFill>
                  <a:schemeClr val="tx1"/>
                </a:solidFill>
              </a:rPr>
              <a:t>(B,1)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</a:t>
            </a:r>
            <a:r>
              <a:rPr lang="en-US" altLang="zh-CN" sz="1200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dirty="0">
                <a:solidFill>
                  <a:schemeClr val="tx1"/>
                </a:solidFill>
              </a:rPr>
              <a:t>(C,1)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DDC911F-5EAE-4CB5-A858-5A97AA802EBC}"/>
              </a:ext>
            </a:extLst>
          </p:cNvPr>
          <p:cNvSpPr/>
          <p:nvPr/>
        </p:nvSpPr>
        <p:spPr>
          <a:xfrm>
            <a:off x="7020272" y="3577580"/>
            <a:ext cx="837998" cy="5429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</a:t>
            </a:r>
            <a:r>
              <a:rPr lang="en-US" altLang="zh-CN" sz="1200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dirty="0">
                <a:solidFill>
                  <a:schemeClr val="tx1"/>
                </a:solidFill>
              </a:rPr>
              <a:t>(B,2)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</a:t>
            </a:r>
            <a:r>
              <a:rPr lang="en-US" altLang="zh-CN" sz="1200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dirty="0">
                <a:solidFill>
                  <a:schemeClr val="tx1"/>
                </a:solidFill>
              </a:rPr>
              <a:t>(C,2)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26D6722-E1B3-4D68-9AA0-4EBBE4055373}"/>
              </a:ext>
            </a:extLst>
          </p:cNvPr>
          <p:cNvSpPr/>
          <p:nvPr/>
        </p:nvSpPr>
        <p:spPr>
          <a:xfrm>
            <a:off x="7038851" y="4452280"/>
            <a:ext cx="792088" cy="316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</a:t>
            </a:r>
            <a:r>
              <a:rPr lang="en-US" altLang="zh-CN" sz="1200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dirty="0">
                <a:solidFill>
                  <a:schemeClr val="tx1"/>
                </a:solidFill>
              </a:rPr>
              <a:t>(D,2)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3CC3B84-AB49-408B-A0CF-ADA156FB0118}"/>
              </a:ext>
            </a:extLst>
          </p:cNvPr>
          <p:cNvSpPr txBox="1"/>
          <p:nvPr/>
        </p:nvSpPr>
        <p:spPr>
          <a:xfrm>
            <a:off x="5134370" y="303740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Tx1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99F3A1A-15B2-4379-AEC0-CA23FE01ED10}"/>
              </a:ext>
            </a:extLst>
          </p:cNvPr>
          <p:cNvSpPr txBox="1"/>
          <p:nvPr/>
        </p:nvSpPr>
        <p:spPr>
          <a:xfrm>
            <a:off x="7164288" y="303740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Tx2</a:t>
            </a:r>
            <a:endParaRPr lang="zh-CN" altLang="en-US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B61082E-D433-4074-8744-70058CE839C6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5386398" y="3893923"/>
            <a:ext cx="6033" cy="316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B1C0E25-C5C9-4662-AE88-376E7EA14C86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flipH="1">
            <a:off x="7434895" y="4120550"/>
            <a:ext cx="4376" cy="331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51D06685-3795-4350-9D3C-5D58D7EDB394}"/>
              </a:ext>
            </a:extLst>
          </p:cNvPr>
          <p:cNvSpPr txBox="1"/>
          <p:nvPr/>
        </p:nvSpPr>
        <p:spPr>
          <a:xfrm>
            <a:off x="5196472" y="3909053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S</a:t>
            </a:r>
            <a:endParaRPr lang="zh-CN" altLang="en-US" sz="1100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BDF1FE1-29B5-4958-914A-B95C7813A40A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5782389" y="3849065"/>
            <a:ext cx="1237883" cy="64046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5FFD0C92-953F-4D81-84BE-10B96E554B9C}"/>
              </a:ext>
            </a:extLst>
          </p:cNvPr>
          <p:cNvSpPr txBox="1"/>
          <p:nvPr/>
        </p:nvSpPr>
        <p:spPr>
          <a:xfrm>
            <a:off x="6217125" y="393094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C</a:t>
            </a:r>
            <a:endParaRPr lang="zh-CN" altLang="en-US" sz="11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21DF08E-1D9D-41DE-BF03-10FC2D891E56}"/>
              </a:ext>
            </a:extLst>
          </p:cNvPr>
          <p:cNvCxnSpPr/>
          <p:nvPr/>
        </p:nvCxnSpPr>
        <p:spPr>
          <a:xfrm>
            <a:off x="4067944" y="4175307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C8C8E74F-71C7-4CF2-9183-593D352D9C9B}"/>
              </a:ext>
            </a:extLst>
          </p:cNvPr>
          <p:cNvSpPr txBox="1"/>
          <p:nvPr/>
        </p:nvSpPr>
        <p:spPr>
          <a:xfrm>
            <a:off x="4851210" y="4900146"/>
            <a:ext cx="3499813" cy="54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FF0000"/>
                </a:solidFill>
              </a:rPr>
              <a:t>Put each piece into a RTM region to get a smaller working set per execution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90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6" grpId="0"/>
      <p:bldP spid="35" grpId="0"/>
      <p:bldP spid="34" grpId="0"/>
      <p:bldP spid="57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38" grpId="0"/>
      <p:bldP spid="39" grpId="0"/>
      <p:bldP spid="40" grpId="0" animBg="1"/>
      <p:bldP spid="41" grpId="0" animBg="1"/>
      <p:bldP spid="43" grpId="0" animBg="1"/>
      <p:bldP spid="45" grpId="0" animBg="1"/>
      <p:bldP spid="46" grpId="0"/>
      <p:bldP spid="47" grpId="0"/>
      <p:bldP spid="54" grpId="0"/>
      <p:bldP spid="65" grpId="0"/>
      <p:bldP spid="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Database Cache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6779096" cy="3972271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Search and update table brings large working set</a:t>
            </a:r>
          </a:p>
          <a:p>
            <a:r>
              <a:rPr lang="en-US" altLang="zh-CN" sz="1600" dirty="0">
                <a:latin typeface="+mj-lt"/>
              </a:rPr>
              <a:t>Add a little cache to store update instead of directing updating the table during transaction</a:t>
            </a:r>
          </a:p>
          <a:p>
            <a:r>
              <a:rPr lang="en-US" altLang="zh-CN" sz="1600" dirty="0">
                <a:latin typeface="+mj-lt"/>
              </a:rPr>
              <a:t>Update the cache to database in a separate RTM transaction after the piece is finished</a:t>
            </a:r>
            <a:endParaRPr lang="zh-CN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1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Deferred Commutative Operation Execution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7571184" cy="3828255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An operation is commutative if the result is independent with the execution order while concurrently execute several operations</a:t>
            </a:r>
          </a:p>
          <a:p>
            <a:pPr lvl="1"/>
            <a:r>
              <a:rPr lang="en-US" altLang="zh-CN" sz="1400" dirty="0">
                <a:latin typeface="+mj-lt"/>
              </a:rPr>
              <a:t>DELIVERY in TPC-C is commutative</a:t>
            </a:r>
          </a:p>
          <a:p>
            <a:r>
              <a:rPr lang="en-US" altLang="zh-CN" sz="1600" dirty="0">
                <a:latin typeface="+mj-lt"/>
              </a:rPr>
              <a:t>Deferring commutative operation with operation </a:t>
            </a:r>
            <a:r>
              <a:rPr lang="en-US" altLang="zh-CN" sz="1600" b="1" dirty="0">
                <a:latin typeface="+mj-lt"/>
              </a:rPr>
              <a:t>that reads the result of it</a:t>
            </a:r>
          </a:p>
          <a:p>
            <a:pPr lvl="1"/>
            <a:r>
              <a:rPr lang="en-US" altLang="zh-CN" sz="1400" dirty="0">
                <a:latin typeface="+mj-lt"/>
              </a:rPr>
              <a:t>Update locally and only publish the result after a period of time</a:t>
            </a:r>
          </a:p>
          <a:p>
            <a:pPr lvl="1"/>
            <a:r>
              <a:rPr lang="en-US" altLang="zh-CN" sz="1400" dirty="0">
                <a:latin typeface="+mj-lt"/>
              </a:rPr>
              <a:t>Add a extra barrier during publishing to make sure no conflict	</a:t>
            </a:r>
          </a:p>
        </p:txBody>
      </p:sp>
      <p:pic>
        <p:nvPicPr>
          <p:cNvPr id="165" name="图片 164">
            <a:extLst>
              <a:ext uri="{FF2B5EF4-FFF2-40B4-BE49-F238E27FC236}">
                <a16:creationId xmlns:a16="http://schemas.microsoft.com/office/drawing/2014/main" id="{8BC8A1C8-1555-48B6-9598-0155D826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361556"/>
            <a:ext cx="4185612" cy="2251419"/>
          </a:xfrm>
          <a:prstGeom prst="rect">
            <a:avLst/>
          </a:prstGeom>
        </p:spPr>
      </p:pic>
      <p:sp>
        <p:nvSpPr>
          <p:cNvPr id="166" name="矩形 165">
            <a:extLst>
              <a:ext uri="{FF2B5EF4-FFF2-40B4-BE49-F238E27FC236}">
                <a16:creationId xmlns:a16="http://schemas.microsoft.com/office/drawing/2014/main" id="{6E8B8473-B539-4E59-9FE2-0DC5D44AA8DF}"/>
              </a:ext>
            </a:extLst>
          </p:cNvPr>
          <p:cNvSpPr/>
          <p:nvPr/>
        </p:nvSpPr>
        <p:spPr>
          <a:xfrm>
            <a:off x="2627784" y="5342458"/>
            <a:ext cx="1800200" cy="14367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>
                <a:solidFill>
                  <a:schemeClr val="tx1"/>
                </a:solidFill>
              </a:rPr>
              <a:t>Defer edge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9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7498F1D8-A1A3-46E1-810C-F40D3AA4445A}"/>
              </a:ext>
            </a:extLst>
          </p:cNvPr>
          <p:cNvCxnSpPr>
            <a:cxnSpLocks/>
          </p:cNvCxnSpPr>
          <p:nvPr/>
        </p:nvCxnSpPr>
        <p:spPr>
          <a:xfrm>
            <a:off x="6617598" y="3390180"/>
            <a:ext cx="0" cy="137557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CE885FF-D4D7-4E19-9AE7-8234D35B374B}"/>
              </a:ext>
            </a:extLst>
          </p:cNvPr>
          <p:cNvCxnSpPr>
            <a:cxnSpLocks/>
          </p:cNvCxnSpPr>
          <p:nvPr/>
        </p:nvCxnSpPr>
        <p:spPr>
          <a:xfrm>
            <a:off x="5883116" y="3390180"/>
            <a:ext cx="0" cy="137557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E6D33FFC-5D7B-4E73-B003-9809D69D32F3}"/>
              </a:ext>
            </a:extLst>
          </p:cNvPr>
          <p:cNvCxnSpPr/>
          <p:nvPr/>
        </p:nvCxnSpPr>
        <p:spPr>
          <a:xfrm>
            <a:off x="5223663" y="3366991"/>
            <a:ext cx="0" cy="137557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6C805B4-5BF4-4014-A17A-0981AC32F7D9}"/>
              </a:ext>
            </a:extLst>
          </p:cNvPr>
          <p:cNvCxnSpPr/>
          <p:nvPr/>
        </p:nvCxnSpPr>
        <p:spPr>
          <a:xfrm>
            <a:off x="4547654" y="3390180"/>
            <a:ext cx="0" cy="137557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85EB0F6-C8F1-4FCA-8519-5DC7B106DB32}"/>
              </a:ext>
            </a:extLst>
          </p:cNvPr>
          <p:cNvCxnSpPr/>
          <p:nvPr/>
        </p:nvCxnSpPr>
        <p:spPr>
          <a:xfrm>
            <a:off x="3864514" y="3390180"/>
            <a:ext cx="0" cy="137557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60E70EB0-5EB3-4C26-8E90-E8033C66B060}"/>
              </a:ext>
            </a:extLst>
          </p:cNvPr>
          <p:cNvCxnSpPr/>
          <p:nvPr/>
        </p:nvCxnSpPr>
        <p:spPr>
          <a:xfrm>
            <a:off x="3180343" y="3390180"/>
            <a:ext cx="0" cy="137557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093183E-C36D-4D64-A846-2F4EC9E750C7}"/>
              </a:ext>
            </a:extLst>
          </p:cNvPr>
          <p:cNvCxnSpPr/>
          <p:nvPr/>
        </p:nvCxnSpPr>
        <p:spPr>
          <a:xfrm>
            <a:off x="1835696" y="3487559"/>
            <a:ext cx="0" cy="137557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85EBC175-FD81-4C0E-9CA8-368DF7257EAB}"/>
              </a:ext>
            </a:extLst>
          </p:cNvPr>
          <p:cNvCxnSpPr/>
          <p:nvPr/>
        </p:nvCxnSpPr>
        <p:spPr>
          <a:xfrm>
            <a:off x="2483768" y="3473085"/>
            <a:ext cx="0" cy="137557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A35A4E1F-4C4C-428C-B39C-BF595B2C00EE}"/>
              </a:ext>
            </a:extLst>
          </p:cNvPr>
          <p:cNvSpPr/>
          <p:nvPr/>
        </p:nvSpPr>
        <p:spPr>
          <a:xfrm>
            <a:off x="3563889" y="3473085"/>
            <a:ext cx="1030800" cy="290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Read-Only Snapshot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Read-only Transaction accessing many records are likely to cause conflicts</a:t>
            </a:r>
          </a:p>
          <a:p>
            <a:r>
              <a:rPr lang="en-US" altLang="zh-CN" sz="1600" dirty="0">
                <a:latin typeface="+mj-lt"/>
              </a:rPr>
              <a:t>Letting them read from a consistent but a little stale snapshot</a:t>
            </a:r>
          </a:p>
          <a:p>
            <a:pPr lvl="1"/>
            <a:r>
              <a:rPr lang="en-US" altLang="zh-CN" sz="1400" dirty="0">
                <a:latin typeface="+mj-lt"/>
              </a:rPr>
              <a:t>Read-only transaction will never cause conflicts then</a:t>
            </a:r>
            <a:endParaRPr lang="zh-CN" altLang="en-US" sz="1400" dirty="0">
              <a:latin typeface="+mj-lt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F4B03D4-68DA-4459-BF33-9F7E37CE5CAC}"/>
              </a:ext>
            </a:extLst>
          </p:cNvPr>
          <p:cNvCxnSpPr/>
          <p:nvPr/>
        </p:nvCxnSpPr>
        <p:spPr>
          <a:xfrm>
            <a:off x="1547664" y="4441676"/>
            <a:ext cx="6048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5504F5C-5ADD-4FAE-A756-DFDFB7AD7585}"/>
              </a:ext>
            </a:extLst>
          </p:cNvPr>
          <p:cNvSpPr txBox="1"/>
          <p:nvPr/>
        </p:nvSpPr>
        <p:spPr>
          <a:xfrm>
            <a:off x="7308304" y="4441676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time</a:t>
            </a:r>
            <a:endParaRPr lang="zh-CN" altLang="en-US" sz="1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4AF3AA-7D32-4750-9C3C-93C2A01FCB0A}"/>
              </a:ext>
            </a:extLst>
          </p:cNvPr>
          <p:cNvSpPr txBox="1"/>
          <p:nvPr/>
        </p:nvSpPr>
        <p:spPr>
          <a:xfrm>
            <a:off x="539552" y="407797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database</a:t>
            </a:r>
            <a:endParaRPr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FC57A8-992D-4B93-AD26-57457886BC03}"/>
              </a:ext>
            </a:extLst>
          </p:cNvPr>
          <p:cNvSpPr txBox="1"/>
          <p:nvPr/>
        </p:nvSpPr>
        <p:spPr>
          <a:xfrm>
            <a:off x="550349" y="355129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snapshot</a:t>
            </a:r>
            <a:endParaRPr lang="zh-CN" altLang="en-US" sz="11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1551226-4819-4DF0-B61B-DE91A5FB90C4}"/>
              </a:ext>
            </a:extLst>
          </p:cNvPr>
          <p:cNvCxnSpPr/>
          <p:nvPr/>
        </p:nvCxnSpPr>
        <p:spPr>
          <a:xfrm>
            <a:off x="755576" y="3937620"/>
            <a:ext cx="69487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D8D5CA7-DB45-4DAC-85AE-D68EC57C65C3}"/>
              </a:ext>
            </a:extLst>
          </p:cNvPr>
          <p:cNvSpPr txBox="1"/>
          <p:nvPr/>
        </p:nvSpPr>
        <p:spPr>
          <a:xfrm>
            <a:off x="3527292" y="34981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Tx</a:t>
            </a:r>
            <a:r>
              <a:rPr lang="en-US" altLang="zh-CN" sz="1100" baseline="-25000" dirty="0"/>
              <a:t>r</a:t>
            </a:r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1F6130F-5A46-40A7-85D0-89E66C4B6D72}"/>
              </a:ext>
            </a:extLst>
          </p:cNvPr>
          <p:cNvSpPr/>
          <p:nvPr/>
        </p:nvSpPr>
        <p:spPr>
          <a:xfrm>
            <a:off x="1645414" y="4047069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0FDE096-9CB6-4046-9ECE-0F629010FC6A}"/>
              </a:ext>
            </a:extLst>
          </p:cNvPr>
          <p:cNvSpPr/>
          <p:nvPr/>
        </p:nvSpPr>
        <p:spPr>
          <a:xfrm>
            <a:off x="2330157" y="4047069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9DA659E-93A7-4ABA-AE7A-623207C29810}"/>
              </a:ext>
            </a:extLst>
          </p:cNvPr>
          <p:cNvSpPr txBox="1"/>
          <p:nvPr/>
        </p:nvSpPr>
        <p:spPr>
          <a:xfrm>
            <a:off x="1961704" y="4411126"/>
            <a:ext cx="432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Tx1</a:t>
            </a:r>
            <a:endParaRPr lang="zh-CN" altLang="en-US" sz="11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B58C081-0781-4A05-B8D1-8E827D85B04D}"/>
              </a:ext>
            </a:extLst>
          </p:cNvPr>
          <p:cNvSpPr/>
          <p:nvPr/>
        </p:nvSpPr>
        <p:spPr>
          <a:xfrm>
            <a:off x="3013194" y="4056762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7AF2AA3-8730-4A67-ADA4-A61D034F3025}"/>
              </a:ext>
            </a:extLst>
          </p:cNvPr>
          <p:cNvSpPr txBox="1"/>
          <p:nvPr/>
        </p:nvSpPr>
        <p:spPr>
          <a:xfrm>
            <a:off x="2648272" y="4408342"/>
            <a:ext cx="432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Tx2</a:t>
            </a:r>
            <a:endParaRPr lang="zh-CN" altLang="en-US" sz="11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8F88FBB-F02A-4BDA-9316-613AA27F5589}"/>
              </a:ext>
            </a:extLst>
          </p:cNvPr>
          <p:cNvSpPr/>
          <p:nvPr/>
        </p:nvSpPr>
        <p:spPr>
          <a:xfrm>
            <a:off x="2980572" y="3487559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9FA7EEC-2769-4BF9-AC22-8CE8517769E1}"/>
              </a:ext>
            </a:extLst>
          </p:cNvPr>
          <p:cNvCxnSpPr>
            <a:cxnSpLocks/>
            <a:stCxn id="49" idx="0"/>
            <a:endCxn id="54" idx="2"/>
          </p:cNvCxnSpPr>
          <p:nvPr/>
        </p:nvCxnSpPr>
        <p:spPr>
          <a:xfrm flipV="1">
            <a:off x="3180343" y="3758825"/>
            <a:ext cx="3719" cy="297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597356D-E61C-4086-8483-A86BBEA24CF0}"/>
              </a:ext>
            </a:extLst>
          </p:cNvPr>
          <p:cNvCxnSpPr>
            <a:cxnSpLocks/>
            <a:stCxn id="40" idx="1"/>
            <a:endCxn id="54" idx="3"/>
          </p:cNvCxnSpPr>
          <p:nvPr/>
        </p:nvCxnSpPr>
        <p:spPr>
          <a:xfrm flipH="1" flipV="1">
            <a:off x="3387552" y="3623192"/>
            <a:ext cx="139740" cy="57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DB7DC67F-1E59-4EE7-89CC-13B818B95A94}"/>
              </a:ext>
            </a:extLst>
          </p:cNvPr>
          <p:cNvSpPr/>
          <p:nvPr/>
        </p:nvSpPr>
        <p:spPr>
          <a:xfrm>
            <a:off x="3695929" y="4060541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66F1991-111B-4722-BE09-C52071469954}"/>
              </a:ext>
            </a:extLst>
          </p:cNvPr>
          <p:cNvSpPr txBox="1"/>
          <p:nvPr/>
        </p:nvSpPr>
        <p:spPr>
          <a:xfrm>
            <a:off x="3331007" y="4412121"/>
            <a:ext cx="432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Tx3</a:t>
            </a:r>
            <a:endParaRPr lang="zh-CN" altLang="en-US" sz="11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CB35E21-B5C3-4435-B82D-985B476200BB}"/>
              </a:ext>
            </a:extLst>
          </p:cNvPr>
          <p:cNvSpPr/>
          <p:nvPr/>
        </p:nvSpPr>
        <p:spPr>
          <a:xfrm>
            <a:off x="4378664" y="4054781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5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AB15D4E-A3D9-4EBB-8112-D1C8F0D889C9}"/>
              </a:ext>
            </a:extLst>
          </p:cNvPr>
          <p:cNvSpPr txBox="1"/>
          <p:nvPr/>
        </p:nvSpPr>
        <p:spPr>
          <a:xfrm>
            <a:off x="4013742" y="4406361"/>
            <a:ext cx="432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Tx4</a:t>
            </a:r>
            <a:endParaRPr lang="zh-CN" altLang="en-US" sz="11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7685EAA-D692-4088-915A-E84BF415675F}"/>
              </a:ext>
            </a:extLst>
          </p:cNvPr>
          <p:cNvSpPr/>
          <p:nvPr/>
        </p:nvSpPr>
        <p:spPr>
          <a:xfrm>
            <a:off x="5060156" y="4064970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6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5571BCF-33DC-4C99-94AB-262A91368472}"/>
              </a:ext>
            </a:extLst>
          </p:cNvPr>
          <p:cNvSpPr txBox="1"/>
          <p:nvPr/>
        </p:nvSpPr>
        <p:spPr>
          <a:xfrm>
            <a:off x="4695234" y="4416550"/>
            <a:ext cx="432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Tx5</a:t>
            </a:r>
            <a:endParaRPr lang="zh-CN" altLang="en-US" sz="11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B710E92-928B-4A3D-B09F-B99270A7B39B}"/>
              </a:ext>
            </a:extLst>
          </p:cNvPr>
          <p:cNvSpPr/>
          <p:nvPr/>
        </p:nvSpPr>
        <p:spPr>
          <a:xfrm>
            <a:off x="5738367" y="4054781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7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AEF5DD2-9B2A-4B3D-BB70-A9940E9F2F58}"/>
              </a:ext>
            </a:extLst>
          </p:cNvPr>
          <p:cNvSpPr txBox="1"/>
          <p:nvPr/>
        </p:nvSpPr>
        <p:spPr>
          <a:xfrm>
            <a:off x="5373445" y="4406361"/>
            <a:ext cx="432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Tx6</a:t>
            </a:r>
            <a:endParaRPr lang="zh-CN" altLang="en-US" sz="11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F051F08-C71A-4258-8400-47BC87B0B9D6}"/>
              </a:ext>
            </a:extLst>
          </p:cNvPr>
          <p:cNvSpPr/>
          <p:nvPr/>
        </p:nvSpPr>
        <p:spPr>
          <a:xfrm>
            <a:off x="6427078" y="4051661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8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09B56D2-E5C3-41FC-BDF5-335683C5E78C}"/>
              </a:ext>
            </a:extLst>
          </p:cNvPr>
          <p:cNvSpPr txBox="1"/>
          <p:nvPr/>
        </p:nvSpPr>
        <p:spPr>
          <a:xfrm>
            <a:off x="6062156" y="4403241"/>
            <a:ext cx="432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Tx7</a:t>
            </a:r>
            <a:endParaRPr lang="zh-CN" altLang="en-US" sz="11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4AC09AF-7AD6-4C7A-99D5-7D00CD8A66E6}"/>
              </a:ext>
            </a:extLst>
          </p:cNvPr>
          <p:cNvSpPr/>
          <p:nvPr/>
        </p:nvSpPr>
        <p:spPr>
          <a:xfrm>
            <a:off x="5023892" y="3487559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3230A76-36AB-482E-93C3-D5D724A6D459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5223663" y="3758825"/>
            <a:ext cx="3719" cy="297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DCAE2345-E691-4DCC-AD04-934818105158}"/>
              </a:ext>
            </a:extLst>
          </p:cNvPr>
          <p:cNvSpPr txBox="1"/>
          <p:nvPr/>
        </p:nvSpPr>
        <p:spPr>
          <a:xfrm>
            <a:off x="3864514" y="350219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Tx</a:t>
            </a:r>
            <a:r>
              <a:rPr lang="en-US" altLang="zh-CN" sz="1100" baseline="-25000" dirty="0"/>
              <a:t>r</a:t>
            </a:r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32F73C0-3418-48B6-AC1C-616607FE441E}"/>
              </a:ext>
            </a:extLst>
          </p:cNvPr>
          <p:cNvSpPr txBox="1"/>
          <p:nvPr/>
        </p:nvSpPr>
        <p:spPr>
          <a:xfrm>
            <a:off x="4162640" y="3492387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Tx</a:t>
            </a:r>
            <a:r>
              <a:rPr lang="en-US" altLang="zh-CN" sz="1100" baseline="-25000" dirty="0"/>
              <a:t>r</a:t>
            </a:r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D489644-8B79-449D-9A5E-8D1D8FA2A9DB}"/>
              </a:ext>
            </a:extLst>
          </p:cNvPr>
          <p:cNvSpPr/>
          <p:nvPr/>
        </p:nvSpPr>
        <p:spPr>
          <a:xfrm>
            <a:off x="5603490" y="3478843"/>
            <a:ext cx="1030800" cy="290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384F9E7-ECF0-4834-910C-B3A4CC876190}"/>
              </a:ext>
            </a:extLst>
          </p:cNvPr>
          <p:cNvSpPr txBox="1"/>
          <p:nvPr/>
        </p:nvSpPr>
        <p:spPr>
          <a:xfrm>
            <a:off x="5566893" y="3503903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Tx</a:t>
            </a:r>
            <a:r>
              <a:rPr lang="en-US" altLang="zh-CN" sz="1100" baseline="-25000" dirty="0"/>
              <a:t>r</a:t>
            </a:r>
            <a:r>
              <a:rPr lang="en-US" altLang="zh-CN" sz="1100" dirty="0"/>
              <a:t>4</a:t>
            </a:r>
            <a:endParaRPr lang="zh-CN" altLang="en-US" sz="1100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C8802D4-6A0E-44EF-BDC0-B860AB643267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5427153" y="3628950"/>
            <a:ext cx="139740" cy="57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8B244DFF-99DE-43DB-B63D-FDEC045777B9}"/>
              </a:ext>
            </a:extLst>
          </p:cNvPr>
          <p:cNvSpPr txBox="1"/>
          <p:nvPr/>
        </p:nvSpPr>
        <p:spPr>
          <a:xfrm>
            <a:off x="5904115" y="350795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Tx</a:t>
            </a:r>
            <a:r>
              <a:rPr lang="en-US" altLang="zh-CN" sz="1100" baseline="-25000" dirty="0"/>
              <a:t>r</a:t>
            </a:r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9097C23-0D6C-46C4-BB68-CCE0E75C023C}"/>
              </a:ext>
            </a:extLst>
          </p:cNvPr>
          <p:cNvSpPr txBox="1"/>
          <p:nvPr/>
        </p:nvSpPr>
        <p:spPr>
          <a:xfrm>
            <a:off x="6202241" y="34981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Tx</a:t>
            </a:r>
            <a:r>
              <a:rPr lang="en-US" altLang="zh-CN" sz="1100" baseline="-25000" dirty="0"/>
              <a:t>r</a:t>
            </a:r>
            <a:r>
              <a:rPr lang="en-US" altLang="zh-CN" sz="1100" dirty="0"/>
              <a:t>6</a:t>
            </a:r>
            <a:endParaRPr lang="zh-CN" altLang="en-US" sz="1100" dirty="0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DA54D96-3CFE-43AB-9304-F3081A8FAF20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1979712" y="4188461"/>
            <a:ext cx="35044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23F8CFE-3E38-4211-9D2A-5AFDA0C8A24B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2664455" y="4188461"/>
            <a:ext cx="348739" cy="9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2C9CBBD9-5D07-4C07-B13E-3EA64C33F88F}"/>
              </a:ext>
            </a:extLst>
          </p:cNvPr>
          <p:cNvCxnSpPr>
            <a:stCxn id="49" idx="3"/>
            <a:endCxn id="62" idx="1"/>
          </p:cNvCxnSpPr>
          <p:nvPr/>
        </p:nvCxnSpPr>
        <p:spPr>
          <a:xfrm>
            <a:off x="3347492" y="4198154"/>
            <a:ext cx="348437" cy="37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398563F-9956-486E-B360-BEA2ED85CFB0}"/>
              </a:ext>
            </a:extLst>
          </p:cNvPr>
          <p:cNvCxnSpPr>
            <a:stCxn id="62" idx="3"/>
            <a:endCxn id="65" idx="1"/>
          </p:cNvCxnSpPr>
          <p:nvPr/>
        </p:nvCxnSpPr>
        <p:spPr>
          <a:xfrm flipV="1">
            <a:off x="4030227" y="4196173"/>
            <a:ext cx="348437" cy="57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2CEF0AF-69DF-43A5-87E6-14006FA989BB}"/>
              </a:ext>
            </a:extLst>
          </p:cNvPr>
          <p:cNvCxnSpPr>
            <a:stCxn id="65" idx="3"/>
            <a:endCxn id="68" idx="1"/>
          </p:cNvCxnSpPr>
          <p:nvPr/>
        </p:nvCxnSpPr>
        <p:spPr>
          <a:xfrm>
            <a:off x="4712962" y="4196173"/>
            <a:ext cx="347194" cy="101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B0C132E6-4335-42A6-9684-5CA8433A9B4C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 flipV="1">
            <a:off x="5394454" y="4196173"/>
            <a:ext cx="343913" cy="101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8CA54780-0F6E-4BB3-A7FF-2454D1DF9956}"/>
              </a:ext>
            </a:extLst>
          </p:cNvPr>
          <p:cNvCxnSpPr>
            <a:stCxn id="71" idx="3"/>
            <a:endCxn id="74" idx="1"/>
          </p:cNvCxnSpPr>
          <p:nvPr/>
        </p:nvCxnSpPr>
        <p:spPr>
          <a:xfrm flipV="1">
            <a:off x="6072665" y="4193053"/>
            <a:ext cx="354413" cy="31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57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6" grpId="0"/>
      <p:bldP spid="11" grpId="0"/>
      <p:bldP spid="12" grpId="0"/>
      <p:bldP spid="40" grpId="0"/>
      <p:bldP spid="42" grpId="0" animBg="1"/>
      <p:bldP spid="43" grpId="0" animBg="1"/>
      <p:bldP spid="47" grpId="0"/>
      <p:bldP spid="49" grpId="0" animBg="1"/>
      <p:bldP spid="51" grpId="0"/>
      <p:bldP spid="54" grpId="0" animBg="1"/>
      <p:bldP spid="62" grpId="0" animBg="1"/>
      <p:bldP spid="64" grpId="0"/>
      <p:bldP spid="65" grpId="0" animBg="1"/>
      <p:bldP spid="67" grpId="0"/>
      <p:bldP spid="68" grpId="0" animBg="1"/>
      <p:bldP spid="70" grpId="0"/>
      <p:bldP spid="71" grpId="0" animBg="1"/>
      <p:bldP spid="73" grpId="0"/>
      <p:bldP spid="74" grpId="0" animBg="1"/>
      <p:bldP spid="76" grpId="0"/>
      <p:bldP spid="84" grpId="0" animBg="1"/>
      <p:bldP spid="88" grpId="0"/>
      <p:bldP spid="90" grpId="0"/>
      <p:bldP spid="93" grpId="0" animBg="1"/>
      <p:bldP spid="94" grpId="0"/>
      <p:bldP spid="96" grpId="0"/>
      <p:bldP spid="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06631AF2-D6B3-4E63-AEAF-2843E05E199B}"/>
              </a:ext>
            </a:extLst>
          </p:cNvPr>
          <p:cNvCxnSpPr/>
          <p:nvPr/>
        </p:nvCxnSpPr>
        <p:spPr>
          <a:xfrm>
            <a:off x="5237587" y="3410888"/>
            <a:ext cx="0" cy="137557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62E1BDE7-9CE2-47B2-8800-6AA603577CA3}"/>
              </a:ext>
            </a:extLst>
          </p:cNvPr>
          <p:cNvCxnSpPr/>
          <p:nvPr/>
        </p:nvCxnSpPr>
        <p:spPr>
          <a:xfrm>
            <a:off x="4332471" y="3375388"/>
            <a:ext cx="0" cy="137557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86555FB3-259A-4BCA-923B-F132B0175D0F}"/>
              </a:ext>
            </a:extLst>
          </p:cNvPr>
          <p:cNvCxnSpPr/>
          <p:nvPr/>
        </p:nvCxnSpPr>
        <p:spPr>
          <a:xfrm>
            <a:off x="2987824" y="3472767"/>
            <a:ext cx="0" cy="137557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7283152" cy="3468215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As a transaction is divided into pieces to commit with graph chopping, the snapshot state may not be consistent</a:t>
            </a:r>
            <a:endParaRPr lang="zh-CN" altLang="en-US" sz="1400" dirty="0">
              <a:latin typeface="+mj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Snapshot Consistency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DBD3407-8806-4DEB-94C8-080BE7BB4103}"/>
              </a:ext>
            </a:extLst>
          </p:cNvPr>
          <p:cNvCxnSpPr>
            <a:cxnSpLocks/>
          </p:cNvCxnSpPr>
          <p:nvPr/>
        </p:nvCxnSpPr>
        <p:spPr>
          <a:xfrm>
            <a:off x="2699792" y="4426884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285398A-3D9D-4482-9482-C112FA7FDFC6}"/>
              </a:ext>
            </a:extLst>
          </p:cNvPr>
          <p:cNvSpPr txBox="1"/>
          <p:nvPr/>
        </p:nvSpPr>
        <p:spPr>
          <a:xfrm>
            <a:off x="5616116" y="446370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time</a:t>
            </a:r>
            <a:endParaRPr lang="zh-CN" altLang="en-US" sz="11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D37A554-33DC-4E32-B991-09E6332244EE}"/>
              </a:ext>
            </a:extLst>
          </p:cNvPr>
          <p:cNvSpPr txBox="1"/>
          <p:nvPr/>
        </p:nvSpPr>
        <p:spPr>
          <a:xfrm>
            <a:off x="1691680" y="4063178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database</a:t>
            </a:r>
            <a:endParaRPr lang="zh-CN" altLang="en-US" sz="11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F978240-D59C-4E6E-87FD-7C8579D3B608}"/>
              </a:ext>
            </a:extLst>
          </p:cNvPr>
          <p:cNvSpPr txBox="1"/>
          <p:nvPr/>
        </p:nvSpPr>
        <p:spPr>
          <a:xfrm>
            <a:off x="1702477" y="3536498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snapshot</a:t>
            </a:r>
            <a:endParaRPr lang="zh-CN" altLang="en-US" sz="110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D6B7042-0223-41A9-AE36-A9A4B2B24232}"/>
              </a:ext>
            </a:extLst>
          </p:cNvPr>
          <p:cNvCxnSpPr>
            <a:cxnSpLocks/>
          </p:cNvCxnSpPr>
          <p:nvPr/>
        </p:nvCxnSpPr>
        <p:spPr>
          <a:xfrm>
            <a:off x="1907704" y="3922828"/>
            <a:ext cx="3816424" cy="309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8F5FDC4B-9B08-47F3-8947-12D283B5B1DC}"/>
              </a:ext>
            </a:extLst>
          </p:cNvPr>
          <p:cNvSpPr/>
          <p:nvPr/>
        </p:nvSpPr>
        <p:spPr>
          <a:xfrm>
            <a:off x="2797542" y="4032277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7AD1E31-56DB-4DFF-9DD1-0AB998DCC42B}"/>
              </a:ext>
            </a:extLst>
          </p:cNvPr>
          <p:cNvSpPr txBox="1"/>
          <p:nvPr/>
        </p:nvSpPr>
        <p:spPr>
          <a:xfrm>
            <a:off x="3080493" y="4412930"/>
            <a:ext cx="1018578" cy="26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(B,2),w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(C,2) </a:t>
            </a:r>
            <a:endParaRPr lang="zh-CN" altLang="en-US" sz="11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960E21-41A8-4073-A3D8-BDBCCFEB0545}"/>
              </a:ext>
            </a:extLst>
          </p:cNvPr>
          <p:cNvSpPr/>
          <p:nvPr/>
        </p:nvSpPr>
        <p:spPr>
          <a:xfrm>
            <a:off x="4165322" y="4041970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F67527D-C8FB-4177-AA16-9BAEF9F96885}"/>
              </a:ext>
            </a:extLst>
          </p:cNvPr>
          <p:cNvSpPr/>
          <p:nvPr/>
        </p:nvSpPr>
        <p:spPr>
          <a:xfrm>
            <a:off x="4132700" y="3472767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B5D2C23-E38A-4E59-B931-D2E488F877DC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V="1">
            <a:off x="4332471" y="3744033"/>
            <a:ext cx="3719" cy="297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4A6B05E3-BCE5-4AE9-B8FE-8DAB12FF2D51}"/>
              </a:ext>
            </a:extLst>
          </p:cNvPr>
          <p:cNvSpPr/>
          <p:nvPr/>
        </p:nvSpPr>
        <p:spPr>
          <a:xfrm>
            <a:off x="1677669" y="2831206"/>
            <a:ext cx="908777" cy="20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D0B731-17BE-404B-BBE5-726BAD1A882C}"/>
              </a:ext>
            </a:extLst>
          </p:cNvPr>
          <p:cNvSpPr txBox="1"/>
          <p:nvPr/>
        </p:nvSpPr>
        <p:spPr>
          <a:xfrm>
            <a:off x="1331640" y="2791513"/>
            <a:ext cx="2046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Tx2: 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(B,2) 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(C,2)  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(D,2)</a:t>
            </a:r>
            <a:endParaRPr lang="zh-CN" altLang="en-US" sz="1100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6B100A5-25D9-4B2B-9902-17AC91C19874}"/>
              </a:ext>
            </a:extLst>
          </p:cNvPr>
          <p:cNvSpPr/>
          <p:nvPr/>
        </p:nvSpPr>
        <p:spPr>
          <a:xfrm>
            <a:off x="5083755" y="4041970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39C8998-0E73-4203-8CC1-0E09EA390AB8}"/>
              </a:ext>
            </a:extLst>
          </p:cNvPr>
          <p:cNvSpPr txBox="1"/>
          <p:nvPr/>
        </p:nvSpPr>
        <p:spPr>
          <a:xfrm>
            <a:off x="4460409" y="4412930"/>
            <a:ext cx="1018578" cy="29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(D,2)</a:t>
            </a:r>
            <a:endParaRPr lang="zh-CN" altLang="en-US" sz="11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9E45C3-651C-4B07-830E-148117B42352}"/>
              </a:ext>
            </a:extLst>
          </p:cNvPr>
          <p:cNvSpPr txBox="1"/>
          <p:nvPr/>
        </p:nvSpPr>
        <p:spPr>
          <a:xfrm>
            <a:off x="3203848" y="2995706"/>
            <a:ext cx="302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>
                <a:solidFill>
                  <a:srgbClr val="FF0000"/>
                </a:solidFill>
              </a:rPr>
              <a:t>Tx2 is partially finished in SN</a:t>
            </a:r>
            <a:r>
              <a:rPr lang="en-US" altLang="zh-CN" sz="1100" baseline="-25000" dirty="0">
                <a:solidFill>
                  <a:srgbClr val="FF0000"/>
                </a:solidFill>
              </a:rPr>
              <a:t>1</a:t>
            </a:r>
            <a:r>
              <a:rPr lang="en-US" altLang="zh-CN" sz="1100" dirty="0">
                <a:solidFill>
                  <a:srgbClr val="FF0000"/>
                </a:solidFill>
              </a:rPr>
              <a:t>. Inconsistent!!</a:t>
            </a:r>
            <a:endParaRPr lang="en-US" altLang="zh-CN" sz="1100" baseline="-25000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6CDB892-D47D-43B0-8715-C4345E5E9FE0}"/>
              </a:ext>
            </a:extLst>
          </p:cNvPr>
          <p:cNvCxnSpPr>
            <a:stCxn id="60" idx="3"/>
            <a:endCxn id="79" idx="1"/>
          </p:cNvCxnSpPr>
          <p:nvPr/>
        </p:nvCxnSpPr>
        <p:spPr>
          <a:xfrm>
            <a:off x="3131840" y="4173669"/>
            <a:ext cx="1033482" cy="9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6269739-E864-4A6C-8883-5A3779D4156B}"/>
              </a:ext>
            </a:extLst>
          </p:cNvPr>
          <p:cNvCxnSpPr>
            <a:stCxn id="79" idx="3"/>
            <a:endCxn id="120" idx="1"/>
          </p:cNvCxnSpPr>
          <p:nvPr/>
        </p:nvCxnSpPr>
        <p:spPr>
          <a:xfrm>
            <a:off x="4499620" y="4183362"/>
            <a:ext cx="58413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07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5" grpId="0"/>
      <p:bldP spid="60" grpId="0" animBg="1"/>
      <p:bldP spid="78" grpId="0"/>
      <p:bldP spid="79" grpId="0" animBg="1"/>
      <p:bldP spid="82" grpId="0" animBg="1"/>
      <p:bldP spid="119" grpId="0" animBg="1"/>
      <p:bldP spid="9" grpId="0"/>
      <p:bldP spid="120" grpId="0" animBg="1"/>
      <p:bldP spid="121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7283152" cy="3468215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Atomicity</a:t>
            </a:r>
          </a:p>
          <a:p>
            <a:pPr lvl="1"/>
            <a:r>
              <a:rPr lang="en-US" altLang="zh-CN" sz="1400" dirty="0">
                <a:latin typeface="+mj-lt"/>
              </a:rPr>
              <a:t>The updates from the same transaction should be applied on the same snapshot.</a:t>
            </a:r>
          </a:p>
          <a:p>
            <a:r>
              <a:rPr lang="en-US" altLang="zh-CN" sz="1600" dirty="0">
                <a:latin typeface="+mj-lt"/>
              </a:rPr>
              <a:t>Serializability</a:t>
            </a:r>
          </a:p>
          <a:p>
            <a:pPr lvl="1"/>
            <a:r>
              <a:rPr lang="en-US" altLang="zh-CN" sz="1400" dirty="0">
                <a:latin typeface="+mj-lt"/>
              </a:rPr>
              <a:t>The order of different snapshots should agree with the serial order of committed transactions</a:t>
            </a:r>
            <a:endParaRPr lang="zh-CN" altLang="en-US" sz="1400" dirty="0">
              <a:latin typeface="+mj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Consistency Requirement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537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AD2150D-F2A4-4E56-B9EB-852BCBBB25D4}"/>
              </a:ext>
            </a:extLst>
          </p:cNvPr>
          <p:cNvCxnSpPr>
            <a:cxnSpLocks/>
          </p:cNvCxnSpPr>
          <p:nvPr/>
        </p:nvCxnSpPr>
        <p:spPr>
          <a:xfrm>
            <a:off x="5403287" y="3167558"/>
            <a:ext cx="0" cy="133785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D3071A2-D57A-416C-A68B-DB421B6D4578}"/>
              </a:ext>
            </a:extLst>
          </p:cNvPr>
          <p:cNvCxnSpPr>
            <a:cxnSpLocks/>
          </p:cNvCxnSpPr>
          <p:nvPr/>
        </p:nvCxnSpPr>
        <p:spPr>
          <a:xfrm>
            <a:off x="2987824" y="3324244"/>
            <a:ext cx="0" cy="120704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C79B578-F837-425E-A517-77FC996C8113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4376279" y="3123164"/>
            <a:ext cx="18748" cy="140092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7283152" cy="3468215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Atomicity</a:t>
            </a:r>
          </a:p>
          <a:p>
            <a:pPr lvl="1"/>
            <a:r>
              <a:rPr lang="en-US" altLang="zh-CN" sz="1400" dirty="0">
                <a:latin typeface="+mj-lt"/>
              </a:rPr>
              <a:t>Assign each transaction a snapshot number, and enforcing that all the updates from the same transaction are assigned with the same snapshot number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Eventually Snapshot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110AAD-8CEC-4B96-BA47-DCE01C0A8701}"/>
              </a:ext>
            </a:extLst>
          </p:cNvPr>
          <p:cNvCxnSpPr>
            <a:cxnSpLocks/>
          </p:cNvCxnSpPr>
          <p:nvPr/>
        </p:nvCxnSpPr>
        <p:spPr>
          <a:xfrm>
            <a:off x="2321005" y="4206981"/>
            <a:ext cx="3600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AFF1521-D5A6-4C35-8B97-07FE52A20D5A}"/>
              </a:ext>
            </a:extLst>
          </p:cNvPr>
          <p:cNvSpPr txBox="1"/>
          <p:nvPr/>
        </p:nvSpPr>
        <p:spPr>
          <a:xfrm>
            <a:off x="5669377" y="424379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time</a:t>
            </a:r>
            <a:endParaRPr lang="zh-CN" altLang="en-US" sz="1100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5BE3BA8-F04C-4B8C-88C1-7C5AE1D7D710}"/>
              </a:ext>
            </a:extLst>
          </p:cNvPr>
          <p:cNvCxnSpPr>
            <a:cxnSpLocks/>
          </p:cNvCxnSpPr>
          <p:nvPr/>
        </p:nvCxnSpPr>
        <p:spPr>
          <a:xfrm>
            <a:off x="2321005" y="3723465"/>
            <a:ext cx="3456384" cy="104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81C0DFE-A41C-48F0-B4A3-1AA618FF4ED6}"/>
              </a:ext>
            </a:extLst>
          </p:cNvPr>
          <p:cNvSpPr/>
          <p:nvPr/>
        </p:nvSpPr>
        <p:spPr>
          <a:xfrm>
            <a:off x="2850803" y="3812374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F77F9F-B9C3-49C8-A595-6A02F153B5B8}"/>
              </a:ext>
            </a:extLst>
          </p:cNvPr>
          <p:cNvSpPr txBox="1"/>
          <p:nvPr/>
        </p:nvSpPr>
        <p:spPr>
          <a:xfrm>
            <a:off x="3163888" y="4186059"/>
            <a:ext cx="1018578" cy="26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(B,2),w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(C,2) </a:t>
            </a:r>
            <a:endParaRPr lang="zh-CN" altLang="en-US" sz="11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A3767A-F334-4F47-9F1D-702B5B253DBF}"/>
              </a:ext>
            </a:extLst>
          </p:cNvPr>
          <p:cNvSpPr/>
          <p:nvPr/>
        </p:nvSpPr>
        <p:spPr>
          <a:xfrm>
            <a:off x="4218583" y="3822067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36D29D5-A810-4148-B444-5829DEC12DFA}"/>
              </a:ext>
            </a:extLst>
          </p:cNvPr>
          <p:cNvSpPr/>
          <p:nvPr/>
        </p:nvSpPr>
        <p:spPr>
          <a:xfrm>
            <a:off x="4185961" y="3252864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7D690E8-8284-4807-BEC6-A93DDC094008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4385732" y="3524130"/>
            <a:ext cx="3719" cy="297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A755BF5D-B428-43FC-BF4D-7A9BA247DFE7}"/>
              </a:ext>
            </a:extLst>
          </p:cNvPr>
          <p:cNvSpPr/>
          <p:nvPr/>
        </p:nvSpPr>
        <p:spPr>
          <a:xfrm>
            <a:off x="5173200" y="3241345"/>
            <a:ext cx="460174" cy="2827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r>
              <a:rPr lang="en-US" altLang="zh-CN" sz="1000" baseline="30000" dirty="0">
                <a:solidFill>
                  <a:schemeClr val="tx1"/>
                </a:solidFill>
              </a:rPr>
              <a:t>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BA4F0C-5A5C-4BAC-9369-B2887C58201B}"/>
              </a:ext>
            </a:extLst>
          </p:cNvPr>
          <p:cNvSpPr/>
          <p:nvPr/>
        </p:nvSpPr>
        <p:spPr>
          <a:xfrm>
            <a:off x="1643587" y="2896431"/>
            <a:ext cx="908777" cy="20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D7BE51D-204A-4C34-B083-83B023063AA3}"/>
              </a:ext>
            </a:extLst>
          </p:cNvPr>
          <p:cNvSpPr txBox="1"/>
          <p:nvPr/>
        </p:nvSpPr>
        <p:spPr>
          <a:xfrm>
            <a:off x="1297558" y="2856738"/>
            <a:ext cx="2046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Tx2: 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(B,2) 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(C,2)  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(D,2)</a:t>
            </a:r>
            <a:endParaRPr lang="zh-CN" altLang="en-US" sz="1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7D9B0F-5039-4F07-8574-C0B4EE63936E}"/>
              </a:ext>
            </a:extLst>
          </p:cNvPr>
          <p:cNvSpPr txBox="1"/>
          <p:nvPr/>
        </p:nvSpPr>
        <p:spPr>
          <a:xfrm>
            <a:off x="2574523" y="4524086"/>
            <a:ext cx="8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GSN=SN</a:t>
            </a:r>
            <a:r>
              <a:rPr lang="en-US" altLang="zh-CN" sz="1100" baseline="-25000" dirty="0"/>
              <a:t>1</a:t>
            </a:r>
            <a:endParaRPr lang="en-US" altLang="zh-CN" sz="11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3D85D90-F036-4CD0-9224-A74E1F76047D}"/>
              </a:ext>
            </a:extLst>
          </p:cNvPr>
          <p:cNvSpPr txBox="1"/>
          <p:nvPr/>
        </p:nvSpPr>
        <p:spPr>
          <a:xfrm>
            <a:off x="3962978" y="4524086"/>
            <a:ext cx="826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GSN=SN</a:t>
            </a:r>
            <a:r>
              <a:rPr lang="en-US" altLang="zh-CN" sz="1100" baseline="-25000" dirty="0"/>
              <a:t>2</a:t>
            </a:r>
          </a:p>
          <a:p>
            <a:pPr algn="ctr"/>
            <a:r>
              <a:rPr lang="en-US" altLang="zh-CN" sz="1100" dirty="0"/>
              <a:t>Tx2=SN</a:t>
            </a:r>
            <a:r>
              <a:rPr lang="en-US" altLang="zh-CN" sz="1100" baseline="-25000" dirty="0"/>
              <a:t>1</a:t>
            </a:r>
            <a:endParaRPr lang="zh-CN" altLang="en-US" sz="11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1CE1CF-C528-40CD-B331-9CFE284F5C2E}"/>
              </a:ext>
            </a:extLst>
          </p:cNvPr>
          <p:cNvSpPr txBox="1"/>
          <p:nvPr/>
        </p:nvSpPr>
        <p:spPr>
          <a:xfrm>
            <a:off x="4563092" y="4178165"/>
            <a:ext cx="1018578" cy="29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(D,2)</a:t>
            </a:r>
            <a:endParaRPr lang="zh-CN" altLang="en-US" sz="11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865D2AD-E2E9-4DE9-9880-16BB2B99A2FD}"/>
              </a:ext>
            </a:extLst>
          </p:cNvPr>
          <p:cNvSpPr/>
          <p:nvPr/>
        </p:nvSpPr>
        <p:spPr>
          <a:xfrm>
            <a:off x="5225633" y="3808362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4802192-7CCC-4D50-8BF4-AC09C4AA15A0}"/>
              </a:ext>
            </a:extLst>
          </p:cNvPr>
          <p:cNvSpPr txBox="1"/>
          <p:nvPr/>
        </p:nvSpPr>
        <p:spPr>
          <a:xfrm>
            <a:off x="3055065" y="4888735"/>
            <a:ext cx="751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Tx2 begin</a:t>
            </a:r>
          </a:p>
          <a:p>
            <a:pPr algn="l"/>
            <a:r>
              <a:rPr lang="en-US" altLang="zh-CN" sz="1100" dirty="0"/>
              <a:t>Tx2=SN</a:t>
            </a:r>
            <a:r>
              <a:rPr lang="en-US" altLang="zh-CN" sz="1100" baseline="-25000" dirty="0"/>
              <a:t>1</a:t>
            </a:r>
            <a:endParaRPr lang="zh-CN" altLang="en-US" sz="11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7DDA822-0CEB-471A-A2A8-3F835E75FBBB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3131840" y="4206981"/>
            <a:ext cx="298964" cy="68175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27CFCC5-6561-416C-ADC8-8C57A8CA2CB3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 flipV="1">
            <a:off x="4592941" y="3382738"/>
            <a:ext cx="580259" cy="575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EE50AD0-6AD6-4694-B8A4-604795422AF8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3185101" y="3953766"/>
            <a:ext cx="1033482" cy="9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5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1"/>
      <p:bldP spid="27" grpId="0"/>
      <p:bldP spid="29" grpId="0" animBg="1"/>
      <p:bldP spid="30" grpId="0" animBg="1"/>
      <p:bldP spid="33" grpId="0" animBg="1"/>
      <p:bldP spid="35" grpId="0" animBg="1"/>
      <p:bldP spid="36" grpId="0"/>
      <p:bldP spid="11" grpId="0"/>
      <p:bldP spid="38" grpId="0"/>
      <p:bldP spid="40" grpId="0"/>
      <p:bldP spid="42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F9F326CF-42AF-4007-9532-87BD492EFCCC}"/>
              </a:ext>
            </a:extLst>
          </p:cNvPr>
          <p:cNvCxnSpPr>
            <a:cxnSpLocks/>
          </p:cNvCxnSpPr>
          <p:nvPr/>
        </p:nvCxnSpPr>
        <p:spPr>
          <a:xfrm flipH="1">
            <a:off x="5862319" y="2520601"/>
            <a:ext cx="4849" cy="201913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5ACF134-8B7A-407D-AD2E-033880F86093}"/>
              </a:ext>
            </a:extLst>
          </p:cNvPr>
          <p:cNvCxnSpPr>
            <a:cxnSpLocks/>
          </p:cNvCxnSpPr>
          <p:nvPr/>
        </p:nvCxnSpPr>
        <p:spPr>
          <a:xfrm flipH="1">
            <a:off x="4863178" y="2501772"/>
            <a:ext cx="9701" cy="2112997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D3071A2-D57A-416C-A68B-DB421B6D4578}"/>
              </a:ext>
            </a:extLst>
          </p:cNvPr>
          <p:cNvCxnSpPr>
            <a:cxnSpLocks/>
          </p:cNvCxnSpPr>
          <p:nvPr/>
        </p:nvCxnSpPr>
        <p:spPr>
          <a:xfrm>
            <a:off x="989406" y="3305931"/>
            <a:ext cx="0" cy="1207046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BFB7CE6A-DBB7-4958-9BF8-3D71F7E3A350}"/>
              </a:ext>
            </a:extLst>
          </p:cNvPr>
          <p:cNvCxnSpPr>
            <a:cxnSpLocks/>
          </p:cNvCxnSpPr>
          <p:nvPr/>
        </p:nvCxnSpPr>
        <p:spPr>
          <a:xfrm>
            <a:off x="1922769" y="3054573"/>
            <a:ext cx="0" cy="140092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C0E5D634-000E-49E6-9A67-253B00EFCE9F}"/>
              </a:ext>
            </a:extLst>
          </p:cNvPr>
          <p:cNvCxnSpPr>
            <a:cxnSpLocks/>
          </p:cNvCxnSpPr>
          <p:nvPr/>
        </p:nvCxnSpPr>
        <p:spPr>
          <a:xfrm>
            <a:off x="3563888" y="3138810"/>
            <a:ext cx="0" cy="140092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716C1CA-2962-4E9E-AF83-FC5435238BFA}"/>
              </a:ext>
            </a:extLst>
          </p:cNvPr>
          <p:cNvSpPr/>
          <p:nvPr/>
        </p:nvSpPr>
        <p:spPr>
          <a:xfrm>
            <a:off x="1414055" y="2265717"/>
            <a:ext cx="908777" cy="20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10CD3C-33AC-4579-AA17-4D7145E22271}"/>
              </a:ext>
            </a:extLst>
          </p:cNvPr>
          <p:cNvSpPr txBox="1"/>
          <p:nvPr/>
        </p:nvSpPr>
        <p:spPr>
          <a:xfrm>
            <a:off x="769587" y="2225381"/>
            <a:ext cx="2046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Tx1: r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(A) w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(B,1)  w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(C,1)</a:t>
            </a:r>
            <a:endParaRPr lang="zh-CN" altLang="en-US" sz="1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33501"/>
            <a:ext cx="7427169" cy="2084697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Assigning the snapshot number at the transaction begin do not hold serializability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Problem With Serializability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110AAD-8CEC-4B96-BA47-DCE01C0A8701}"/>
              </a:ext>
            </a:extLst>
          </p:cNvPr>
          <p:cNvCxnSpPr>
            <a:cxnSpLocks/>
          </p:cNvCxnSpPr>
          <p:nvPr/>
        </p:nvCxnSpPr>
        <p:spPr>
          <a:xfrm>
            <a:off x="440272" y="4214351"/>
            <a:ext cx="5931928" cy="23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AFF1521-D5A6-4C35-8B97-07FE52A20D5A}"/>
              </a:ext>
            </a:extLst>
          </p:cNvPr>
          <p:cNvSpPr txBox="1"/>
          <p:nvPr/>
        </p:nvSpPr>
        <p:spPr>
          <a:xfrm>
            <a:off x="6021823" y="422993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time</a:t>
            </a:r>
            <a:endParaRPr lang="zh-CN" altLang="en-US" sz="1100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5BE3BA8-F04C-4B8C-88C1-7C5AE1D7D710}"/>
              </a:ext>
            </a:extLst>
          </p:cNvPr>
          <p:cNvCxnSpPr>
            <a:cxnSpLocks/>
          </p:cNvCxnSpPr>
          <p:nvPr/>
        </p:nvCxnSpPr>
        <p:spPr>
          <a:xfrm>
            <a:off x="440272" y="3730835"/>
            <a:ext cx="5707379" cy="227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81C0DFE-A41C-48F0-B4A3-1AA618FF4ED6}"/>
              </a:ext>
            </a:extLst>
          </p:cNvPr>
          <p:cNvSpPr/>
          <p:nvPr/>
        </p:nvSpPr>
        <p:spPr>
          <a:xfrm>
            <a:off x="820731" y="3819744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F77F9F-B9C3-49C8-A595-6A02F153B5B8}"/>
              </a:ext>
            </a:extLst>
          </p:cNvPr>
          <p:cNvSpPr txBox="1"/>
          <p:nvPr/>
        </p:nvSpPr>
        <p:spPr>
          <a:xfrm>
            <a:off x="1292894" y="4204966"/>
            <a:ext cx="1018578" cy="26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r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(A)</a:t>
            </a:r>
            <a:endParaRPr lang="zh-CN" altLang="en-US" sz="11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A3767A-F334-4F47-9F1D-702B5B253DBF}"/>
              </a:ext>
            </a:extLst>
          </p:cNvPr>
          <p:cNvSpPr/>
          <p:nvPr/>
        </p:nvSpPr>
        <p:spPr>
          <a:xfrm>
            <a:off x="1755620" y="3819744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36D29D5-A810-4148-B444-5829DEC12DFA}"/>
              </a:ext>
            </a:extLst>
          </p:cNvPr>
          <p:cNvSpPr/>
          <p:nvPr/>
        </p:nvSpPr>
        <p:spPr>
          <a:xfrm>
            <a:off x="1722998" y="3250541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BA4F0C-5A5C-4BAC-9369-B2887C58201B}"/>
              </a:ext>
            </a:extLst>
          </p:cNvPr>
          <p:cNvSpPr/>
          <p:nvPr/>
        </p:nvSpPr>
        <p:spPr>
          <a:xfrm>
            <a:off x="1115616" y="2571165"/>
            <a:ext cx="908777" cy="20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D7BE51D-204A-4C34-B083-83B023063AA3}"/>
              </a:ext>
            </a:extLst>
          </p:cNvPr>
          <p:cNvSpPr txBox="1"/>
          <p:nvPr/>
        </p:nvSpPr>
        <p:spPr>
          <a:xfrm>
            <a:off x="769587" y="2531472"/>
            <a:ext cx="2046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Tx2: 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(B,2) 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(C,2)  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(D,2)</a:t>
            </a:r>
            <a:endParaRPr lang="zh-CN" altLang="en-US" sz="11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7D9B0F-5039-4F07-8574-C0B4EE63936E}"/>
              </a:ext>
            </a:extLst>
          </p:cNvPr>
          <p:cNvSpPr txBox="1"/>
          <p:nvPr/>
        </p:nvSpPr>
        <p:spPr>
          <a:xfrm>
            <a:off x="572052" y="4539732"/>
            <a:ext cx="8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GSN=SN</a:t>
            </a:r>
            <a:r>
              <a:rPr lang="en-US" altLang="zh-CN" sz="1100" baseline="-25000" dirty="0"/>
              <a:t>1</a:t>
            </a:r>
            <a:endParaRPr lang="zh-CN" altLang="en-US" sz="11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3D85D90-F036-4CD0-9224-A74E1F76047D}"/>
              </a:ext>
            </a:extLst>
          </p:cNvPr>
          <p:cNvSpPr txBox="1"/>
          <p:nvPr/>
        </p:nvSpPr>
        <p:spPr>
          <a:xfrm>
            <a:off x="1514849" y="4512779"/>
            <a:ext cx="826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Tx1=SN</a:t>
            </a:r>
            <a:r>
              <a:rPr lang="en-US" altLang="zh-CN" sz="1100" baseline="-25000" dirty="0"/>
              <a:t>1</a:t>
            </a:r>
          </a:p>
          <a:p>
            <a:pPr algn="ctr"/>
            <a:r>
              <a:rPr lang="en-US" altLang="zh-CN" sz="1100" dirty="0"/>
              <a:t>GSN=SN</a:t>
            </a:r>
            <a:r>
              <a:rPr lang="en-US" altLang="zh-CN" sz="1100" baseline="-25000" dirty="0"/>
              <a:t>2</a:t>
            </a:r>
            <a:endParaRPr lang="zh-CN" altLang="en-US" sz="11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39E879B-00DE-4ED5-91A1-30F1C256C978}"/>
              </a:ext>
            </a:extLst>
          </p:cNvPr>
          <p:cNvSpPr/>
          <p:nvPr/>
        </p:nvSpPr>
        <p:spPr>
          <a:xfrm>
            <a:off x="3382441" y="3815616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34EA06-57CB-4309-9B02-072B4217759B}"/>
              </a:ext>
            </a:extLst>
          </p:cNvPr>
          <p:cNvSpPr/>
          <p:nvPr/>
        </p:nvSpPr>
        <p:spPr>
          <a:xfrm>
            <a:off x="2402226" y="4193885"/>
            <a:ext cx="10871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(B,2) 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(C,2) </a:t>
            </a:r>
            <a:endParaRPr lang="zh-CN" altLang="en-US" sz="11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73494FE-B8C3-4D6A-9DD9-E848CB86A184}"/>
              </a:ext>
            </a:extLst>
          </p:cNvPr>
          <p:cNvSpPr/>
          <p:nvPr/>
        </p:nvSpPr>
        <p:spPr>
          <a:xfrm>
            <a:off x="3693212" y="4194760"/>
            <a:ext cx="10871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(B,1) w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(C,1) </a:t>
            </a:r>
            <a:endParaRPr lang="zh-CN" altLang="en-US" sz="11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3544EB6-0CEA-47AD-B240-9ED7E0A1D536}"/>
              </a:ext>
            </a:extLst>
          </p:cNvPr>
          <p:cNvSpPr/>
          <p:nvPr/>
        </p:nvSpPr>
        <p:spPr>
          <a:xfrm>
            <a:off x="4669389" y="3251382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r>
              <a:rPr lang="en-US" altLang="zh-CN" sz="1000" baseline="30000" dirty="0">
                <a:solidFill>
                  <a:schemeClr val="tx1"/>
                </a:solidFill>
              </a:rPr>
              <a:t>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59674AC-4697-4D6F-8CA8-F43DFE963698}"/>
              </a:ext>
            </a:extLst>
          </p:cNvPr>
          <p:cNvSpPr/>
          <p:nvPr/>
        </p:nvSpPr>
        <p:spPr>
          <a:xfrm>
            <a:off x="4696029" y="3812807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F29FE0A-A6FF-466F-85E6-C4DB619846CC}"/>
              </a:ext>
            </a:extLst>
          </p:cNvPr>
          <p:cNvSpPr txBox="1"/>
          <p:nvPr/>
        </p:nvSpPr>
        <p:spPr>
          <a:xfrm>
            <a:off x="869158" y="4864213"/>
            <a:ext cx="826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Tx1 begin</a:t>
            </a:r>
          </a:p>
          <a:p>
            <a:pPr algn="l"/>
            <a:r>
              <a:rPr lang="en-US" altLang="zh-CN" sz="1100" dirty="0"/>
              <a:t>Tx1=SN</a:t>
            </a:r>
            <a:r>
              <a:rPr lang="en-US" altLang="zh-CN" sz="1100" baseline="-25000" dirty="0"/>
              <a:t>1</a:t>
            </a:r>
            <a:endParaRPr lang="zh-CN" altLang="en-US" sz="11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4829590-AB19-4B36-8EEF-ED469BA954C6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1280433" y="4223070"/>
            <a:ext cx="2026" cy="64114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8D986ED-E119-4AA3-A6F5-B2D3FFBF8EBA}"/>
              </a:ext>
            </a:extLst>
          </p:cNvPr>
          <p:cNvSpPr txBox="1"/>
          <p:nvPr/>
        </p:nvSpPr>
        <p:spPr>
          <a:xfrm>
            <a:off x="2386188" y="4958247"/>
            <a:ext cx="737127" cy="42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Tx2 begin</a:t>
            </a:r>
          </a:p>
          <a:p>
            <a:pPr algn="l"/>
            <a:r>
              <a:rPr lang="en-US" altLang="zh-CN" sz="1100" dirty="0"/>
              <a:t>Tx2=SN</a:t>
            </a:r>
            <a:r>
              <a:rPr lang="en-US" altLang="zh-CN" sz="1100" baseline="-25000" dirty="0"/>
              <a:t>2</a:t>
            </a:r>
            <a:endParaRPr lang="zh-CN" altLang="en-US" sz="11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F76F84-6340-4381-9B09-20088E8C5D6B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2365943" y="4250039"/>
            <a:ext cx="388809" cy="7082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68C41AC8-0258-43F4-921E-A748184C630A}"/>
              </a:ext>
            </a:extLst>
          </p:cNvPr>
          <p:cNvSpPr txBox="1"/>
          <p:nvPr/>
        </p:nvSpPr>
        <p:spPr>
          <a:xfrm>
            <a:off x="4459578" y="4658165"/>
            <a:ext cx="8266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Tx1=SN</a:t>
            </a:r>
            <a:r>
              <a:rPr lang="en-US" altLang="zh-CN" sz="1100" baseline="-25000" dirty="0"/>
              <a:t>1</a:t>
            </a:r>
          </a:p>
          <a:p>
            <a:pPr algn="ctr"/>
            <a:r>
              <a:rPr lang="en-US" altLang="zh-CN" sz="1100" dirty="0"/>
              <a:t>Tx2=SN</a:t>
            </a:r>
            <a:r>
              <a:rPr lang="en-US" altLang="zh-CN" sz="1100" baseline="-25000" dirty="0"/>
              <a:t>2</a:t>
            </a:r>
            <a:endParaRPr lang="en-US" altLang="zh-CN" sz="1100" dirty="0"/>
          </a:p>
          <a:p>
            <a:pPr algn="ctr"/>
            <a:r>
              <a:rPr lang="en-US" altLang="zh-CN" sz="1100" dirty="0"/>
              <a:t>GSN=SN</a:t>
            </a:r>
            <a:r>
              <a:rPr lang="en-US" altLang="zh-CN" sz="1100" baseline="-25000" dirty="0"/>
              <a:t>3</a:t>
            </a:r>
            <a:endParaRPr lang="zh-CN" altLang="en-US" sz="11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FC19FAD-7313-497C-9B96-B4381F194705}"/>
              </a:ext>
            </a:extLst>
          </p:cNvPr>
          <p:cNvSpPr/>
          <p:nvPr/>
        </p:nvSpPr>
        <p:spPr>
          <a:xfrm>
            <a:off x="4659688" y="2769339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E5C221F-1876-483E-8E14-DA90E458163F}"/>
              </a:ext>
            </a:extLst>
          </p:cNvPr>
          <p:cNvSpPr/>
          <p:nvPr/>
        </p:nvSpPr>
        <p:spPr>
          <a:xfrm>
            <a:off x="5099620" y="4229390"/>
            <a:ext cx="6142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(D,2)</a:t>
            </a:r>
            <a:endParaRPr lang="zh-CN" altLang="en-US" sz="11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E09EAC8-C324-4A80-8B26-A78ED1980E66}"/>
              </a:ext>
            </a:extLst>
          </p:cNvPr>
          <p:cNvSpPr/>
          <p:nvPr/>
        </p:nvSpPr>
        <p:spPr>
          <a:xfrm>
            <a:off x="5690690" y="3828395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F2DA794-7529-461D-BFE8-A9587EA0D312}"/>
              </a:ext>
            </a:extLst>
          </p:cNvPr>
          <p:cNvSpPr/>
          <p:nvPr/>
        </p:nvSpPr>
        <p:spPr>
          <a:xfrm>
            <a:off x="5663678" y="2765202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r>
              <a:rPr lang="en-US" altLang="zh-CN" sz="1000" dirty="0">
                <a:solidFill>
                  <a:schemeClr val="tx1"/>
                </a:solidFill>
              </a:rPr>
              <a:t>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D9061464-06F4-47EF-8CA2-5FE0E23E8369}"/>
              </a:ext>
            </a:extLst>
          </p:cNvPr>
          <p:cNvSpPr txBox="1"/>
          <p:nvPr/>
        </p:nvSpPr>
        <p:spPr>
          <a:xfrm>
            <a:off x="6804248" y="2668251"/>
            <a:ext cx="1570165" cy="43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SN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:B=C=1,D=0</a:t>
            </a:r>
          </a:p>
          <a:p>
            <a:pPr algn="l"/>
            <a:r>
              <a:rPr lang="en-US" altLang="zh-CN" sz="1100" dirty="0"/>
              <a:t>SN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:B=C=D=2</a:t>
            </a:r>
            <a:endParaRPr lang="zh-CN" altLang="en-US" sz="11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888BAD9-9CAD-46E6-B901-B7CF0FD55D20}"/>
              </a:ext>
            </a:extLst>
          </p:cNvPr>
          <p:cNvSpPr txBox="1"/>
          <p:nvPr/>
        </p:nvSpPr>
        <p:spPr>
          <a:xfrm>
            <a:off x="2975038" y="4741355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rgbClr val="FF0000"/>
                </a:solidFill>
              </a:rPr>
              <a:t>Tx2 </a:t>
            </a:r>
            <a:r>
              <a:rPr lang="zh-CN" altLang="en-US" sz="1100" b="1" dirty="0">
                <a:solidFill>
                  <a:srgbClr val="FF0000"/>
                </a:solidFill>
              </a:rPr>
              <a:t>→ </a:t>
            </a:r>
            <a:r>
              <a:rPr lang="en-US" altLang="zh-CN" sz="1100" b="1" dirty="0">
                <a:solidFill>
                  <a:srgbClr val="FF0000"/>
                </a:solidFill>
              </a:rPr>
              <a:t>Tx1</a:t>
            </a:r>
            <a:endParaRPr lang="zh-CN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6B112A10-FB99-4657-8D7C-056AD8E0A03F}"/>
              </a:ext>
            </a:extLst>
          </p:cNvPr>
          <p:cNvCxnSpPr>
            <a:stCxn id="12" idx="2"/>
            <a:endCxn id="101" idx="0"/>
          </p:cNvCxnSpPr>
          <p:nvPr/>
        </p:nvCxnSpPr>
        <p:spPr>
          <a:xfrm>
            <a:off x="2945805" y="4455495"/>
            <a:ext cx="641301" cy="2858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377E4D10-ED7F-427F-9F9C-9C93A1C118E6}"/>
              </a:ext>
            </a:extLst>
          </p:cNvPr>
          <p:cNvCxnSpPr>
            <a:stCxn id="43" idx="2"/>
            <a:endCxn id="101" idx="0"/>
          </p:cNvCxnSpPr>
          <p:nvPr/>
        </p:nvCxnSpPr>
        <p:spPr>
          <a:xfrm flipH="1">
            <a:off x="3587106" y="4456370"/>
            <a:ext cx="649685" cy="2849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BA02196-A646-477D-8D1C-29D21EA86545}"/>
              </a:ext>
            </a:extLst>
          </p:cNvPr>
          <p:cNvSpPr txBox="1"/>
          <p:nvPr/>
        </p:nvSpPr>
        <p:spPr>
          <a:xfrm>
            <a:off x="6503257" y="3447591"/>
            <a:ext cx="2334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rgbClr val="FF0000"/>
                </a:solidFill>
              </a:rPr>
              <a:t>Tx2 is before Tx1</a:t>
            </a: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but Tx2’ s snapshot is after Tx1’s snapshot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290BBB43-5442-4E05-AB6C-4D5EE7193B39}"/>
              </a:ext>
            </a:extLst>
          </p:cNvPr>
          <p:cNvSpPr/>
          <p:nvPr/>
        </p:nvSpPr>
        <p:spPr>
          <a:xfrm>
            <a:off x="3346100" y="3254073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11A7C015-95CC-43F9-90CC-ABF939F7368A}"/>
              </a:ext>
            </a:extLst>
          </p:cNvPr>
          <p:cNvCxnSpPr>
            <a:stCxn id="29" idx="3"/>
            <a:endCxn id="40" idx="1"/>
          </p:cNvCxnSpPr>
          <p:nvPr/>
        </p:nvCxnSpPr>
        <p:spPr>
          <a:xfrm flipV="1">
            <a:off x="2089918" y="3957008"/>
            <a:ext cx="1292523" cy="41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E684F11-A210-4E35-8093-E9F944C6D366}"/>
              </a:ext>
            </a:extLst>
          </p:cNvPr>
          <p:cNvCxnSpPr>
            <a:cxnSpLocks/>
            <a:stCxn id="121" idx="3"/>
            <a:endCxn id="46" idx="1"/>
          </p:cNvCxnSpPr>
          <p:nvPr/>
        </p:nvCxnSpPr>
        <p:spPr>
          <a:xfrm flipV="1">
            <a:off x="3753080" y="3387015"/>
            <a:ext cx="916309" cy="26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E734294B-025D-4789-AABC-F14E9B79A418}"/>
              </a:ext>
            </a:extLst>
          </p:cNvPr>
          <p:cNvCxnSpPr>
            <a:stCxn id="80" idx="3"/>
            <a:endCxn id="85" idx="1"/>
          </p:cNvCxnSpPr>
          <p:nvPr/>
        </p:nvCxnSpPr>
        <p:spPr>
          <a:xfrm flipV="1">
            <a:off x="5066668" y="2900835"/>
            <a:ext cx="597010" cy="41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64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2" grpId="0"/>
      <p:bldP spid="26" grpId="0" animBg="1"/>
      <p:bldP spid="27" grpId="0"/>
      <p:bldP spid="29" grpId="0" animBg="1"/>
      <p:bldP spid="30" grpId="0" animBg="1"/>
      <p:bldP spid="35" grpId="0" animBg="1"/>
      <p:bldP spid="36" grpId="0"/>
      <p:bldP spid="11" grpId="0"/>
      <p:bldP spid="38" grpId="0"/>
      <p:bldP spid="40" grpId="0" animBg="1"/>
      <p:bldP spid="12" grpId="0"/>
      <p:bldP spid="43" grpId="0"/>
      <p:bldP spid="46" grpId="0" animBg="1"/>
      <p:bldP spid="49" grpId="0" animBg="1"/>
      <p:bldP spid="52" grpId="0"/>
      <p:bldP spid="56" grpId="0"/>
      <p:bldP spid="78" grpId="0"/>
      <p:bldP spid="80" grpId="0" animBg="1"/>
      <p:bldP spid="81" grpId="0"/>
      <p:bldP spid="83" grpId="0" animBg="1"/>
      <p:bldP spid="85" grpId="0" animBg="1"/>
      <p:bldP spid="99" grpId="0"/>
      <p:bldP spid="101" grpId="0"/>
      <p:bldP spid="116" grpId="0"/>
      <p:bldP spid="1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33502"/>
            <a:ext cx="7355141" cy="160634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For each transaction, when two instances are used to construct the chopping graph, each transaction has at most one conflicting piece in the chopping graph.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Lazy Snapshot Assignment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F03946-617B-4900-ABBD-8FB9371B9AF5}"/>
              </a:ext>
            </a:extLst>
          </p:cNvPr>
          <p:cNvSpPr txBox="1"/>
          <p:nvPr/>
        </p:nvSpPr>
        <p:spPr>
          <a:xfrm>
            <a:off x="772590" y="300189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Piece i1</a:t>
            </a:r>
            <a:endParaRPr lang="zh-CN" altLang="en-US" sz="11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8C8EAD2-5176-49AD-823B-D011A2634D2D}"/>
              </a:ext>
            </a:extLst>
          </p:cNvPr>
          <p:cNvSpPr txBox="1"/>
          <p:nvPr/>
        </p:nvSpPr>
        <p:spPr>
          <a:xfrm>
            <a:off x="2915816" y="300189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Piece i2</a:t>
            </a:r>
            <a:endParaRPr lang="zh-CN" altLang="en-US" sz="11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084C836-22E2-40D8-979D-90641BD28701}"/>
              </a:ext>
            </a:extLst>
          </p:cNvPr>
          <p:cNvSpPr txBox="1"/>
          <p:nvPr/>
        </p:nvSpPr>
        <p:spPr>
          <a:xfrm>
            <a:off x="772570" y="4095857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Piece j1</a:t>
            </a:r>
            <a:endParaRPr lang="zh-CN" altLang="en-US" sz="11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42CD03C-44B3-4F9A-BACB-3ECB5F037D20}"/>
              </a:ext>
            </a:extLst>
          </p:cNvPr>
          <p:cNvSpPr txBox="1"/>
          <p:nvPr/>
        </p:nvSpPr>
        <p:spPr>
          <a:xfrm>
            <a:off x="2915816" y="4095857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Piece j2</a:t>
            </a:r>
            <a:endParaRPr lang="zh-CN" altLang="en-US" sz="11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E69E858-942C-41CF-A21D-43A8794D179E}"/>
              </a:ext>
            </a:extLst>
          </p:cNvPr>
          <p:cNvSpPr txBox="1"/>
          <p:nvPr/>
        </p:nvSpPr>
        <p:spPr>
          <a:xfrm>
            <a:off x="1844203" y="300189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Piece k</a:t>
            </a:r>
            <a:endParaRPr lang="zh-CN" altLang="en-US" sz="11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A3070B3-CFE3-46A6-AA8A-2814CB1A48E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96626" y="3263504"/>
            <a:ext cx="0" cy="2160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5BD51D9-95D4-4050-97C7-E9107B4F2DF4}"/>
              </a:ext>
            </a:extLst>
          </p:cNvPr>
          <p:cNvSpPr txBox="1"/>
          <p:nvPr/>
        </p:nvSpPr>
        <p:spPr>
          <a:xfrm>
            <a:off x="960570" y="3546027"/>
            <a:ext cx="353943" cy="261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100" dirty="0"/>
              <a:t>…..</a:t>
            </a:r>
            <a:endParaRPr lang="zh-CN" altLang="en-US" sz="11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8D1EC05-FAF0-4E1C-B0E5-41DD4074D1A9}"/>
              </a:ext>
            </a:extLst>
          </p:cNvPr>
          <p:cNvCxnSpPr>
            <a:cxnSpLocks/>
          </p:cNvCxnSpPr>
          <p:nvPr/>
        </p:nvCxnSpPr>
        <p:spPr>
          <a:xfrm>
            <a:off x="1096626" y="3839568"/>
            <a:ext cx="0" cy="2160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D326B99-00D2-488E-AB49-5058CF51ED46}"/>
              </a:ext>
            </a:extLst>
          </p:cNvPr>
          <p:cNvCxnSpPr>
            <a:cxnSpLocks/>
          </p:cNvCxnSpPr>
          <p:nvPr/>
        </p:nvCxnSpPr>
        <p:spPr>
          <a:xfrm>
            <a:off x="3212882" y="3259076"/>
            <a:ext cx="0" cy="2160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F451FA3-218A-46E1-BA1C-BCDB357D925E}"/>
              </a:ext>
            </a:extLst>
          </p:cNvPr>
          <p:cNvSpPr txBox="1"/>
          <p:nvPr/>
        </p:nvSpPr>
        <p:spPr>
          <a:xfrm>
            <a:off x="3076826" y="3541599"/>
            <a:ext cx="353943" cy="261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100" dirty="0"/>
              <a:t>…..</a:t>
            </a:r>
            <a:endParaRPr lang="zh-CN" altLang="en-US" sz="1100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A019F99-E87A-439E-A1C4-15AFEE664663}"/>
              </a:ext>
            </a:extLst>
          </p:cNvPr>
          <p:cNvCxnSpPr>
            <a:cxnSpLocks/>
          </p:cNvCxnSpPr>
          <p:nvPr/>
        </p:nvCxnSpPr>
        <p:spPr>
          <a:xfrm>
            <a:off x="3212882" y="3835140"/>
            <a:ext cx="0" cy="2160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D62C780-DB07-4A09-9BCF-9CF931D9C0E0}"/>
              </a:ext>
            </a:extLst>
          </p:cNvPr>
          <p:cNvSpPr txBox="1"/>
          <p:nvPr/>
        </p:nvSpPr>
        <p:spPr>
          <a:xfrm>
            <a:off x="867722" y="3241000"/>
            <a:ext cx="353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S</a:t>
            </a:r>
            <a:endParaRPr lang="zh-CN" altLang="en-US" sz="11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36B557E-366B-494B-BA69-3C16DEF68AFE}"/>
              </a:ext>
            </a:extLst>
          </p:cNvPr>
          <p:cNvSpPr txBox="1"/>
          <p:nvPr/>
        </p:nvSpPr>
        <p:spPr>
          <a:xfrm>
            <a:off x="867722" y="3811165"/>
            <a:ext cx="353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S</a:t>
            </a:r>
            <a:endParaRPr lang="zh-CN" altLang="en-US" sz="11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01AB359-BF33-4D10-9AE9-362D1C36B9D4}"/>
              </a:ext>
            </a:extLst>
          </p:cNvPr>
          <p:cNvSpPr txBox="1"/>
          <p:nvPr/>
        </p:nvSpPr>
        <p:spPr>
          <a:xfrm>
            <a:off x="3207731" y="3219389"/>
            <a:ext cx="353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S</a:t>
            </a:r>
            <a:endParaRPr lang="zh-CN" altLang="en-US" sz="11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EFCB060-A166-456A-AACA-0E6821405951}"/>
              </a:ext>
            </a:extLst>
          </p:cNvPr>
          <p:cNvSpPr txBox="1"/>
          <p:nvPr/>
        </p:nvSpPr>
        <p:spPr>
          <a:xfrm>
            <a:off x="3207731" y="3789554"/>
            <a:ext cx="353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S</a:t>
            </a:r>
            <a:endParaRPr lang="zh-CN" altLang="en-US" sz="1100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F607DE5-7766-4A4A-B41E-E5703FE2B7C2}"/>
              </a:ext>
            </a:extLst>
          </p:cNvPr>
          <p:cNvCxnSpPr>
            <a:stCxn id="4" idx="3"/>
            <a:endCxn id="46" idx="1"/>
          </p:cNvCxnSpPr>
          <p:nvPr/>
        </p:nvCxnSpPr>
        <p:spPr>
          <a:xfrm>
            <a:off x="1420662" y="3132699"/>
            <a:ext cx="4235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46A103C-9588-4572-9B0A-447359439A7C}"/>
              </a:ext>
            </a:extLst>
          </p:cNvPr>
          <p:cNvCxnSpPr>
            <a:cxnSpLocks/>
            <a:stCxn id="46" idx="3"/>
            <a:endCxn id="41" idx="1"/>
          </p:cNvCxnSpPr>
          <p:nvPr/>
        </p:nvCxnSpPr>
        <p:spPr>
          <a:xfrm>
            <a:off x="2492275" y="3132699"/>
            <a:ext cx="4235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82C5449-D757-4684-B21C-B1664B2A2B44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420642" y="4226662"/>
            <a:ext cx="149517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0026525F-6E8F-425F-90D8-E78D52327FBE}"/>
              </a:ext>
            </a:extLst>
          </p:cNvPr>
          <p:cNvSpPr txBox="1"/>
          <p:nvPr/>
        </p:nvSpPr>
        <p:spPr>
          <a:xfrm>
            <a:off x="1497029" y="2878352"/>
            <a:ext cx="372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C</a:t>
            </a:r>
            <a:endParaRPr lang="zh-CN" altLang="en-US" sz="11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6EE79E5-C9FA-417C-9E9D-DC5A7B7467CB}"/>
              </a:ext>
            </a:extLst>
          </p:cNvPr>
          <p:cNvSpPr txBox="1"/>
          <p:nvPr/>
        </p:nvSpPr>
        <p:spPr>
          <a:xfrm>
            <a:off x="2584982" y="2871089"/>
            <a:ext cx="372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C</a:t>
            </a:r>
            <a:endParaRPr lang="zh-CN" altLang="en-US" sz="11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F4AE6C0-931F-459B-A964-8EA7759F63FB}"/>
              </a:ext>
            </a:extLst>
          </p:cNvPr>
          <p:cNvSpPr txBox="1"/>
          <p:nvPr/>
        </p:nvSpPr>
        <p:spPr>
          <a:xfrm>
            <a:off x="2088435" y="4006929"/>
            <a:ext cx="372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C</a:t>
            </a:r>
            <a:endParaRPr lang="zh-CN" altLang="en-US" sz="11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1295009-6D62-4FF9-AF31-DB0FEE208BE6}"/>
              </a:ext>
            </a:extLst>
          </p:cNvPr>
          <p:cNvSpPr txBox="1"/>
          <p:nvPr/>
        </p:nvSpPr>
        <p:spPr>
          <a:xfrm>
            <a:off x="903960" y="2644717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/>
              <a:t>Tx1</a:t>
            </a:r>
            <a:endParaRPr lang="zh-CN" altLang="en-US" sz="1100" b="1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4F93963-D6FF-400F-BBDA-B2A08152BCA6}"/>
              </a:ext>
            </a:extLst>
          </p:cNvPr>
          <p:cNvSpPr txBox="1"/>
          <p:nvPr/>
        </p:nvSpPr>
        <p:spPr>
          <a:xfrm>
            <a:off x="1930892" y="2645431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/>
              <a:t>Tx2</a:t>
            </a:r>
            <a:endParaRPr lang="zh-CN" altLang="en-US" sz="1100" b="1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AF5CA7-F404-4039-A529-3BA638B0EEEC}"/>
              </a:ext>
            </a:extLst>
          </p:cNvPr>
          <p:cNvSpPr txBox="1"/>
          <p:nvPr/>
        </p:nvSpPr>
        <p:spPr>
          <a:xfrm>
            <a:off x="3023828" y="2650350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/>
              <a:t>Tx1</a:t>
            </a:r>
            <a:r>
              <a:rPr lang="en-US" altLang="zh-CN" sz="1100" b="1" baseline="30000" dirty="0"/>
              <a:t>’</a:t>
            </a:r>
            <a:endParaRPr lang="zh-CN" altLang="en-US" sz="1100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C687144-F4FA-4F67-98C5-C627EF2FB2B3}"/>
              </a:ext>
            </a:extLst>
          </p:cNvPr>
          <p:cNvSpPr txBox="1"/>
          <p:nvPr/>
        </p:nvSpPr>
        <p:spPr>
          <a:xfrm>
            <a:off x="4821554" y="3641888"/>
            <a:ext cx="6480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Piece i1</a:t>
            </a:r>
          </a:p>
          <a:p>
            <a:pPr algn="ctr"/>
            <a:r>
              <a:rPr lang="en-US" altLang="zh-CN" sz="1100" dirty="0"/>
              <a:t>…</a:t>
            </a:r>
          </a:p>
          <a:p>
            <a:pPr algn="ctr"/>
            <a:r>
              <a:rPr lang="en-US" altLang="zh-CN" sz="1100" dirty="0"/>
              <a:t>Piece j1</a:t>
            </a:r>
            <a:endParaRPr lang="zh-CN" altLang="en-US" sz="11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87A736E-F1D3-4961-9D69-EEAB0009CE6C}"/>
              </a:ext>
            </a:extLst>
          </p:cNvPr>
          <p:cNvSpPr txBox="1"/>
          <p:nvPr/>
        </p:nvSpPr>
        <p:spPr>
          <a:xfrm>
            <a:off x="6953991" y="3640370"/>
            <a:ext cx="6480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Piece i1</a:t>
            </a:r>
          </a:p>
          <a:p>
            <a:pPr algn="ctr"/>
            <a:r>
              <a:rPr lang="en-US" altLang="zh-CN" sz="1100" dirty="0"/>
              <a:t>…</a:t>
            </a:r>
          </a:p>
          <a:p>
            <a:pPr algn="ctr"/>
            <a:r>
              <a:rPr lang="en-US" altLang="zh-CN" sz="1100" dirty="0"/>
              <a:t>Piece j1</a:t>
            </a:r>
            <a:endParaRPr lang="zh-CN" altLang="en-US" sz="11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53D06D0-603F-4B63-8A04-0C85DE0D6945}"/>
              </a:ext>
            </a:extLst>
          </p:cNvPr>
          <p:cNvSpPr txBox="1"/>
          <p:nvPr/>
        </p:nvSpPr>
        <p:spPr>
          <a:xfrm>
            <a:off x="5869809" y="3174576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Piece k</a:t>
            </a:r>
            <a:endParaRPr lang="zh-CN" altLang="en-US" sz="1100" dirty="0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D2F0F94C-BE1F-4947-AE55-6A0FCB8CC048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5469626" y="3402695"/>
            <a:ext cx="533333" cy="5392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DCA01235-054D-4DFA-821F-01AD10F92894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6388546" y="3419441"/>
            <a:ext cx="565445" cy="5210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BC16830E-C43A-4D70-85E5-376B90BE1139}"/>
              </a:ext>
            </a:extLst>
          </p:cNvPr>
          <p:cNvSpPr txBox="1"/>
          <p:nvPr/>
        </p:nvSpPr>
        <p:spPr>
          <a:xfrm>
            <a:off x="5455383" y="3402695"/>
            <a:ext cx="372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C</a:t>
            </a:r>
            <a:endParaRPr lang="zh-CN" altLang="en-US" sz="11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2C38913-B012-4588-A0FE-6527AFF681D4}"/>
              </a:ext>
            </a:extLst>
          </p:cNvPr>
          <p:cNvSpPr txBox="1"/>
          <p:nvPr/>
        </p:nvSpPr>
        <p:spPr>
          <a:xfrm>
            <a:off x="6676804" y="3386275"/>
            <a:ext cx="372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C</a:t>
            </a:r>
            <a:endParaRPr lang="zh-CN" altLang="en-US" sz="11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4138A2D-7BF0-4DF0-83D8-ABE45228891B}"/>
              </a:ext>
            </a:extLst>
          </p:cNvPr>
          <p:cNvSpPr txBox="1"/>
          <p:nvPr/>
        </p:nvSpPr>
        <p:spPr>
          <a:xfrm>
            <a:off x="4929566" y="2817399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/>
              <a:t>Tx1</a:t>
            </a:r>
            <a:endParaRPr lang="zh-CN" altLang="en-US" sz="11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A29DD70-07F3-4067-B625-653AE7BA3335}"/>
              </a:ext>
            </a:extLst>
          </p:cNvPr>
          <p:cNvSpPr txBox="1"/>
          <p:nvPr/>
        </p:nvSpPr>
        <p:spPr>
          <a:xfrm>
            <a:off x="5956498" y="2818113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/>
              <a:t>Tx2</a:t>
            </a:r>
            <a:endParaRPr lang="zh-CN" altLang="en-US" sz="1100" b="1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EFBA3A9-2655-4C70-A95A-89730329E1FF}"/>
              </a:ext>
            </a:extLst>
          </p:cNvPr>
          <p:cNvSpPr txBox="1"/>
          <p:nvPr/>
        </p:nvSpPr>
        <p:spPr>
          <a:xfrm>
            <a:off x="7049434" y="282303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b="1" dirty="0"/>
              <a:t>Tx1</a:t>
            </a:r>
            <a:r>
              <a:rPr lang="en-US" altLang="zh-CN" sz="1100" b="1" baseline="30000" dirty="0"/>
              <a:t>’</a:t>
            </a:r>
            <a:endParaRPr lang="zh-CN" altLang="en-US" sz="1100" b="1" dirty="0"/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44C76E7-9912-48B4-B244-FF901CAAE10E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 flipV="1">
            <a:off x="5469626" y="3940452"/>
            <a:ext cx="1484365" cy="15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5728B60-FADD-4A08-B966-ABF0DED2A43A}"/>
              </a:ext>
            </a:extLst>
          </p:cNvPr>
          <p:cNvSpPr txBox="1"/>
          <p:nvPr/>
        </p:nvSpPr>
        <p:spPr>
          <a:xfrm>
            <a:off x="6098402" y="3899547"/>
            <a:ext cx="372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C</a:t>
            </a:r>
            <a:endParaRPr lang="zh-CN" altLang="en-US" sz="1100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45947077-A77A-4845-AAA3-7B8BB2CD4184}"/>
              </a:ext>
            </a:extLst>
          </p:cNvPr>
          <p:cNvCxnSpPr/>
          <p:nvPr/>
        </p:nvCxnSpPr>
        <p:spPr>
          <a:xfrm>
            <a:off x="3779912" y="3577580"/>
            <a:ext cx="86409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69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/>
      <p:bldP spid="44" grpId="0"/>
      <p:bldP spid="45" grpId="0"/>
      <p:bldP spid="46" grpId="0"/>
      <p:bldP spid="8" grpId="0"/>
      <p:bldP spid="51" grpId="0"/>
      <p:bldP spid="10" grpId="0"/>
      <p:bldP spid="54" grpId="0"/>
      <p:bldP spid="55" grpId="0"/>
      <p:bldP spid="58" grpId="0"/>
      <p:bldP spid="63" grpId="0"/>
      <p:bldP spid="65" grpId="0"/>
      <p:bldP spid="67" grpId="0"/>
      <p:bldP spid="20" grpId="0"/>
      <p:bldP spid="69" grpId="0"/>
      <p:bldP spid="70" grpId="0"/>
      <p:bldP spid="72" grpId="0"/>
      <p:bldP spid="73" grpId="0"/>
      <p:bldP spid="77" grpId="0"/>
      <p:bldP spid="98" grpId="0"/>
      <p:bldP spid="100" grpId="0"/>
      <p:bldP spid="102" grpId="0"/>
      <p:bldP spid="103" grpId="0"/>
      <p:bldP spid="104" grpId="0"/>
      <p:bldP spid="1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5ACF134-8B7A-407D-AD2E-033880F86093}"/>
              </a:ext>
            </a:extLst>
          </p:cNvPr>
          <p:cNvCxnSpPr>
            <a:cxnSpLocks/>
          </p:cNvCxnSpPr>
          <p:nvPr/>
        </p:nvCxnSpPr>
        <p:spPr>
          <a:xfrm>
            <a:off x="5908245" y="3045046"/>
            <a:ext cx="0" cy="140092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8426542-5BE6-4146-864D-0F1622223D3A}"/>
              </a:ext>
            </a:extLst>
          </p:cNvPr>
          <p:cNvCxnSpPr>
            <a:cxnSpLocks/>
          </p:cNvCxnSpPr>
          <p:nvPr/>
        </p:nvCxnSpPr>
        <p:spPr>
          <a:xfrm flipH="1">
            <a:off x="4860032" y="3068683"/>
            <a:ext cx="3146" cy="144539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361E36B-D1F1-46DF-BF94-D28842E0D83E}"/>
              </a:ext>
            </a:extLst>
          </p:cNvPr>
          <p:cNvCxnSpPr>
            <a:cxnSpLocks/>
          </p:cNvCxnSpPr>
          <p:nvPr/>
        </p:nvCxnSpPr>
        <p:spPr>
          <a:xfrm>
            <a:off x="3446865" y="3433564"/>
            <a:ext cx="0" cy="111823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C79B578-F837-425E-A517-77FC996C8113}"/>
              </a:ext>
            </a:extLst>
          </p:cNvPr>
          <p:cNvCxnSpPr>
            <a:cxnSpLocks/>
          </p:cNvCxnSpPr>
          <p:nvPr/>
        </p:nvCxnSpPr>
        <p:spPr>
          <a:xfrm>
            <a:off x="1939388" y="3433564"/>
            <a:ext cx="0" cy="1111364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3D85D90-F036-4CD0-9224-A74E1F76047D}"/>
              </a:ext>
            </a:extLst>
          </p:cNvPr>
          <p:cNvSpPr txBox="1"/>
          <p:nvPr/>
        </p:nvSpPr>
        <p:spPr>
          <a:xfrm>
            <a:off x="1512877" y="4546778"/>
            <a:ext cx="8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GSN=SN</a:t>
            </a:r>
            <a:r>
              <a:rPr lang="en-US" altLang="zh-CN" sz="1100" baseline="-25000" dirty="0"/>
              <a:t>2</a:t>
            </a:r>
            <a:endParaRPr lang="zh-CN" altLang="en-US" sz="11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D3071A2-D57A-416C-A68B-DB421B6D4578}"/>
              </a:ext>
            </a:extLst>
          </p:cNvPr>
          <p:cNvCxnSpPr>
            <a:cxnSpLocks/>
          </p:cNvCxnSpPr>
          <p:nvPr/>
        </p:nvCxnSpPr>
        <p:spPr>
          <a:xfrm>
            <a:off x="1135530" y="3433564"/>
            <a:ext cx="0" cy="1080514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77D9B0F-5039-4F07-8574-C0B4EE63936E}"/>
              </a:ext>
            </a:extLst>
          </p:cNvPr>
          <p:cNvSpPr txBox="1"/>
          <p:nvPr/>
        </p:nvSpPr>
        <p:spPr>
          <a:xfrm>
            <a:off x="722229" y="4541031"/>
            <a:ext cx="8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GSN=SN</a:t>
            </a:r>
            <a:r>
              <a:rPr lang="en-US" altLang="zh-CN" sz="1100" baseline="-25000" dirty="0"/>
              <a:t>1</a:t>
            </a:r>
            <a:endParaRPr lang="zh-CN" altLang="en-US" sz="11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16C1CA-2962-4E9E-AF83-FC5435238BFA}"/>
              </a:ext>
            </a:extLst>
          </p:cNvPr>
          <p:cNvSpPr/>
          <p:nvPr/>
        </p:nvSpPr>
        <p:spPr>
          <a:xfrm>
            <a:off x="1256028" y="2627623"/>
            <a:ext cx="908777" cy="20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10CD3C-33AC-4579-AA17-4D7145E22271}"/>
              </a:ext>
            </a:extLst>
          </p:cNvPr>
          <p:cNvSpPr txBox="1"/>
          <p:nvPr/>
        </p:nvSpPr>
        <p:spPr>
          <a:xfrm>
            <a:off x="611560" y="2587287"/>
            <a:ext cx="2046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Tx1: r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(A) w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(B,1)  w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(C,1)</a:t>
            </a:r>
            <a:endParaRPr lang="zh-CN" altLang="en-US" sz="1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33502"/>
            <a:ext cx="7355141" cy="160634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Assigning the snapshot number </a:t>
            </a:r>
            <a:r>
              <a:rPr lang="en-US" altLang="zh-CN" sz="1600" b="1" dirty="0">
                <a:latin typeface="+mj-lt"/>
              </a:rPr>
              <a:t>in the conflicting piece</a:t>
            </a:r>
          </a:p>
          <a:p>
            <a:pPr lvl="1"/>
            <a:r>
              <a:rPr lang="en-US" altLang="zh-CN" sz="1400" dirty="0">
                <a:latin typeface="+mj-lt"/>
              </a:rPr>
              <a:t>Buffer the previous modification</a:t>
            </a:r>
          </a:p>
          <a:p>
            <a:pPr lvl="1"/>
            <a:r>
              <a:rPr lang="en-US" altLang="zh-CN" sz="1400" dirty="0">
                <a:latin typeface="+mj-lt"/>
              </a:rPr>
              <a:t>Order of conflicting piece implies the transaction order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Lazy Snapshot Assignment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110AAD-8CEC-4B96-BA47-DCE01C0A8701}"/>
              </a:ext>
            </a:extLst>
          </p:cNvPr>
          <p:cNvCxnSpPr>
            <a:cxnSpLocks/>
          </p:cNvCxnSpPr>
          <p:nvPr/>
        </p:nvCxnSpPr>
        <p:spPr>
          <a:xfrm>
            <a:off x="440272" y="4214351"/>
            <a:ext cx="5931928" cy="23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AFF1521-D5A6-4C35-8B97-07FE52A20D5A}"/>
              </a:ext>
            </a:extLst>
          </p:cNvPr>
          <p:cNvSpPr txBox="1"/>
          <p:nvPr/>
        </p:nvSpPr>
        <p:spPr>
          <a:xfrm>
            <a:off x="6021823" y="422993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time</a:t>
            </a:r>
            <a:endParaRPr lang="zh-CN" altLang="en-US" sz="1100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5BE3BA8-F04C-4B8C-88C1-7C5AE1D7D710}"/>
              </a:ext>
            </a:extLst>
          </p:cNvPr>
          <p:cNvCxnSpPr>
            <a:cxnSpLocks/>
          </p:cNvCxnSpPr>
          <p:nvPr/>
        </p:nvCxnSpPr>
        <p:spPr>
          <a:xfrm>
            <a:off x="440272" y="3730835"/>
            <a:ext cx="5707379" cy="227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81C0DFE-A41C-48F0-B4A3-1AA618FF4ED6}"/>
              </a:ext>
            </a:extLst>
          </p:cNvPr>
          <p:cNvSpPr/>
          <p:nvPr/>
        </p:nvSpPr>
        <p:spPr>
          <a:xfrm>
            <a:off x="970070" y="3819744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9F77F9F-B9C3-49C8-A595-6A02F153B5B8}"/>
              </a:ext>
            </a:extLst>
          </p:cNvPr>
          <p:cNvSpPr txBox="1"/>
          <p:nvPr/>
        </p:nvSpPr>
        <p:spPr>
          <a:xfrm>
            <a:off x="1292894" y="4204966"/>
            <a:ext cx="1018578" cy="26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r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(A)</a:t>
            </a:r>
            <a:endParaRPr lang="zh-CN" altLang="en-US" sz="11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E396C7E-0BAC-43CF-8B4F-FAF91D75FA07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1304368" y="3961136"/>
            <a:ext cx="4512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BA3767A-F334-4F47-9F1D-702B5B253DBF}"/>
              </a:ext>
            </a:extLst>
          </p:cNvPr>
          <p:cNvSpPr/>
          <p:nvPr/>
        </p:nvSpPr>
        <p:spPr>
          <a:xfrm>
            <a:off x="1755620" y="3819744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BA4F0C-5A5C-4BAC-9369-B2887C58201B}"/>
              </a:ext>
            </a:extLst>
          </p:cNvPr>
          <p:cNvSpPr/>
          <p:nvPr/>
        </p:nvSpPr>
        <p:spPr>
          <a:xfrm>
            <a:off x="957589" y="2933071"/>
            <a:ext cx="908777" cy="2098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D7BE51D-204A-4C34-B083-83B023063AA3}"/>
              </a:ext>
            </a:extLst>
          </p:cNvPr>
          <p:cNvSpPr txBox="1"/>
          <p:nvPr/>
        </p:nvSpPr>
        <p:spPr>
          <a:xfrm>
            <a:off x="611560" y="2893378"/>
            <a:ext cx="2046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Tx2: 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(B,2) 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(C,2)  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(D,2)</a:t>
            </a:r>
            <a:endParaRPr lang="zh-CN" altLang="en-US" sz="11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A1CB3E3-5CF2-4124-A5B0-80E3E7C2EAC7}"/>
              </a:ext>
            </a:extLst>
          </p:cNvPr>
          <p:cNvCxnSpPr>
            <a:cxnSpLocks/>
            <a:stCxn id="29" idx="3"/>
            <a:endCxn id="40" idx="1"/>
          </p:cNvCxnSpPr>
          <p:nvPr/>
        </p:nvCxnSpPr>
        <p:spPr>
          <a:xfrm>
            <a:off x="2089918" y="3961136"/>
            <a:ext cx="1175500" cy="122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739E879B-00DE-4ED5-91A1-30F1C256C978}"/>
              </a:ext>
            </a:extLst>
          </p:cNvPr>
          <p:cNvSpPr/>
          <p:nvPr/>
        </p:nvSpPr>
        <p:spPr>
          <a:xfrm>
            <a:off x="3265418" y="3820965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34EA06-57CB-4309-9B02-072B4217759B}"/>
              </a:ext>
            </a:extLst>
          </p:cNvPr>
          <p:cNvSpPr/>
          <p:nvPr/>
        </p:nvSpPr>
        <p:spPr>
          <a:xfrm>
            <a:off x="2303576" y="4236633"/>
            <a:ext cx="10871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(B,2) 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(C,2) </a:t>
            </a:r>
            <a:endParaRPr lang="zh-CN" altLang="en-US" sz="11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E1AE2BD-EABE-44FE-AD4A-AFC948A4D16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599716" y="3962357"/>
            <a:ext cx="1069673" cy="43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73494FE-B8C3-4D6A-9DD9-E848CB86A184}"/>
              </a:ext>
            </a:extLst>
          </p:cNvPr>
          <p:cNvSpPr/>
          <p:nvPr/>
        </p:nvSpPr>
        <p:spPr>
          <a:xfrm>
            <a:off x="3693212" y="4194760"/>
            <a:ext cx="10871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(B,1) w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(C,1) </a:t>
            </a:r>
            <a:endParaRPr lang="zh-CN" altLang="en-US" sz="11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59674AC-4697-4D6F-8CA8-F43DFE963698}"/>
              </a:ext>
            </a:extLst>
          </p:cNvPr>
          <p:cNvSpPr/>
          <p:nvPr/>
        </p:nvSpPr>
        <p:spPr>
          <a:xfrm>
            <a:off x="4696029" y="3812807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8D986ED-E119-4AA3-A6F5-B2D3FFBF8EBA}"/>
              </a:ext>
            </a:extLst>
          </p:cNvPr>
          <p:cNvSpPr txBox="1"/>
          <p:nvPr/>
        </p:nvSpPr>
        <p:spPr>
          <a:xfrm>
            <a:off x="1912091" y="5010915"/>
            <a:ext cx="1315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Tx2’s conflict piece Tx2=SN</a:t>
            </a:r>
            <a:r>
              <a:rPr lang="en-US" altLang="zh-CN" sz="1100" baseline="-25000" dirty="0"/>
              <a:t>2</a:t>
            </a:r>
            <a:endParaRPr lang="zh-CN" altLang="en-US" sz="11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F76F84-6340-4381-9B09-20088E8C5D6B}"/>
              </a:ext>
            </a:extLst>
          </p:cNvPr>
          <p:cNvCxnSpPr>
            <a:cxnSpLocks/>
          </p:cNvCxnSpPr>
          <p:nvPr/>
        </p:nvCxnSpPr>
        <p:spPr>
          <a:xfrm flipH="1" flipV="1">
            <a:off x="2185360" y="4253724"/>
            <a:ext cx="333254" cy="7305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68C41AC8-0258-43F4-921E-A748184C630A}"/>
              </a:ext>
            </a:extLst>
          </p:cNvPr>
          <p:cNvSpPr txBox="1"/>
          <p:nvPr/>
        </p:nvSpPr>
        <p:spPr>
          <a:xfrm>
            <a:off x="4445758" y="4536581"/>
            <a:ext cx="8266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Tx1=SN</a:t>
            </a:r>
            <a:r>
              <a:rPr lang="en-US" altLang="zh-CN" sz="1100" baseline="-25000" dirty="0"/>
              <a:t>2</a:t>
            </a:r>
          </a:p>
          <a:p>
            <a:pPr algn="ctr"/>
            <a:r>
              <a:rPr lang="en-US" altLang="zh-CN" sz="1100" dirty="0"/>
              <a:t>Tx2=SN</a:t>
            </a:r>
            <a:r>
              <a:rPr lang="en-US" altLang="zh-CN" sz="1100" baseline="-25000" dirty="0"/>
              <a:t>2</a:t>
            </a:r>
            <a:endParaRPr lang="en-US" altLang="zh-CN" sz="1100" dirty="0"/>
          </a:p>
          <a:p>
            <a:pPr algn="ctr"/>
            <a:r>
              <a:rPr lang="en-US" altLang="zh-CN" sz="1100" dirty="0"/>
              <a:t>GSN=SN</a:t>
            </a:r>
            <a:r>
              <a:rPr lang="en-US" altLang="zh-CN" sz="1100" baseline="-25000" dirty="0"/>
              <a:t>3</a:t>
            </a:r>
            <a:endParaRPr lang="zh-CN" altLang="en-US" sz="11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FC19FAD-7313-497C-9B96-B4381F194705}"/>
              </a:ext>
            </a:extLst>
          </p:cNvPr>
          <p:cNvSpPr/>
          <p:nvPr/>
        </p:nvSpPr>
        <p:spPr>
          <a:xfrm>
            <a:off x="4659688" y="3132452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E5C221F-1876-483E-8E14-DA90E458163F}"/>
              </a:ext>
            </a:extLst>
          </p:cNvPr>
          <p:cNvSpPr/>
          <p:nvPr/>
        </p:nvSpPr>
        <p:spPr>
          <a:xfrm>
            <a:off x="5090270" y="4222868"/>
            <a:ext cx="6142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(D,2)</a:t>
            </a:r>
            <a:endParaRPr lang="zh-CN" altLang="en-US" sz="11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E09EAC8-C324-4A80-8B26-A78ED1980E66}"/>
              </a:ext>
            </a:extLst>
          </p:cNvPr>
          <p:cNvSpPr/>
          <p:nvPr/>
        </p:nvSpPr>
        <p:spPr>
          <a:xfrm>
            <a:off x="5690690" y="3828395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F2DA794-7529-461D-BFE8-A9587EA0D312}"/>
              </a:ext>
            </a:extLst>
          </p:cNvPr>
          <p:cNvSpPr/>
          <p:nvPr/>
        </p:nvSpPr>
        <p:spPr>
          <a:xfrm>
            <a:off x="5690690" y="3129371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r>
              <a:rPr lang="en-US" altLang="zh-CN" sz="1000" dirty="0">
                <a:solidFill>
                  <a:schemeClr val="tx1"/>
                </a:solidFill>
              </a:rPr>
              <a:t>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4CF735B2-B6D8-4698-B2BB-8FA54F846649}"/>
              </a:ext>
            </a:extLst>
          </p:cNvPr>
          <p:cNvCxnSpPr>
            <a:stCxn id="80" idx="3"/>
            <a:endCxn id="85" idx="1"/>
          </p:cNvCxnSpPr>
          <p:nvPr/>
        </p:nvCxnSpPr>
        <p:spPr>
          <a:xfrm flipV="1">
            <a:off x="5066668" y="3265004"/>
            <a:ext cx="624022" cy="30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D9061464-06F4-47EF-8CA2-5FE0E23E8369}"/>
              </a:ext>
            </a:extLst>
          </p:cNvPr>
          <p:cNvSpPr txBox="1"/>
          <p:nvPr/>
        </p:nvSpPr>
        <p:spPr>
          <a:xfrm>
            <a:off x="6746295" y="3290591"/>
            <a:ext cx="1570165" cy="43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SN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:B=C=D=0</a:t>
            </a:r>
          </a:p>
          <a:p>
            <a:pPr algn="l"/>
            <a:r>
              <a:rPr lang="en-US" altLang="zh-CN" sz="1100" dirty="0"/>
              <a:t>SN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:B=C=1,D=2</a:t>
            </a:r>
            <a:endParaRPr lang="zh-CN" altLang="en-US" sz="11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D1ED5C3-EBB7-4285-9BDF-8F81307F76F6}"/>
              </a:ext>
            </a:extLst>
          </p:cNvPr>
          <p:cNvSpPr txBox="1"/>
          <p:nvPr/>
        </p:nvSpPr>
        <p:spPr>
          <a:xfrm>
            <a:off x="3365977" y="5055247"/>
            <a:ext cx="1315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Tx1’s conflict piece Tx1=SN</a:t>
            </a:r>
            <a:r>
              <a:rPr lang="en-US" altLang="zh-CN" sz="1100" baseline="-25000" dirty="0"/>
              <a:t>2</a:t>
            </a:r>
            <a:endParaRPr lang="zh-CN" altLang="en-US" sz="11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113C89D-1949-40F8-841F-6F2110B04F3E}"/>
              </a:ext>
            </a:extLst>
          </p:cNvPr>
          <p:cNvCxnSpPr>
            <a:cxnSpLocks/>
          </p:cNvCxnSpPr>
          <p:nvPr/>
        </p:nvCxnSpPr>
        <p:spPr>
          <a:xfrm flipH="1" flipV="1">
            <a:off x="3677259" y="4281238"/>
            <a:ext cx="333254" cy="7305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03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1" grpId="0"/>
      <p:bldP spid="23" grpId="0" animBg="1"/>
      <p:bldP spid="24" grpId="0"/>
      <p:bldP spid="22" grpId="0"/>
      <p:bldP spid="26" grpId="0" animBg="1"/>
      <p:bldP spid="27" grpId="0"/>
      <p:bldP spid="29" grpId="0" animBg="1"/>
      <p:bldP spid="35" grpId="0" animBg="1"/>
      <p:bldP spid="36" grpId="0"/>
      <p:bldP spid="40" grpId="0" animBg="1"/>
      <p:bldP spid="12" grpId="0"/>
      <p:bldP spid="43" grpId="0"/>
      <p:bldP spid="49" grpId="0" animBg="1"/>
      <p:bldP spid="56" grpId="0"/>
      <p:bldP spid="78" grpId="0"/>
      <p:bldP spid="80" grpId="0" animBg="1"/>
      <p:bldP spid="81" grpId="0"/>
      <p:bldP spid="83" grpId="0" animBg="1"/>
      <p:bldP spid="85" grpId="0" animBg="1"/>
      <p:bldP spid="99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Outline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+mj-lt"/>
              </a:rPr>
              <a:t>Background &amp; Target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+mj-lt"/>
              </a:rPr>
              <a:t>Design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+mj-lt"/>
              </a:rPr>
              <a:t>Evaluation</a:t>
            </a:r>
          </a:p>
          <a:p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18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animClr clrSpc="rgb" dir="cw">
                                      <p:cBhvr>
                                        <p:cTn id="7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:a16="http://schemas.microsoft.com/office/drawing/2014/main" id="{B7753574-8E2A-4CD4-B312-828399F77337}"/>
              </a:ext>
            </a:extLst>
          </p:cNvPr>
          <p:cNvSpPr txBox="1"/>
          <p:nvPr/>
        </p:nvSpPr>
        <p:spPr>
          <a:xfrm>
            <a:off x="793378" y="265407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Tx1: w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(A,1) inc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(B)</a:t>
            </a:r>
            <a:endParaRPr lang="zh-CN" alt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6BDE16-5C7E-4609-B3DE-80A7079DEC30}"/>
              </a:ext>
            </a:extLst>
          </p:cNvPr>
          <p:cNvSpPr/>
          <p:nvPr/>
        </p:nvSpPr>
        <p:spPr>
          <a:xfrm>
            <a:off x="1134373" y="2704755"/>
            <a:ext cx="440584" cy="1782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C862A6-B8AA-466E-AFC1-10936E60CC62}"/>
              </a:ext>
            </a:extLst>
          </p:cNvPr>
          <p:cNvSpPr txBox="1"/>
          <p:nvPr/>
        </p:nvSpPr>
        <p:spPr>
          <a:xfrm>
            <a:off x="793378" y="2960160"/>
            <a:ext cx="2046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Tx2: 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(A,2) inc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(B)</a:t>
            </a:r>
            <a:endParaRPr lang="zh-CN" altLang="en-US" sz="1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4" y="1333502"/>
            <a:ext cx="7272786" cy="1025190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Commutative operation may cause inconsistency to snapshot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Commutative Operations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5085766-1906-42AE-82BE-6E333E2F61B4}"/>
              </a:ext>
            </a:extLst>
          </p:cNvPr>
          <p:cNvCxnSpPr>
            <a:cxnSpLocks/>
          </p:cNvCxnSpPr>
          <p:nvPr/>
        </p:nvCxnSpPr>
        <p:spPr>
          <a:xfrm>
            <a:off x="3806601" y="2796793"/>
            <a:ext cx="14298" cy="176631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1B47202-0AD8-448E-ABB7-5430251D4DCE}"/>
              </a:ext>
            </a:extLst>
          </p:cNvPr>
          <p:cNvCxnSpPr>
            <a:cxnSpLocks/>
          </p:cNvCxnSpPr>
          <p:nvPr/>
        </p:nvCxnSpPr>
        <p:spPr>
          <a:xfrm>
            <a:off x="2758748" y="3166289"/>
            <a:ext cx="0" cy="138994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90780D9-4F3B-44E9-A9A2-3143BE17EA0F}"/>
              </a:ext>
            </a:extLst>
          </p:cNvPr>
          <p:cNvSpPr txBox="1"/>
          <p:nvPr/>
        </p:nvSpPr>
        <p:spPr>
          <a:xfrm>
            <a:off x="2332237" y="4558079"/>
            <a:ext cx="826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Tx1=SN1</a:t>
            </a:r>
          </a:p>
          <a:p>
            <a:pPr algn="ctr"/>
            <a:r>
              <a:rPr lang="en-US" altLang="zh-CN" sz="1100" dirty="0"/>
              <a:t>GSN=SN</a:t>
            </a:r>
            <a:r>
              <a:rPr lang="en-US" altLang="zh-CN" sz="1100" baseline="-25000" dirty="0"/>
              <a:t>2</a:t>
            </a:r>
            <a:endParaRPr lang="zh-CN" altLang="en-US" sz="11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F08E5B5-0FB7-444D-9AF1-DBC309533DD4}"/>
              </a:ext>
            </a:extLst>
          </p:cNvPr>
          <p:cNvCxnSpPr>
            <a:cxnSpLocks/>
          </p:cNvCxnSpPr>
          <p:nvPr/>
        </p:nvCxnSpPr>
        <p:spPr>
          <a:xfrm>
            <a:off x="1954890" y="3444865"/>
            <a:ext cx="0" cy="1080514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A3B0C9C-DAC4-4FFE-B9DA-F4242ED3EB23}"/>
              </a:ext>
            </a:extLst>
          </p:cNvPr>
          <p:cNvSpPr txBox="1"/>
          <p:nvPr/>
        </p:nvSpPr>
        <p:spPr>
          <a:xfrm>
            <a:off x="1541589" y="4552332"/>
            <a:ext cx="8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GSN=SN</a:t>
            </a:r>
            <a:r>
              <a:rPr lang="en-US" altLang="zh-CN" sz="1100" baseline="-25000" dirty="0"/>
              <a:t>1</a:t>
            </a:r>
            <a:endParaRPr lang="zh-CN" altLang="en-US" sz="11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69819F0-776A-4D10-88AD-E6841FDB94DC}"/>
              </a:ext>
            </a:extLst>
          </p:cNvPr>
          <p:cNvCxnSpPr>
            <a:cxnSpLocks/>
          </p:cNvCxnSpPr>
          <p:nvPr/>
        </p:nvCxnSpPr>
        <p:spPr>
          <a:xfrm>
            <a:off x="1259632" y="4225652"/>
            <a:ext cx="5931928" cy="23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A6993B91-7B2C-4243-9959-9A320ADA2BD4}"/>
              </a:ext>
            </a:extLst>
          </p:cNvPr>
          <p:cNvSpPr txBox="1"/>
          <p:nvPr/>
        </p:nvSpPr>
        <p:spPr>
          <a:xfrm>
            <a:off x="6841183" y="424124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time</a:t>
            </a:r>
            <a:endParaRPr lang="zh-CN" altLang="en-US" sz="1100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C499612-CD10-4B24-AEF2-B01EAF6FAA33}"/>
              </a:ext>
            </a:extLst>
          </p:cNvPr>
          <p:cNvCxnSpPr>
            <a:cxnSpLocks/>
          </p:cNvCxnSpPr>
          <p:nvPr/>
        </p:nvCxnSpPr>
        <p:spPr>
          <a:xfrm>
            <a:off x="1259632" y="3742136"/>
            <a:ext cx="5707379" cy="227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420EC514-8650-4CCF-AE2B-B49AB760419D}"/>
              </a:ext>
            </a:extLst>
          </p:cNvPr>
          <p:cNvSpPr/>
          <p:nvPr/>
        </p:nvSpPr>
        <p:spPr>
          <a:xfrm>
            <a:off x="1789430" y="3831045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36B075B-1DD8-4F95-A0F1-E260D8C01CFF}"/>
              </a:ext>
            </a:extLst>
          </p:cNvPr>
          <p:cNvSpPr txBox="1"/>
          <p:nvPr/>
        </p:nvSpPr>
        <p:spPr>
          <a:xfrm>
            <a:off x="2112254" y="4216267"/>
            <a:ext cx="1018578" cy="26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w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(A,1)</a:t>
            </a:r>
            <a:endParaRPr lang="zh-CN" altLang="en-US" sz="11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32BF0D3-849B-4387-B431-DB0C7599504A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2123728" y="3972437"/>
            <a:ext cx="45125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F7524929-5A05-485C-B5AD-558482423E19}"/>
              </a:ext>
            </a:extLst>
          </p:cNvPr>
          <p:cNvSpPr/>
          <p:nvPr/>
        </p:nvSpPr>
        <p:spPr>
          <a:xfrm>
            <a:off x="2574980" y="3831045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B06E01C-2CFC-45E2-AB17-66E168D7C23C}"/>
              </a:ext>
            </a:extLst>
          </p:cNvPr>
          <p:cNvCxnSpPr>
            <a:cxnSpLocks/>
            <a:stCxn id="65" idx="3"/>
            <a:endCxn id="69" idx="1"/>
          </p:cNvCxnSpPr>
          <p:nvPr/>
        </p:nvCxnSpPr>
        <p:spPr>
          <a:xfrm>
            <a:off x="2909278" y="3972437"/>
            <a:ext cx="730174" cy="122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1AD31FCD-80E0-422B-B417-582639FB6981}"/>
              </a:ext>
            </a:extLst>
          </p:cNvPr>
          <p:cNvSpPr/>
          <p:nvPr/>
        </p:nvSpPr>
        <p:spPr>
          <a:xfrm>
            <a:off x="3639452" y="3832266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2F43676-F56E-4FB2-B6C8-62FBF5839174}"/>
              </a:ext>
            </a:extLst>
          </p:cNvPr>
          <p:cNvSpPr/>
          <p:nvPr/>
        </p:nvSpPr>
        <p:spPr>
          <a:xfrm>
            <a:off x="3041541" y="4236979"/>
            <a:ext cx="6094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(A,2)</a:t>
            </a:r>
            <a:endParaRPr lang="zh-CN" altLang="en-US" sz="11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470305C-F39B-4BA7-A123-DD56A1072C34}"/>
              </a:ext>
            </a:extLst>
          </p:cNvPr>
          <p:cNvSpPr txBox="1"/>
          <p:nvPr/>
        </p:nvSpPr>
        <p:spPr>
          <a:xfrm>
            <a:off x="2142813" y="5005568"/>
            <a:ext cx="1315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Tx1’s conflict piece Tx1=SN</a:t>
            </a:r>
            <a:r>
              <a:rPr lang="en-US" altLang="zh-CN" sz="1100" baseline="-25000" dirty="0"/>
              <a:t>1</a:t>
            </a:r>
            <a:endParaRPr lang="zh-CN" altLang="en-US" sz="1100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2DA6B0-6685-42E1-8C93-A297D1439BF1}"/>
              </a:ext>
            </a:extLst>
          </p:cNvPr>
          <p:cNvCxnSpPr>
            <a:cxnSpLocks/>
          </p:cNvCxnSpPr>
          <p:nvPr/>
        </p:nvCxnSpPr>
        <p:spPr>
          <a:xfrm flipH="1" flipV="1">
            <a:off x="2142813" y="4317859"/>
            <a:ext cx="151981" cy="6391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08EEA3AF-74EE-45CD-AC3C-B8262F4BC83D}"/>
              </a:ext>
            </a:extLst>
          </p:cNvPr>
          <p:cNvSpPr txBox="1"/>
          <p:nvPr/>
        </p:nvSpPr>
        <p:spPr>
          <a:xfrm>
            <a:off x="3407510" y="4495546"/>
            <a:ext cx="8266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Tx1=SN</a:t>
            </a:r>
            <a:r>
              <a:rPr lang="en-US" altLang="zh-CN" sz="1100" baseline="-25000" dirty="0"/>
              <a:t>2</a:t>
            </a:r>
          </a:p>
          <a:p>
            <a:pPr algn="ctr"/>
            <a:r>
              <a:rPr lang="en-US" altLang="zh-CN" sz="1100" dirty="0"/>
              <a:t>Tx2=SN</a:t>
            </a:r>
            <a:r>
              <a:rPr lang="en-US" altLang="zh-CN" sz="1100" baseline="-25000" dirty="0"/>
              <a:t>2</a:t>
            </a:r>
            <a:endParaRPr lang="en-US" altLang="zh-CN" sz="1100" dirty="0"/>
          </a:p>
          <a:p>
            <a:pPr algn="ctr"/>
            <a:r>
              <a:rPr lang="en-US" altLang="zh-CN" sz="1100" dirty="0"/>
              <a:t>GSN=SN</a:t>
            </a:r>
            <a:r>
              <a:rPr lang="en-US" altLang="zh-CN" sz="1100" baseline="-25000" dirty="0"/>
              <a:t>3</a:t>
            </a:r>
            <a:endParaRPr lang="zh-CN" altLang="en-US" sz="11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A16D52B-6BC9-4DA2-8748-EEAA458637C9}"/>
              </a:ext>
            </a:extLst>
          </p:cNvPr>
          <p:cNvCxnSpPr>
            <a:cxnSpLocks/>
            <a:stCxn id="104" idx="3"/>
            <a:endCxn id="112" idx="1"/>
          </p:cNvCxnSpPr>
          <p:nvPr/>
        </p:nvCxnSpPr>
        <p:spPr>
          <a:xfrm>
            <a:off x="5019676" y="3090965"/>
            <a:ext cx="544456" cy="341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ACECDBC0-39A0-46D5-937A-B4E37EA3C196}"/>
              </a:ext>
            </a:extLst>
          </p:cNvPr>
          <p:cNvSpPr txBox="1"/>
          <p:nvPr/>
        </p:nvSpPr>
        <p:spPr>
          <a:xfrm>
            <a:off x="3315970" y="5054103"/>
            <a:ext cx="1315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Tx2’s conflict piece Tx2=SN</a:t>
            </a:r>
            <a:r>
              <a:rPr lang="en-US" altLang="zh-CN" sz="1100" baseline="-25000" dirty="0"/>
              <a:t>2</a:t>
            </a:r>
            <a:endParaRPr lang="zh-CN" altLang="en-US" sz="11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5BD5D68-13E8-4206-B3F5-39A83A5D8422}"/>
              </a:ext>
            </a:extLst>
          </p:cNvPr>
          <p:cNvCxnSpPr>
            <a:cxnSpLocks/>
          </p:cNvCxnSpPr>
          <p:nvPr/>
        </p:nvCxnSpPr>
        <p:spPr>
          <a:xfrm flipH="1" flipV="1">
            <a:off x="2919050" y="4297622"/>
            <a:ext cx="486193" cy="7980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15F15412-FB50-4A17-8AE7-A82D9976D325}"/>
              </a:ext>
            </a:extLst>
          </p:cNvPr>
          <p:cNvSpPr/>
          <p:nvPr/>
        </p:nvSpPr>
        <p:spPr>
          <a:xfrm>
            <a:off x="1144882" y="3001321"/>
            <a:ext cx="440584" cy="1782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71F6632-772D-4689-AA9B-38FE9D612775}"/>
              </a:ext>
            </a:extLst>
          </p:cNvPr>
          <p:cNvSpPr/>
          <p:nvPr/>
        </p:nvSpPr>
        <p:spPr>
          <a:xfrm>
            <a:off x="2554516" y="3348297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CFFAFF-24A8-4D97-85E4-2E9700E4F547}"/>
              </a:ext>
            </a:extLst>
          </p:cNvPr>
          <p:cNvSpPr txBox="1"/>
          <p:nvPr/>
        </p:nvSpPr>
        <p:spPr>
          <a:xfrm>
            <a:off x="793378" y="2402646"/>
            <a:ext cx="829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 err="1"/>
              <a:t>init</a:t>
            </a:r>
            <a:r>
              <a:rPr lang="en-US" altLang="zh-CN" sz="1100" dirty="0"/>
              <a:t> A=B=0</a:t>
            </a:r>
            <a:endParaRPr lang="zh-CN" altLang="en-US" sz="11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35BF47A-B157-4C62-94D1-48D765CEBD1C}"/>
              </a:ext>
            </a:extLst>
          </p:cNvPr>
          <p:cNvSpPr/>
          <p:nvPr/>
        </p:nvSpPr>
        <p:spPr>
          <a:xfrm>
            <a:off x="3610260" y="2937120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B4F23B-3951-4795-AD79-308A156DF659}"/>
              </a:ext>
            </a:extLst>
          </p:cNvPr>
          <p:cNvSpPr/>
          <p:nvPr/>
        </p:nvSpPr>
        <p:spPr>
          <a:xfrm>
            <a:off x="3607990" y="3347026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D15C878-B686-4D59-AAC6-B45FF6C49137}"/>
              </a:ext>
            </a:extLst>
          </p:cNvPr>
          <p:cNvSpPr/>
          <p:nvPr/>
        </p:nvSpPr>
        <p:spPr>
          <a:xfrm>
            <a:off x="4098462" y="4241011"/>
            <a:ext cx="5613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inc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(B)</a:t>
            </a:r>
            <a:endParaRPr lang="zh-CN" altLang="en-US" sz="11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05F4C5B-5309-4CE0-B028-4F6D5BDEA3C8}"/>
              </a:ext>
            </a:extLst>
          </p:cNvPr>
          <p:cNvSpPr/>
          <p:nvPr/>
        </p:nvSpPr>
        <p:spPr>
          <a:xfrm>
            <a:off x="5025617" y="4260246"/>
            <a:ext cx="5613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inc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(B)</a:t>
            </a:r>
            <a:endParaRPr lang="zh-CN" altLang="en-US" sz="1100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41D56FE8-6803-4580-9BD2-3ECE0F466B44}"/>
              </a:ext>
            </a:extLst>
          </p:cNvPr>
          <p:cNvCxnSpPr>
            <a:cxnSpLocks/>
          </p:cNvCxnSpPr>
          <p:nvPr/>
        </p:nvCxnSpPr>
        <p:spPr>
          <a:xfrm>
            <a:off x="4809037" y="2804223"/>
            <a:ext cx="14298" cy="176631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CC2BF6FC-C50A-487C-86C5-5BD114FA34FD}"/>
              </a:ext>
            </a:extLst>
          </p:cNvPr>
          <p:cNvSpPr/>
          <p:nvPr/>
        </p:nvSpPr>
        <p:spPr>
          <a:xfrm>
            <a:off x="4641888" y="3839696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FBA3C4C-B1DD-4EAF-AE2E-9426B8629D85}"/>
              </a:ext>
            </a:extLst>
          </p:cNvPr>
          <p:cNvSpPr/>
          <p:nvPr/>
        </p:nvSpPr>
        <p:spPr>
          <a:xfrm>
            <a:off x="4612696" y="2955332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74B23B5-C94E-4590-9CEA-F6BF8E954DA0}"/>
              </a:ext>
            </a:extLst>
          </p:cNvPr>
          <p:cNvSpPr/>
          <p:nvPr/>
        </p:nvSpPr>
        <p:spPr>
          <a:xfrm>
            <a:off x="4610426" y="3354456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r>
              <a:rPr lang="en-US" altLang="zh-CN" sz="1000" baseline="30000" dirty="0">
                <a:solidFill>
                  <a:schemeClr val="tx1"/>
                </a:solidFill>
              </a:rPr>
              <a:t>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CBDDC1A2-1008-423A-B4DA-3A6ACF1D6347}"/>
              </a:ext>
            </a:extLst>
          </p:cNvPr>
          <p:cNvCxnSpPr>
            <a:stCxn id="95" idx="3"/>
            <a:endCxn id="105" idx="1"/>
          </p:cNvCxnSpPr>
          <p:nvPr/>
        </p:nvCxnSpPr>
        <p:spPr>
          <a:xfrm>
            <a:off x="4014970" y="3482659"/>
            <a:ext cx="595456" cy="74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B9F7B91F-1739-40EC-A776-ECFBFDC189BD}"/>
              </a:ext>
            </a:extLst>
          </p:cNvPr>
          <p:cNvCxnSpPr>
            <a:cxnSpLocks/>
          </p:cNvCxnSpPr>
          <p:nvPr/>
        </p:nvCxnSpPr>
        <p:spPr>
          <a:xfrm>
            <a:off x="5760473" y="2818420"/>
            <a:ext cx="14298" cy="176631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36B8549F-40A5-40AE-A359-A34CCD275B3B}"/>
              </a:ext>
            </a:extLst>
          </p:cNvPr>
          <p:cNvSpPr/>
          <p:nvPr/>
        </p:nvSpPr>
        <p:spPr>
          <a:xfrm>
            <a:off x="5593324" y="3853893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2FF4E5C-1D2C-453C-A33B-019B1CC96747}"/>
              </a:ext>
            </a:extLst>
          </p:cNvPr>
          <p:cNvSpPr/>
          <p:nvPr/>
        </p:nvSpPr>
        <p:spPr>
          <a:xfrm>
            <a:off x="5564132" y="2958747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r>
              <a:rPr lang="en-US" altLang="zh-CN" sz="1000" baseline="30000" dirty="0">
                <a:solidFill>
                  <a:schemeClr val="tx1"/>
                </a:solidFill>
              </a:rPr>
              <a:t>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EB0E0A2-83F3-425E-A085-EED36C8EF5FE}"/>
              </a:ext>
            </a:extLst>
          </p:cNvPr>
          <p:cNvSpPr/>
          <p:nvPr/>
        </p:nvSpPr>
        <p:spPr>
          <a:xfrm>
            <a:off x="5561862" y="3368653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r>
              <a:rPr lang="en-US" altLang="zh-CN" sz="1000" baseline="30000" dirty="0">
                <a:solidFill>
                  <a:schemeClr val="tx1"/>
                </a:solidFill>
              </a:rPr>
              <a:t>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5158464-C2E8-48BF-8006-7756CEA7E47D}"/>
              </a:ext>
            </a:extLst>
          </p:cNvPr>
          <p:cNvSpPr txBox="1"/>
          <p:nvPr/>
        </p:nvSpPr>
        <p:spPr>
          <a:xfrm>
            <a:off x="6525879" y="2707937"/>
            <a:ext cx="1570165" cy="43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SN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:A=1,B=1</a:t>
            </a:r>
          </a:p>
          <a:p>
            <a:pPr algn="l"/>
            <a:r>
              <a:rPr lang="en-US" altLang="zh-CN" sz="1100" dirty="0"/>
              <a:t>SN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:A=2,B=1</a:t>
            </a:r>
            <a:endParaRPr lang="zh-CN" altLang="en-US" sz="11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AE3BEAD7-958B-45CA-811B-3ADE6C471B21}"/>
              </a:ext>
            </a:extLst>
          </p:cNvPr>
          <p:cNvSpPr txBox="1"/>
          <p:nvPr/>
        </p:nvSpPr>
        <p:spPr>
          <a:xfrm>
            <a:off x="6512873" y="3213651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>
                <a:solidFill>
                  <a:srgbClr val="FF0000"/>
                </a:solidFill>
              </a:rPr>
              <a:t>B in SN</a:t>
            </a:r>
            <a:r>
              <a:rPr lang="en-US" altLang="zh-CN" sz="1100" baseline="-25000" dirty="0">
                <a:solidFill>
                  <a:srgbClr val="FF0000"/>
                </a:solidFill>
              </a:rPr>
              <a:t>2</a:t>
            </a:r>
            <a:r>
              <a:rPr lang="en-US" altLang="zh-CN" sz="1100" dirty="0">
                <a:solidFill>
                  <a:srgbClr val="FF0000"/>
                </a:solidFill>
              </a:rPr>
              <a:t> is excepted equal 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54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" grpId="0" animBg="1"/>
      <p:bldP spid="67" grpId="0"/>
      <p:bldP spid="47" grpId="0"/>
      <p:bldP spid="50" grpId="0"/>
      <p:bldP spid="55" grpId="0"/>
      <p:bldP spid="59" grpId="0" animBg="1"/>
      <p:bldP spid="63" grpId="0"/>
      <p:bldP spid="65" grpId="0" animBg="1"/>
      <p:bldP spid="69" grpId="0" animBg="1"/>
      <p:bldP spid="70" grpId="0"/>
      <p:bldP spid="74" grpId="0"/>
      <p:bldP spid="77" grpId="0"/>
      <p:bldP spid="89" grpId="0"/>
      <p:bldP spid="92" grpId="0" animBg="1"/>
      <p:bldP spid="93" grpId="0" animBg="1"/>
      <p:bldP spid="20" grpId="0"/>
      <p:bldP spid="94" grpId="0" animBg="1"/>
      <p:bldP spid="95" grpId="0" animBg="1"/>
      <p:bldP spid="97" grpId="0"/>
      <p:bldP spid="98" grpId="0"/>
      <p:bldP spid="103" grpId="0" animBg="1"/>
      <p:bldP spid="104" grpId="0" animBg="1"/>
      <p:bldP spid="105" grpId="0" animBg="1"/>
      <p:bldP spid="111" grpId="0" animBg="1"/>
      <p:bldP spid="112" grpId="0" animBg="1"/>
      <p:bldP spid="113" grpId="0" animBg="1"/>
      <p:bldP spid="117" grpId="0"/>
      <p:bldP spid="1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FEABB8A-591F-4869-A31B-ABC0D9A5BEE3}"/>
              </a:ext>
            </a:extLst>
          </p:cNvPr>
          <p:cNvCxnSpPr/>
          <p:nvPr/>
        </p:nvCxnSpPr>
        <p:spPr>
          <a:xfrm>
            <a:off x="4014970" y="3481582"/>
            <a:ext cx="595456" cy="74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7753574-8E2A-4CD4-B312-828399F77337}"/>
              </a:ext>
            </a:extLst>
          </p:cNvPr>
          <p:cNvSpPr txBox="1"/>
          <p:nvPr/>
        </p:nvSpPr>
        <p:spPr>
          <a:xfrm>
            <a:off x="793378" y="2654070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Tx1: w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(A,1) inc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(B)</a:t>
            </a:r>
            <a:endParaRPr lang="zh-CN" alt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6BDE16-5C7E-4609-B3DE-80A7079DEC30}"/>
              </a:ext>
            </a:extLst>
          </p:cNvPr>
          <p:cNvSpPr/>
          <p:nvPr/>
        </p:nvSpPr>
        <p:spPr>
          <a:xfrm>
            <a:off x="1134373" y="2704755"/>
            <a:ext cx="440584" cy="1782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C862A6-B8AA-466E-AFC1-10936E60CC62}"/>
              </a:ext>
            </a:extLst>
          </p:cNvPr>
          <p:cNvSpPr txBox="1"/>
          <p:nvPr/>
        </p:nvSpPr>
        <p:spPr>
          <a:xfrm>
            <a:off x="793378" y="2960160"/>
            <a:ext cx="2046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Tx2: 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(A,2) inc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(B)</a:t>
            </a:r>
            <a:endParaRPr lang="zh-CN" altLang="en-US" sz="11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4" y="1333502"/>
            <a:ext cx="7272786" cy="1025190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Redo commutative operation in snapshots that are later than this operation’s snapshot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Commutative Operations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5085766-1906-42AE-82BE-6E333E2F61B4}"/>
              </a:ext>
            </a:extLst>
          </p:cNvPr>
          <p:cNvCxnSpPr>
            <a:cxnSpLocks/>
          </p:cNvCxnSpPr>
          <p:nvPr/>
        </p:nvCxnSpPr>
        <p:spPr>
          <a:xfrm>
            <a:off x="3806601" y="2796793"/>
            <a:ext cx="14298" cy="176631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1B47202-0AD8-448E-ABB7-5430251D4DCE}"/>
              </a:ext>
            </a:extLst>
          </p:cNvPr>
          <p:cNvCxnSpPr>
            <a:cxnSpLocks/>
          </p:cNvCxnSpPr>
          <p:nvPr/>
        </p:nvCxnSpPr>
        <p:spPr>
          <a:xfrm>
            <a:off x="2758748" y="3166289"/>
            <a:ext cx="0" cy="138994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90780D9-4F3B-44E9-A9A2-3143BE17EA0F}"/>
              </a:ext>
            </a:extLst>
          </p:cNvPr>
          <p:cNvSpPr txBox="1"/>
          <p:nvPr/>
        </p:nvSpPr>
        <p:spPr>
          <a:xfrm>
            <a:off x="2332237" y="4558079"/>
            <a:ext cx="826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Tx1=SN1</a:t>
            </a:r>
          </a:p>
          <a:p>
            <a:pPr algn="ctr"/>
            <a:r>
              <a:rPr lang="en-US" altLang="zh-CN" sz="1100" dirty="0"/>
              <a:t>GSN=SN</a:t>
            </a:r>
            <a:r>
              <a:rPr lang="en-US" altLang="zh-CN" sz="1100" baseline="-25000" dirty="0"/>
              <a:t>2</a:t>
            </a:r>
            <a:endParaRPr lang="zh-CN" altLang="en-US" sz="11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F08E5B5-0FB7-444D-9AF1-DBC309533DD4}"/>
              </a:ext>
            </a:extLst>
          </p:cNvPr>
          <p:cNvCxnSpPr>
            <a:cxnSpLocks/>
          </p:cNvCxnSpPr>
          <p:nvPr/>
        </p:nvCxnSpPr>
        <p:spPr>
          <a:xfrm>
            <a:off x="1954890" y="3444865"/>
            <a:ext cx="0" cy="1080514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A3B0C9C-DAC4-4FFE-B9DA-F4242ED3EB23}"/>
              </a:ext>
            </a:extLst>
          </p:cNvPr>
          <p:cNvSpPr txBox="1"/>
          <p:nvPr/>
        </p:nvSpPr>
        <p:spPr>
          <a:xfrm>
            <a:off x="1541589" y="4552332"/>
            <a:ext cx="82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GSN=SN</a:t>
            </a:r>
            <a:r>
              <a:rPr lang="en-US" altLang="zh-CN" sz="1100" baseline="-25000" dirty="0"/>
              <a:t>1</a:t>
            </a:r>
            <a:endParaRPr lang="zh-CN" altLang="en-US" sz="11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69819F0-776A-4D10-88AD-E6841FDB94DC}"/>
              </a:ext>
            </a:extLst>
          </p:cNvPr>
          <p:cNvCxnSpPr>
            <a:cxnSpLocks/>
          </p:cNvCxnSpPr>
          <p:nvPr/>
        </p:nvCxnSpPr>
        <p:spPr>
          <a:xfrm>
            <a:off x="1259632" y="4225652"/>
            <a:ext cx="5931928" cy="23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A6993B91-7B2C-4243-9959-9A320ADA2BD4}"/>
              </a:ext>
            </a:extLst>
          </p:cNvPr>
          <p:cNvSpPr txBox="1"/>
          <p:nvPr/>
        </p:nvSpPr>
        <p:spPr>
          <a:xfrm>
            <a:off x="6841183" y="4241240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time</a:t>
            </a:r>
            <a:endParaRPr lang="zh-CN" altLang="en-US" sz="1100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C499612-CD10-4B24-AEF2-B01EAF6FAA33}"/>
              </a:ext>
            </a:extLst>
          </p:cNvPr>
          <p:cNvCxnSpPr>
            <a:cxnSpLocks/>
          </p:cNvCxnSpPr>
          <p:nvPr/>
        </p:nvCxnSpPr>
        <p:spPr>
          <a:xfrm>
            <a:off x="1259632" y="3742136"/>
            <a:ext cx="5707379" cy="227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420EC514-8650-4CCF-AE2B-B49AB760419D}"/>
              </a:ext>
            </a:extLst>
          </p:cNvPr>
          <p:cNvSpPr/>
          <p:nvPr/>
        </p:nvSpPr>
        <p:spPr>
          <a:xfrm>
            <a:off x="1789430" y="3831045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36B075B-1DD8-4F95-A0F1-E260D8C01CFF}"/>
              </a:ext>
            </a:extLst>
          </p:cNvPr>
          <p:cNvSpPr txBox="1"/>
          <p:nvPr/>
        </p:nvSpPr>
        <p:spPr>
          <a:xfrm>
            <a:off x="2112254" y="4216267"/>
            <a:ext cx="1018578" cy="26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w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(A,1)</a:t>
            </a:r>
            <a:endParaRPr lang="zh-CN" altLang="en-US" sz="11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32BF0D3-849B-4387-B431-DB0C7599504A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2123728" y="3972437"/>
            <a:ext cx="45125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F7524929-5A05-485C-B5AD-558482423E19}"/>
              </a:ext>
            </a:extLst>
          </p:cNvPr>
          <p:cNvSpPr/>
          <p:nvPr/>
        </p:nvSpPr>
        <p:spPr>
          <a:xfrm>
            <a:off x="2574980" y="3831045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B06E01C-2CFC-45E2-AB17-66E168D7C23C}"/>
              </a:ext>
            </a:extLst>
          </p:cNvPr>
          <p:cNvCxnSpPr>
            <a:cxnSpLocks/>
            <a:stCxn id="65" idx="3"/>
            <a:endCxn id="69" idx="1"/>
          </p:cNvCxnSpPr>
          <p:nvPr/>
        </p:nvCxnSpPr>
        <p:spPr>
          <a:xfrm>
            <a:off x="2909278" y="3972437"/>
            <a:ext cx="730174" cy="122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1AD31FCD-80E0-422B-B417-582639FB6981}"/>
              </a:ext>
            </a:extLst>
          </p:cNvPr>
          <p:cNvSpPr/>
          <p:nvPr/>
        </p:nvSpPr>
        <p:spPr>
          <a:xfrm>
            <a:off x="3639452" y="3832266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2F43676-F56E-4FB2-B6C8-62FBF5839174}"/>
              </a:ext>
            </a:extLst>
          </p:cNvPr>
          <p:cNvSpPr/>
          <p:nvPr/>
        </p:nvSpPr>
        <p:spPr>
          <a:xfrm>
            <a:off x="3041541" y="4236979"/>
            <a:ext cx="6094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w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(A,2)</a:t>
            </a:r>
            <a:endParaRPr lang="zh-CN" altLang="en-US" sz="11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470305C-F39B-4BA7-A123-DD56A1072C34}"/>
              </a:ext>
            </a:extLst>
          </p:cNvPr>
          <p:cNvSpPr txBox="1"/>
          <p:nvPr/>
        </p:nvSpPr>
        <p:spPr>
          <a:xfrm>
            <a:off x="2142813" y="5005568"/>
            <a:ext cx="1315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Tx1’s conflict piece Tx1=SN</a:t>
            </a:r>
            <a:r>
              <a:rPr lang="en-US" altLang="zh-CN" sz="1100" baseline="-25000" dirty="0"/>
              <a:t>1</a:t>
            </a:r>
            <a:endParaRPr lang="zh-CN" altLang="en-US" sz="1100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2DA6B0-6685-42E1-8C93-A297D1439BF1}"/>
              </a:ext>
            </a:extLst>
          </p:cNvPr>
          <p:cNvCxnSpPr>
            <a:cxnSpLocks/>
          </p:cNvCxnSpPr>
          <p:nvPr/>
        </p:nvCxnSpPr>
        <p:spPr>
          <a:xfrm flipH="1" flipV="1">
            <a:off x="2142813" y="4317859"/>
            <a:ext cx="151981" cy="6391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08EEA3AF-74EE-45CD-AC3C-B8262F4BC83D}"/>
              </a:ext>
            </a:extLst>
          </p:cNvPr>
          <p:cNvSpPr txBox="1"/>
          <p:nvPr/>
        </p:nvSpPr>
        <p:spPr>
          <a:xfrm>
            <a:off x="3407510" y="4495546"/>
            <a:ext cx="8266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Tx1=SN</a:t>
            </a:r>
            <a:r>
              <a:rPr lang="en-US" altLang="zh-CN" sz="1100" baseline="-25000" dirty="0"/>
              <a:t>2</a:t>
            </a:r>
          </a:p>
          <a:p>
            <a:pPr algn="ctr"/>
            <a:r>
              <a:rPr lang="en-US" altLang="zh-CN" sz="1100" dirty="0"/>
              <a:t>Tx2=SN</a:t>
            </a:r>
            <a:r>
              <a:rPr lang="en-US" altLang="zh-CN" sz="1100" baseline="-25000" dirty="0"/>
              <a:t>2</a:t>
            </a:r>
            <a:endParaRPr lang="en-US" altLang="zh-CN" sz="1100" dirty="0"/>
          </a:p>
          <a:p>
            <a:pPr algn="ctr"/>
            <a:r>
              <a:rPr lang="en-US" altLang="zh-CN" sz="1100" dirty="0"/>
              <a:t>GSN=SN</a:t>
            </a:r>
            <a:r>
              <a:rPr lang="en-US" altLang="zh-CN" sz="1100" baseline="-25000" dirty="0"/>
              <a:t>3</a:t>
            </a:r>
            <a:endParaRPr lang="zh-CN" altLang="en-US" sz="11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A16D52B-6BC9-4DA2-8748-EEAA458637C9}"/>
              </a:ext>
            </a:extLst>
          </p:cNvPr>
          <p:cNvCxnSpPr>
            <a:cxnSpLocks/>
            <a:stCxn id="104" idx="3"/>
            <a:endCxn id="112" idx="1"/>
          </p:cNvCxnSpPr>
          <p:nvPr/>
        </p:nvCxnSpPr>
        <p:spPr>
          <a:xfrm>
            <a:off x="5019676" y="3090965"/>
            <a:ext cx="544456" cy="341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ACECDBC0-39A0-46D5-937A-B4E37EA3C196}"/>
              </a:ext>
            </a:extLst>
          </p:cNvPr>
          <p:cNvSpPr txBox="1"/>
          <p:nvPr/>
        </p:nvSpPr>
        <p:spPr>
          <a:xfrm>
            <a:off x="3315970" y="5054103"/>
            <a:ext cx="1315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Tx2’s conflict piece Tx2=SN</a:t>
            </a:r>
            <a:r>
              <a:rPr lang="en-US" altLang="zh-CN" sz="1100" baseline="-25000" dirty="0"/>
              <a:t>2</a:t>
            </a:r>
            <a:endParaRPr lang="zh-CN" altLang="en-US" sz="11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5BD5D68-13E8-4206-B3F5-39A83A5D8422}"/>
              </a:ext>
            </a:extLst>
          </p:cNvPr>
          <p:cNvCxnSpPr>
            <a:cxnSpLocks/>
          </p:cNvCxnSpPr>
          <p:nvPr/>
        </p:nvCxnSpPr>
        <p:spPr>
          <a:xfrm flipH="1" flipV="1">
            <a:off x="2919050" y="4297622"/>
            <a:ext cx="486193" cy="7980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15F15412-FB50-4A17-8AE7-A82D9976D325}"/>
              </a:ext>
            </a:extLst>
          </p:cNvPr>
          <p:cNvSpPr/>
          <p:nvPr/>
        </p:nvSpPr>
        <p:spPr>
          <a:xfrm>
            <a:off x="1144882" y="3001321"/>
            <a:ext cx="440584" cy="1782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71F6632-772D-4689-AA9B-38FE9D612775}"/>
              </a:ext>
            </a:extLst>
          </p:cNvPr>
          <p:cNvSpPr/>
          <p:nvPr/>
        </p:nvSpPr>
        <p:spPr>
          <a:xfrm>
            <a:off x="2554516" y="3348297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CFFAFF-24A8-4D97-85E4-2E9700E4F547}"/>
              </a:ext>
            </a:extLst>
          </p:cNvPr>
          <p:cNvSpPr txBox="1"/>
          <p:nvPr/>
        </p:nvSpPr>
        <p:spPr>
          <a:xfrm>
            <a:off x="793378" y="2402646"/>
            <a:ext cx="829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 err="1"/>
              <a:t>init</a:t>
            </a:r>
            <a:r>
              <a:rPr lang="en-US" altLang="zh-CN" sz="1100" dirty="0"/>
              <a:t> A=B=0</a:t>
            </a:r>
            <a:endParaRPr lang="zh-CN" altLang="en-US" sz="11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35BF47A-B157-4C62-94D1-48D765CEBD1C}"/>
              </a:ext>
            </a:extLst>
          </p:cNvPr>
          <p:cNvSpPr/>
          <p:nvPr/>
        </p:nvSpPr>
        <p:spPr>
          <a:xfrm>
            <a:off x="3610260" y="2937120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B4F23B-3951-4795-AD79-308A156DF659}"/>
              </a:ext>
            </a:extLst>
          </p:cNvPr>
          <p:cNvSpPr/>
          <p:nvPr/>
        </p:nvSpPr>
        <p:spPr>
          <a:xfrm>
            <a:off x="3607990" y="3347026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D15C878-B686-4D59-AAC6-B45FF6C49137}"/>
              </a:ext>
            </a:extLst>
          </p:cNvPr>
          <p:cNvSpPr/>
          <p:nvPr/>
        </p:nvSpPr>
        <p:spPr>
          <a:xfrm>
            <a:off x="4098462" y="4241011"/>
            <a:ext cx="5613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inc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(B)</a:t>
            </a:r>
            <a:endParaRPr lang="zh-CN" altLang="en-US" sz="11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05F4C5B-5309-4CE0-B028-4F6D5BDEA3C8}"/>
              </a:ext>
            </a:extLst>
          </p:cNvPr>
          <p:cNvSpPr/>
          <p:nvPr/>
        </p:nvSpPr>
        <p:spPr>
          <a:xfrm>
            <a:off x="5025617" y="4260246"/>
            <a:ext cx="5613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/>
              <a:t>inc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(B)</a:t>
            </a:r>
            <a:endParaRPr lang="zh-CN" altLang="en-US" sz="1100" dirty="0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41D56FE8-6803-4580-9BD2-3ECE0F466B44}"/>
              </a:ext>
            </a:extLst>
          </p:cNvPr>
          <p:cNvCxnSpPr>
            <a:cxnSpLocks/>
          </p:cNvCxnSpPr>
          <p:nvPr/>
        </p:nvCxnSpPr>
        <p:spPr>
          <a:xfrm>
            <a:off x="4809037" y="2804223"/>
            <a:ext cx="14298" cy="176631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CC2BF6FC-C50A-487C-86C5-5BD114FA34FD}"/>
              </a:ext>
            </a:extLst>
          </p:cNvPr>
          <p:cNvSpPr/>
          <p:nvPr/>
        </p:nvSpPr>
        <p:spPr>
          <a:xfrm>
            <a:off x="4641888" y="3839696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4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FBA3C4C-B1DD-4EAF-AE2E-9426B8629D85}"/>
              </a:ext>
            </a:extLst>
          </p:cNvPr>
          <p:cNvSpPr/>
          <p:nvPr/>
        </p:nvSpPr>
        <p:spPr>
          <a:xfrm>
            <a:off x="4612696" y="2955332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r>
              <a:rPr lang="en-US" altLang="zh-CN" sz="1000" baseline="30000" dirty="0">
                <a:solidFill>
                  <a:schemeClr val="tx1"/>
                </a:solidFill>
              </a:rPr>
              <a:t>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74B23B5-C94E-4590-9CEA-F6BF8E954DA0}"/>
              </a:ext>
            </a:extLst>
          </p:cNvPr>
          <p:cNvSpPr/>
          <p:nvPr/>
        </p:nvSpPr>
        <p:spPr>
          <a:xfrm>
            <a:off x="4610426" y="3354456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r>
              <a:rPr lang="en-US" altLang="zh-CN" sz="1000" baseline="30000" dirty="0">
                <a:solidFill>
                  <a:schemeClr val="tx1"/>
                </a:solidFill>
              </a:rPr>
              <a:t>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B9F7B91F-1739-40EC-A776-ECFBFDC189BD}"/>
              </a:ext>
            </a:extLst>
          </p:cNvPr>
          <p:cNvCxnSpPr>
            <a:cxnSpLocks/>
          </p:cNvCxnSpPr>
          <p:nvPr/>
        </p:nvCxnSpPr>
        <p:spPr>
          <a:xfrm>
            <a:off x="5760473" y="2818420"/>
            <a:ext cx="14298" cy="176631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36B8549F-40A5-40AE-A359-A34CCD275B3B}"/>
              </a:ext>
            </a:extLst>
          </p:cNvPr>
          <p:cNvSpPr/>
          <p:nvPr/>
        </p:nvSpPr>
        <p:spPr>
          <a:xfrm>
            <a:off x="5593324" y="3853893"/>
            <a:ext cx="334298" cy="282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</a:t>
            </a:r>
            <a:r>
              <a:rPr lang="en-US" altLang="zh-CN" sz="1000" baseline="-25000" dirty="0">
                <a:solidFill>
                  <a:schemeClr val="tx1"/>
                </a:solidFill>
              </a:rPr>
              <a:t>5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2FF4E5C-1D2C-453C-A33B-019B1CC96747}"/>
              </a:ext>
            </a:extLst>
          </p:cNvPr>
          <p:cNvSpPr/>
          <p:nvPr/>
        </p:nvSpPr>
        <p:spPr>
          <a:xfrm>
            <a:off x="5564132" y="2958747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2</a:t>
            </a:r>
            <a:r>
              <a:rPr lang="en-US" altLang="zh-CN" sz="1000" baseline="30000" dirty="0">
                <a:solidFill>
                  <a:schemeClr val="tx1"/>
                </a:solidFill>
              </a:rPr>
              <a:t>’’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3EB0E0A2-83F3-425E-A085-EED36C8EF5FE}"/>
              </a:ext>
            </a:extLst>
          </p:cNvPr>
          <p:cNvSpPr/>
          <p:nvPr/>
        </p:nvSpPr>
        <p:spPr>
          <a:xfrm>
            <a:off x="5561862" y="3368653"/>
            <a:ext cx="406980" cy="2712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SN</a:t>
            </a:r>
            <a:r>
              <a:rPr lang="en-US" altLang="zh-CN" sz="1000" baseline="-25000" dirty="0">
                <a:solidFill>
                  <a:schemeClr val="tx1"/>
                </a:solidFill>
              </a:rPr>
              <a:t>1</a:t>
            </a:r>
            <a:r>
              <a:rPr lang="en-US" altLang="zh-CN" sz="1000" baseline="30000" dirty="0">
                <a:solidFill>
                  <a:schemeClr val="tx1"/>
                </a:solidFill>
              </a:rPr>
              <a:t>’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5158464-C2E8-48BF-8006-7756CEA7E47D}"/>
              </a:ext>
            </a:extLst>
          </p:cNvPr>
          <p:cNvSpPr txBox="1"/>
          <p:nvPr/>
        </p:nvSpPr>
        <p:spPr>
          <a:xfrm>
            <a:off x="6534628" y="2918693"/>
            <a:ext cx="1570165" cy="43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SN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:A=1,B=1</a:t>
            </a:r>
          </a:p>
          <a:p>
            <a:pPr algn="l"/>
            <a:r>
              <a:rPr lang="en-US" altLang="zh-CN" sz="1100" dirty="0"/>
              <a:t>SN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:A=2,B=2</a:t>
            </a:r>
            <a:endParaRPr lang="zh-CN" altLang="en-US" sz="11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C423558-7F7E-4454-8121-2B1D005389C5}"/>
              </a:ext>
            </a:extLst>
          </p:cNvPr>
          <p:cNvCxnSpPr>
            <a:cxnSpLocks/>
            <a:stCxn id="94" idx="3"/>
            <a:endCxn id="104" idx="1"/>
          </p:cNvCxnSpPr>
          <p:nvPr/>
        </p:nvCxnSpPr>
        <p:spPr>
          <a:xfrm>
            <a:off x="4017240" y="3072753"/>
            <a:ext cx="595456" cy="1821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C8F8797-4914-4AB5-9A39-59ACF45F04DC}"/>
              </a:ext>
            </a:extLst>
          </p:cNvPr>
          <p:cNvCxnSpPr>
            <a:stCxn id="69" idx="3"/>
            <a:endCxn id="103" idx="1"/>
          </p:cNvCxnSpPr>
          <p:nvPr/>
        </p:nvCxnSpPr>
        <p:spPr>
          <a:xfrm>
            <a:off x="3973750" y="3973658"/>
            <a:ext cx="668138" cy="74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0F0159E-91A2-4F1E-B4F0-E478B36F9F3A}"/>
              </a:ext>
            </a:extLst>
          </p:cNvPr>
          <p:cNvCxnSpPr>
            <a:stCxn id="103" idx="3"/>
            <a:endCxn id="111" idx="1"/>
          </p:cNvCxnSpPr>
          <p:nvPr/>
        </p:nvCxnSpPr>
        <p:spPr>
          <a:xfrm>
            <a:off x="4976186" y="3981088"/>
            <a:ext cx="617138" cy="141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0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" grpId="0" animBg="1"/>
      <p:bldP spid="67" grpId="0"/>
      <p:bldP spid="47" grpId="0"/>
      <p:bldP spid="50" grpId="0"/>
      <p:bldP spid="55" grpId="0"/>
      <p:bldP spid="59" grpId="0" animBg="1"/>
      <p:bldP spid="63" grpId="0"/>
      <p:bldP spid="65" grpId="0" animBg="1"/>
      <p:bldP spid="69" grpId="0" animBg="1"/>
      <p:bldP spid="70" grpId="0"/>
      <p:bldP spid="74" grpId="0"/>
      <p:bldP spid="77" grpId="0"/>
      <p:bldP spid="89" grpId="0"/>
      <p:bldP spid="92" grpId="0" animBg="1"/>
      <p:bldP spid="93" grpId="0" animBg="1"/>
      <p:bldP spid="20" grpId="0"/>
      <p:bldP spid="94" grpId="0" animBg="1"/>
      <p:bldP spid="95" grpId="0" animBg="1"/>
      <p:bldP spid="97" grpId="0"/>
      <p:bldP spid="98" grpId="0"/>
      <p:bldP spid="103" grpId="0" animBg="1"/>
      <p:bldP spid="104" grpId="0" animBg="1"/>
      <p:bldP spid="105" grpId="0" animBg="1"/>
      <p:bldP spid="111" grpId="0" animBg="1"/>
      <p:bldP spid="112" grpId="0" animBg="1"/>
      <p:bldP spid="113" grpId="0" animBg="1"/>
      <p:bldP spid="1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Read-only Snapshot Assignment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912D4AF-BD7C-4FCD-AB8B-9B1CBE4CD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7211144" cy="3684239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A read-only transaction should read the snapshot on which the read-write transaction will not commit the update afterwards.</a:t>
            </a:r>
          </a:p>
          <a:p>
            <a:r>
              <a:rPr lang="en-US" altLang="zh-CN" sz="1600" dirty="0">
                <a:latin typeface="+mj-lt"/>
              </a:rPr>
              <a:t>Each worker thread keeps a local snapshot number (LSN) which indicates the current snapshot number used by read-write transaction.</a:t>
            </a:r>
          </a:p>
          <a:p>
            <a:r>
              <a:rPr lang="en-US" altLang="zh-CN" sz="1600" dirty="0">
                <a:latin typeface="+mj-lt"/>
              </a:rPr>
              <a:t>The read-only transaction can only read the record with the snapshot number smaller than min(LSN).</a:t>
            </a:r>
            <a:endParaRPr lang="zh-CN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1740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Outline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Background &amp; Target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Design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+mj-lt"/>
              </a:rPr>
              <a:t>Evaluation</a:t>
            </a:r>
          </a:p>
          <a:p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7390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Evaluation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Evaluation Set</a:t>
            </a:r>
          </a:p>
          <a:p>
            <a:pPr lvl="1"/>
            <a:r>
              <a:rPr lang="en-US" altLang="zh-CN" sz="1400" dirty="0">
                <a:latin typeface="+mj-lt"/>
              </a:rPr>
              <a:t>Intel Haswell i7-4700; 4core/8 thread 3.4GHz</a:t>
            </a:r>
          </a:p>
          <a:p>
            <a:pPr lvl="1"/>
            <a:r>
              <a:rPr lang="en-US" altLang="zh-CN" sz="1400" dirty="0">
                <a:latin typeface="+mj-lt"/>
              </a:rPr>
              <a:t>32KB L1 cache, 256KB L2 cache and  all four cores share a 8MB L3 cache</a:t>
            </a:r>
          </a:p>
          <a:p>
            <a:pPr lvl="1"/>
            <a:r>
              <a:rPr lang="en-US" altLang="zh-CN" sz="1400" dirty="0">
                <a:latin typeface="+mj-lt"/>
              </a:rPr>
              <a:t>32GB RAM, 128GB SSD</a:t>
            </a:r>
          </a:p>
          <a:p>
            <a:r>
              <a:rPr lang="en-US" altLang="zh-CN" sz="1600" dirty="0">
                <a:latin typeface="+mj-lt"/>
              </a:rPr>
              <a:t>Benchmark</a:t>
            </a:r>
          </a:p>
          <a:p>
            <a:pPr lvl="1"/>
            <a:r>
              <a:rPr lang="en-US" altLang="zh-CN" sz="1400" dirty="0">
                <a:latin typeface="+mj-lt"/>
              </a:rPr>
              <a:t>TPC-C</a:t>
            </a:r>
          </a:p>
        </p:txBody>
      </p:sp>
    </p:spTree>
    <p:extLst>
      <p:ext uri="{BB962C8B-B14F-4D97-AF65-F5344CB8AC3E}">
        <p14:creationId xmlns:p14="http://schemas.microsoft.com/office/powerpoint/2010/main" val="1112696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Performance and Scalability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43F7B0-704A-449D-8CE1-6AF9273CC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1993404"/>
            <a:ext cx="8860201" cy="27363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23A3EF-B7FD-4AD5-912D-36BA93AF21C0}"/>
              </a:ext>
            </a:extLst>
          </p:cNvPr>
          <p:cNvSpPr txBox="1"/>
          <p:nvPr/>
        </p:nvSpPr>
        <p:spPr>
          <a:xfrm>
            <a:off x="6454552" y="1571030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Abort rate: DBX: 64%,DBX-TC: 38%</a:t>
            </a:r>
          </a:p>
          <a:p>
            <a:r>
              <a:rPr lang="en-US" altLang="zh-CN" sz="1100" dirty="0"/>
              <a:t>102% speedup compared to DBX</a:t>
            </a:r>
            <a:endParaRPr lang="zh-CN" alt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03130F-335E-4729-AC8B-5A56238671D6}"/>
              </a:ext>
            </a:extLst>
          </p:cNvPr>
          <p:cNvSpPr/>
          <p:nvPr/>
        </p:nvSpPr>
        <p:spPr>
          <a:xfrm>
            <a:off x="2555776" y="4513684"/>
            <a:ext cx="720080" cy="144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4F7B3D-19F4-4682-9553-FA8A4BCDF381}"/>
              </a:ext>
            </a:extLst>
          </p:cNvPr>
          <p:cNvSpPr txBox="1"/>
          <p:nvPr/>
        </p:nvSpPr>
        <p:spPr>
          <a:xfrm>
            <a:off x="683568" y="1571030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DBX-TC 604,220 </a:t>
            </a:r>
            <a:r>
              <a:rPr lang="en-US" altLang="zh-CN" sz="1100" dirty="0" err="1"/>
              <a:t>txns</a:t>
            </a:r>
            <a:r>
              <a:rPr lang="en-US" altLang="zh-CN" sz="1100" dirty="0"/>
              <a:t>/sec,</a:t>
            </a:r>
            <a:r>
              <a:rPr lang="zh-CN" altLang="en-US" sz="1100" dirty="0"/>
              <a:t> </a:t>
            </a:r>
            <a:r>
              <a:rPr lang="en-US" altLang="zh-CN" sz="1100" dirty="0"/>
              <a:t>5.77 times compared to naïve usage</a:t>
            </a:r>
          </a:p>
        </p:txBody>
      </p:sp>
    </p:spTree>
    <p:extLst>
      <p:ext uri="{BB962C8B-B14F-4D97-AF65-F5344CB8AC3E}">
        <p14:creationId xmlns:p14="http://schemas.microsoft.com/office/powerpoint/2010/main" val="65606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Factor Analysis on Optimizations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F9F3E6-65A5-4967-8539-7D664B801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21396"/>
            <a:ext cx="4209458" cy="31843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1A4BB8F-4B22-4445-96FD-74AD5D7CC6D4}"/>
              </a:ext>
            </a:extLst>
          </p:cNvPr>
          <p:cNvSpPr/>
          <p:nvPr/>
        </p:nvSpPr>
        <p:spPr>
          <a:xfrm>
            <a:off x="2627784" y="4814137"/>
            <a:ext cx="3096344" cy="29159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82CE71-0DF7-4DD1-8A58-2DDF96FAEFC7}"/>
              </a:ext>
            </a:extLst>
          </p:cNvPr>
          <p:cNvSpPr txBox="1"/>
          <p:nvPr/>
        </p:nvSpPr>
        <p:spPr>
          <a:xfrm>
            <a:off x="3537265" y="3211819"/>
            <a:ext cx="450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/>
              <a:t>x1.36</a:t>
            </a:r>
            <a:endParaRPr lang="zh-CN" altLang="en-US" sz="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83EE87-F624-4C97-BEC3-11C31279AE45}"/>
              </a:ext>
            </a:extLst>
          </p:cNvPr>
          <p:cNvSpPr txBox="1"/>
          <p:nvPr/>
        </p:nvSpPr>
        <p:spPr>
          <a:xfrm>
            <a:off x="3947168" y="2996375"/>
            <a:ext cx="450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/>
              <a:t>x1.35</a:t>
            </a:r>
            <a:endParaRPr lang="zh-CN" altLang="en-US" sz="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8E7D84-E1CB-42F5-BD2D-95BA9676A58E}"/>
              </a:ext>
            </a:extLst>
          </p:cNvPr>
          <p:cNvSpPr txBox="1"/>
          <p:nvPr/>
        </p:nvSpPr>
        <p:spPr>
          <a:xfrm>
            <a:off x="4211960" y="2749523"/>
            <a:ext cx="450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/>
              <a:t>x1.53</a:t>
            </a:r>
            <a:endParaRPr lang="zh-CN" altLang="en-US" sz="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ECA250-DF0D-4A52-B765-B0BF6F0B548B}"/>
              </a:ext>
            </a:extLst>
          </p:cNvPr>
          <p:cNvSpPr txBox="1"/>
          <p:nvPr/>
        </p:nvSpPr>
        <p:spPr>
          <a:xfrm>
            <a:off x="4500714" y="2402344"/>
            <a:ext cx="4508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dirty="0"/>
              <a:t>x1.56</a:t>
            </a:r>
            <a:endParaRPr lang="zh-CN" altLang="en-US" sz="800" dirty="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3159CDE-EB49-480E-80D6-5B41E2F4F9FD}"/>
              </a:ext>
            </a:extLst>
          </p:cNvPr>
          <p:cNvSpPr/>
          <p:nvPr/>
        </p:nvSpPr>
        <p:spPr>
          <a:xfrm>
            <a:off x="3598041" y="3427263"/>
            <a:ext cx="329325" cy="150132"/>
          </a:xfrm>
          <a:custGeom>
            <a:avLst/>
            <a:gdLst>
              <a:gd name="connsiteX0" fmla="*/ 0 w 329325"/>
              <a:gd name="connsiteY0" fmla="*/ 150132 h 150132"/>
              <a:gd name="connsiteX1" fmla="*/ 140138 w 329325"/>
              <a:gd name="connsiteY1" fmla="*/ 6491 h 150132"/>
              <a:gd name="connsiteX2" fmla="*/ 329325 w 329325"/>
              <a:gd name="connsiteY2" fmla="*/ 38022 h 15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25" h="150132">
                <a:moveTo>
                  <a:pt x="0" y="150132"/>
                </a:moveTo>
                <a:cubicBezTo>
                  <a:pt x="42625" y="87654"/>
                  <a:pt x="85251" y="25176"/>
                  <a:pt x="140138" y="6491"/>
                </a:cubicBezTo>
                <a:cubicBezTo>
                  <a:pt x="195026" y="-12194"/>
                  <a:pt x="262175" y="12914"/>
                  <a:pt x="329325" y="3802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6845BA5-6E93-46F9-8088-A6485B56D9FE}"/>
              </a:ext>
            </a:extLst>
          </p:cNvPr>
          <p:cNvSpPr/>
          <p:nvPr/>
        </p:nvSpPr>
        <p:spPr>
          <a:xfrm>
            <a:off x="3997434" y="3239928"/>
            <a:ext cx="350345" cy="214847"/>
          </a:xfrm>
          <a:custGeom>
            <a:avLst/>
            <a:gdLst>
              <a:gd name="connsiteX0" fmla="*/ 0 w 350345"/>
              <a:gd name="connsiteY0" fmla="*/ 214847 h 214847"/>
              <a:gd name="connsiteX1" fmla="*/ 112111 w 350345"/>
              <a:gd name="connsiteY1" fmla="*/ 15150 h 214847"/>
              <a:gd name="connsiteX2" fmla="*/ 350345 w 350345"/>
              <a:gd name="connsiteY2" fmla="*/ 29164 h 214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345" h="214847">
                <a:moveTo>
                  <a:pt x="0" y="214847"/>
                </a:moveTo>
                <a:cubicBezTo>
                  <a:pt x="26860" y="130472"/>
                  <a:pt x="53720" y="46097"/>
                  <a:pt x="112111" y="15150"/>
                </a:cubicBezTo>
                <a:cubicBezTo>
                  <a:pt x="170502" y="-15797"/>
                  <a:pt x="260423" y="6683"/>
                  <a:pt x="350345" y="29164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ACB46FCF-13E4-494F-876E-9C04AFA822AA}"/>
              </a:ext>
            </a:extLst>
          </p:cNvPr>
          <p:cNvSpPr/>
          <p:nvPr/>
        </p:nvSpPr>
        <p:spPr>
          <a:xfrm>
            <a:off x="4375807" y="2963486"/>
            <a:ext cx="350345" cy="291591"/>
          </a:xfrm>
          <a:custGeom>
            <a:avLst/>
            <a:gdLst>
              <a:gd name="connsiteX0" fmla="*/ 0 w 371365"/>
              <a:gd name="connsiteY0" fmla="*/ 329324 h 329324"/>
              <a:gd name="connsiteX1" fmla="*/ 77076 w 371365"/>
              <a:gd name="connsiteY1" fmla="*/ 56055 h 329324"/>
              <a:gd name="connsiteX2" fmla="*/ 371365 w 371365"/>
              <a:gd name="connsiteY2" fmla="*/ 0 h 32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5" h="329324">
                <a:moveTo>
                  <a:pt x="0" y="329324"/>
                </a:moveTo>
                <a:cubicBezTo>
                  <a:pt x="7591" y="220133"/>
                  <a:pt x="15182" y="110942"/>
                  <a:pt x="77076" y="56055"/>
                </a:cubicBezTo>
                <a:cubicBezTo>
                  <a:pt x="138970" y="1168"/>
                  <a:pt x="255167" y="584"/>
                  <a:pt x="371365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D7BD3FD4-D84F-4ECE-ACF1-6C82FB429DB6}"/>
              </a:ext>
            </a:extLst>
          </p:cNvPr>
          <p:cNvSpPr/>
          <p:nvPr/>
        </p:nvSpPr>
        <p:spPr>
          <a:xfrm>
            <a:off x="4791380" y="2456292"/>
            <a:ext cx="274606" cy="458952"/>
          </a:xfrm>
          <a:custGeom>
            <a:avLst/>
            <a:gdLst>
              <a:gd name="connsiteX0" fmla="*/ 4841 w 274606"/>
              <a:gd name="connsiteY0" fmla="*/ 458952 h 458952"/>
              <a:gd name="connsiteX1" fmla="*/ 36372 w 274606"/>
              <a:gd name="connsiteY1" fmla="*/ 101600 h 458952"/>
              <a:gd name="connsiteX2" fmla="*/ 274606 w 274606"/>
              <a:gd name="connsiteY2" fmla="*/ 0 h 4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606" h="458952">
                <a:moveTo>
                  <a:pt x="4841" y="458952"/>
                </a:moveTo>
                <a:cubicBezTo>
                  <a:pt x="-1874" y="318522"/>
                  <a:pt x="-8589" y="178092"/>
                  <a:pt x="36372" y="101600"/>
                </a:cubicBezTo>
                <a:cubicBezTo>
                  <a:pt x="81333" y="25108"/>
                  <a:pt x="177969" y="12554"/>
                  <a:pt x="274606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84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Recap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Naïve usage of RTM bring high abort rate</a:t>
            </a:r>
          </a:p>
          <a:p>
            <a:r>
              <a:rPr lang="en-US" altLang="zh-CN" sz="1600" dirty="0">
                <a:latin typeface="+mj-lt"/>
              </a:rPr>
              <a:t>Reduce abort rate</a:t>
            </a:r>
          </a:p>
          <a:p>
            <a:pPr lvl="1"/>
            <a:r>
              <a:rPr lang="en-US" altLang="zh-CN" sz="1400" dirty="0">
                <a:latin typeface="+mj-lt"/>
              </a:rPr>
              <a:t>Reduce working set size</a:t>
            </a:r>
          </a:p>
          <a:p>
            <a:pPr lvl="2"/>
            <a:r>
              <a:rPr lang="en-US" altLang="zh-CN" sz="1100" dirty="0">
                <a:latin typeface="+mj-lt"/>
              </a:rPr>
              <a:t>Graph chopping</a:t>
            </a:r>
          </a:p>
          <a:p>
            <a:pPr lvl="2"/>
            <a:r>
              <a:rPr lang="en-US" altLang="zh-CN" sz="1100" dirty="0">
                <a:latin typeface="+mj-lt"/>
              </a:rPr>
              <a:t>Database cache</a:t>
            </a:r>
          </a:p>
          <a:p>
            <a:pPr lvl="1"/>
            <a:r>
              <a:rPr lang="en-US" altLang="zh-CN" sz="1400" dirty="0">
                <a:latin typeface="+mj-lt"/>
              </a:rPr>
              <a:t>Reduce transaction conflict rate</a:t>
            </a:r>
          </a:p>
          <a:p>
            <a:pPr lvl="2"/>
            <a:r>
              <a:rPr lang="en-US" altLang="zh-CN" sz="1100" dirty="0" err="1">
                <a:latin typeface="+mj-lt"/>
              </a:rPr>
              <a:t>Deffered</a:t>
            </a:r>
            <a:r>
              <a:rPr lang="en-US" altLang="zh-CN" sz="1100" dirty="0">
                <a:latin typeface="+mj-lt"/>
              </a:rPr>
              <a:t> Execution</a:t>
            </a:r>
          </a:p>
          <a:p>
            <a:pPr lvl="2"/>
            <a:r>
              <a:rPr lang="en-US" altLang="zh-CN" sz="1100" dirty="0">
                <a:latin typeface="+mj-lt"/>
              </a:rPr>
              <a:t>Read-only Snapshot</a:t>
            </a:r>
          </a:p>
          <a:p>
            <a:endParaRPr lang="zh-CN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3116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5">
            <a:extLst>
              <a:ext uri="{FF2B5EF4-FFF2-40B4-BE49-F238E27FC236}">
                <a16:creationId xmlns:a16="http://schemas.microsoft.com/office/drawing/2014/main" id="{42032442-CD9D-495F-B3A5-67C172974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09240"/>
            <a:ext cx="8003232" cy="875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000" dirty="0">
                <a:latin typeface="+mj-lt"/>
              </a:rPr>
              <a:t>Q&amp;A</a:t>
            </a:r>
            <a:endParaRPr lang="zh-CN" altLang="en-US" sz="4000" dirty="0">
              <a:latin typeface="+mj-lt"/>
            </a:endParaRPr>
          </a:p>
        </p:txBody>
      </p:sp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31CE151D-2CF0-4B31-99A8-6397F5638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417340"/>
            <a:ext cx="388843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6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Transaction Conflict &amp; Concurrency Control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F2EC9C-F423-4CF6-B2E5-0CDBE472CBCF}"/>
              </a:ext>
            </a:extLst>
          </p:cNvPr>
          <p:cNvSpPr/>
          <p:nvPr/>
        </p:nvSpPr>
        <p:spPr>
          <a:xfrm>
            <a:off x="935434" y="3832654"/>
            <a:ext cx="792088" cy="316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</a:t>
            </a:r>
            <a:r>
              <a:rPr lang="en-US" altLang="zh-CN" sz="1200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dirty="0">
                <a:solidFill>
                  <a:schemeClr val="tx1"/>
                </a:solidFill>
              </a:rPr>
              <a:t>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E0C3D5-2C5D-4736-95AE-AB0BAFF64E60}"/>
              </a:ext>
            </a:extLst>
          </p:cNvPr>
          <p:cNvSpPr/>
          <p:nvPr/>
        </p:nvSpPr>
        <p:spPr>
          <a:xfrm>
            <a:off x="935434" y="4353189"/>
            <a:ext cx="792088" cy="316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</a:t>
            </a:r>
            <a:r>
              <a:rPr lang="en-US" altLang="zh-CN" sz="1200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dirty="0">
                <a:solidFill>
                  <a:schemeClr val="tx1"/>
                </a:solidFill>
              </a:rPr>
              <a:t>(B,1)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5ACDCC-CA3A-4E44-B572-E75C80DACB92}"/>
              </a:ext>
            </a:extLst>
          </p:cNvPr>
          <p:cNvSpPr/>
          <p:nvPr/>
        </p:nvSpPr>
        <p:spPr>
          <a:xfrm>
            <a:off x="935434" y="4873724"/>
            <a:ext cx="792088" cy="316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</a:t>
            </a:r>
            <a:r>
              <a:rPr lang="en-US" altLang="zh-CN" sz="1200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dirty="0">
                <a:solidFill>
                  <a:schemeClr val="tx1"/>
                </a:solidFill>
              </a:rPr>
              <a:t>(C,1)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841FA5-FED3-4576-A421-16B78A125A7B}"/>
              </a:ext>
            </a:extLst>
          </p:cNvPr>
          <p:cNvSpPr/>
          <p:nvPr/>
        </p:nvSpPr>
        <p:spPr>
          <a:xfrm>
            <a:off x="2965352" y="3832654"/>
            <a:ext cx="792088" cy="316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</a:t>
            </a:r>
            <a:r>
              <a:rPr lang="en-US" altLang="zh-CN" sz="1200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dirty="0">
                <a:solidFill>
                  <a:schemeClr val="tx1"/>
                </a:solidFill>
              </a:rPr>
              <a:t>(B,2)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760B4E-FBA5-4383-A2AD-13550453581E}"/>
              </a:ext>
            </a:extLst>
          </p:cNvPr>
          <p:cNvSpPr/>
          <p:nvPr/>
        </p:nvSpPr>
        <p:spPr>
          <a:xfrm>
            <a:off x="2965352" y="4353189"/>
            <a:ext cx="792088" cy="316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</a:t>
            </a:r>
            <a:r>
              <a:rPr lang="en-US" altLang="zh-CN" sz="1200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dirty="0">
                <a:solidFill>
                  <a:schemeClr val="tx1"/>
                </a:solidFill>
              </a:rPr>
              <a:t>(C,2)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693635-74BB-4FEE-BD30-3A62674AF563}"/>
              </a:ext>
            </a:extLst>
          </p:cNvPr>
          <p:cNvSpPr/>
          <p:nvPr/>
        </p:nvSpPr>
        <p:spPr>
          <a:xfrm>
            <a:off x="2965352" y="4873724"/>
            <a:ext cx="792088" cy="3163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</a:t>
            </a:r>
            <a:r>
              <a:rPr lang="en-US" altLang="zh-CN" sz="1200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dirty="0">
                <a:solidFill>
                  <a:schemeClr val="tx1"/>
                </a:solidFill>
              </a:rPr>
              <a:t>(D,2)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AC288A-1AD0-45C7-8131-1D835D0112DB}"/>
              </a:ext>
            </a:extLst>
          </p:cNvPr>
          <p:cNvSpPr txBox="1"/>
          <p:nvPr/>
        </p:nvSpPr>
        <p:spPr>
          <a:xfrm>
            <a:off x="1079450" y="34278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Tx1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78A971-F0F5-4F7D-9087-660112F5875B}"/>
              </a:ext>
            </a:extLst>
          </p:cNvPr>
          <p:cNvSpPr txBox="1"/>
          <p:nvPr/>
        </p:nvSpPr>
        <p:spPr>
          <a:xfrm>
            <a:off x="3109368" y="34278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Tx2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9DD125-DB09-47A4-BD29-152E63A747D1}"/>
              </a:ext>
            </a:extLst>
          </p:cNvPr>
          <p:cNvSpPr txBox="1"/>
          <p:nvPr/>
        </p:nvSpPr>
        <p:spPr>
          <a:xfrm>
            <a:off x="935434" y="3013618"/>
            <a:ext cx="2547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init</a:t>
            </a:r>
            <a:r>
              <a:rPr lang="en-US" altLang="zh-CN" sz="1400" dirty="0"/>
              <a:t> A=B=C=D=0 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B167A8-AFE5-47F7-92B1-DED8E36312E9}"/>
              </a:ext>
            </a:extLst>
          </p:cNvPr>
          <p:cNvSpPr txBox="1"/>
          <p:nvPr/>
        </p:nvSpPr>
        <p:spPr>
          <a:xfrm>
            <a:off x="5077459" y="3243194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Tx1 -&gt; Tx2 :</a:t>
            </a:r>
            <a:r>
              <a:rPr lang="zh-CN" altLang="en-US" sz="1400" dirty="0"/>
              <a:t> </a:t>
            </a:r>
            <a:r>
              <a:rPr lang="en-US" altLang="zh-CN" sz="1400" dirty="0"/>
              <a:t>A=0,B=C=D=2</a:t>
            </a:r>
          </a:p>
          <a:p>
            <a:endParaRPr lang="en-US" altLang="zh-CN" sz="1400" dirty="0"/>
          </a:p>
          <a:p>
            <a:r>
              <a:rPr lang="en-US" altLang="zh-CN" sz="1400" dirty="0"/>
              <a:t>Tx2 -&gt; Tx1 : A=0,B=C=1,D=2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98C4175-153E-49C5-9D7D-D72A329D393F}"/>
              </a:ext>
            </a:extLst>
          </p:cNvPr>
          <p:cNvSpPr txBox="1"/>
          <p:nvPr/>
        </p:nvSpPr>
        <p:spPr>
          <a:xfrm>
            <a:off x="5071465" y="471689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A=0,B=2,C=1,D=2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21CC43E-53AC-45F3-80EB-C30DFFB41C01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727522" y="3990825"/>
            <a:ext cx="1237830" cy="5205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8EEB491-958B-4920-8B3E-1760298CE9B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1727522" y="4511360"/>
            <a:ext cx="1237830" cy="5205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1B71CD4-BB38-42A0-9732-C1B44801C0E2}"/>
              </a:ext>
            </a:extLst>
          </p:cNvPr>
          <p:cNvSpPr txBox="1"/>
          <p:nvPr/>
        </p:nvSpPr>
        <p:spPr>
          <a:xfrm>
            <a:off x="1943546" y="4330263"/>
            <a:ext cx="87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Conflict!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93C509-37C9-4381-A202-4503C7A48931}"/>
              </a:ext>
            </a:extLst>
          </p:cNvPr>
          <p:cNvSpPr txBox="1"/>
          <p:nvPr/>
        </p:nvSpPr>
        <p:spPr>
          <a:xfrm>
            <a:off x="5071465" y="4332099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(A) w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(B,1) w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(B,2) w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(C,2) w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(D,2) w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(C,1)</a:t>
            </a:r>
            <a:endParaRPr lang="zh-CN" altLang="en-US" sz="1200" dirty="0"/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92829CE5-E632-454F-8E7A-B1BF872C9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3970784" cy="3540223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Concurrent transactions may conflict</a:t>
            </a:r>
          </a:p>
          <a:p>
            <a:pPr lvl="1"/>
            <a:r>
              <a:rPr lang="en-US" altLang="zh-CN" sz="1400" dirty="0">
                <a:latin typeface="+mj-lt"/>
              </a:rPr>
              <a:t>Error State</a:t>
            </a:r>
          </a:p>
          <a:p>
            <a:r>
              <a:rPr lang="en-US" altLang="zh-CN" sz="1600" dirty="0">
                <a:latin typeface="+mj-lt"/>
              </a:rPr>
              <a:t>Concurrency Control to get correct result</a:t>
            </a:r>
          </a:p>
          <a:p>
            <a:pPr lvl="1"/>
            <a:r>
              <a:rPr lang="en-US" altLang="zh-CN" sz="1400" dirty="0">
                <a:latin typeface="+mj-lt"/>
              </a:rPr>
              <a:t>2PL, OCC</a:t>
            </a:r>
          </a:p>
          <a:p>
            <a:pPr marL="457200" lvl="1" indent="0">
              <a:buNone/>
            </a:pPr>
            <a:endParaRPr lang="zh-CN" altLang="en-US" sz="1200" dirty="0">
              <a:latin typeface="+mj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E031D8D-B1C5-4F51-9060-6B3A430071C8}"/>
              </a:ext>
            </a:extLst>
          </p:cNvPr>
          <p:cNvSpPr txBox="1"/>
          <p:nvPr/>
        </p:nvSpPr>
        <p:spPr>
          <a:xfrm>
            <a:off x="6538579" y="4694463"/>
            <a:ext cx="877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Error!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9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28" grpId="0"/>
      <p:bldP spid="33" grpId="0"/>
      <p:bldP spid="3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Hardware Support Conflict Detection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7139136" cy="382825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Traditional concurrency control need extra efforts to detect or avoid conflict</a:t>
            </a:r>
          </a:p>
          <a:p>
            <a:pPr lvl="1"/>
            <a:r>
              <a:rPr lang="en-US" altLang="zh-CN" sz="1400" dirty="0">
                <a:latin typeface="+mj-lt"/>
              </a:rPr>
              <a:t>Lock-based Structure</a:t>
            </a:r>
          </a:p>
          <a:p>
            <a:r>
              <a:rPr lang="en-US" altLang="zh-CN" sz="1600" dirty="0">
                <a:latin typeface="+mj-lt"/>
              </a:rPr>
              <a:t>Conflict occurs when two cores(threads) executing transactions read/write same memory address</a:t>
            </a:r>
          </a:p>
          <a:p>
            <a:r>
              <a:rPr lang="en-US" altLang="zh-CN" sz="1600" dirty="0">
                <a:latin typeface="+mj-lt"/>
              </a:rPr>
              <a:t>A core’s cache using cache coherence protocol to maintain a consistent view for same memory address when read/write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65816A-196C-49C6-9DAA-4A74F264BC57}"/>
              </a:ext>
            </a:extLst>
          </p:cNvPr>
          <p:cNvSpPr txBox="1"/>
          <p:nvPr/>
        </p:nvSpPr>
        <p:spPr>
          <a:xfrm>
            <a:off x="1722512" y="3577580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Cache can detect other core’s read/write behavior!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780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Hardware Transaction Memory(Intel RTM)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6779096" cy="3396207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Three instructions</a:t>
            </a:r>
          </a:p>
          <a:p>
            <a:pPr lvl="1"/>
            <a:r>
              <a:rPr lang="en-US" altLang="zh-CN" sz="1400" dirty="0">
                <a:latin typeface="+mj-lt"/>
              </a:rPr>
              <a:t>_</a:t>
            </a:r>
            <a:r>
              <a:rPr lang="en-US" altLang="zh-CN" sz="1400" dirty="0" err="1">
                <a:latin typeface="+mj-lt"/>
              </a:rPr>
              <a:t>xbegin</a:t>
            </a:r>
            <a:r>
              <a:rPr lang="en-US" altLang="zh-CN" sz="1400" dirty="0">
                <a:latin typeface="+mj-lt"/>
              </a:rPr>
              <a:t>, _</a:t>
            </a:r>
            <a:r>
              <a:rPr lang="en-US" altLang="zh-CN" sz="1400" dirty="0" err="1">
                <a:latin typeface="+mj-lt"/>
              </a:rPr>
              <a:t>xend</a:t>
            </a:r>
            <a:r>
              <a:rPr lang="en-US" altLang="zh-CN" sz="1400" dirty="0">
                <a:latin typeface="+mj-lt"/>
              </a:rPr>
              <a:t>, _</a:t>
            </a:r>
            <a:r>
              <a:rPr lang="en-US" altLang="zh-CN" sz="1400" dirty="0" err="1">
                <a:latin typeface="+mj-lt"/>
              </a:rPr>
              <a:t>xabort</a:t>
            </a:r>
            <a:endParaRPr lang="en-US" altLang="zh-CN" sz="1400" dirty="0">
              <a:latin typeface="+mj-lt"/>
            </a:endParaRPr>
          </a:p>
          <a:p>
            <a:r>
              <a:rPr lang="en-US" altLang="zh-CN" sz="1600" dirty="0">
                <a:latin typeface="+mj-lt"/>
              </a:rPr>
              <a:t>Modification exposed only after successfully commit.</a:t>
            </a:r>
          </a:p>
          <a:p>
            <a:r>
              <a:rPr lang="en-US" altLang="zh-CN" sz="1600" dirty="0">
                <a:latin typeface="+mj-lt"/>
              </a:rPr>
              <a:t>Discard all modification when abort</a:t>
            </a:r>
          </a:p>
          <a:p>
            <a:pPr lvl="1"/>
            <a:r>
              <a:rPr lang="en-US" altLang="zh-CN" sz="1400" dirty="0">
                <a:latin typeface="+mj-lt"/>
              </a:rPr>
              <a:t>System Interrupts or other context switch</a:t>
            </a:r>
          </a:p>
          <a:p>
            <a:pPr lvl="1"/>
            <a:r>
              <a:rPr lang="en-US" altLang="zh-CN" sz="1400" dirty="0">
                <a:latin typeface="+mj-lt"/>
              </a:rPr>
              <a:t>Read/Write set conflict</a:t>
            </a:r>
          </a:p>
          <a:p>
            <a:pPr lvl="1"/>
            <a:r>
              <a:rPr lang="en-US" altLang="zh-CN" sz="1400" dirty="0">
                <a:latin typeface="+mj-lt"/>
              </a:rPr>
              <a:t>Capacity abort</a:t>
            </a:r>
            <a:endParaRPr lang="en-US" altLang="zh-CN" sz="1000" dirty="0">
              <a:latin typeface="+mj-lt"/>
            </a:endParaRPr>
          </a:p>
          <a:p>
            <a:pPr lvl="2"/>
            <a:r>
              <a:rPr lang="en-US" altLang="zh-CN" sz="1200" dirty="0">
                <a:latin typeface="+mj-lt"/>
              </a:rPr>
              <a:t>Read at most 4MB and write at most 31KB in Intel Haswell</a:t>
            </a:r>
          </a:p>
          <a:p>
            <a:pPr lvl="2"/>
            <a:r>
              <a:rPr lang="en-US" altLang="zh-CN" sz="1200" dirty="0">
                <a:latin typeface="+mj-lt"/>
              </a:rPr>
              <a:t>Also occurs when a single cache set is full</a:t>
            </a:r>
          </a:p>
          <a:p>
            <a:pPr lvl="1"/>
            <a:r>
              <a:rPr lang="en-US" altLang="zh-CN" sz="1400" dirty="0">
                <a:latin typeface="+mj-lt"/>
              </a:rPr>
              <a:t>Larger working set → higher abort rate</a:t>
            </a:r>
          </a:p>
          <a:p>
            <a:pPr lvl="1"/>
            <a:endParaRPr lang="en-US" altLang="zh-CN" sz="1600" dirty="0">
              <a:latin typeface="+mj-lt"/>
            </a:endParaRPr>
          </a:p>
          <a:p>
            <a:pPr lvl="2"/>
            <a:endParaRPr lang="en-US" altLang="zh-CN" sz="1200" dirty="0">
              <a:latin typeface="+mj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AB5F2C4-5B38-4C8A-B003-760053AFC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295091"/>
            <a:ext cx="2278508" cy="167040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59985D8-8AD7-4846-81D8-822E37D9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201316"/>
            <a:ext cx="2278508" cy="165618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A0E5358-7867-4844-9411-3576FB4388DF}"/>
              </a:ext>
            </a:extLst>
          </p:cNvPr>
          <p:cNvSpPr txBox="1"/>
          <p:nvPr/>
        </p:nvSpPr>
        <p:spPr>
          <a:xfrm>
            <a:off x="6300192" y="2939388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Sequential Access</a:t>
            </a:r>
            <a:endParaRPr lang="zh-CN" altLang="en-US" sz="11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E8CB43-F5C9-4E08-B5CE-69528CF9DD1A}"/>
              </a:ext>
            </a:extLst>
          </p:cNvPr>
          <p:cNvSpPr txBox="1"/>
          <p:nvPr/>
        </p:nvSpPr>
        <p:spPr>
          <a:xfrm>
            <a:off x="6298673" y="4965492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Random Access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161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Problem of Naïve Usage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5842992" cy="382825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n-lt"/>
              </a:rPr>
              <a:t>Abort frequently: no transaction exceed the total capacity limitation but still with high abort rate</a:t>
            </a:r>
          </a:p>
          <a:p>
            <a:pPr lvl="1"/>
            <a:r>
              <a:rPr lang="en-US" altLang="zh-CN" sz="1400" dirty="0">
                <a:latin typeface="+mn-lt"/>
              </a:rPr>
              <a:t>88% transactions fall back to coarse-grained locks </a:t>
            </a:r>
            <a:endParaRPr lang="zh-CN" altLang="en-US" sz="1400" dirty="0">
              <a:latin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B0180A4-13FB-4403-9322-6B45D40BA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64285"/>
              </p:ext>
            </p:extLst>
          </p:nvPr>
        </p:nvGraphicFramePr>
        <p:xfrm>
          <a:off x="4391981" y="3003346"/>
          <a:ext cx="2952327" cy="150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4564">
                  <a:extLst>
                    <a:ext uri="{9D8B030D-6E8A-4147-A177-3AD203B41FA5}">
                      <a16:colId xmlns:a16="http://schemas.microsoft.com/office/drawing/2014/main" val="55487871"/>
                    </a:ext>
                  </a:extLst>
                </a:gridCol>
                <a:gridCol w="646602">
                  <a:extLst>
                    <a:ext uri="{9D8B030D-6E8A-4147-A177-3AD203B41FA5}">
                      <a16:colId xmlns:a16="http://schemas.microsoft.com/office/drawing/2014/main" val="526759501"/>
                    </a:ext>
                  </a:extLst>
                </a:gridCol>
                <a:gridCol w="629091">
                  <a:extLst>
                    <a:ext uri="{9D8B030D-6E8A-4147-A177-3AD203B41FA5}">
                      <a16:colId xmlns:a16="http://schemas.microsoft.com/office/drawing/2014/main" val="3018674183"/>
                    </a:ext>
                  </a:extLst>
                </a:gridCol>
                <a:gridCol w="642070">
                  <a:extLst>
                    <a:ext uri="{9D8B030D-6E8A-4147-A177-3AD203B41FA5}">
                      <a16:colId xmlns:a16="http://schemas.microsoft.com/office/drawing/2014/main" val="551813471"/>
                    </a:ext>
                  </a:extLst>
                </a:gridCol>
              </a:tblGrid>
              <a:tr h="248855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Transaction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Read(B)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Write(B)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Total(B)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15092"/>
                  </a:ext>
                </a:extLst>
              </a:tr>
              <a:tr h="248855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NEWORDER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7846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1938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8312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968371"/>
                  </a:ext>
                </a:extLst>
              </a:tr>
              <a:tr h="248855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DELIVERY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13567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4178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16404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00855"/>
                  </a:ext>
                </a:extLst>
              </a:tr>
              <a:tr h="248855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PAYMENT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2240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656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2372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542908"/>
                  </a:ext>
                </a:extLst>
              </a:tr>
              <a:tr h="248855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STOCKLEVEL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40101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1341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40493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411904"/>
                  </a:ext>
                </a:extLst>
              </a:tr>
              <a:tr h="248855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ORDERSTATUS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2241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469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ysClr val="windowText" lastClr="000000"/>
                          </a:solidFill>
                        </a:rPr>
                        <a:t>2394</a:t>
                      </a:r>
                      <a:endParaRPr lang="zh-CN" altLang="en-US" sz="105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4052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D219C10-760E-4632-B1B2-89E0FE8FADE1}"/>
              </a:ext>
            </a:extLst>
          </p:cNvPr>
          <p:cNvSpPr txBox="1"/>
          <p:nvPr/>
        </p:nvSpPr>
        <p:spPr>
          <a:xfrm>
            <a:off x="4788024" y="4585494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Transaction working set in TPC-C</a:t>
            </a:r>
            <a:endParaRPr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6D6756-F93B-445E-A59F-42BC3E0225BA}"/>
              </a:ext>
            </a:extLst>
          </p:cNvPr>
          <p:cNvSpPr/>
          <p:nvPr/>
        </p:nvSpPr>
        <p:spPr>
          <a:xfrm>
            <a:off x="1475656" y="2569468"/>
            <a:ext cx="1224136" cy="24482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7E1220-8566-461C-9CC0-9BB9519E7719}"/>
              </a:ext>
            </a:extLst>
          </p:cNvPr>
          <p:cNvSpPr txBox="1"/>
          <p:nvPr/>
        </p:nvSpPr>
        <p:spPr>
          <a:xfrm>
            <a:off x="1428505" y="3334495"/>
            <a:ext cx="1463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_</a:t>
            </a:r>
            <a:r>
              <a:rPr lang="en-US" altLang="zh-CN" sz="1100" dirty="0" err="1"/>
              <a:t>xbegin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2A1E5E-19CC-4D0B-9AC8-20A873E28BE2}"/>
              </a:ext>
            </a:extLst>
          </p:cNvPr>
          <p:cNvSpPr/>
          <p:nvPr/>
        </p:nvSpPr>
        <p:spPr>
          <a:xfrm>
            <a:off x="1475656" y="3600175"/>
            <a:ext cx="1224136" cy="792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Transaction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313E4C-E085-45AE-BF9B-DDBFD586EEF8}"/>
              </a:ext>
            </a:extLst>
          </p:cNvPr>
          <p:cNvSpPr txBox="1"/>
          <p:nvPr/>
        </p:nvSpPr>
        <p:spPr>
          <a:xfrm>
            <a:off x="1443091" y="4382681"/>
            <a:ext cx="1256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_</a:t>
            </a:r>
            <a:r>
              <a:rPr lang="en-US" altLang="zh-CN" sz="1100" dirty="0" err="1"/>
              <a:t>xend</a:t>
            </a:r>
            <a:r>
              <a:rPr lang="en-US" altLang="zh-CN" sz="1100" dirty="0"/>
              <a:t>()</a:t>
            </a:r>
            <a:endParaRPr lang="zh-CN" altLang="en-US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1720EB-8AE2-49BF-B420-42C7AF122094}"/>
              </a:ext>
            </a:extLst>
          </p:cNvPr>
          <p:cNvSpPr/>
          <p:nvPr/>
        </p:nvSpPr>
        <p:spPr>
          <a:xfrm>
            <a:off x="1475656" y="3024111"/>
            <a:ext cx="1224136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fallback handler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45F07AD-16D3-45FF-A53D-ADE081DCAC47}"/>
              </a:ext>
            </a:extLst>
          </p:cNvPr>
          <p:cNvCxnSpPr>
            <a:stCxn id="12" idx="1"/>
            <a:endCxn id="14" idx="1"/>
          </p:cNvCxnSpPr>
          <p:nvPr/>
        </p:nvCxnSpPr>
        <p:spPr>
          <a:xfrm rot="10800000">
            <a:off x="1475656" y="3186129"/>
            <a:ext cx="12700" cy="810090"/>
          </a:xfrm>
          <a:prstGeom prst="curvedConnector3">
            <a:avLst>
              <a:gd name="adj1" fmla="val 38965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6856FAD-B74D-45EE-83C2-2726946FF7E6}"/>
              </a:ext>
            </a:extLst>
          </p:cNvPr>
          <p:cNvSpPr txBox="1"/>
          <p:nvPr/>
        </p:nvSpPr>
        <p:spPr>
          <a:xfrm>
            <a:off x="552330" y="3455839"/>
            <a:ext cx="1463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/>
              <a:t>abort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8341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Target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5842992" cy="3828256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+mn-lt"/>
              </a:rPr>
              <a:t>To get a lower abort rate</a:t>
            </a:r>
          </a:p>
          <a:p>
            <a:pPr lvl="1"/>
            <a:r>
              <a:rPr lang="en-US" altLang="zh-CN" sz="1400" dirty="0">
                <a:latin typeface="+mn-lt"/>
              </a:rPr>
              <a:t>Reduce working set size</a:t>
            </a:r>
          </a:p>
          <a:p>
            <a:pPr lvl="1"/>
            <a:r>
              <a:rPr lang="en-US" altLang="zh-CN" sz="1400" dirty="0">
                <a:latin typeface="+mn-lt"/>
              </a:rPr>
              <a:t>Reduce transaction conflict rate</a:t>
            </a:r>
            <a:endParaRPr lang="zh-CN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867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Outline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Background &amp; Target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+mj-lt"/>
              </a:rPr>
              <a:t>Design</a:t>
            </a:r>
          </a:p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Evaluation</a:t>
            </a:r>
          </a:p>
          <a:p>
            <a:endParaRPr lang="zh-CN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56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C0458-6986-4C66-814E-9516059F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Key design points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4992-9927-4842-9835-CEB59A63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latin typeface="+mj-lt"/>
              </a:rPr>
              <a:t>Reduce working set size</a:t>
            </a:r>
          </a:p>
          <a:p>
            <a:pPr lvl="1"/>
            <a:r>
              <a:rPr lang="en-US" altLang="zh-CN" sz="1400" dirty="0">
                <a:latin typeface="+mj-lt"/>
              </a:rPr>
              <a:t>Graph chopping</a:t>
            </a:r>
          </a:p>
          <a:p>
            <a:pPr lvl="1"/>
            <a:r>
              <a:rPr lang="en-US" altLang="zh-CN" sz="1400" dirty="0">
                <a:latin typeface="+mj-lt"/>
              </a:rPr>
              <a:t>Database cache</a:t>
            </a:r>
          </a:p>
          <a:p>
            <a:r>
              <a:rPr lang="en-US" altLang="zh-CN" sz="1600" dirty="0">
                <a:latin typeface="+mj-lt"/>
              </a:rPr>
              <a:t>Reduce transaction conflict rate</a:t>
            </a:r>
          </a:p>
          <a:p>
            <a:pPr lvl="1"/>
            <a:r>
              <a:rPr lang="en-US" altLang="zh-CN" sz="1400" dirty="0" err="1">
                <a:latin typeface="+mj-lt"/>
              </a:rPr>
              <a:t>Deffered</a:t>
            </a:r>
            <a:r>
              <a:rPr lang="en-US" altLang="zh-CN" sz="1400" dirty="0">
                <a:latin typeface="+mj-lt"/>
              </a:rPr>
              <a:t> Execution</a:t>
            </a:r>
          </a:p>
          <a:p>
            <a:pPr lvl="1"/>
            <a:r>
              <a:rPr lang="en-US" altLang="zh-CN" sz="1400" dirty="0">
                <a:latin typeface="+mj-lt"/>
              </a:rPr>
              <a:t>Read-only Snapshot</a:t>
            </a:r>
          </a:p>
          <a:p>
            <a:endParaRPr lang="zh-CN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684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1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7358</TotalTime>
  <Words>1778</Words>
  <Application>Microsoft Office PowerPoint</Application>
  <PresentationFormat>全屏显示(16:10)</PresentationFormat>
  <Paragraphs>394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DengXian</vt:lpstr>
      <vt:lpstr>Arial</vt:lpstr>
      <vt:lpstr>Calibri</vt:lpstr>
      <vt:lpstr>Office 主题​​</vt:lpstr>
      <vt:lpstr>Exploiting Hardware Transactional Memory for Efficient In-Memory Transaction Processing</vt:lpstr>
      <vt:lpstr>Outline</vt:lpstr>
      <vt:lpstr>Transaction Conflict &amp; Concurrency Control </vt:lpstr>
      <vt:lpstr>Hardware Support Conflict Detection</vt:lpstr>
      <vt:lpstr>Hardware Transaction Memory(Intel RTM)</vt:lpstr>
      <vt:lpstr>Problem of Naïve Usage </vt:lpstr>
      <vt:lpstr>Target</vt:lpstr>
      <vt:lpstr>Outline</vt:lpstr>
      <vt:lpstr>Key design points</vt:lpstr>
      <vt:lpstr>Graph Chopping</vt:lpstr>
      <vt:lpstr>Database Cache</vt:lpstr>
      <vt:lpstr>Deferred Commutative Operation Execution</vt:lpstr>
      <vt:lpstr>Read-Only Snapshot</vt:lpstr>
      <vt:lpstr>Snapshot Consistency</vt:lpstr>
      <vt:lpstr>Consistency Requirement</vt:lpstr>
      <vt:lpstr>Eventually Snapshot</vt:lpstr>
      <vt:lpstr>Problem With Serializability</vt:lpstr>
      <vt:lpstr>Lazy Snapshot Assignment</vt:lpstr>
      <vt:lpstr>Lazy Snapshot Assignment</vt:lpstr>
      <vt:lpstr>Commutative Operations</vt:lpstr>
      <vt:lpstr>Commutative Operations</vt:lpstr>
      <vt:lpstr>Read-only Snapshot Assignment</vt:lpstr>
      <vt:lpstr>Outline</vt:lpstr>
      <vt:lpstr>Evaluation</vt:lpstr>
      <vt:lpstr>Performance and Scalability</vt:lpstr>
      <vt:lpstr>Factor Analysis on Optimizations</vt:lpstr>
      <vt:lpstr>Recap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云计算平台的安全与高可用</dc:title>
  <dc:creator>Xia Yubin</dc:creator>
  <cp:lastModifiedBy>Yang Yanfei</cp:lastModifiedBy>
  <cp:revision>612</cp:revision>
  <cp:lastPrinted>2016-06-13T07:55:34Z</cp:lastPrinted>
  <dcterms:created xsi:type="dcterms:W3CDTF">2017-05-20T06:53:59Z</dcterms:created>
  <dcterms:modified xsi:type="dcterms:W3CDTF">2019-03-29T07:51:23Z</dcterms:modified>
</cp:coreProperties>
</file>