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2" r:id="rId3"/>
    <p:sldId id="283" r:id="rId4"/>
    <p:sldId id="306" r:id="rId5"/>
    <p:sldId id="307" r:id="rId6"/>
    <p:sldId id="309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0" r:id="rId15"/>
    <p:sldId id="318" r:id="rId16"/>
    <p:sldId id="321" r:id="rId17"/>
    <p:sldId id="299" r:id="rId18"/>
    <p:sldId id="323" r:id="rId19"/>
    <p:sldId id="322" r:id="rId20"/>
    <p:sldId id="324" r:id="rId21"/>
    <p:sldId id="325" r:id="rId22"/>
    <p:sldId id="327" r:id="rId23"/>
    <p:sldId id="328" r:id="rId24"/>
    <p:sldId id="330" r:id="rId25"/>
    <p:sldId id="332" r:id="rId26"/>
    <p:sldId id="338" r:id="rId27"/>
    <p:sldId id="339" r:id="rId28"/>
    <p:sldId id="334" r:id="rId29"/>
    <p:sldId id="335" r:id="rId30"/>
    <p:sldId id="346" r:id="rId31"/>
    <p:sldId id="341" r:id="rId32"/>
    <p:sldId id="337" r:id="rId33"/>
    <p:sldId id="340" r:id="rId34"/>
    <p:sldId id="281" r:id="rId35"/>
    <p:sldId id="342" r:id="rId36"/>
    <p:sldId id="343" r:id="rId37"/>
    <p:sldId id="344" r:id="rId38"/>
    <p:sldId id="345" r:id="rId39"/>
    <p:sldId id="33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A7451-F5DD-4D6B-AE39-07C694FF33D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D049-77C3-4FC8-8021-0CC96589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Transaction working set:</a:t>
            </a:r>
          </a:p>
          <a:p>
            <a:r>
              <a:rPr lang="en-US" altLang="zh-CN" dirty="0" smtClean="0"/>
              <a:t>Record,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additional memory access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先读后写，读多写少的硬件特性</a:t>
            </a:r>
          </a:p>
          <a:p>
            <a:r>
              <a:rPr lang="zh-CN" altLang="en-US" dirty="0" smtClean="0"/>
              <a:t>通过使用硬件事务内存，避免并发事务在验证阶段不必要竞争，在此基础上构建了高可扩展事务处理系统</a:t>
            </a:r>
            <a:r>
              <a:rPr lang="en-US" altLang="zh-CN" dirty="0" smtClean="0"/>
              <a:t>DBX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1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It’s hard to implement</a:t>
            </a:r>
            <a:r>
              <a:rPr lang="en-US" altLang="zh-CN" baseline="0" dirty="0" smtClean="0"/>
              <a:t> a high performance B+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9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Huge transactions -&gt; bigger read / write set -&gt; likely to abort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Huge transactions -&gt; bigger read / write set -&gt; likely to abort</a:t>
            </a:r>
          </a:p>
          <a:p>
            <a:r>
              <a:rPr lang="en-US" altLang="zh-CN" dirty="0" smtClean="0"/>
              <a:t>Fixed-size RTM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6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Huge transactions -&gt; bigger read / write set -&gt; likely to abort</a:t>
            </a:r>
          </a:p>
          <a:p>
            <a:r>
              <a:rPr lang="en-US" altLang="zh-CN" dirty="0" smtClean="0"/>
              <a:t>Fixed-size RTM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3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Huge transactions -&gt; bigger read / write set -&gt; likely to abort</a:t>
            </a:r>
          </a:p>
          <a:p>
            <a:r>
              <a:rPr lang="en-US" altLang="zh-CN" dirty="0" smtClean="0"/>
              <a:t>Fixed-size RTM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Huge transactions -&gt; bigger read / write set -&gt; likely to abort</a:t>
            </a:r>
          </a:p>
          <a:p>
            <a:r>
              <a:rPr lang="en-US" altLang="zh-CN" dirty="0" smtClean="0"/>
              <a:t>Fixed-size RTM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Masstree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a state-of-art </a:t>
            </a:r>
            <a:r>
              <a:rPr lang="en-US" altLang="zh-CN" baseline="0" dirty="0" err="1" smtClean="0"/>
              <a:t>trie</a:t>
            </a:r>
            <a:r>
              <a:rPr lang="en-US" altLang="zh-CN" baseline="0" dirty="0" smtClean="0"/>
              <a:t>-structured tree highly tuned for multicore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5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D049-77C3-4FC8-8021-0CC96589329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8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7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6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2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F79D-39F4-4DE3-A31B-ED79B6A4B1C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27DE-822E-435A-AEFE-000E8966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9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4140C4-2F47-44AF-B9AF-1F57508E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3" y="860909"/>
            <a:ext cx="10537371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Using Restricted Transactional Memory</a:t>
            </a:r>
            <a:br>
              <a:rPr lang="en-US" altLang="zh-CN" sz="4800" dirty="0"/>
            </a:br>
            <a:r>
              <a:rPr lang="en-US" altLang="zh-CN" sz="4800" dirty="0"/>
              <a:t>to Build a Scalable In-Memory Database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89EF77-102C-4107-9012-F1FBF152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614460"/>
            <a:ext cx="9144000" cy="6290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Zhaoguo</a:t>
            </a:r>
            <a:r>
              <a:rPr lang="en-US" altLang="zh-CN" dirty="0"/>
              <a:t> Wang, </a:t>
            </a:r>
            <a:r>
              <a:rPr lang="en-US" altLang="zh-CN" dirty="0" err="1"/>
              <a:t>Hao</a:t>
            </a:r>
            <a:r>
              <a:rPr lang="en-US" altLang="zh-CN" dirty="0"/>
              <a:t> </a:t>
            </a:r>
            <a:r>
              <a:rPr lang="en-US" altLang="zh-CN" dirty="0" err="1"/>
              <a:t>Qian</a:t>
            </a:r>
            <a:r>
              <a:rPr lang="en-US" altLang="zh-CN" dirty="0"/>
              <a:t>, </a:t>
            </a:r>
            <a:r>
              <a:rPr lang="en-US" altLang="zh-CN" dirty="0" err="1"/>
              <a:t>Jinyang</a:t>
            </a:r>
            <a:r>
              <a:rPr lang="en-US" altLang="zh-CN" dirty="0"/>
              <a:t> Li, </a:t>
            </a:r>
            <a:r>
              <a:rPr lang="en-US" altLang="zh-CN" dirty="0" err="1"/>
              <a:t>Haibo</a:t>
            </a:r>
            <a:r>
              <a:rPr lang="en-US" altLang="zh-CN" dirty="0"/>
              <a:t> Chen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Hardware limit -&gt; limit spurious abort</a:t>
            </a:r>
          </a:p>
          <a:p>
            <a:pPr lvl="1"/>
            <a:r>
              <a:rPr lang="en-US" altLang="zh-CN" dirty="0" smtClean="0"/>
              <a:t>RTM working set overflow</a:t>
            </a:r>
          </a:p>
          <a:p>
            <a:pPr lvl="1"/>
            <a:r>
              <a:rPr lang="en-US" altLang="zh-CN" dirty="0"/>
              <a:t>System events</a:t>
            </a:r>
            <a:endParaRPr lang="zh-CN" altLang="en-US" dirty="0"/>
          </a:p>
          <a:p>
            <a:pPr lvl="1"/>
            <a:r>
              <a:rPr lang="en-US" altLang="zh-CN" dirty="0" smtClean="0"/>
              <a:t>Access conflict</a:t>
            </a:r>
          </a:p>
        </p:txBody>
      </p:sp>
      <p:sp>
        <p:nvSpPr>
          <p:cNvPr id="4" name="右箭头 3"/>
          <p:cNvSpPr/>
          <p:nvPr/>
        </p:nvSpPr>
        <p:spPr>
          <a:xfrm>
            <a:off x="5088731" y="2400301"/>
            <a:ext cx="2014537" cy="5000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21079" y="2078521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OCC to make critical RTM region size smaller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26656" y="3035300"/>
            <a:ext cx="2074069" cy="4553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48908" y="3059540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Cache-line aligned to avoid false conflict 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2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Hardware limit -&gt; limit spurious abort</a:t>
            </a:r>
          </a:p>
          <a:p>
            <a:pPr lvl="1"/>
            <a:r>
              <a:rPr lang="en-US" altLang="zh-CN" dirty="0" smtClean="0"/>
              <a:t>RTM working set overflow</a:t>
            </a:r>
          </a:p>
          <a:p>
            <a:pPr lvl="1"/>
            <a:r>
              <a:rPr lang="en-US" altLang="zh-CN" dirty="0"/>
              <a:t>System events</a:t>
            </a:r>
            <a:endParaRPr lang="zh-CN" altLang="en-US" dirty="0"/>
          </a:p>
          <a:p>
            <a:pPr lvl="1"/>
            <a:r>
              <a:rPr lang="en-US" altLang="zh-CN" dirty="0" smtClean="0"/>
              <a:t>Access conflict</a:t>
            </a:r>
          </a:p>
        </p:txBody>
      </p:sp>
      <p:sp>
        <p:nvSpPr>
          <p:cNvPr id="4" name="右箭头 3"/>
          <p:cNvSpPr/>
          <p:nvPr/>
        </p:nvSpPr>
        <p:spPr>
          <a:xfrm>
            <a:off x="5088731" y="2400301"/>
            <a:ext cx="2014537" cy="5000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21079" y="2078521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OCC to make critical RTM region size smaller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26656" y="3035300"/>
            <a:ext cx="2074069" cy="4553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48908" y="3059540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Cache-line aligned to avoid false conflict 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 rot="5400000">
            <a:off x="5714007" y="-515343"/>
            <a:ext cx="436561" cy="956667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加号 8"/>
          <p:cNvSpPr/>
          <p:nvPr/>
        </p:nvSpPr>
        <p:spPr>
          <a:xfrm>
            <a:off x="5548908" y="4768270"/>
            <a:ext cx="761408" cy="712362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24299" y="5638443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b="1" dirty="0" smtClean="0">
                <a:solidFill>
                  <a:srgbClr val="C00000"/>
                </a:solidFill>
              </a:rPr>
              <a:t>Fallback Handler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722D38-CD45-F243-84CC-8E4372F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48915F-C168-FE4F-953F-6E5DB2AC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trike="sngStrike" dirty="0"/>
              <a:t>Background </a:t>
            </a:r>
            <a:endParaRPr kumimoji="1" lang="en-US" altLang="zh-CN" strike="sngStrike" dirty="0" smtClean="0"/>
          </a:p>
          <a:p>
            <a:r>
              <a:rPr kumimoji="1" lang="en-US" altLang="zh-CN" strike="sngStrike" dirty="0" smtClean="0"/>
              <a:t>Challenge</a:t>
            </a:r>
            <a:endParaRPr kumimoji="1" lang="en-US" altLang="zh-CN" strike="sngStrike" dirty="0"/>
          </a:p>
          <a:p>
            <a:r>
              <a:rPr kumimoji="1" lang="en-US" altLang="zh-CN" dirty="0" smtClean="0"/>
              <a:t>Design and Implementation - DBX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Shared in-memory store</a:t>
            </a:r>
          </a:p>
          <a:p>
            <a:pPr lvl="1"/>
            <a:r>
              <a:rPr kumimoji="1" lang="en-US" altLang="zh-CN" dirty="0" smtClean="0"/>
              <a:t>Transactional layer</a:t>
            </a:r>
            <a:endParaRPr kumimoji="1" lang="en-US" altLang="zh-CN" dirty="0"/>
          </a:p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Layer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Transactional Layer</a:t>
            </a:r>
          </a:p>
          <a:p>
            <a:r>
              <a:rPr lang="en-US" altLang="zh-CN" dirty="0" smtClean="0"/>
              <a:t>Shared in-memory store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14450" y="4647059"/>
            <a:ext cx="5344732" cy="1043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Shared in-memory store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48545" y="3477485"/>
            <a:ext cx="3876541" cy="1043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Transactional Layer</a:t>
            </a:r>
          </a:p>
        </p:txBody>
      </p:sp>
      <p:sp>
        <p:nvSpPr>
          <p:cNvPr id="6" name="矩形 5"/>
          <p:cNvSpPr/>
          <p:nvPr/>
        </p:nvSpPr>
        <p:spPr>
          <a:xfrm>
            <a:off x="5925086" y="3768246"/>
            <a:ext cx="5019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Transaction Execution &amp; Commit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6922" y="4937820"/>
            <a:ext cx="5019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>
                <a:solidFill>
                  <a:srgbClr val="C00000"/>
                </a:solidFill>
              </a:rPr>
              <a:t>Data store (B+ Tree, Hash Table)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7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Layer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adopting a two layer design?</a:t>
            </a:r>
          </a:p>
          <a:p>
            <a:pPr lvl="1"/>
            <a:r>
              <a:rPr lang="en-US" altLang="zh-CN" dirty="0" smtClean="0"/>
              <a:t>Decoupling two layers, each can have smaller RTM region</a:t>
            </a:r>
          </a:p>
          <a:p>
            <a:pPr lvl="1"/>
            <a:r>
              <a:rPr lang="en-US" altLang="zh-CN" dirty="0" smtClean="0"/>
              <a:t>RTM region used in one layer will not conflict the other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009068" y="4875659"/>
            <a:ext cx="5344732" cy="1043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Shared in-memory store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743163" y="3706085"/>
            <a:ext cx="3876541" cy="1043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Transactional Layer</a:t>
            </a:r>
          </a:p>
        </p:txBody>
      </p:sp>
    </p:spTree>
    <p:extLst>
      <p:ext uri="{BB962C8B-B14F-4D97-AF65-F5344CB8AC3E}">
        <p14:creationId xmlns:p14="http://schemas.microsoft.com/office/powerpoint/2010/main" val="62480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in-memory 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B+ Tree: enclose each B+ tree operation with a coarse-grained RTM region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21" y="3081339"/>
            <a:ext cx="9300158" cy="30956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9852" y="6488668"/>
            <a:ext cx="35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graph adapted </a:t>
            </a:r>
            <a:r>
              <a:rPr lang="en-US" altLang="zh-CN" dirty="0" smtClean="0"/>
              <a:t>form CSDI 2018’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14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OCC protocol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Transaction execution (record read write set)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Lock write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Commit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Release 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2746" cy="582724"/>
          </a:xfrm>
        </p:spPr>
        <p:txBody>
          <a:bodyPr/>
          <a:lstStyle/>
          <a:p>
            <a:r>
              <a:rPr lang="en-US" altLang="zh-CN" dirty="0"/>
              <a:t>OCC </a:t>
            </a:r>
            <a:r>
              <a:rPr lang="en-US" altLang="zh-CN" dirty="0" smtClean="0"/>
              <a:t>protocol - example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9612"/>
              </p:ext>
            </p:extLst>
          </p:nvPr>
        </p:nvGraphicFramePr>
        <p:xfrm>
          <a:off x="1207751" y="2547030"/>
          <a:ext cx="3930919" cy="4160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919"/>
              </a:tblGrid>
              <a:tr h="693481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Transaction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key1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key1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key2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key2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key3</a:t>
                      </a:r>
                      <a:endParaRPr lang="zh-CN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2746" cy="582724"/>
          </a:xfrm>
        </p:spPr>
        <p:txBody>
          <a:bodyPr/>
          <a:lstStyle/>
          <a:p>
            <a:r>
              <a:rPr lang="en-US" altLang="zh-CN" dirty="0"/>
              <a:t>OCC </a:t>
            </a:r>
            <a:r>
              <a:rPr lang="en-US" altLang="zh-CN" dirty="0" smtClean="0"/>
              <a:t>protocol - example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07751" y="2547030"/>
          <a:ext cx="3930919" cy="4160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919"/>
              </a:tblGrid>
              <a:tr h="693481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Transaction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key1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key1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key2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key2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key3</a:t>
                      </a:r>
                      <a:endParaRPr lang="zh-CN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5937160" y="1487599"/>
            <a:ext cx="2794716" cy="1481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 Set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Key1 –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200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Key2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seq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141853" y="1487599"/>
            <a:ext cx="2794716" cy="1481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 Set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Key1 – “new value1”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Key2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“new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value2”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Key3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“new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value3”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2746" cy="582724"/>
          </a:xfrm>
        </p:spPr>
        <p:txBody>
          <a:bodyPr/>
          <a:lstStyle/>
          <a:p>
            <a:r>
              <a:rPr lang="en-US" altLang="zh-CN" dirty="0"/>
              <a:t>OCC </a:t>
            </a:r>
            <a:r>
              <a:rPr lang="en-US" altLang="zh-CN" dirty="0" smtClean="0"/>
              <a:t>protocol - example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07751" y="2547030"/>
          <a:ext cx="3930919" cy="4160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919"/>
              </a:tblGrid>
              <a:tr h="693481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Transaction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key1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key1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Read key2</a:t>
                      </a:r>
                      <a:endParaRPr lang="zh-CN" altLang="en-US" sz="2000" dirty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key2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Write key3</a:t>
                      </a:r>
                      <a:endParaRPr lang="zh-CN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5937160" y="1487599"/>
            <a:ext cx="2794716" cy="1481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 Set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Key1 –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200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Key2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seq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141853" y="1487599"/>
            <a:ext cx="2794716" cy="1481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 Set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Key1 – “new value1”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Key2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“new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value2”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Key3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“new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value3”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37159" y="3260760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Lock write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Lock key1, key2, key3 (sorted)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37159" y="4233026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Validation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Key1, key2 not modified by others (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pdated or removed)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937158" y="5170919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key1, key2,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key3 with new value, new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37158" y="6108812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Release Lock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Unlock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key1, key2, key3</a:t>
            </a:r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8936864" y="3940935"/>
            <a:ext cx="0" cy="2920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 flipH="1">
            <a:off x="8936863" y="4913201"/>
            <a:ext cx="1" cy="2577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1" idx="0"/>
          </p:cNvCxnSpPr>
          <p:nvPr/>
        </p:nvCxnSpPr>
        <p:spPr>
          <a:xfrm>
            <a:off x="8936863" y="5851094"/>
            <a:ext cx="0" cy="2577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722D38-CD45-F243-84CC-8E4372F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48915F-C168-FE4F-953F-6E5DB2AC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Background 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Challenge</a:t>
            </a:r>
            <a:endParaRPr kumimoji="1" lang="en-US" altLang="zh-CN" dirty="0"/>
          </a:p>
          <a:p>
            <a:r>
              <a:rPr kumimoji="1" lang="en-US" altLang="zh-CN" dirty="0" smtClean="0"/>
              <a:t>Design and </a:t>
            </a:r>
            <a:r>
              <a:rPr kumimoji="1" lang="en-US" altLang="zh-CN" dirty="0"/>
              <a:t>Implementation - DBX</a:t>
            </a:r>
          </a:p>
          <a:p>
            <a:pPr lvl="1"/>
            <a:r>
              <a:rPr kumimoji="1" lang="en-US" altLang="zh-CN" dirty="0" smtClean="0"/>
              <a:t>Shared in-memory store</a:t>
            </a:r>
          </a:p>
          <a:p>
            <a:pPr lvl="1"/>
            <a:r>
              <a:rPr kumimoji="1" lang="en-US" altLang="zh-CN" dirty="0" smtClean="0"/>
              <a:t>Transactional layer</a:t>
            </a:r>
            <a:endParaRPr kumimoji="1" lang="en-US" altLang="zh-CN" dirty="0"/>
          </a:p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6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RTM protocol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Transaction execution (record read write set)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trike="sngStrike" dirty="0" smtClean="0">
                <a:solidFill>
                  <a:srgbClr val="C00000"/>
                </a:solidFill>
              </a:rPr>
              <a:t>Lock write set </a:t>
            </a:r>
            <a:r>
              <a:rPr lang="en-US" altLang="zh-CN" dirty="0" smtClean="0">
                <a:solidFill>
                  <a:srgbClr val="C00000"/>
                </a:solidFill>
              </a:rPr>
              <a:t> -&gt; </a:t>
            </a:r>
            <a:r>
              <a:rPr lang="en-US" altLang="zh-CN" dirty="0" err="1" smtClean="0">
                <a:solidFill>
                  <a:srgbClr val="C00000"/>
                </a:solidFill>
              </a:rPr>
              <a:t>RTMBegin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Commit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trike="sngStrike" dirty="0" smtClean="0">
                <a:solidFill>
                  <a:srgbClr val="C00000"/>
                </a:solidFill>
              </a:rPr>
              <a:t>Release locks  </a:t>
            </a:r>
            <a:r>
              <a:rPr lang="en-US" altLang="zh-CN" dirty="0" smtClean="0">
                <a:solidFill>
                  <a:srgbClr val="C00000"/>
                </a:solidFill>
              </a:rPr>
              <a:t> -&gt; </a:t>
            </a:r>
            <a:r>
              <a:rPr lang="en-US" altLang="zh-CN" dirty="0" err="1" smtClean="0">
                <a:solidFill>
                  <a:srgbClr val="C00000"/>
                </a:solidFill>
              </a:rPr>
              <a:t>RTMEnd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RTM protocol</a:t>
            </a:r>
          </a:p>
          <a:p>
            <a:pPr lvl="1"/>
            <a:r>
              <a:rPr lang="en-US" altLang="zh-CN" dirty="0" smtClean="0"/>
              <a:t>Read a record: pointer to record metadata, sequence number, add to read set</a:t>
            </a:r>
          </a:p>
          <a:p>
            <a:pPr lvl="1"/>
            <a:r>
              <a:rPr lang="en-US" altLang="zh-CN" dirty="0" smtClean="0"/>
              <a:t>Modify a record: </a:t>
            </a:r>
            <a:r>
              <a:rPr lang="en-US" altLang="zh-CN" dirty="0">
                <a:solidFill>
                  <a:srgbClr val="C00000"/>
                </a:solidFill>
              </a:rPr>
              <a:t>pointer to record metadata</a:t>
            </a:r>
            <a:r>
              <a:rPr lang="en-US" altLang="zh-CN" dirty="0"/>
              <a:t>, </a:t>
            </a:r>
            <a:r>
              <a:rPr lang="en-US" altLang="zh-CN" dirty="0" smtClean="0"/>
              <a:t>new value, </a:t>
            </a:r>
            <a:r>
              <a:rPr lang="en-US" altLang="zh-CN" dirty="0"/>
              <a:t>add to </a:t>
            </a:r>
            <a:r>
              <a:rPr lang="en-US" altLang="zh-CN" dirty="0" smtClean="0"/>
              <a:t>write 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11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RTM protocol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43199" y="2785399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RTMBegin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3199" y="3757665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Validation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Keys in read set not modified by others (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pdated or removed)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43198" y="4695558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</a:p>
          <a:p>
            <a:pPr marL="0" lvl="1"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 write set to database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43198" y="5633451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RTMEnd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5742904" y="3465574"/>
            <a:ext cx="0" cy="2920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flipH="1">
            <a:off x="5742903" y="4437840"/>
            <a:ext cx="1" cy="2577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5742903" y="5375733"/>
            <a:ext cx="0" cy="2577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743197" y="1765136"/>
            <a:ext cx="5999409" cy="680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Execution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4" idx="0"/>
          </p:cNvCxnSpPr>
          <p:nvPr/>
        </p:nvCxnSpPr>
        <p:spPr>
          <a:xfrm>
            <a:off x="5742902" y="2445311"/>
            <a:ext cx="2" cy="3400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7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Huge transactions </a:t>
            </a:r>
            <a:r>
              <a:rPr lang="en-US" altLang="zh-CN" dirty="0" smtClean="0"/>
              <a:t>are likely to be </a:t>
            </a:r>
            <a:r>
              <a:rPr lang="en-US" altLang="zh-CN" dirty="0" smtClean="0">
                <a:solidFill>
                  <a:srgbClr val="C00000"/>
                </a:solidFill>
              </a:rPr>
              <a:t>read-only</a:t>
            </a:r>
            <a:r>
              <a:rPr lang="en-US" altLang="zh-CN" dirty="0" smtClean="0"/>
              <a:t> in OLTP workload, do we have custom design for them?</a:t>
            </a:r>
          </a:p>
          <a:p>
            <a:pPr lvl="1"/>
            <a:r>
              <a:rPr lang="en-US" altLang="zh-CN" dirty="0" smtClean="0"/>
              <a:t>To avoid unnecessary aborts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2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Read-only transactions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validation phase - snapshot</a:t>
            </a:r>
          </a:p>
          <a:p>
            <a:pPr lvl="1"/>
            <a:r>
              <a:rPr lang="en-US" altLang="zh-CN" dirty="0" smtClean="0"/>
              <a:t>No need to track information for validation, thus smaller RTM region size</a:t>
            </a:r>
          </a:p>
          <a:p>
            <a:pPr lvl="1"/>
            <a:r>
              <a:rPr lang="en-US" altLang="zh-CN" dirty="0"/>
              <a:t>New version and old version </a:t>
            </a:r>
            <a:r>
              <a:rPr lang="en-US" altLang="zh-CN" dirty="0" smtClean="0"/>
              <a:t>co-exist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98053" y="4211393"/>
            <a:ext cx="6207617" cy="566671"/>
            <a:chOff x="2434107" y="2820473"/>
            <a:chExt cx="6207617" cy="566671"/>
          </a:xfrm>
        </p:grpSpPr>
        <p:sp>
          <p:nvSpPr>
            <p:cNvPr id="5" name="矩形 4"/>
            <p:cNvSpPr/>
            <p:nvPr/>
          </p:nvSpPr>
          <p:spPr>
            <a:xfrm>
              <a:off x="2434107" y="2820473"/>
              <a:ext cx="2150772" cy="5666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Local snapshot number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83380" y="2820473"/>
              <a:ext cx="1558344" cy="5666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Old versions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748825" y="4211393"/>
            <a:ext cx="2498501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info (key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7844" y="5625922"/>
            <a:ext cx="1558344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Old version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  <a:endCxn id="8" idx="0"/>
          </p:cNvCxnSpPr>
          <p:nvPr/>
        </p:nvCxnSpPr>
        <p:spPr>
          <a:xfrm flipH="1">
            <a:off x="5217016" y="4778064"/>
            <a:ext cx="1809482" cy="8478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47326" y="5625922"/>
            <a:ext cx="1558344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Old version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6" idx="2"/>
            <a:endCxn id="10" idx="0"/>
          </p:cNvCxnSpPr>
          <p:nvPr/>
        </p:nvCxnSpPr>
        <p:spPr>
          <a:xfrm>
            <a:off x="7026498" y="4778064"/>
            <a:ext cx="0" cy="8478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58822" y="3238746"/>
            <a:ext cx="3315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2576" y="3749728"/>
            <a:ext cx="107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333548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Read-only transactions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58822" y="2787985"/>
            <a:ext cx="3315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strike="sngStrike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-&gt; 6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6360"/>
          </a:xfrm>
        </p:spPr>
        <p:txBody>
          <a:bodyPr/>
          <a:lstStyle/>
          <a:p>
            <a:r>
              <a:rPr lang="en-US" altLang="zh-CN" dirty="0" smtClean="0"/>
              <a:t>Read-only transaction update Global Snapshot Number (5 -&gt; 6)</a:t>
            </a:r>
          </a:p>
          <a:p>
            <a:pPr lvl="1"/>
            <a:r>
              <a:rPr lang="en-US" altLang="zh-CN" dirty="0" smtClean="0"/>
              <a:t>Local snapshot number (</a:t>
            </a:r>
            <a:r>
              <a:rPr lang="en-US" altLang="zh-CN" dirty="0" err="1" smtClean="0"/>
              <a:t>lsn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13097" y="2914680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Read-only Transaction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2003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1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3318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2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 flipH="1">
            <a:off x="2831023" y="3618982"/>
            <a:ext cx="1393066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8" idx="0"/>
          </p:cNvCxnSpPr>
          <p:nvPr/>
        </p:nvCxnSpPr>
        <p:spPr>
          <a:xfrm>
            <a:off x="4224089" y="3618982"/>
            <a:ext cx="1320084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33" idx="0"/>
          </p:cNvCxnSpPr>
          <p:nvPr/>
        </p:nvCxnSpPr>
        <p:spPr>
          <a:xfrm flipH="1">
            <a:off x="4614664" y="5085027"/>
            <a:ext cx="929509" cy="6979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721994" y="5782997"/>
            <a:ext cx="1785339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 </a:t>
            </a:r>
          </a:p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9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Read-only transactions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58822" y="2787985"/>
            <a:ext cx="3315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strike="sngStrike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-&gt; 6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6360"/>
          </a:xfrm>
        </p:spPr>
        <p:txBody>
          <a:bodyPr/>
          <a:lstStyle/>
          <a:p>
            <a:r>
              <a:rPr lang="en-US" altLang="zh-CN" dirty="0" smtClean="0"/>
              <a:t>Read-only transaction update Global Snapshot Number (5 -&gt; 6)</a:t>
            </a:r>
          </a:p>
          <a:p>
            <a:pPr lvl="1"/>
            <a:r>
              <a:rPr lang="en-US" altLang="zh-CN" dirty="0" smtClean="0"/>
              <a:t>Local snapshot number (</a:t>
            </a:r>
            <a:r>
              <a:rPr lang="en-US" altLang="zh-CN" dirty="0" err="1" smtClean="0"/>
              <a:t>lsn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13097" y="2914680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Read-only Transaction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2003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1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3318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2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 flipH="1">
            <a:off x="2831023" y="3618982"/>
            <a:ext cx="1393066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8" idx="0"/>
          </p:cNvCxnSpPr>
          <p:nvPr/>
        </p:nvCxnSpPr>
        <p:spPr>
          <a:xfrm>
            <a:off x="4224089" y="3618982"/>
            <a:ext cx="1320084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331817" y="5782997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Read-write Transaction 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endCxn id="35" idx="0"/>
          </p:cNvCxnSpPr>
          <p:nvPr/>
        </p:nvCxnSpPr>
        <p:spPr>
          <a:xfrm>
            <a:off x="5567612" y="5085027"/>
            <a:ext cx="1080575" cy="6979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33" idx="0"/>
          </p:cNvCxnSpPr>
          <p:nvPr/>
        </p:nvCxnSpPr>
        <p:spPr>
          <a:xfrm flipH="1">
            <a:off x="4614664" y="5085027"/>
            <a:ext cx="929509" cy="6979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721994" y="5782997"/>
            <a:ext cx="1785339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 </a:t>
            </a:r>
          </a:p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55517" y="5782997"/>
            <a:ext cx="1785339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</a:t>
            </a:r>
          </a:p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6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10800000">
            <a:off x="7789040" y="6025486"/>
            <a:ext cx="1181287" cy="21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16823" y="5290339"/>
            <a:ext cx="5990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Check record’s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lsn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==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Read-only transactions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58822" y="2787985"/>
            <a:ext cx="3315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strike="sngStrike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-&gt; 6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6360"/>
          </a:xfrm>
        </p:spPr>
        <p:txBody>
          <a:bodyPr/>
          <a:lstStyle/>
          <a:p>
            <a:r>
              <a:rPr lang="en-US" altLang="zh-CN" dirty="0" smtClean="0"/>
              <a:t>Read-only transaction update Global Snapshot Number (5 -&gt; 6)</a:t>
            </a:r>
          </a:p>
          <a:p>
            <a:pPr lvl="1"/>
            <a:r>
              <a:rPr lang="en-US" altLang="zh-CN" dirty="0" smtClean="0"/>
              <a:t>Local snapshot number (</a:t>
            </a:r>
            <a:r>
              <a:rPr lang="en-US" altLang="zh-CN" dirty="0" err="1" smtClean="0"/>
              <a:t>lsn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13097" y="2914680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Read-only Transaction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2003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1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33181" y="4380725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 2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 flipH="1">
            <a:off x="2831023" y="3618982"/>
            <a:ext cx="1393066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8" idx="0"/>
          </p:cNvCxnSpPr>
          <p:nvPr/>
        </p:nvCxnSpPr>
        <p:spPr>
          <a:xfrm>
            <a:off x="4224089" y="3618982"/>
            <a:ext cx="1320084" cy="7617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09970" y="3797742"/>
            <a:ext cx="6377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Read the versions with local snapshot number &lt; 6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331817" y="5782997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Read-write Transaction 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endCxn id="35" idx="0"/>
          </p:cNvCxnSpPr>
          <p:nvPr/>
        </p:nvCxnSpPr>
        <p:spPr>
          <a:xfrm>
            <a:off x="5567612" y="5085027"/>
            <a:ext cx="1080575" cy="6979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33" idx="0"/>
          </p:cNvCxnSpPr>
          <p:nvPr/>
        </p:nvCxnSpPr>
        <p:spPr>
          <a:xfrm flipH="1">
            <a:off x="4614664" y="5085027"/>
            <a:ext cx="929509" cy="6979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721994" y="5782997"/>
            <a:ext cx="1785339" cy="7043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 </a:t>
            </a:r>
          </a:p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55517" y="5782997"/>
            <a:ext cx="1785339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</a:t>
            </a:r>
          </a:p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6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10800000">
            <a:off x="7789040" y="6025486"/>
            <a:ext cx="1181287" cy="21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16823" y="5290339"/>
            <a:ext cx="5990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Check record’s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lsn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==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Global Snapshot Number</a:t>
            </a:r>
          </a:p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44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Garbage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Old record (delete)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Old version (update)</a:t>
            </a:r>
          </a:p>
          <a:p>
            <a:endParaRPr lang="en-US" altLang="zh-CN" dirty="0"/>
          </a:p>
          <a:p>
            <a:r>
              <a:rPr lang="en-US" altLang="zh-CN" dirty="0" smtClean="0"/>
              <a:t>Grace Period</a:t>
            </a:r>
          </a:p>
          <a:p>
            <a:pPr lvl="1"/>
            <a:r>
              <a:rPr lang="en-US" altLang="zh-CN" dirty="0" smtClean="0"/>
              <a:t>Interval of time during which all threads have finished at least one transaction</a:t>
            </a:r>
          </a:p>
          <a:p>
            <a:pPr lvl="1"/>
            <a:r>
              <a:rPr lang="en-US" altLang="zh-CN" dirty="0" smtClean="0"/>
              <a:t>A point to a old record (or version) will not be needed after a grace period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942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Garbage Collection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7" y="1255973"/>
            <a:ext cx="11865585" cy="388565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3447" y="5507818"/>
            <a:ext cx="10515600" cy="1049312"/>
          </a:xfrm>
        </p:spPr>
        <p:txBody>
          <a:bodyPr/>
          <a:lstStyle/>
          <a:p>
            <a:r>
              <a:rPr lang="en-US" altLang="zh-CN" dirty="0" smtClean="0"/>
              <a:t>Period 1: read-only transactions to read old versions</a:t>
            </a:r>
          </a:p>
        </p:txBody>
      </p:sp>
    </p:spTree>
    <p:extLst>
      <p:ext uri="{BB962C8B-B14F-4D97-AF65-F5344CB8AC3E}">
        <p14:creationId xmlns:p14="http://schemas.microsoft.com/office/powerpoint/2010/main" val="30299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r>
              <a:rPr lang="en-US" altLang="zh-CN" dirty="0" smtClean="0"/>
              <a:t>High performance, correctly synchronized, scalable software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80002"/>
              </p:ext>
            </p:extLst>
          </p:nvPr>
        </p:nvGraphicFramePr>
        <p:xfrm>
          <a:off x="1054813" y="3146066"/>
          <a:ext cx="9275049" cy="212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683"/>
                <a:gridCol w="3091683"/>
                <a:gridCol w="3091683"/>
              </a:tblGrid>
              <a:tr h="6258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Performance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Complexity</a:t>
                      </a:r>
                      <a:endParaRPr lang="zh-CN" altLang="en-US" sz="2400" dirty="0"/>
                    </a:p>
                  </a:txBody>
                  <a:tcPr/>
                </a:tc>
              </a:tr>
              <a:tr h="679176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Coarse-grained lock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NO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713931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Fine-grained</a:t>
                      </a:r>
                      <a:r>
                        <a:rPr lang="en-US" altLang="zh-CN" sz="2400" b="1" baseline="0" dirty="0" smtClean="0"/>
                        <a:t> lock &amp; Atomic operations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Good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YES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Garbage Collection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7" y="1255973"/>
            <a:ext cx="11865585" cy="388565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3447" y="5507818"/>
            <a:ext cx="10515600" cy="1049312"/>
          </a:xfrm>
        </p:spPr>
        <p:txBody>
          <a:bodyPr/>
          <a:lstStyle/>
          <a:p>
            <a:r>
              <a:rPr lang="en-US" altLang="zh-CN" dirty="0" smtClean="0"/>
              <a:t>Period 1: read-only transactions to read old versions</a:t>
            </a:r>
          </a:p>
          <a:p>
            <a:r>
              <a:rPr lang="en-US" altLang="zh-CN" dirty="0" smtClean="0"/>
              <a:t>Period 2: no other transactions holds the pointer to old record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772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Intel </a:t>
            </a:r>
            <a:r>
              <a:rPr lang="en-US" altLang="zh-CN" sz="3600" dirty="0" err="1" smtClean="0"/>
              <a:t>Haswell</a:t>
            </a:r>
            <a:r>
              <a:rPr lang="en-US" altLang="zh-CN" sz="3600" dirty="0" smtClean="0"/>
              <a:t> i7-4770 processor</a:t>
            </a:r>
          </a:p>
          <a:p>
            <a:pPr lvl="1"/>
            <a:r>
              <a:rPr lang="en-US" altLang="zh-CN" sz="3200" dirty="0" smtClean="0"/>
              <a:t>A single chip with </a:t>
            </a:r>
            <a:r>
              <a:rPr lang="en-US" altLang="zh-CN" sz="3200" dirty="0" smtClean="0">
                <a:solidFill>
                  <a:srgbClr val="C00000"/>
                </a:solidFill>
              </a:rPr>
              <a:t>4 cores/8 hardware threads</a:t>
            </a:r>
          </a:p>
          <a:p>
            <a:pPr lvl="1"/>
            <a:r>
              <a:rPr lang="en-US" altLang="zh-CN" sz="3200" dirty="0" smtClean="0"/>
              <a:t>Each core</a:t>
            </a:r>
          </a:p>
          <a:p>
            <a:pPr lvl="2"/>
            <a:r>
              <a:rPr lang="en-US" altLang="zh-CN" sz="2800" dirty="0" smtClean="0"/>
              <a:t>Private 32KB L1 cache</a:t>
            </a:r>
          </a:p>
          <a:p>
            <a:pPr lvl="2"/>
            <a:r>
              <a:rPr lang="en-US" altLang="zh-CN" sz="2800" dirty="0"/>
              <a:t>Private </a:t>
            </a:r>
            <a:r>
              <a:rPr lang="en-US" altLang="zh-CN" sz="2800" dirty="0" smtClean="0"/>
              <a:t>256KB L2 </a:t>
            </a:r>
            <a:r>
              <a:rPr lang="en-US" altLang="zh-CN" sz="2800" dirty="0"/>
              <a:t>cache</a:t>
            </a:r>
          </a:p>
          <a:p>
            <a:pPr lvl="2"/>
            <a:r>
              <a:rPr lang="en-US" altLang="zh-CN" sz="2800" dirty="0" smtClean="0"/>
              <a:t>Shared 8MB L3 </a:t>
            </a:r>
            <a:r>
              <a:rPr lang="en-US" altLang="zh-CN" sz="2800" dirty="0"/>
              <a:t>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714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TPC-C (OLTP benchmark)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533900" cy="503237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Masstree</a:t>
            </a:r>
            <a:r>
              <a:rPr lang="en-US" altLang="zh-CN" dirty="0" smtClean="0"/>
              <a:t> &amp; DBX’:</a:t>
            </a:r>
          </a:p>
          <a:p>
            <a:pPr lvl="1"/>
            <a:r>
              <a:rPr lang="en-US" altLang="zh-CN" dirty="0" smtClean="0"/>
              <a:t>Encode tree node into byte stream</a:t>
            </a:r>
          </a:p>
          <a:p>
            <a:pPr lvl="1"/>
            <a:r>
              <a:rPr lang="en-US" altLang="zh-CN" dirty="0" smtClean="0"/>
              <a:t>Allocate memory for get &amp; put operations</a:t>
            </a:r>
          </a:p>
          <a:p>
            <a:r>
              <a:rPr lang="en-US" altLang="zh-CN" dirty="0" smtClean="0"/>
              <a:t>Locking overhead:</a:t>
            </a:r>
          </a:p>
          <a:p>
            <a:pPr lvl="1"/>
            <a:r>
              <a:rPr lang="en-US" altLang="zh-CN" dirty="0" smtClean="0"/>
              <a:t>Sort locks to avoid deadlock</a:t>
            </a:r>
          </a:p>
          <a:p>
            <a:pPr lvl="1"/>
            <a:r>
              <a:rPr lang="en-US" altLang="zh-CN" dirty="0" smtClean="0"/>
              <a:t>Atomic instruction &amp; memory barriers</a:t>
            </a:r>
          </a:p>
          <a:p>
            <a:r>
              <a:rPr lang="en-US" altLang="zh-CN" dirty="0" smtClean="0"/>
              <a:t>Ideal Performance:</a:t>
            </a:r>
          </a:p>
          <a:p>
            <a:pPr lvl="1"/>
            <a:r>
              <a:rPr lang="en-US" altLang="zh-CN" dirty="0" smtClean="0"/>
              <a:t>RTM overhead</a:t>
            </a:r>
          </a:p>
          <a:p>
            <a:pPr lvl="1"/>
            <a:r>
              <a:rPr lang="en-US" altLang="zh-CN" dirty="0" smtClean="0"/>
              <a:t>No correctness guarantee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582737"/>
            <a:ext cx="6812366" cy="49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53390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TPC-C benchmark</a:t>
            </a:r>
          </a:p>
          <a:p>
            <a:r>
              <a:rPr lang="en-US" altLang="zh-CN" dirty="0" smtClean="0"/>
              <a:t>TX Layer with lock:</a:t>
            </a:r>
          </a:p>
          <a:p>
            <a:pPr lvl="1"/>
            <a:r>
              <a:rPr lang="en-US" altLang="zh-CN" dirty="0" smtClean="0"/>
              <a:t>Spinlock</a:t>
            </a:r>
          </a:p>
          <a:p>
            <a:r>
              <a:rPr lang="en-US" altLang="zh-CN" dirty="0"/>
              <a:t>TX Layer with </a:t>
            </a:r>
            <a:r>
              <a:rPr lang="en-US" altLang="zh-CN" dirty="0" smtClean="0"/>
              <a:t>RTM:</a:t>
            </a:r>
          </a:p>
          <a:p>
            <a:pPr lvl="1"/>
            <a:r>
              <a:rPr lang="en-US" altLang="zh-CN" dirty="0" smtClean="0"/>
              <a:t>Slowdown 10% from 8 to 32</a:t>
            </a:r>
          </a:p>
          <a:p>
            <a:pPr lvl="1"/>
            <a:r>
              <a:rPr lang="en-US" altLang="zh-CN" dirty="0" smtClean="0"/>
              <a:t>RTM aborts</a:t>
            </a:r>
          </a:p>
          <a:p>
            <a:r>
              <a:rPr lang="en-US" altLang="zh-CN" dirty="0" smtClean="0"/>
              <a:t>Silo-</a:t>
            </a:r>
            <a:r>
              <a:rPr lang="en-US" altLang="zh-CN" dirty="0" err="1" smtClean="0"/>
              <a:t>Masstree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No performance slowdown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92" y="1825624"/>
            <a:ext cx="676380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8736" y="281862"/>
            <a:ext cx="2109952" cy="1325563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94" y="1240713"/>
            <a:ext cx="5445837" cy="54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-------------</a:t>
            </a:r>
            <a:r>
              <a:rPr lang="en-US" altLang="zh-CN" dirty="0"/>
              <a:t>-----</a:t>
            </a:r>
            <a:r>
              <a:rPr lang="en-US" altLang="zh-CN" dirty="0" smtClean="0"/>
              <a:t>--Backup Slides----------------------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41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727"/>
          </a:xfrm>
        </p:spPr>
        <p:txBody>
          <a:bodyPr/>
          <a:lstStyle/>
          <a:p>
            <a:r>
              <a:rPr lang="en-US" altLang="zh-CN" dirty="0" smtClean="0"/>
              <a:t>How to detect conflict between reading a non-existing key and an insert?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31075" y="2931962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3058" y="5420863"/>
            <a:ext cx="224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Non-existing key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曲线连接符 6"/>
          <p:cNvCxnSpPr>
            <a:stCxn id="4" idx="2"/>
            <a:endCxn id="5" idx="0"/>
          </p:cNvCxnSpPr>
          <p:nvPr/>
        </p:nvCxnSpPr>
        <p:spPr>
          <a:xfrm rot="16200000" flipH="1">
            <a:off x="3515401" y="3462930"/>
            <a:ext cx="1784599" cy="213126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222902" y="3417320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曲线连接符 10"/>
          <p:cNvCxnSpPr>
            <a:stCxn id="9" idx="2"/>
            <a:endCxn id="14" idx="0"/>
          </p:cNvCxnSpPr>
          <p:nvPr/>
        </p:nvCxnSpPr>
        <p:spPr>
          <a:xfrm rot="5400000">
            <a:off x="6522807" y="4316223"/>
            <a:ext cx="1905689" cy="15164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706416" y="6027311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record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5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72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When reading a non-existing record, we insert the pointer to a </a:t>
            </a:r>
            <a:r>
              <a:rPr lang="en-US" altLang="zh-CN" dirty="0" smtClean="0">
                <a:solidFill>
                  <a:srgbClr val="C00000"/>
                </a:solidFill>
              </a:rPr>
              <a:t>new allocated empty record</a:t>
            </a:r>
            <a:r>
              <a:rPr lang="en-US" altLang="zh-CN" dirty="0" smtClean="0"/>
              <a:t> with sequence number 0 and </a:t>
            </a:r>
            <a:r>
              <a:rPr lang="en-US" altLang="zh-CN" dirty="0" smtClean="0">
                <a:solidFill>
                  <a:srgbClr val="C00000"/>
                </a:solidFill>
              </a:rPr>
              <a:t>track it in read set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31075" y="2931962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曲线连接符 6"/>
          <p:cNvCxnSpPr>
            <a:stCxn id="4" idx="2"/>
            <a:endCxn id="12" idx="0"/>
          </p:cNvCxnSpPr>
          <p:nvPr/>
        </p:nvCxnSpPr>
        <p:spPr>
          <a:xfrm rot="16200000" flipH="1">
            <a:off x="3515402" y="3462929"/>
            <a:ext cx="1784599" cy="213126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222902" y="3417320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曲线连接符 10"/>
          <p:cNvCxnSpPr>
            <a:stCxn id="9" idx="2"/>
            <a:endCxn id="14" idx="0"/>
          </p:cNvCxnSpPr>
          <p:nvPr/>
        </p:nvCxnSpPr>
        <p:spPr>
          <a:xfrm rot="5400000">
            <a:off x="6522807" y="4316223"/>
            <a:ext cx="1905689" cy="15164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706416" y="6027311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record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4563" y="4159231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62343" y="5420863"/>
            <a:ext cx="2021983" cy="704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Empty record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7211" y="4716561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Conflict!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82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Read-only transactions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Read-only transaction can read the most-recent snapshot</a:t>
            </a:r>
          </a:p>
          <a:p>
            <a:r>
              <a:rPr lang="en-US" altLang="zh-CN" dirty="0" smtClean="0"/>
              <a:t>New snapshots are created only when needed</a:t>
            </a:r>
          </a:p>
          <a:p>
            <a:r>
              <a:rPr lang="en-US" altLang="zh-CN" dirty="0" smtClean="0"/>
              <a:t>Need </a:t>
            </a:r>
            <a:r>
              <a:rPr lang="en-US" altLang="zh-CN" dirty="0" smtClean="0">
                <a:solidFill>
                  <a:srgbClr val="C00000"/>
                </a:solidFill>
              </a:rPr>
              <a:t>garbage collection </a:t>
            </a:r>
            <a:r>
              <a:rPr lang="en-US" altLang="zh-CN" dirty="0" smtClean="0"/>
              <a:t>for old versions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52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Fallback Handler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RTM does not guarantee progress</a:t>
            </a:r>
          </a:p>
          <a:p>
            <a:pPr lvl="1"/>
            <a:r>
              <a:rPr lang="en-US" altLang="zh-CN" dirty="0" smtClean="0"/>
              <a:t>Turn to lock protection when the abort number reaches a threshold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When using RTM for lock elision, fallback handler should be </a:t>
            </a:r>
            <a:r>
              <a:rPr lang="en-US" altLang="zh-CN" dirty="0">
                <a:solidFill>
                  <a:srgbClr val="C00000"/>
                </a:solidFill>
              </a:rPr>
              <a:t>tuned according to workload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/>
              <a:t>a global lock </a:t>
            </a:r>
            <a:r>
              <a:rPr lang="en-US" altLang="zh-CN" dirty="0" smtClean="0"/>
              <a:t>will </a:t>
            </a:r>
            <a:r>
              <a:rPr lang="en-US" altLang="zh-CN" dirty="0"/>
              <a:t>abort </a:t>
            </a:r>
            <a:r>
              <a:rPr lang="en-US" altLang="zh-CN" dirty="0" smtClean="0"/>
              <a:t>any concurrent </a:t>
            </a:r>
            <a:r>
              <a:rPr lang="en-US" altLang="zh-CN" dirty="0"/>
              <a:t>transactions and may incur heavy </a:t>
            </a:r>
            <a:r>
              <a:rPr lang="en-US" altLang="zh-CN" dirty="0" smtClean="0"/>
              <a:t>contention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abort </a:t>
            </a:r>
            <a:r>
              <a:rPr lang="en-US" altLang="zh-CN" dirty="0" smtClean="0">
                <a:solidFill>
                  <a:srgbClr val="C00000"/>
                </a:solidFill>
              </a:rPr>
              <a:t>reasons </a:t>
            </a:r>
            <a:r>
              <a:rPr lang="en-US" altLang="zh-CN" dirty="0" smtClean="0"/>
              <a:t>will effect the fallback policy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193894"/>
            <a:ext cx="11543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* quote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from Wang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Z.,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Qian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H., Chen, H., &amp; Li, J. (2013, July). Opportunities and pitfalls of multi-core scaling using hardware transaction memory. In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4th Asia-Pacific Workshop on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(p. 3). ACM.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77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- RTM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Features:</a:t>
            </a:r>
          </a:p>
          <a:p>
            <a:pPr lvl="1"/>
            <a:r>
              <a:rPr lang="en-US" altLang="zh-CN" dirty="0" smtClean="0"/>
              <a:t>RTM can perform more reads than writes</a:t>
            </a:r>
          </a:p>
          <a:p>
            <a:pPr lvl="1"/>
            <a:r>
              <a:rPr lang="en-US" altLang="zh-CN" dirty="0" smtClean="0"/>
              <a:t>RTM prefers reads before writes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0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- RTM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Features:</a:t>
            </a:r>
          </a:p>
          <a:p>
            <a:pPr lvl="1"/>
            <a:r>
              <a:rPr lang="en-US" altLang="zh-CN" dirty="0" smtClean="0"/>
              <a:t>RTM can perform more reads than writes</a:t>
            </a:r>
          </a:p>
          <a:p>
            <a:pPr lvl="1"/>
            <a:r>
              <a:rPr lang="en-US" altLang="zh-CN" dirty="0" smtClean="0"/>
              <a:t>RTM prefers reads before writes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5429250" y="3429000"/>
            <a:ext cx="828675" cy="1614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1146" y="5389276"/>
            <a:ext cx="5593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online transaction processing </a:t>
            </a:r>
            <a:r>
              <a:rPr lang="en-US" altLang="zh-CN" sz="3200" b="1" dirty="0" smtClean="0"/>
              <a:t>OLTP Workload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40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altLang="zh-CN" dirty="0" smtClean="0"/>
              <a:t>A multicore in-memory database for online transaction processing (OLTP) workload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292475"/>
            <a:ext cx="10515600" cy="196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tate-of-the-art </a:t>
            </a:r>
            <a:r>
              <a:rPr lang="en-US" altLang="zh-CN" dirty="0"/>
              <a:t>in-memory database using fine-grained </a:t>
            </a:r>
            <a:r>
              <a:rPr lang="en-US" altLang="zh-CN" dirty="0" smtClean="0"/>
              <a:t>locking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Similar high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Scalability</a:t>
            </a:r>
          </a:p>
          <a:p>
            <a:pPr marL="0" indent="0">
              <a:buNone/>
            </a:pPr>
            <a:r>
              <a:rPr lang="en-US" altLang="zh-CN" dirty="0" smtClean="0"/>
              <a:t>Yet </a:t>
            </a:r>
            <a:r>
              <a:rPr lang="en-US" altLang="zh-CN" dirty="0" smtClean="0">
                <a:solidFill>
                  <a:srgbClr val="C00000"/>
                </a:solidFill>
              </a:rPr>
              <a:t>easier to implement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C00000"/>
                </a:solidFill>
              </a:rPr>
              <a:t>reason about correctness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7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Intuitive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Enclose each database transaction with a RTM region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RTMBegin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en-US" altLang="zh-CN" dirty="0" smtClean="0"/>
              <a:t>Transaction Execution &amp; Commit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RTMEnd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Intuitive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Enclose each database transaction with a RTM region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RTMBegin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en-US" altLang="zh-CN" dirty="0" smtClean="0"/>
              <a:t>Transaction Execution &amp; Commit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RTMEnd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乘号 3"/>
          <p:cNvSpPr/>
          <p:nvPr/>
        </p:nvSpPr>
        <p:spPr>
          <a:xfrm>
            <a:off x="5772150" y="2600325"/>
            <a:ext cx="1443037" cy="26717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15187" y="2857500"/>
            <a:ext cx="493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RTM’s working set size  too large</a:t>
            </a: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Overflow the hardware limits</a:t>
            </a: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Too much aborts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3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Hardware limit -&gt; limit spurious abort</a:t>
            </a:r>
          </a:p>
          <a:p>
            <a:pPr lvl="1"/>
            <a:r>
              <a:rPr lang="en-US" altLang="zh-CN" dirty="0" smtClean="0"/>
              <a:t>RTM working set overflow</a:t>
            </a:r>
          </a:p>
          <a:p>
            <a:pPr lvl="1"/>
            <a:r>
              <a:rPr lang="en-US" altLang="zh-CN" dirty="0"/>
              <a:t>System events</a:t>
            </a:r>
            <a:endParaRPr lang="zh-CN" altLang="en-US" dirty="0"/>
          </a:p>
          <a:p>
            <a:pPr lvl="1"/>
            <a:r>
              <a:rPr lang="en-US" altLang="zh-CN" dirty="0" smtClean="0"/>
              <a:t>Access conflict</a:t>
            </a:r>
          </a:p>
        </p:txBody>
      </p:sp>
    </p:spTree>
    <p:extLst>
      <p:ext uri="{BB962C8B-B14F-4D97-AF65-F5344CB8AC3E}">
        <p14:creationId xmlns:p14="http://schemas.microsoft.com/office/powerpoint/2010/main" val="377297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1325</Words>
  <Application>Microsoft Office PowerPoint</Application>
  <PresentationFormat>宽屏</PresentationFormat>
  <Paragraphs>318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Using Restricted Transactional Memory to Build a Scalable In-Memory Database</vt:lpstr>
      <vt:lpstr>Outline</vt:lpstr>
      <vt:lpstr>Background</vt:lpstr>
      <vt:lpstr>Background - RTM</vt:lpstr>
      <vt:lpstr>Background - RTM</vt:lpstr>
      <vt:lpstr>Target</vt:lpstr>
      <vt:lpstr>Intuitive solution</vt:lpstr>
      <vt:lpstr>Intuitive solution</vt:lpstr>
      <vt:lpstr>Challenge</vt:lpstr>
      <vt:lpstr>Challenge</vt:lpstr>
      <vt:lpstr>Challenge</vt:lpstr>
      <vt:lpstr>Outline</vt:lpstr>
      <vt:lpstr>Two Layer Design</vt:lpstr>
      <vt:lpstr>Two Layer Design</vt:lpstr>
      <vt:lpstr>Shared in-memory store</vt:lpstr>
      <vt:lpstr>Transaction Layer</vt:lpstr>
      <vt:lpstr>Transaction Layer</vt:lpstr>
      <vt:lpstr>Transaction Layer</vt:lpstr>
      <vt:lpstr>Transaction Layer</vt:lpstr>
      <vt:lpstr>Transaction Layer</vt:lpstr>
      <vt:lpstr>Transaction Layer</vt:lpstr>
      <vt:lpstr>RTM protocol</vt:lpstr>
      <vt:lpstr>Discussion</vt:lpstr>
      <vt:lpstr>Read-only transactions</vt:lpstr>
      <vt:lpstr>Read-only transactions</vt:lpstr>
      <vt:lpstr>Read-only transactions</vt:lpstr>
      <vt:lpstr>Read-only transactions</vt:lpstr>
      <vt:lpstr>Garbage Collection</vt:lpstr>
      <vt:lpstr>Garbage Collection</vt:lpstr>
      <vt:lpstr>Garbage Collection</vt:lpstr>
      <vt:lpstr>Evaluation Setup</vt:lpstr>
      <vt:lpstr>TPC-C (OLTP benchmark)</vt:lpstr>
      <vt:lpstr>Scalability</vt:lpstr>
      <vt:lpstr>Thanks!</vt:lpstr>
      <vt:lpstr>--------------------Backup Slides----------------------</vt:lpstr>
      <vt:lpstr>Discussion</vt:lpstr>
      <vt:lpstr>Discussion</vt:lpstr>
      <vt:lpstr>Read-only transactions</vt:lpstr>
      <vt:lpstr>Fallback Handler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Wang jiachen</dc:creator>
  <cp:lastModifiedBy>Wang jiachen</cp:lastModifiedBy>
  <cp:revision>422</cp:revision>
  <dcterms:created xsi:type="dcterms:W3CDTF">2018-09-09T05:08:47Z</dcterms:created>
  <dcterms:modified xsi:type="dcterms:W3CDTF">2019-03-29T03:02:26Z</dcterms:modified>
</cp:coreProperties>
</file>