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4" r:id="rId3"/>
    <p:sldId id="285" r:id="rId4"/>
    <p:sldId id="283" r:id="rId5"/>
    <p:sldId id="290" r:id="rId6"/>
    <p:sldId id="291" r:id="rId7"/>
    <p:sldId id="286" r:id="rId8"/>
    <p:sldId id="287" r:id="rId9"/>
    <p:sldId id="292" r:id="rId10"/>
    <p:sldId id="293" r:id="rId11"/>
    <p:sldId id="294" r:id="rId12"/>
    <p:sldId id="295" r:id="rId13"/>
    <p:sldId id="288" r:id="rId14"/>
    <p:sldId id="296" r:id="rId15"/>
    <p:sldId id="301" r:id="rId16"/>
    <p:sldId id="289" r:id="rId17"/>
    <p:sldId id="297" r:id="rId18"/>
    <p:sldId id="298" r:id="rId19"/>
    <p:sldId id="299" r:id="rId20"/>
    <p:sldId id="300" r:id="rId21"/>
    <p:sldId id="282" r:id="rId22"/>
    <p:sldId id="302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83673" autoAdjust="0"/>
  </p:normalViewPr>
  <p:slideViewPr>
    <p:cSldViewPr snapToGrid="0">
      <p:cViewPr varScale="1">
        <p:scale>
          <a:sx n="95" d="100"/>
          <a:sy n="95" d="100"/>
        </p:scale>
        <p:origin x="191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Buffer(fixed-length)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buffer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98E-4623-97F4-62FC4201667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98E-4623-97F4-62FC4201667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98E-4623-97F4-62FC4201667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98E-4623-97F4-62FC42016674}"/>
              </c:ext>
            </c:extLst>
          </c:dPt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AC-4916-8B7A-C9BF8944835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15C8A1-6E6A-4AA1-86A9-3FFCBB8FA18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37A1BC4-456A-4814-9242-8C67FCDDF486}">
      <dgm:prSet phldrT="[文本]"/>
      <dgm:spPr/>
      <dgm:t>
        <a:bodyPr/>
        <a:lstStyle/>
        <a:p>
          <a:r>
            <a:rPr lang="en-US" altLang="zh-CN" dirty="0" err="1"/>
            <a:t>Dtmbegin</a:t>
          </a:r>
          <a:endParaRPr lang="zh-CN" altLang="en-US" dirty="0"/>
        </a:p>
      </dgm:t>
    </dgm:pt>
    <dgm:pt modelId="{7960A9C8-3D65-4AAF-844D-A525C301B23B}" type="parTrans" cxnId="{47879F9D-1572-4EAD-86B7-582F6AA7C744}">
      <dgm:prSet/>
      <dgm:spPr/>
      <dgm:t>
        <a:bodyPr/>
        <a:lstStyle/>
        <a:p>
          <a:endParaRPr lang="zh-CN" altLang="en-US"/>
        </a:p>
      </dgm:t>
    </dgm:pt>
    <dgm:pt modelId="{58B76764-77C6-48E3-B3FC-791D463DA305}" type="sibTrans" cxnId="{47879F9D-1572-4EAD-86B7-582F6AA7C744}">
      <dgm:prSet/>
      <dgm:spPr/>
      <dgm:t>
        <a:bodyPr/>
        <a:lstStyle/>
        <a:p>
          <a:endParaRPr lang="zh-CN" altLang="en-US"/>
        </a:p>
      </dgm:t>
    </dgm:pt>
    <dgm:pt modelId="{87CBBE61-B8AF-4A76-A076-D60DFF7827BC}">
      <dgm:prSet phldrT="[文本]"/>
      <dgm:spPr/>
      <dgm:t>
        <a:bodyPr/>
        <a:lstStyle/>
        <a:p>
          <a:r>
            <a:rPr lang="en-US" altLang="zh-CN" dirty="0"/>
            <a:t>transaction ID</a:t>
          </a:r>
          <a:endParaRPr lang="zh-CN" altLang="en-US" dirty="0"/>
        </a:p>
      </dgm:t>
    </dgm:pt>
    <dgm:pt modelId="{FC55E080-DF2E-4E8D-853E-90B003242446}" type="parTrans" cxnId="{CF421BE7-E236-4EE1-8EFC-3E482A287424}">
      <dgm:prSet/>
      <dgm:spPr/>
      <dgm:t>
        <a:bodyPr/>
        <a:lstStyle/>
        <a:p>
          <a:endParaRPr lang="zh-CN" altLang="en-US"/>
        </a:p>
      </dgm:t>
    </dgm:pt>
    <dgm:pt modelId="{F2EDAE7B-13BD-4124-B009-02E653669924}" type="sibTrans" cxnId="{CF421BE7-E236-4EE1-8EFC-3E482A287424}">
      <dgm:prSet/>
      <dgm:spPr/>
      <dgm:t>
        <a:bodyPr/>
        <a:lstStyle/>
        <a:p>
          <a:endParaRPr lang="zh-CN" altLang="en-US"/>
        </a:p>
      </dgm:t>
    </dgm:pt>
    <dgm:pt modelId="{5C1BD222-2CA8-4A1D-A885-6C49B5EA43A9}">
      <dgm:prSet phldrT="[文本]"/>
      <dgm:spPr/>
      <dgm:t>
        <a:bodyPr/>
        <a:lstStyle/>
        <a:p>
          <a:r>
            <a:rPr lang="en-US" altLang="zh-CN" dirty="0"/>
            <a:t>Store in buffer</a:t>
          </a:r>
          <a:endParaRPr lang="zh-CN" altLang="en-US" dirty="0"/>
        </a:p>
      </dgm:t>
    </dgm:pt>
    <dgm:pt modelId="{84C55787-17F0-42DF-AF83-ACD45DD86B5E}" type="parTrans" cxnId="{369B4C77-7198-4403-829A-0009C1F3AFA5}">
      <dgm:prSet/>
      <dgm:spPr/>
      <dgm:t>
        <a:bodyPr/>
        <a:lstStyle/>
        <a:p>
          <a:endParaRPr lang="zh-CN" altLang="en-US"/>
        </a:p>
      </dgm:t>
    </dgm:pt>
    <dgm:pt modelId="{EE9FE633-F33C-40BC-9CF3-46F8EF463690}" type="sibTrans" cxnId="{369B4C77-7198-4403-829A-0009C1F3AFA5}">
      <dgm:prSet/>
      <dgm:spPr/>
      <dgm:t>
        <a:bodyPr/>
        <a:lstStyle/>
        <a:p>
          <a:endParaRPr lang="zh-CN" altLang="en-US"/>
        </a:p>
      </dgm:t>
    </dgm:pt>
    <dgm:pt modelId="{9BEA65AB-3EDF-43AB-9BD0-D98B73C775BE}">
      <dgm:prSet phldrT="[文本]"/>
      <dgm:spPr/>
      <dgm:t>
        <a:bodyPr/>
        <a:lstStyle/>
        <a:p>
          <a:r>
            <a:rPr lang="en-US" altLang="zh-CN" dirty="0"/>
            <a:t>Create entry</a:t>
          </a:r>
          <a:endParaRPr lang="zh-CN" altLang="en-US" dirty="0"/>
        </a:p>
      </dgm:t>
    </dgm:pt>
    <dgm:pt modelId="{3AB86336-5872-4737-B825-5462F8226ACB}" type="parTrans" cxnId="{CFEE52D7-EF2D-471E-91FA-0C9CF6A02D32}">
      <dgm:prSet/>
      <dgm:spPr/>
      <dgm:t>
        <a:bodyPr/>
        <a:lstStyle/>
        <a:p>
          <a:endParaRPr lang="zh-CN" altLang="en-US"/>
        </a:p>
      </dgm:t>
    </dgm:pt>
    <dgm:pt modelId="{3CEFA57A-B94E-49A8-A71F-65725CB8C209}" type="sibTrans" cxnId="{CFEE52D7-EF2D-471E-91FA-0C9CF6A02D32}">
      <dgm:prSet/>
      <dgm:spPr/>
      <dgm:t>
        <a:bodyPr/>
        <a:lstStyle/>
        <a:p>
          <a:endParaRPr lang="zh-CN" altLang="en-US"/>
        </a:p>
      </dgm:t>
    </dgm:pt>
    <dgm:pt modelId="{DD266477-8A52-49A7-B3C6-E46FDD73FBD6}">
      <dgm:prSet phldrT="[文本]"/>
      <dgm:spPr/>
      <dgm:t>
        <a:bodyPr/>
        <a:lstStyle/>
        <a:p>
          <a:r>
            <a:rPr lang="en-US" altLang="zh-CN" dirty="0" err="1"/>
            <a:t>Dtmend</a:t>
          </a:r>
          <a:endParaRPr lang="zh-CN" altLang="en-US" dirty="0"/>
        </a:p>
      </dgm:t>
    </dgm:pt>
    <dgm:pt modelId="{120A6110-E2C2-4E00-9F25-0DBE01E01AB5}" type="parTrans" cxnId="{C6B2F8C3-FDB4-4549-BC4B-69F477D2682F}">
      <dgm:prSet/>
      <dgm:spPr/>
      <dgm:t>
        <a:bodyPr/>
        <a:lstStyle/>
        <a:p>
          <a:endParaRPr lang="zh-CN" altLang="en-US"/>
        </a:p>
      </dgm:t>
    </dgm:pt>
    <dgm:pt modelId="{AE915762-BB72-49AF-8F80-CDCB0E516F0A}" type="sibTrans" cxnId="{C6B2F8C3-FDB4-4549-BC4B-69F477D2682F}">
      <dgm:prSet/>
      <dgm:spPr/>
      <dgm:t>
        <a:bodyPr/>
        <a:lstStyle/>
        <a:p>
          <a:endParaRPr lang="zh-CN" altLang="en-US"/>
        </a:p>
      </dgm:t>
    </dgm:pt>
    <dgm:pt modelId="{21C54A82-B42E-4740-8D05-5BC6E528CF68}" type="pres">
      <dgm:prSet presAssocID="{8F15C8A1-6E6A-4AA1-86A9-3FFCBB8FA18C}" presName="Name0" presStyleCnt="0">
        <dgm:presLayoutVars>
          <dgm:dir/>
          <dgm:resizeHandles val="exact"/>
        </dgm:presLayoutVars>
      </dgm:prSet>
      <dgm:spPr/>
    </dgm:pt>
    <dgm:pt modelId="{CE9C4BC9-3FDB-4466-A46F-EE6F5778BAB7}" type="pres">
      <dgm:prSet presAssocID="{937A1BC4-456A-4814-9242-8C67FCDDF486}" presName="node" presStyleLbl="node1" presStyleIdx="0" presStyleCnt="5">
        <dgm:presLayoutVars>
          <dgm:bulletEnabled val="1"/>
        </dgm:presLayoutVars>
      </dgm:prSet>
      <dgm:spPr/>
    </dgm:pt>
    <dgm:pt modelId="{98F53ED8-EDDB-41C8-964B-262A4EA0A89B}" type="pres">
      <dgm:prSet presAssocID="{58B76764-77C6-48E3-B3FC-791D463DA305}" presName="sibTrans" presStyleLbl="sibTrans2D1" presStyleIdx="0" presStyleCnt="4"/>
      <dgm:spPr/>
    </dgm:pt>
    <dgm:pt modelId="{5634FFB9-5975-429B-B928-C431B890D662}" type="pres">
      <dgm:prSet presAssocID="{58B76764-77C6-48E3-B3FC-791D463DA305}" presName="connectorText" presStyleLbl="sibTrans2D1" presStyleIdx="0" presStyleCnt="4"/>
      <dgm:spPr/>
    </dgm:pt>
    <dgm:pt modelId="{CBCF8246-581A-437B-B71C-14EE0E4D971D}" type="pres">
      <dgm:prSet presAssocID="{87CBBE61-B8AF-4A76-A076-D60DFF7827BC}" presName="node" presStyleLbl="node1" presStyleIdx="1" presStyleCnt="5">
        <dgm:presLayoutVars>
          <dgm:bulletEnabled val="1"/>
        </dgm:presLayoutVars>
      </dgm:prSet>
      <dgm:spPr/>
    </dgm:pt>
    <dgm:pt modelId="{90D630F6-690B-4F34-B973-AA38CF5F1695}" type="pres">
      <dgm:prSet presAssocID="{F2EDAE7B-13BD-4124-B009-02E653669924}" presName="sibTrans" presStyleLbl="sibTrans2D1" presStyleIdx="1" presStyleCnt="4"/>
      <dgm:spPr/>
    </dgm:pt>
    <dgm:pt modelId="{2E530593-5621-4421-A216-F637AECFE373}" type="pres">
      <dgm:prSet presAssocID="{F2EDAE7B-13BD-4124-B009-02E653669924}" presName="connectorText" presStyleLbl="sibTrans2D1" presStyleIdx="1" presStyleCnt="4"/>
      <dgm:spPr/>
    </dgm:pt>
    <dgm:pt modelId="{9D299DC5-0FF9-4BF8-A402-74707AC71587}" type="pres">
      <dgm:prSet presAssocID="{9BEA65AB-3EDF-43AB-9BD0-D98B73C775BE}" presName="node" presStyleLbl="node1" presStyleIdx="2" presStyleCnt="5">
        <dgm:presLayoutVars>
          <dgm:bulletEnabled val="1"/>
        </dgm:presLayoutVars>
      </dgm:prSet>
      <dgm:spPr/>
    </dgm:pt>
    <dgm:pt modelId="{429E9019-621E-4762-AB0E-15518ED26F06}" type="pres">
      <dgm:prSet presAssocID="{3CEFA57A-B94E-49A8-A71F-65725CB8C209}" presName="sibTrans" presStyleLbl="sibTrans2D1" presStyleIdx="2" presStyleCnt="4"/>
      <dgm:spPr/>
    </dgm:pt>
    <dgm:pt modelId="{4B63A2F5-202C-43B1-B726-F9AB4AF94B0E}" type="pres">
      <dgm:prSet presAssocID="{3CEFA57A-B94E-49A8-A71F-65725CB8C209}" presName="connectorText" presStyleLbl="sibTrans2D1" presStyleIdx="2" presStyleCnt="4"/>
      <dgm:spPr/>
    </dgm:pt>
    <dgm:pt modelId="{9FEEE37D-1938-4512-9C4A-6C36CFB89C7C}" type="pres">
      <dgm:prSet presAssocID="{5C1BD222-2CA8-4A1D-A885-6C49B5EA43A9}" presName="node" presStyleLbl="node1" presStyleIdx="3" presStyleCnt="5">
        <dgm:presLayoutVars>
          <dgm:bulletEnabled val="1"/>
        </dgm:presLayoutVars>
      </dgm:prSet>
      <dgm:spPr/>
    </dgm:pt>
    <dgm:pt modelId="{E2132944-BB49-4D61-9D23-6296E721503B}" type="pres">
      <dgm:prSet presAssocID="{EE9FE633-F33C-40BC-9CF3-46F8EF463690}" presName="sibTrans" presStyleLbl="sibTrans2D1" presStyleIdx="3" presStyleCnt="4"/>
      <dgm:spPr/>
    </dgm:pt>
    <dgm:pt modelId="{0C633602-E1FC-4C22-89C8-525944084F64}" type="pres">
      <dgm:prSet presAssocID="{EE9FE633-F33C-40BC-9CF3-46F8EF463690}" presName="connectorText" presStyleLbl="sibTrans2D1" presStyleIdx="3" presStyleCnt="4"/>
      <dgm:spPr/>
    </dgm:pt>
    <dgm:pt modelId="{55803104-C505-4F07-988F-EFFF73203A16}" type="pres">
      <dgm:prSet presAssocID="{DD266477-8A52-49A7-B3C6-E46FDD73FBD6}" presName="node" presStyleLbl="node1" presStyleIdx="4" presStyleCnt="5">
        <dgm:presLayoutVars>
          <dgm:bulletEnabled val="1"/>
        </dgm:presLayoutVars>
      </dgm:prSet>
      <dgm:spPr/>
    </dgm:pt>
  </dgm:ptLst>
  <dgm:cxnLst>
    <dgm:cxn modelId="{1D050A00-DDB8-46F6-B86A-4FD953414DEE}" type="presOf" srcId="{937A1BC4-456A-4814-9242-8C67FCDDF486}" destId="{CE9C4BC9-3FDB-4466-A46F-EE6F5778BAB7}" srcOrd="0" destOrd="0" presId="urn:microsoft.com/office/officeart/2005/8/layout/process1"/>
    <dgm:cxn modelId="{245DFE16-F146-4516-88BF-6270703E2F70}" type="presOf" srcId="{58B76764-77C6-48E3-B3FC-791D463DA305}" destId="{98F53ED8-EDDB-41C8-964B-262A4EA0A89B}" srcOrd="0" destOrd="0" presId="urn:microsoft.com/office/officeart/2005/8/layout/process1"/>
    <dgm:cxn modelId="{50B0EF22-CB29-4BDC-B213-00F265A07CB4}" type="presOf" srcId="{DD266477-8A52-49A7-B3C6-E46FDD73FBD6}" destId="{55803104-C505-4F07-988F-EFFF73203A16}" srcOrd="0" destOrd="0" presId="urn:microsoft.com/office/officeart/2005/8/layout/process1"/>
    <dgm:cxn modelId="{9FDF7E27-71D3-437D-B705-5DC0BA5891FF}" type="presOf" srcId="{3CEFA57A-B94E-49A8-A71F-65725CB8C209}" destId="{4B63A2F5-202C-43B1-B726-F9AB4AF94B0E}" srcOrd="1" destOrd="0" presId="urn:microsoft.com/office/officeart/2005/8/layout/process1"/>
    <dgm:cxn modelId="{35E6462A-C01D-4D8B-809A-2469DBEF01DF}" type="presOf" srcId="{8F15C8A1-6E6A-4AA1-86A9-3FFCBB8FA18C}" destId="{21C54A82-B42E-4740-8D05-5BC6E528CF68}" srcOrd="0" destOrd="0" presId="urn:microsoft.com/office/officeart/2005/8/layout/process1"/>
    <dgm:cxn modelId="{13FAB865-9C0E-42DF-88DC-E7AFB4EB316D}" type="presOf" srcId="{58B76764-77C6-48E3-B3FC-791D463DA305}" destId="{5634FFB9-5975-429B-B928-C431B890D662}" srcOrd="1" destOrd="0" presId="urn:microsoft.com/office/officeart/2005/8/layout/process1"/>
    <dgm:cxn modelId="{277D1466-93EE-41BA-8E27-05F8B1CAA926}" type="presOf" srcId="{F2EDAE7B-13BD-4124-B009-02E653669924}" destId="{90D630F6-690B-4F34-B973-AA38CF5F1695}" srcOrd="0" destOrd="0" presId="urn:microsoft.com/office/officeart/2005/8/layout/process1"/>
    <dgm:cxn modelId="{F156CB68-509D-428F-878D-CFB70F0F608F}" type="presOf" srcId="{EE9FE633-F33C-40BC-9CF3-46F8EF463690}" destId="{E2132944-BB49-4D61-9D23-6296E721503B}" srcOrd="0" destOrd="0" presId="urn:microsoft.com/office/officeart/2005/8/layout/process1"/>
    <dgm:cxn modelId="{40417F69-92AC-4A11-B14A-1EAFCA7C5CDA}" type="presOf" srcId="{87CBBE61-B8AF-4A76-A076-D60DFF7827BC}" destId="{CBCF8246-581A-437B-B71C-14EE0E4D971D}" srcOrd="0" destOrd="0" presId="urn:microsoft.com/office/officeart/2005/8/layout/process1"/>
    <dgm:cxn modelId="{369B4C77-7198-4403-829A-0009C1F3AFA5}" srcId="{8F15C8A1-6E6A-4AA1-86A9-3FFCBB8FA18C}" destId="{5C1BD222-2CA8-4A1D-A885-6C49B5EA43A9}" srcOrd="3" destOrd="0" parTransId="{84C55787-17F0-42DF-AF83-ACD45DD86B5E}" sibTransId="{EE9FE633-F33C-40BC-9CF3-46F8EF463690}"/>
    <dgm:cxn modelId="{B448737B-E2D9-4DD6-8CAB-2DA55DD59300}" type="presOf" srcId="{5C1BD222-2CA8-4A1D-A885-6C49B5EA43A9}" destId="{9FEEE37D-1938-4512-9C4A-6C36CFB89C7C}" srcOrd="0" destOrd="0" presId="urn:microsoft.com/office/officeart/2005/8/layout/process1"/>
    <dgm:cxn modelId="{71942580-49F1-4838-8A3C-F99FA16EC0FE}" type="presOf" srcId="{F2EDAE7B-13BD-4124-B009-02E653669924}" destId="{2E530593-5621-4421-A216-F637AECFE373}" srcOrd="1" destOrd="0" presId="urn:microsoft.com/office/officeart/2005/8/layout/process1"/>
    <dgm:cxn modelId="{0E16E097-08ED-4BDE-A530-ABBDE22FB060}" type="presOf" srcId="{9BEA65AB-3EDF-43AB-9BD0-D98B73C775BE}" destId="{9D299DC5-0FF9-4BF8-A402-74707AC71587}" srcOrd="0" destOrd="0" presId="urn:microsoft.com/office/officeart/2005/8/layout/process1"/>
    <dgm:cxn modelId="{47879F9D-1572-4EAD-86B7-582F6AA7C744}" srcId="{8F15C8A1-6E6A-4AA1-86A9-3FFCBB8FA18C}" destId="{937A1BC4-456A-4814-9242-8C67FCDDF486}" srcOrd="0" destOrd="0" parTransId="{7960A9C8-3D65-4AAF-844D-A525C301B23B}" sibTransId="{58B76764-77C6-48E3-B3FC-791D463DA305}"/>
    <dgm:cxn modelId="{7C61C6AA-294D-4DC7-98D0-F61E00B5CAEE}" type="presOf" srcId="{3CEFA57A-B94E-49A8-A71F-65725CB8C209}" destId="{429E9019-621E-4762-AB0E-15518ED26F06}" srcOrd="0" destOrd="0" presId="urn:microsoft.com/office/officeart/2005/8/layout/process1"/>
    <dgm:cxn modelId="{671A7DBD-207A-4565-9188-A5D7C3C34C1E}" type="presOf" srcId="{EE9FE633-F33C-40BC-9CF3-46F8EF463690}" destId="{0C633602-E1FC-4C22-89C8-525944084F64}" srcOrd="1" destOrd="0" presId="urn:microsoft.com/office/officeart/2005/8/layout/process1"/>
    <dgm:cxn modelId="{C6B2F8C3-FDB4-4549-BC4B-69F477D2682F}" srcId="{8F15C8A1-6E6A-4AA1-86A9-3FFCBB8FA18C}" destId="{DD266477-8A52-49A7-B3C6-E46FDD73FBD6}" srcOrd="4" destOrd="0" parTransId="{120A6110-E2C2-4E00-9F25-0DBE01E01AB5}" sibTransId="{AE915762-BB72-49AF-8F80-CDCB0E516F0A}"/>
    <dgm:cxn modelId="{CFEE52D7-EF2D-471E-91FA-0C9CF6A02D32}" srcId="{8F15C8A1-6E6A-4AA1-86A9-3FFCBB8FA18C}" destId="{9BEA65AB-3EDF-43AB-9BD0-D98B73C775BE}" srcOrd="2" destOrd="0" parTransId="{3AB86336-5872-4737-B825-5462F8226ACB}" sibTransId="{3CEFA57A-B94E-49A8-A71F-65725CB8C209}"/>
    <dgm:cxn modelId="{CF421BE7-E236-4EE1-8EFC-3E482A287424}" srcId="{8F15C8A1-6E6A-4AA1-86A9-3FFCBB8FA18C}" destId="{87CBBE61-B8AF-4A76-A076-D60DFF7827BC}" srcOrd="1" destOrd="0" parTransId="{FC55E080-DF2E-4E8D-853E-90B003242446}" sibTransId="{F2EDAE7B-13BD-4124-B009-02E653669924}"/>
    <dgm:cxn modelId="{1A6562AA-D9AD-4A1C-9218-37DA400C7F6A}" type="presParOf" srcId="{21C54A82-B42E-4740-8D05-5BC6E528CF68}" destId="{CE9C4BC9-3FDB-4466-A46F-EE6F5778BAB7}" srcOrd="0" destOrd="0" presId="urn:microsoft.com/office/officeart/2005/8/layout/process1"/>
    <dgm:cxn modelId="{2FA90EA6-7E6F-4AFA-9B7F-88F254F9EEDD}" type="presParOf" srcId="{21C54A82-B42E-4740-8D05-5BC6E528CF68}" destId="{98F53ED8-EDDB-41C8-964B-262A4EA0A89B}" srcOrd="1" destOrd="0" presId="urn:microsoft.com/office/officeart/2005/8/layout/process1"/>
    <dgm:cxn modelId="{2A284623-9500-4CE7-906D-2247B005D224}" type="presParOf" srcId="{98F53ED8-EDDB-41C8-964B-262A4EA0A89B}" destId="{5634FFB9-5975-429B-B928-C431B890D662}" srcOrd="0" destOrd="0" presId="urn:microsoft.com/office/officeart/2005/8/layout/process1"/>
    <dgm:cxn modelId="{184818D7-DE6E-46BF-AD8A-C8CE0D8A14C9}" type="presParOf" srcId="{21C54A82-B42E-4740-8D05-5BC6E528CF68}" destId="{CBCF8246-581A-437B-B71C-14EE0E4D971D}" srcOrd="2" destOrd="0" presId="urn:microsoft.com/office/officeart/2005/8/layout/process1"/>
    <dgm:cxn modelId="{61DC2274-15D7-44BC-97FF-CAA36DD53959}" type="presParOf" srcId="{21C54A82-B42E-4740-8D05-5BC6E528CF68}" destId="{90D630F6-690B-4F34-B973-AA38CF5F1695}" srcOrd="3" destOrd="0" presId="urn:microsoft.com/office/officeart/2005/8/layout/process1"/>
    <dgm:cxn modelId="{C5D30FDD-8E51-4944-ABFA-E40878BC8FAF}" type="presParOf" srcId="{90D630F6-690B-4F34-B973-AA38CF5F1695}" destId="{2E530593-5621-4421-A216-F637AECFE373}" srcOrd="0" destOrd="0" presId="urn:microsoft.com/office/officeart/2005/8/layout/process1"/>
    <dgm:cxn modelId="{16D27C13-DEC4-40A0-8888-08FF8C621D51}" type="presParOf" srcId="{21C54A82-B42E-4740-8D05-5BC6E528CF68}" destId="{9D299DC5-0FF9-4BF8-A402-74707AC71587}" srcOrd="4" destOrd="0" presId="urn:microsoft.com/office/officeart/2005/8/layout/process1"/>
    <dgm:cxn modelId="{FA8A35EF-9D21-48ED-9E80-29140823FE87}" type="presParOf" srcId="{21C54A82-B42E-4740-8D05-5BC6E528CF68}" destId="{429E9019-621E-4762-AB0E-15518ED26F06}" srcOrd="5" destOrd="0" presId="urn:microsoft.com/office/officeart/2005/8/layout/process1"/>
    <dgm:cxn modelId="{A025E580-1015-4C01-813C-067C4BDCEE08}" type="presParOf" srcId="{429E9019-621E-4762-AB0E-15518ED26F06}" destId="{4B63A2F5-202C-43B1-B726-F9AB4AF94B0E}" srcOrd="0" destOrd="0" presId="urn:microsoft.com/office/officeart/2005/8/layout/process1"/>
    <dgm:cxn modelId="{AE808C97-20F7-437D-AACD-362C84BDE441}" type="presParOf" srcId="{21C54A82-B42E-4740-8D05-5BC6E528CF68}" destId="{9FEEE37D-1938-4512-9C4A-6C36CFB89C7C}" srcOrd="6" destOrd="0" presId="urn:microsoft.com/office/officeart/2005/8/layout/process1"/>
    <dgm:cxn modelId="{267C82F9-653C-455C-BC11-D55C61563FC3}" type="presParOf" srcId="{21C54A82-B42E-4740-8D05-5BC6E528CF68}" destId="{E2132944-BB49-4D61-9D23-6296E721503B}" srcOrd="7" destOrd="0" presId="urn:microsoft.com/office/officeart/2005/8/layout/process1"/>
    <dgm:cxn modelId="{7EEDBDDE-90F5-4706-B9E8-C07604610B9C}" type="presParOf" srcId="{E2132944-BB49-4D61-9D23-6296E721503B}" destId="{0C633602-E1FC-4C22-89C8-525944084F64}" srcOrd="0" destOrd="0" presId="urn:microsoft.com/office/officeart/2005/8/layout/process1"/>
    <dgm:cxn modelId="{D9F0A7F9-9C74-4947-A146-47A7386B0A13}" type="presParOf" srcId="{21C54A82-B42E-4740-8D05-5BC6E528CF68}" destId="{55803104-C505-4F07-988F-EFFF73203A1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C4BC9-3FDB-4466-A46F-EE6F5778BAB7}">
      <dsp:nvSpPr>
        <dsp:cNvPr id="0" name=""/>
        <dsp:cNvSpPr/>
      </dsp:nvSpPr>
      <dsp:spPr>
        <a:xfrm>
          <a:off x="3209" y="1485779"/>
          <a:ext cx="994822" cy="596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/>
            <a:t>Dtmbegin</a:t>
          </a:r>
          <a:endParaRPr lang="zh-CN" altLang="en-US" sz="1400" kern="1200" dirty="0"/>
        </a:p>
      </dsp:txBody>
      <dsp:txXfrm>
        <a:off x="20691" y="1503261"/>
        <a:ext cx="959858" cy="561929"/>
      </dsp:txXfrm>
    </dsp:sp>
    <dsp:sp modelId="{98F53ED8-EDDB-41C8-964B-262A4EA0A89B}">
      <dsp:nvSpPr>
        <dsp:cNvPr id="0" name=""/>
        <dsp:cNvSpPr/>
      </dsp:nvSpPr>
      <dsp:spPr>
        <a:xfrm>
          <a:off x="1097514" y="1660868"/>
          <a:ext cx="210902" cy="2467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097514" y="1710211"/>
        <a:ext cx="147631" cy="148030"/>
      </dsp:txXfrm>
    </dsp:sp>
    <dsp:sp modelId="{CBCF8246-581A-437B-B71C-14EE0E4D971D}">
      <dsp:nvSpPr>
        <dsp:cNvPr id="0" name=""/>
        <dsp:cNvSpPr/>
      </dsp:nvSpPr>
      <dsp:spPr>
        <a:xfrm>
          <a:off x="1395961" y="1485779"/>
          <a:ext cx="994822" cy="596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transaction ID</a:t>
          </a:r>
          <a:endParaRPr lang="zh-CN" altLang="en-US" sz="1400" kern="1200" dirty="0"/>
        </a:p>
      </dsp:txBody>
      <dsp:txXfrm>
        <a:off x="1413443" y="1503261"/>
        <a:ext cx="959858" cy="561929"/>
      </dsp:txXfrm>
    </dsp:sp>
    <dsp:sp modelId="{90D630F6-690B-4F34-B973-AA38CF5F1695}">
      <dsp:nvSpPr>
        <dsp:cNvPr id="0" name=""/>
        <dsp:cNvSpPr/>
      </dsp:nvSpPr>
      <dsp:spPr>
        <a:xfrm>
          <a:off x="2490266" y="1660868"/>
          <a:ext cx="210902" cy="2467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2490266" y="1710211"/>
        <a:ext cx="147631" cy="148030"/>
      </dsp:txXfrm>
    </dsp:sp>
    <dsp:sp modelId="{9D299DC5-0FF9-4BF8-A402-74707AC71587}">
      <dsp:nvSpPr>
        <dsp:cNvPr id="0" name=""/>
        <dsp:cNvSpPr/>
      </dsp:nvSpPr>
      <dsp:spPr>
        <a:xfrm>
          <a:off x="2788713" y="1485779"/>
          <a:ext cx="994822" cy="596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Create entry</a:t>
          </a:r>
          <a:endParaRPr lang="zh-CN" altLang="en-US" sz="1400" kern="1200" dirty="0"/>
        </a:p>
      </dsp:txBody>
      <dsp:txXfrm>
        <a:off x="2806195" y="1503261"/>
        <a:ext cx="959858" cy="561929"/>
      </dsp:txXfrm>
    </dsp:sp>
    <dsp:sp modelId="{429E9019-621E-4762-AB0E-15518ED26F06}">
      <dsp:nvSpPr>
        <dsp:cNvPr id="0" name=""/>
        <dsp:cNvSpPr/>
      </dsp:nvSpPr>
      <dsp:spPr>
        <a:xfrm>
          <a:off x="3883018" y="1660868"/>
          <a:ext cx="210902" cy="2467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3883018" y="1710211"/>
        <a:ext cx="147631" cy="148030"/>
      </dsp:txXfrm>
    </dsp:sp>
    <dsp:sp modelId="{9FEEE37D-1938-4512-9C4A-6C36CFB89C7C}">
      <dsp:nvSpPr>
        <dsp:cNvPr id="0" name=""/>
        <dsp:cNvSpPr/>
      </dsp:nvSpPr>
      <dsp:spPr>
        <a:xfrm>
          <a:off x="4181465" y="1485779"/>
          <a:ext cx="994822" cy="596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Store in buffer</a:t>
          </a:r>
          <a:endParaRPr lang="zh-CN" altLang="en-US" sz="1400" kern="1200" dirty="0"/>
        </a:p>
      </dsp:txBody>
      <dsp:txXfrm>
        <a:off x="4198947" y="1503261"/>
        <a:ext cx="959858" cy="561929"/>
      </dsp:txXfrm>
    </dsp:sp>
    <dsp:sp modelId="{E2132944-BB49-4D61-9D23-6296E721503B}">
      <dsp:nvSpPr>
        <dsp:cNvPr id="0" name=""/>
        <dsp:cNvSpPr/>
      </dsp:nvSpPr>
      <dsp:spPr>
        <a:xfrm>
          <a:off x="5275770" y="1660868"/>
          <a:ext cx="210902" cy="2467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5275770" y="1710211"/>
        <a:ext cx="147631" cy="148030"/>
      </dsp:txXfrm>
    </dsp:sp>
    <dsp:sp modelId="{55803104-C505-4F07-988F-EFFF73203A16}">
      <dsp:nvSpPr>
        <dsp:cNvPr id="0" name=""/>
        <dsp:cNvSpPr/>
      </dsp:nvSpPr>
      <dsp:spPr>
        <a:xfrm>
          <a:off x="5574217" y="1485779"/>
          <a:ext cx="994822" cy="596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/>
            <a:t>Dtmend</a:t>
          </a:r>
          <a:endParaRPr lang="zh-CN" altLang="en-US" sz="1400" kern="1200" dirty="0"/>
        </a:p>
      </dsp:txBody>
      <dsp:txXfrm>
        <a:off x="5591699" y="1503261"/>
        <a:ext cx="959858" cy="561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699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736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844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chart" Target="../charts/chart1.xm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8650" y="4464060"/>
            <a:ext cx="7886700" cy="899510"/>
          </a:xfrm>
        </p:spPr>
        <p:txBody>
          <a:bodyPr/>
          <a:lstStyle/>
          <a:p>
            <a:r>
              <a:rPr lang="en-US" altLang="zh-CN" sz="2400" dirty="0"/>
              <a:t>DUDETM: Building Durable Transactions with Decoupling for Persistent Memory</a:t>
            </a:r>
            <a:endParaRPr sz="20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78523" y="5363570"/>
            <a:ext cx="4161715" cy="927965"/>
          </a:xfrm>
        </p:spPr>
        <p:txBody>
          <a:bodyPr/>
          <a:lstStyle/>
          <a:p>
            <a:pPr>
              <a:buNone/>
            </a:pPr>
            <a:r>
              <a:rPr lang="en-US" altLang="zh-CN" sz="1600" dirty="0"/>
              <a:t>118037930082 Zhao </a:t>
            </a:r>
            <a:r>
              <a:rPr lang="en-US" altLang="zh-CN" sz="1600" dirty="0" err="1"/>
              <a:t>Hongda</a:t>
            </a:r>
            <a:r>
              <a:rPr lang="en-US" altLang="zh-CN" sz="1600" dirty="0"/>
              <a:t>,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4635580" y="5659988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2019.3.29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34BD738-ECF6-4629-9815-17A23812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 Combination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DD769A3-55A2-4774-A097-D7E508EB6337}"/>
              </a:ext>
            </a:extLst>
          </p:cNvPr>
          <p:cNvSpPr/>
          <p:nvPr/>
        </p:nvSpPr>
        <p:spPr>
          <a:xfrm>
            <a:off x="1752600" y="3000375"/>
            <a:ext cx="1390650" cy="5048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45B922-75AD-4DBB-A91F-C1F7E5C6B4B7}"/>
              </a:ext>
            </a:extLst>
          </p:cNvPr>
          <p:cNvSpPr/>
          <p:nvPr/>
        </p:nvSpPr>
        <p:spPr>
          <a:xfrm>
            <a:off x="5505450" y="3000375"/>
            <a:ext cx="1047750" cy="504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内存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FD0022-8C31-4F57-8A5B-C9A4694C5C62}"/>
              </a:ext>
            </a:extLst>
          </p:cNvPr>
          <p:cNvSpPr txBox="1"/>
          <p:nvPr/>
        </p:nvSpPr>
        <p:spPr>
          <a:xfrm>
            <a:off x="3916050" y="287785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write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55B97B0-AF81-4EB9-9F78-CA89E9C12CCA}"/>
              </a:ext>
            </a:extLst>
          </p:cNvPr>
          <p:cNvSpPr/>
          <p:nvPr/>
        </p:nvSpPr>
        <p:spPr>
          <a:xfrm>
            <a:off x="1752600" y="4095996"/>
            <a:ext cx="1390650" cy="5617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entry2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2843164-BD03-4674-95A1-8E55C001DA95}"/>
              </a:ext>
            </a:extLst>
          </p:cNvPr>
          <p:cNvCxnSpPr>
            <a:stCxn id="10" idx="6"/>
          </p:cNvCxnSpPr>
          <p:nvPr/>
        </p:nvCxnSpPr>
        <p:spPr>
          <a:xfrm flipV="1">
            <a:off x="3143250" y="3505200"/>
            <a:ext cx="2362200" cy="87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E1D7D67-C5C4-4E15-BA4B-B39254A98C9B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3143250" y="3252788"/>
            <a:ext cx="2362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622E9D5-82D6-46E6-9A34-E9E2577CAEC5}"/>
              </a:ext>
            </a:extLst>
          </p:cNvPr>
          <p:cNvSpPr txBox="1"/>
          <p:nvPr/>
        </p:nvSpPr>
        <p:spPr>
          <a:xfrm>
            <a:off x="4000501" y="390573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write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77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3DBF7D-4F35-45D6-8B49-F3F2E748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 Combination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EB3EEDB-DA33-4BC8-A68F-5072444DAD21}"/>
              </a:ext>
            </a:extLst>
          </p:cNvPr>
          <p:cNvSpPr/>
          <p:nvPr/>
        </p:nvSpPr>
        <p:spPr>
          <a:xfrm>
            <a:off x="1209674" y="2276474"/>
            <a:ext cx="1190625" cy="3810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transaction1</a:t>
            </a:r>
            <a:endParaRPr lang="zh-CN" altLang="en-US" sz="14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2B7F689-9C1B-4CC2-A2AE-0D67CEE93A92}"/>
              </a:ext>
            </a:extLst>
          </p:cNvPr>
          <p:cNvSpPr/>
          <p:nvPr/>
        </p:nvSpPr>
        <p:spPr>
          <a:xfrm>
            <a:off x="2520635" y="2276475"/>
            <a:ext cx="1190625" cy="3810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transaction2</a:t>
            </a:r>
            <a:endParaRPr lang="zh-CN" altLang="en-US" sz="1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642811C-FA56-47E9-BBC3-53A003A9DD9B}"/>
              </a:ext>
            </a:extLst>
          </p:cNvPr>
          <p:cNvSpPr/>
          <p:nvPr/>
        </p:nvSpPr>
        <p:spPr>
          <a:xfrm>
            <a:off x="3847306" y="2276473"/>
            <a:ext cx="1190625" cy="3810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transaction3</a:t>
            </a:r>
            <a:endParaRPr lang="zh-CN" altLang="en-US" sz="1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2AE0263-64EB-4137-8568-0AF4BE3238C6}"/>
              </a:ext>
            </a:extLst>
          </p:cNvPr>
          <p:cNvSpPr/>
          <p:nvPr/>
        </p:nvSpPr>
        <p:spPr>
          <a:xfrm>
            <a:off x="1209674" y="2276475"/>
            <a:ext cx="1190625" cy="3810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transaction1</a:t>
            </a:r>
            <a:endParaRPr lang="zh-CN" altLang="en-US" sz="14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73E234-C478-4461-A248-59AC6CEE1418}"/>
              </a:ext>
            </a:extLst>
          </p:cNvPr>
          <p:cNvSpPr/>
          <p:nvPr/>
        </p:nvSpPr>
        <p:spPr>
          <a:xfrm>
            <a:off x="5173977" y="2276472"/>
            <a:ext cx="1190625" cy="3810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transaction4</a:t>
            </a:r>
            <a:endParaRPr lang="zh-CN" altLang="en-US" sz="14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4FBE079-A11E-4DCF-A5BF-DFED58537BE1}"/>
              </a:ext>
            </a:extLst>
          </p:cNvPr>
          <p:cNvSpPr/>
          <p:nvPr/>
        </p:nvSpPr>
        <p:spPr>
          <a:xfrm>
            <a:off x="6620984" y="2276471"/>
            <a:ext cx="1190625" cy="3810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transaction5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F05250-0152-4C2E-834D-0E26326B308C}"/>
              </a:ext>
            </a:extLst>
          </p:cNvPr>
          <p:cNvSpPr txBox="1"/>
          <p:nvPr/>
        </p:nvSpPr>
        <p:spPr>
          <a:xfrm>
            <a:off x="7934012" y="2205361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F3AC4C-37BD-41F4-BFAC-BCFC655CEC05}"/>
              </a:ext>
            </a:extLst>
          </p:cNvPr>
          <p:cNvSpPr/>
          <p:nvPr/>
        </p:nvSpPr>
        <p:spPr>
          <a:xfrm>
            <a:off x="1095375" y="2076447"/>
            <a:ext cx="2645404" cy="11620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D4B3903-FE9F-44EE-B7EF-B93DC2AFD9CE}"/>
              </a:ext>
            </a:extLst>
          </p:cNvPr>
          <p:cNvSpPr/>
          <p:nvPr/>
        </p:nvSpPr>
        <p:spPr>
          <a:xfrm>
            <a:off x="3740779" y="2076450"/>
            <a:ext cx="2645404" cy="11620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D38E5EE-2FAC-415E-A4BA-04FB97C003E7}"/>
              </a:ext>
            </a:extLst>
          </p:cNvPr>
          <p:cNvSpPr/>
          <p:nvPr/>
        </p:nvSpPr>
        <p:spPr>
          <a:xfrm>
            <a:off x="6500648" y="2076447"/>
            <a:ext cx="1967077" cy="11620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9B13728-A703-4374-9342-2D74F7844F97}"/>
              </a:ext>
            </a:extLst>
          </p:cNvPr>
          <p:cNvSpPr txBox="1"/>
          <p:nvPr/>
        </p:nvSpPr>
        <p:spPr>
          <a:xfrm>
            <a:off x="4716777" y="2794096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group2</a:t>
            </a:r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FD5B101-B145-467A-9ECF-42ED3040A50B}"/>
              </a:ext>
            </a:extLst>
          </p:cNvPr>
          <p:cNvSpPr txBox="1"/>
          <p:nvPr/>
        </p:nvSpPr>
        <p:spPr>
          <a:xfrm>
            <a:off x="2086444" y="279409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group1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049C57-3B90-40F5-9F9C-D61BB45438E8}"/>
              </a:ext>
            </a:extLst>
          </p:cNvPr>
          <p:cNvSpPr txBox="1"/>
          <p:nvPr/>
        </p:nvSpPr>
        <p:spPr>
          <a:xfrm>
            <a:off x="7148505" y="279409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group3</a:t>
            </a:r>
            <a:endParaRPr lang="zh-CN" altLang="en-US" sz="1400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7BB0FA89-1A28-4FA7-9649-68536644F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756266"/>
              </p:ext>
            </p:extLst>
          </p:nvPr>
        </p:nvGraphicFramePr>
        <p:xfrm>
          <a:off x="1804986" y="427355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7471265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7439312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5863023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225431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41084958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4966806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759424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entry2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42039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8C366B6B-ABC2-44F4-A867-0F11D771C784}"/>
              </a:ext>
            </a:extLst>
          </p:cNvPr>
          <p:cNvSpPr txBox="1"/>
          <p:nvPr/>
        </p:nvSpPr>
        <p:spPr>
          <a:xfrm>
            <a:off x="653271" y="427505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Hash table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0D8C573-DB8A-4026-92A8-D06B7E30D3D5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804987" y="2657476"/>
            <a:ext cx="281457" cy="161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B711257-03C1-4697-8985-501A7A291785}"/>
              </a:ext>
            </a:extLst>
          </p:cNvPr>
          <p:cNvCxnSpPr>
            <a:stCxn id="5" idx="4"/>
          </p:cNvCxnSpPr>
          <p:nvPr/>
        </p:nvCxnSpPr>
        <p:spPr>
          <a:xfrm flipH="1">
            <a:off x="2400299" y="2657476"/>
            <a:ext cx="715649" cy="161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BB4D220-E420-4064-9B98-8ACC55CEB73B}"/>
              </a:ext>
            </a:extLst>
          </p:cNvPr>
          <p:cNvSpPr txBox="1"/>
          <p:nvPr/>
        </p:nvSpPr>
        <p:spPr>
          <a:xfrm>
            <a:off x="1318268" y="329881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Hash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E585724-2686-4DDF-9F5B-877067474251}"/>
              </a:ext>
            </a:extLst>
          </p:cNvPr>
          <p:cNvSpPr txBox="1"/>
          <p:nvPr/>
        </p:nvSpPr>
        <p:spPr>
          <a:xfrm>
            <a:off x="2779223" y="329881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Hash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8719BA-5CAB-4095-83C7-CE9F6133AA9B}"/>
              </a:ext>
            </a:extLst>
          </p:cNvPr>
          <p:cNvSpPr/>
          <p:nvPr/>
        </p:nvSpPr>
        <p:spPr>
          <a:xfrm>
            <a:off x="1945715" y="5238750"/>
            <a:ext cx="4817035" cy="857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9738E84-26D3-499D-B9D0-0DF0D286A934}"/>
              </a:ext>
            </a:extLst>
          </p:cNvPr>
          <p:cNvSpPr/>
          <p:nvPr/>
        </p:nvSpPr>
        <p:spPr>
          <a:xfrm>
            <a:off x="3038951" y="5489300"/>
            <a:ext cx="3282307" cy="857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Persistent memory</a:t>
            </a:r>
            <a:endParaRPr lang="zh-CN" altLang="en-US" dirty="0"/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460338E6-D24C-4D5D-BB4C-A73B774956AC}"/>
              </a:ext>
            </a:extLst>
          </p:cNvPr>
          <p:cNvSpPr/>
          <p:nvPr/>
        </p:nvSpPr>
        <p:spPr>
          <a:xfrm>
            <a:off x="4572000" y="4644390"/>
            <a:ext cx="144777" cy="85725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61D1D0C-14CF-484D-A533-520E2FA468B2}"/>
              </a:ext>
            </a:extLst>
          </p:cNvPr>
          <p:cNvSpPr txBox="1"/>
          <p:nvPr/>
        </p:nvSpPr>
        <p:spPr>
          <a:xfrm>
            <a:off x="4655815" y="48949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flush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883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B9D036C-7CB9-4D0D-8662-526D11F2B6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1547722"/>
          </a:xfrm>
        </p:spPr>
        <p:txBody>
          <a:bodyPr/>
          <a:lstStyle/>
          <a:p>
            <a:r>
              <a:rPr lang="en-US" altLang="zh-CN" dirty="0"/>
              <a:t>lz4 algorithm </a:t>
            </a:r>
          </a:p>
          <a:p>
            <a:r>
              <a:rPr lang="en-US" altLang="zh-CN" dirty="0"/>
              <a:t>compression ratio over 69%</a:t>
            </a:r>
          </a:p>
          <a:p>
            <a:r>
              <a:rPr lang="en-US" altLang="zh-CN" dirty="0"/>
              <a:t>Decompression is not always needed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F1A71C-237C-4550-A966-8BD4D6B0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 Compression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16B1E5-6FD6-42FD-9D3D-63D90DEF1CB7}"/>
              </a:ext>
            </a:extLst>
          </p:cNvPr>
          <p:cNvSpPr/>
          <p:nvPr/>
        </p:nvSpPr>
        <p:spPr>
          <a:xfrm>
            <a:off x="2505075" y="3333750"/>
            <a:ext cx="3943350" cy="1323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1EEB9B-7493-4508-BB77-A4D62538E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3393449"/>
            <a:ext cx="1152525" cy="12045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FDF4D0A-0D61-477B-B104-45594D28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6" y="3480294"/>
            <a:ext cx="1485900" cy="107708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DDB44DA-3C0C-4FA2-BF63-624BD3FF23E8}"/>
              </a:ext>
            </a:extLst>
          </p:cNvPr>
          <p:cNvSpPr/>
          <p:nvPr/>
        </p:nvSpPr>
        <p:spPr>
          <a:xfrm>
            <a:off x="2505075" y="5172322"/>
            <a:ext cx="3943350" cy="1323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1730B18-A2C3-42FB-9765-9A8F86466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643" y="5314884"/>
            <a:ext cx="958938" cy="10388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9C84380-D2F2-4F24-8AAA-C9E7CE37E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5376" y="5321370"/>
            <a:ext cx="1448324" cy="1038850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305B72-DEBF-4587-8AFA-B779910FA061}"/>
              </a:ext>
            </a:extLst>
          </p:cNvPr>
          <p:cNvCxnSpPr/>
          <p:nvPr/>
        </p:nvCxnSpPr>
        <p:spPr>
          <a:xfrm flipH="1">
            <a:off x="3762375" y="4476750"/>
            <a:ext cx="1143001" cy="1228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893C153-68E4-45E0-B256-B7DDA9F63F23}"/>
              </a:ext>
            </a:extLst>
          </p:cNvPr>
          <p:cNvSpPr txBox="1"/>
          <p:nvPr/>
        </p:nvSpPr>
        <p:spPr>
          <a:xfrm>
            <a:off x="3977927" y="4708687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reproduce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026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5EE12EB-B5A1-454D-BBE8-FCF4FCEE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Reproduce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5DC5E78-BEEF-4C68-B56A-B1A171615BB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798638" y="1689100"/>
            <a:ext cx="5381625" cy="48196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4D392B8-E004-4BBC-8487-191214D2B6BA}"/>
              </a:ext>
            </a:extLst>
          </p:cNvPr>
          <p:cNvSpPr/>
          <p:nvPr/>
        </p:nvSpPr>
        <p:spPr>
          <a:xfrm>
            <a:off x="2276475" y="4562475"/>
            <a:ext cx="4391025" cy="1476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0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98BE371-1444-4EDA-A48B-766C7EF4438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the recovery procedure replays the redo logs in an increasing order of their transaction IDs</a:t>
            </a:r>
          </a:p>
          <a:p>
            <a:r>
              <a:rPr lang="en-US" altLang="zh-CN" dirty="0"/>
              <a:t>restore persistent memory allocation information</a:t>
            </a:r>
          </a:p>
          <a:p>
            <a:r>
              <a:rPr lang="en-US" altLang="zh-CN" dirty="0"/>
              <a:t>API</a:t>
            </a:r>
          </a:p>
          <a:p>
            <a:pPr lvl="1"/>
            <a:r>
              <a:rPr lang="en-US" altLang="zh-CN" dirty="0" err="1"/>
              <a:t>pmalloc</a:t>
            </a:r>
            <a:endParaRPr lang="en-US" altLang="zh-CN" dirty="0"/>
          </a:p>
          <a:p>
            <a:pPr lvl="1"/>
            <a:r>
              <a:rPr lang="en-US" altLang="zh-CN" dirty="0" err="1"/>
              <a:t>pfree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7979BEE-2DCA-4AEC-8C3D-2EB58206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Recovery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102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6F63030-59F9-46AC-BE82-B818C54BE1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No shadow memory space is available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BA7A85E-F403-4B64-944F-117E9FF6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Management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29B2C2-4A1F-4086-B482-C97F68E5C752}"/>
              </a:ext>
            </a:extLst>
          </p:cNvPr>
          <p:cNvSpPr/>
          <p:nvPr/>
        </p:nvSpPr>
        <p:spPr>
          <a:xfrm>
            <a:off x="1738365" y="2471895"/>
            <a:ext cx="4602145" cy="1577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CB792C-604E-4593-8D6B-6054A3587AE3}"/>
              </a:ext>
            </a:extLst>
          </p:cNvPr>
          <p:cNvSpPr/>
          <p:nvPr/>
        </p:nvSpPr>
        <p:spPr>
          <a:xfrm>
            <a:off x="1738365" y="4599164"/>
            <a:ext cx="4602145" cy="1577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350466-7FFE-4853-93DF-38353F8DDDFF}"/>
              </a:ext>
            </a:extLst>
          </p:cNvPr>
          <p:cNvSpPr/>
          <p:nvPr/>
        </p:nvSpPr>
        <p:spPr>
          <a:xfrm>
            <a:off x="2009670" y="2703007"/>
            <a:ext cx="562708" cy="11656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D2C4AB-2A1A-4E33-86D6-926FBF51C139}"/>
              </a:ext>
            </a:extLst>
          </p:cNvPr>
          <p:cNvSpPr/>
          <p:nvPr/>
        </p:nvSpPr>
        <p:spPr>
          <a:xfrm>
            <a:off x="2843683" y="2697022"/>
            <a:ext cx="562708" cy="11656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2595C6-F695-4CC2-B35E-1E9675E96A16}"/>
              </a:ext>
            </a:extLst>
          </p:cNvPr>
          <p:cNvSpPr txBox="1"/>
          <p:nvPr/>
        </p:nvSpPr>
        <p:spPr>
          <a:xfrm>
            <a:off x="2145906" y="4835703"/>
            <a:ext cx="24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7E681C-6F7D-44D0-9B17-7FC7B396A184}"/>
              </a:ext>
            </a:extLst>
          </p:cNvPr>
          <p:cNvSpPr/>
          <p:nvPr/>
        </p:nvSpPr>
        <p:spPr>
          <a:xfrm>
            <a:off x="3749202" y="4815595"/>
            <a:ext cx="562708" cy="11656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31250E-8340-4C32-ADF9-213241164C1B}"/>
              </a:ext>
            </a:extLst>
          </p:cNvPr>
          <p:cNvSpPr/>
          <p:nvPr/>
        </p:nvSpPr>
        <p:spPr>
          <a:xfrm>
            <a:off x="4636959" y="4815595"/>
            <a:ext cx="562708" cy="11656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F10C17-9ABE-42EA-A636-D76B5E5BF214}"/>
              </a:ext>
            </a:extLst>
          </p:cNvPr>
          <p:cNvSpPr txBox="1"/>
          <p:nvPr/>
        </p:nvSpPr>
        <p:spPr>
          <a:xfrm>
            <a:off x="654812" y="4059401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Touching ID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845397C-8F04-4801-964F-7B55B837E636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483634" y="4380437"/>
            <a:ext cx="662272" cy="66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6B0B105-206A-46DA-874E-B99B9536CA55}"/>
              </a:ext>
            </a:extLst>
          </p:cNvPr>
          <p:cNvSpPr txBox="1"/>
          <p:nvPr/>
        </p:nvSpPr>
        <p:spPr>
          <a:xfrm>
            <a:off x="3862485" y="48840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7B9802-42D8-4978-9E1A-E22064D4C477}"/>
              </a:ext>
            </a:extLst>
          </p:cNvPr>
          <p:cNvSpPr txBox="1"/>
          <p:nvPr/>
        </p:nvSpPr>
        <p:spPr>
          <a:xfrm>
            <a:off x="4775550" y="487331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A55B904-FB67-4ECE-9FC2-6797BF0B814E}"/>
              </a:ext>
            </a:extLst>
          </p:cNvPr>
          <p:cNvSpPr/>
          <p:nvPr/>
        </p:nvSpPr>
        <p:spPr>
          <a:xfrm>
            <a:off x="2843683" y="2703007"/>
            <a:ext cx="562708" cy="11656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6395825-8367-451B-B888-A79F7988196C}"/>
              </a:ext>
            </a:extLst>
          </p:cNvPr>
          <p:cNvSpPr/>
          <p:nvPr/>
        </p:nvSpPr>
        <p:spPr>
          <a:xfrm>
            <a:off x="3749202" y="2703007"/>
            <a:ext cx="562708" cy="11656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79A7F5-6BFB-4DC5-B5C3-2EB6BDDA60E7}"/>
              </a:ext>
            </a:extLst>
          </p:cNvPr>
          <p:cNvSpPr/>
          <p:nvPr/>
        </p:nvSpPr>
        <p:spPr>
          <a:xfrm>
            <a:off x="4650731" y="2703007"/>
            <a:ext cx="562708" cy="11656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9E99614-8719-41ED-A066-873721ABDCA7}"/>
              </a:ext>
            </a:extLst>
          </p:cNvPr>
          <p:cNvSpPr/>
          <p:nvPr/>
        </p:nvSpPr>
        <p:spPr>
          <a:xfrm>
            <a:off x="5495620" y="2703007"/>
            <a:ext cx="562708" cy="11656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7432515-057E-4C93-BFC3-2D5C73A9F9D5}"/>
              </a:ext>
            </a:extLst>
          </p:cNvPr>
          <p:cNvSpPr txBox="1"/>
          <p:nvPr/>
        </p:nvSpPr>
        <p:spPr>
          <a:xfrm>
            <a:off x="6437960" y="2471895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Shadow memory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994BDFC-A6CA-48CE-B3E0-0DCB553CBA74}"/>
              </a:ext>
            </a:extLst>
          </p:cNvPr>
          <p:cNvSpPr txBox="1"/>
          <p:nvPr/>
        </p:nvSpPr>
        <p:spPr>
          <a:xfrm>
            <a:off x="6491235" y="4604188"/>
            <a:ext cx="205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Persistent memory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6BEFEF2-4C4B-4B29-9BA9-7E33F667D284}"/>
              </a:ext>
            </a:extLst>
          </p:cNvPr>
          <p:cNvSpPr txBox="1"/>
          <p:nvPr/>
        </p:nvSpPr>
        <p:spPr>
          <a:xfrm>
            <a:off x="3862485" y="48840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96EB2AB-D0CF-4E97-9421-1B97CB31056B}"/>
              </a:ext>
            </a:extLst>
          </p:cNvPr>
          <p:cNvSpPr txBox="1"/>
          <p:nvPr/>
        </p:nvSpPr>
        <p:spPr>
          <a:xfrm>
            <a:off x="4775550" y="487331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A814042-9552-4909-8F8C-08A8C3B48AD7}"/>
              </a:ext>
            </a:extLst>
          </p:cNvPr>
          <p:cNvSpPr/>
          <p:nvPr/>
        </p:nvSpPr>
        <p:spPr>
          <a:xfrm>
            <a:off x="2020048" y="4815595"/>
            <a:ext cx="562708" cy="11656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FBA159C-7526-4B61-9B27-338B4B6C271B}"/>
              </a:ext>
            </a:extLst>
          </p:cNvPr>
          <p:cNvSpPr txBox="1"/>
          <p:nvPr/>
        </p:nvSpPr>
        <p:spPr>
          <a:xfrm>
            <a:off x="3005213" y="487331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024D577-AF4B-49DB-BB0A-C17C5B385257}"/>
              </a:ext>
            </a:extLst>
          </p:cNvPr>
          <p:cNvSpPr txBox="1"/>
          <p:nvPr/>
        </p:nvSpPr>
        <p:spPr>
          <a:xfrm>
            <a:off x="2816887" y="204147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swap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AB3CDA0-CDEC-4B10-B340-527C7C09C5F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125037" y="2410806"/>
            <a:ext cx="0" cy="29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D9D17F7-249D-4968-94A9-5C26CD885651}"/>
              </a:ext>
            </a:extLst>
          </p:cNvPr>
          <p:cNvSpPr/>
          <p:nvPr/>
        </p:nvSpPr>
        <p:spPr>
          <a:xfrm>
            <a:off x="2879259" y="4815595"/>
            <a:ext cx="570574" cy="11656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465B8F9-E548-4C1D-AD80-E1AE94A86BFC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3156857" y="3946228"/>
            <a:ext cx="7689" cy="869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8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/>
      <p:bldP spid="22" grpId="0"/>
      <p:bldP spid="23" grpId="0" animBg="1"/>
      <p:bldP spid="29" grpId="0"/>
      <p:bldP spid="30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2287FDE-F695-40E2-BB2C-5E289446AE4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300037" y="2074760"/>
            <a:ext cx="8372475" cy="4010229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A25D3FB3-388F-4B2F-88DC-990C767FA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797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34DD95B-E79E-4E6B-B320-3A2FED513A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 DUDETM incurs minor overhead (7.4% ∼24.6% less throughput) over the original volatile STM</a:t>
            </a:r>
          </a:p>
          <a:p>
            <a:pPr lvl="1"/>
            <a:r>
              <a:rPr lang="en-US" altLang="zh-CN" dirty="0"/>
              <a:t> memory writes</a:t>
            </a:r>
          </a:p>
          <a:p>
            <a:r>
              <a:rPr lang="en-US" altLang="zh-CN" dirty="0"/>
              <a:t>Log flushing is not the bottleneck of the decoupled framework in DUDETM.</a:t>
            </a:r>
          </a:p>
          <a:p>
            <a:pPr lvl="1"/>
            <a:r>
              <a:rPr lang="en-US" altLang="zh-CN" dirty="0"/>
              <a:t>the Perform step of a transaction is rarely blocked by a full log buffer</a:t>
            </a:r>
          </a:p>
          <a:p>
            <a:r>
              <a:rPr lang="en-US" altLang="zh-CN" dirty="0"/>
              <a:t>Decoupling enables high performance of DUDETM and avoids the bottleneck in log flushing.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57692B1-32EF-486F-BC58-8F8F3F26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230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FCAC33A-EA51-4FC9-B9AB-E3A4759E440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165350" y="2351087"/>
            <a:ext cx="4457700" cy="3133725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C1CF5041-29B8-4E23-B248-A7A4A433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 Optimization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416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588E1D2-235B-452A-B356-58254A799C9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108200" y="2489200"/>
            <a:ext cx="4343400" cy="287655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CB38F56B-5F55-4BA4-8449-65618733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Scalability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26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6DD503F-84A3-43E5-8C07-FBD9FFEB61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DUDETM Design</a:t>
            </a:r>
          </a:p>
          <a:p>
            <a:pPr lvl="1"/>
            <a:r>
              <a:rPr lang="en-US" altLang="zh-CN" dirty="0"/>
              <a:t>Background</a:t>
            </a:r>
          </a:p>
          <a:p>
            <a:pPr lvl="1"/>
            <a:r>
              <a:rPr lang="en-US" altLang="zh-CN" dirty="0"/>
              <a:t>The Decoupled Framework</a:t>
            </a:r>
          </a:p>
          <a:p>
            <a:pPr lvl="1"/>
            <a:r>
              <a:rPr lang="en-US" altLang="zh-CN" dirty="0"/>
              <a:t>Three decoupled, asynchronous steps</a:t>
            </a:r>
          </a:p>
          <a:p>
            <a:r>
              <a:rPr lang="en-US" altLang="zh-CN" dirty="0"/>
              <a:t>Implementation</a:t>
            </a:r>
          </a:p>
          <a:p>
            <a:pPr lvl="1"/>
            <a:r>
              <a:rPr lang="en-US" altLang="zh-CN" dirty="0"/>
              <a:t>Memory Management</a:t>
            </a:r>
          </a:p>
          <a:p>
            <a:r>
              <a:rPr lang="en-US" altLang="zh-CN" dirty="0"/>
              <a:t>Evaluation</a:t>
            </a:r>
          </a:p>
          <a:p>
            <a:r>
              <a:rPr lang="en-US" altLang="zh-CN"/>
              <a:t>Conclusion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9725048-76BF-40C6-A2E8-DF495FBC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006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932A666-5C5A-40C6-A6B5-91F8C3017C9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DUDETM, a decoupled framework</a:t>
            </a:r>
          </a:p>
          <a:p>
            <a:r>
              <a:rPr lang="en-US" altLang="zh-CN" dirty="0"/>
              <a:t>three asynchronous steps</a:t>
            </a:r>
          </a:p>
          <a:p>
            <a:r>
              <a:rPr lang="en-US" altLang="zh-CN" dirty="0"/>
              <a:t>Reduce the write traffic to NVM by log optimization</a:t>
            </a:r>
          </a:p>
          <a:p>
            <a:r>
              <a:rPr lang="en-US" altLang="zh-CN" dirty="0"/>
              <a:t>improve throughput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D4D7068-4E61-4A50-AB99-2F2EA11C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949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Thank you</a:t>
            </a:r>
            <a:r>
              <a:rPr lang="zh-CN" altLang="en-US" dirty="0">
                <a:latin typeface="+mn-ea"/>
                <a:ea typeface="+mn-ea"/>
              </a:rPr>
              <a:t>！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AEB9AAB-EA90-4117-B720-4152CA67CD9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632075" y="2117725"/>
            <a:ext cx="4095750" cy="405765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42DA6979-35D5-42FA-BDE3-A2915D7BB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5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41203BB-83E6-4B8B-920F-6CD1B120222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Requirements of Durable Transactions</a:t>
            </a:r>
          </a:p>
          <a:p>
            <a:pPr lvl="1"/>
            <a:r>
              <a:rPr lang="en-US" altLang="zh-CN" dirty="0"/>
              <a:t>Transactions are applicable to persistent memory</a:t>
            </a:r>
          </a:p>
          <a:p>
            <a:pPr lvl="1"/>
            <a:r>
              <a:rPr lang="en-US" altLang="zh-CN" dirty="0"/>
              <a:t>ACID</a:t>
            </a:r>
          </a:p>
          <a:p>
            <a:r>
              <a:rPr lang="en-US" altLang="zh-CN" dirty="0"/>
              <a:t>Drawbacks of Undo and Redo Logging</a:t>
            </a:r>
          </a:p>
          <a:p>
            <a:pPr lvl="1"/>
            <a:r>
              <a:rPr lang="en-US" altLang="zh-CN" dirty="0"/>
              <a:t>Enforce persist ordering for every memory write in a transaction</a:t>
            </a:r>
          </a:p>
          <a:p>
            <a:pPr lvl="1"/>
            <a:r>
              <a:rPr lang="en-US" altLang="zh-CN" dirty="0"/>
              <a:t>intercepting and redirecting writes and reads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9E6611B-6ACD-4E21-AF5C-115FB3F8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658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CC2D94B-931C-40C4-9E64-DE8B7A35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Decoupled Framework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6CAAC9-C93F-4998-8614-59111D8EC4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0" y="1685678"/>
            <a:ext cx="4400551" cy="4921498"/>
          </a:xfrm>
        </p:spPr>
        <p:txBody>
          <a:bodyPr/>
          <a:lstStyle/>
          <a:p>
            <a:r>
              <a:rPr lang="en-US" altLang="zh-CN" dirty="0"/>
              <a:t>Shadow Memory Feature</a:t>
            </a:r>
          </a:p>
          <a:p>
            <a:pPr lvl="1"/>
            <a:r>
              <a:rPr lang="en-US" altLang="zh-CN" dirty="0"/>
              <a:t>Shared</a:t>
            </a:r>
          </a:p>
          <a:p>
            <a:pPr lvl="1"/>
            <a:r>
              <a:rPr lang="en-US" altLang="zh-CN" dirty="0"/>
              <a:t>Cross-transaction</a:t>
            </a:r>
          </a:p>
          <a:p>
            <a:pPr lvl="1"/>
            <a:r>
              <a:rPr lang="en-US" altLang="zh-CN" dirty="0"/>
              <a:t>cost-effective page-level management</a:t>
            </a:r>
          </a:p>
          <a:p>
            <a:pPr lvl="1"/>
            <a:r>
              <a:rPr lang="en-US" altLang="zh-CN" dirty="0"/>
              <a:t>Reserved memory page</a:t>
            </a:r>
          </a:p>
          <a:p>
            <a:pPr lvl="1"/>
            <a:r>
              <a:rPr lang="en-US" altLang="zh-CN" dirty="0"/>
              <a:t>use an out-of-the-box TM to execute transactions</a:t>
            </a:r>
          </a:p>
          <a:p>
            <a:r>
              <a:rPr lang="en-US" altLang="zh-CN" dirty="0"/>
              <a:t>Redo only log</a:t>
            </a:r>
            <a:endParaRPr lang="zh-CN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0272F36-8F90-42D5-9271-32E412945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887244"/>
              </p:ext>
            </p:extLst>
          </p:nvPr>
        </p:nvGraphicFramePr>
        <p:xfrm>
          <a:off x="909635" y="4271257"/>
          <a:ext cx="2205040" cy="901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5040">
                  <a:extLst>
                    <a:ext uri="{9D8B030D-6E8A-4147-A177-3AD203B41FA5}">
                      <a16:colId xmlns:a16="http://schemas.microsoft.com/office/drawing/2014/main" val="826423047"/>
                    </a:ext>
                  </a:extLst>
                </a:gridCol>
              </a:tblGrid>
              <a:tr h="90106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Persistent Memory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118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AE8E4B4-E8FC-46D3-A50D-FE2FD8B80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804703"/>
              </p:ext>
            </p:extLst>
          </p:nvPr>
        </p:nvGraphicFramePr>
        <p:xfrm>
          <a:off x="909636" y="2385870"/>
          <a:ext cx="2124075" cy="901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4075">
                  <a:extLst>
                    <a:ext uri="{9D8B030D-6E8A-4147-A177-3AD203B41FA5}">
                      <a16:colId xmlns:a16="http://schemas.microsoft.com/office/drawing/2014/main" val="826423047"/>
                    </a:ext>
                  </a:extLst>
                </a:gridCol>
              </a:tblGrid>
              <a:tr h="90106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Shadow Memory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1183"/>
                  </a:ext>
                </a:extLst>
              </a:tr>
            </a:tbl>
          </a:graphicData>
        </a:graphic>
      </p:graphicFrame>
      <p:sp>
        <p:nvSpPr>
          <p:cNvPr id="5" name="箭头: 上 4">
            <a:extLst>
              <a:ext uri="{FF2B5EF4-FFF2-40B4-BE49-F238E27FC236}">
                <a16:creationId xmlns:a16="http://schemas.microsoft.com/office/drawing/2014/main" id="{58D01BA8-55DA-4DFF-9499-4622CE5B4DF7}"/>
              </a:ext>
            </a:extLst>
          </p:cNvPr>
          <p:cNvSpPr/>
          <p:nvPr/>
        </p:nvSpPr>
        <p:spPr>
          <a:xfrm>
            <a:off x="1852612" y="3286935"/>
            <a:ext cx="238125" cy="984322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D0AABF-035E-4591-ADB5-75BD6042D938}"/>
              </a:ext>
            </a:extLst>
          </p:cNvPr>
          <p:cNvSpPr txBox="1"/>
          <p:nvPr/>
        </p:nvSpPr>
        <p:spPr>
          <a:xfrm>
            <a:off x="2090737" y="3585433"/>
            <a:ext cx="102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10" name="内容占位符 5">
            <a:extLst>
              <a:ext uri="{FF2B5EF4-FFF2-40B4-BE49-F238E27FC236}">
                <a16:creationId xmlns:a16="http://schemas.microsoft.com/office/drawing/2014/main" id="{926B703D-F7F1-4A86-B8A3-18D38C35D1B6}"/>
              </a:ext>
            </a:extLst>
          </p:cNvPr>
          <p:cNvSpPr txBox="1">
            <a:spLocks/>
          </p:cNvSpPr>
          <p:nvPr/>
        </p:nvSpPr>
        <p:spPr>
          <a:xfrm>
            <a:off x="2762251" y="1685678"/>
            <a:ext cx="6210300" cy="49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8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FBB6A2F-242E-4145-8FAD-185F321F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Three decoupled, asynchronous steps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EA3963-4DCF-4B26-871C-E0B73A8FA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704481"/>
            <a:ext cx="5381625" cy="48196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2036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5FDA6C9-EDD1-432C-92E8-18FD88D52C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FF4F989-7FF5-446A-963B-053A08D7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 API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98C1A9-98FA-4447-9E02-2D6D7D2B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1548460"/>
            <a:ext cx="5091113" cy="513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6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6AA6C4E-38EA-4925-A92E-3BF113A3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</a:t>
            </a:r>
            <a:endParaRPr lang="zh-CN" altLang="en-US" dirty="0"/>
          </a:p>
        </p:txBody>
      </p:sp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61378A13-0F4C-4402-908C-EE2AD16791DD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15508166"/>
              </p:ext>
            </p:extLst>
          </p:nvPr>
        </p:nvGraphicFramePr>
        <p:xfrm>
          <a:off x="4033367" y="3605613"/>
          <a:ext cx="3556156" cy="151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59944F7-62B8-4F0D-A56B-E6F5244F36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30801"/>
              </p:ext>
            </p:extLst>
          </p:nvPr>
        </p:nvGraphicFramePr>
        <p:xfrm>
          <a:off x="1117756" y="1548460"/>
          <a:ext cx="6572250" cy="3568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对话气泡: 椭圆形 1">
            <a:extLst>
              <a:ext uri="{FF2B5EF4-FFF2-40B4-BE49-F238E27FC236}">
                <a16:creationId xmlns:a16="http://schemas.microsoft.com/office/drawing/2014/main" id="{80315366-EF83-46EE-A33C-8F0FC7839EB4}"/>
              </a:ext>
            </a:extLst>
          </p:cNvPr>
          <p:cNvSpPr/>
          <p:nvPr/>
        </p:nvSpPr>
        <p:spPr>
          <a:xfrm>
            <a:off x="2667000" y="2122643"/>
            <a:ext cx="1060938" cy="612648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Global Unique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424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21E72F-C600-40A8-9207-484485AD79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CD31DC9-F253-40A4-AA0E-560075458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Persist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BF75A8-C186-4641-83D0-66C4A2CC0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704481"/>
            <a:ext cx="5381625" cy="48196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E21AEA0-36CD-46D4-B8B1-391537910155}"/>
              </a:ext>
            </a:extLst>
          </p:cNvPr>
          <p:cNvSpPr/>
          <p:nvPr/>
        </p:nvSpPr>
        <p:spPr>
          <a:xfrm>
            <a:off x="4680105" y="2009775"/>
            <a:ext cx="2244570" cy="4286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40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21E72F-C600-40A8-9207-484485AD79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One or more background thread</a:t>
            </a:r>
          </a:p>
          <a:p>
            <a:r>
              <a:rPr lang="en-US" altLang="zh-CN" dirty="0"/>
              <a:t>Latest durable transaction ID</a:t>
            </a:r>
          </a:p>
          <a:p>
            <a:pPr lvl="1"/>
            <a:r>
              <a:rPr lang="en-US" altLang="zh-CN" dirty="0"/>
              <a:t>All transactions with smaller durable IDs are persistent</a:t>
            </a:r>
          </a:p>
          <a:p>
            <a:r>
              <a:rPr lang="en-US" altLang="zh-CN" dirty="0"/>
              <a:t>The redo logs do not have to be flushed according to the commit order of transactions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CD31DC9-F253-40A4-AA0E-560075458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Persist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CD18747-8E19-4C85-94FC-50C5EA22B059}"/>
              </a:ext>
            </a:extLst>
          </p:cNvPr>
          <p:cNvSpPr/>
          <p:nvPr/>
        </p:nvSpPr>
        <p:spPr>
          <a:xfrm>
            <a:off x="1409700" y="4404864"/>
            <a:ext cx="1285875" cy="5100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transaction1</a:t>
            </a:r>
            <a:endParaRPr lang="zh-CN" altLang="en-US" sz="14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425E410-2176-481F-8C2E-C4B0FABF8129}"/>
              </a:ext>
            </a:extLst>
          </p:cNvPr>
          <p:cNvSpPr/>
          <p:nvPr/>
        </p:nvSpPr>
        <p:spPr>
          <a:xfrm>
            <a:off x="1409699" y="5193282"/>
            <a:ext cx="1285875" cy="5100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transaction2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C0CF8C-27FB-43A0-AD21-1348A7086555}"/>
              </a:ext>
            </a:extLst>
          </p:cNvPr>
          <p:cNvSpPr/>
          <p:nvPr/>
        </p:nvSpPr>
        <p:spPr>
          <a:xfrm>
            <a:off x="4657725" y="4591050"/>
            <a:ext cx="1981200" cy="857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Persistent log region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8ADAA0A-B8C1-4972-9719-59D4A3F1D581}"/>
              </a:ext>
            </a:extLst>
          </p:cNvPr>
          <p:cNvSpPr/>
          <p:nvPr/>
        </p:nvSpPr>
        <p:spPr>
          <a:xfrm>
            <a:off x="847725" y="3952875"/>
            <a:ext cx="2514600" cy="2162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9FAE6207-42CF-48B2-8144-0FE03005B05A}"/>
              </a:ext>
            </a:extLst>
          </p:cNvPr>
          <p:cNvSpPr/>
          <p:nvPr/>
        </p:nvSpPr>
        <p:spPr>
          <a:xfrm>
            <a:off x="3362325" y="4914901"/>
            <a:ext cx="1295400" cy="1504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FC9EEC-B3A1-409C-AEDE-04196221AF36}"/>
              </a:ext>
            </a:extLst>
          </p:cNvPr>
          <p:cNvSpPr txBox="1"/>
          <p:nvPr/>
        </p:nvSpPr>
        <p:spPr>
          <a:xfrm>
            <a:off x="3657600" y="456831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58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1615</TotalTime>
  <Words>341</Words>
  <Application>Microsoft Office PowerPoint</Application>
  <PresentationFormat>全屏显示(4:3)</PresentationFormat>
  <Paragraphs>114</Paragraphs>
  <Slides>22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微软雅黑</vt:lpstr>
      <vt:lpstr>Arial</vt:lpstr>
      <vt:lpstr>Calibri</vt:lpstr>
      <vt:lpstr>2016-VI主题-蓝</vt:lpstr>
      <vt:lpstr>DUDETM: Building Durable Transactions with Decoupling for Persistent Memory</vt:lpstr>
      <vt:lpstr>Outline</vt:lpstr>
      <vt:lpstr>Background</vt:lpstr>
      <vt:lpstr>The Decoupled Framework</vt:lpstr>
      <vt:lpstr>Three decoupled, asynchronous steps</vt:lpstr>
      <vt:lpstr>Perform API</vt:lpstr>
      <vt:lpstr>Perform</vt:lpstr>
      <vt:lpstr>Persist</vt:lpstr>
      <vt:lpstr>Persist</vt:lpstr>
      <vt:lpstr>Log Combination</vt:lpstr>
      <vt:lpstr>Log Combination</vt:lpstr>
      <vt:lpstr>Log Compression</vt:lpstr>
      <vt:lpstr>Reproduce</vt:lpstr>
      <vt:lpstr>Recovery</vt:lpstr>
      <vt:lpstr>Memory Management</vt:lpstr>
      <vt:lpstr>Evaluation</vt:lpstr>
      <vt:lpstr>PowerPoint 演示文稿</vt:lpstr>
      <vt:lpstr>Log Optimization</vt:lpstr>
      <vt:lpstr>Scalability</vt:lpstr>
      <vt:lpstr>Conclusion</vt:lpstr>
      <vt:lpstr>Thank you！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 </cp:lastModifiedBy>
  <cp:revision>137</cp:revision>
  <dcterms:created xsi:type="dcterms:W3CDTF">2016-04-20T02:59:00Z</dcterms:created>
  <dcterms:modified xsi:type="dcterms:W3CDTF">2019-03-29T06:50:55Z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