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notesSlides/notesSlide1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tags/tag61.xml" ContentType="application/vnd.openxmlformats-officedocument.presentationml.tags+xml"/>
  <Override PartName="/ppt/notesSlides/notesSlide20.xml" ContentType="application/vnd.openxmlformats-officedocument.presentationml.notesSlide+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notesSlides/notesSlide24.xml" ContentType="application/vnd.openxmlformats-officedocument.presentationml.notesSlide+xml"/>
  <Override PartName="/ppt/tags/tag66.xml" ContentType="application/vnd.openxmlformats-officedocument.presentationml.tags+xml"/>
  <Override PartName="/ppt/notesSlides/notesSlide25.xml" ContentType="application/vnd.openxmlformats-officedocument.presentationml.notesSlide+xml"/>
  <Override PartName="/ppt/tags/tag67.xml" ContentType="application/vnd.openxmlformats-officedocument.presentationml.tags+xml"/>
  <Override PartName="/ppt/notesSlides/notesSlide26.xml" ContentType="application/vnd.openxmlformats-officedocument.presentationml.notesSlide+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notesSlides/notesSlide28.xml" ContentType="application/vnd.openxmlformats-officedocument.presentationml.notesSlide+xml"/>
  <Override PartName="/ppt/tags/tag70.xml" ContentType="application/vnd.openxmlformats-officedocument.presentationml.tags+xml"/>
  <Override PartName="/ppt/notesSlides/notesSlide29.xml" ContentType="application/vnd.openxmlformats-officedocument.presentationml.notesSlide+xml"/>
  <Override PartName="/ppt/tags/tag71.xml" ContentType="application/vnd.openxmlformats-officedocument.presentationml.tags+xml"/>
  <Override PartName="/ppt/notesSlides/notesSlide30.xml" ContentType="application/vnd.openxmlformats-officedocument.presentationml.notesSlide+xml"/>
  <Override PartName="/ppt/tags/tag72.xml" ContentType="application/vnd.openxmlformats-officedocument.presentationml.tags+xml"/>
  <Override PartName="/ppt/notesSlides/notesSlide31.xml" ContentType="application/vnd.openxmlformats-officedocument.presentationml.notesSlide+xml"/>
  <Override PartName="/ppt/tags/tag73.xml" ContentType="application/vnd.openxmlformats-officedocument.presentationml.tags+xml"/>
  <Override PartName="/ppt/notesSlides/notesSlide32.xml" ContentType="application/vnd.openxmlformats-officedocument.presentationml.notesSlide+xml"/>
  <Override PartName="/ppt/tags/tag74.xml" ContentType="application/vnd.openxmlformats-officedocument.presentationml.tags+xml"/>
  <Override PartName="/ppt/notesSlides/notesSlide33.xml" ContentType="application/vnd.openxmlformats-officedocument.presentationml.notesSlide+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notesSlides/notesSlide35.xml" ContentType="application/vnd.openxmlformats-officedocument.presentationml.notesSlide+xml"/>
  <Override PartName="/ppt/tags/tag77.xml" ContentType="application/vnd.openxmlformats-officedocument.presentationml.tags+xml"/>
  <Override PartName="/ppt/notesSlides/notesSlide36.xml" ContentType="application/vnd.openxmlformats-officedocument.presentationml.notesSlide+xml"/>
  <Override PartName="/ppt/tags/tag78.xml" ContentType="application/vnd.openxmlformats-officedocument.presentationml.tags+xml"/>
  <Override PartName="/ppt/notesSlides/notesSlide37.xml" ContentType="application/vnd.openxmlformats-officedocument.presentationml.notesSlide+xml"/>
  <Override PartName="/ppt/tags/tag79.xml" ContentType="application/vnd.openxmlformats-officedocument.presentationml.tags+xml"/>
  <Override PartName="/ppt/notesSlides/notesSlide38.xml" ContentType="application/vnd.openxmlformats-officedocument.presentationml.notesSlide+xml"/>
  <Override PartName="/ppt/tags/tag80.xml" ContentType="application/vnd.openxmlformats-officedocument.presentationml.tags+xml"/>
  <Override PartName="/ppt/notesSlides/notesSlide39.xml" ContentType="application/vnd.openxmlformats-officedocument.presentationml.notesSlide+xml"/>
  <Override PartName="/ppt/tags/tag81.xml" ContentType="application/vnd.openxmlformats-officedocument.presentationml.tags+xml"/>
  <Override PartName="/ppt/notesSlides/notesSlide4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41.xml" ContentType="application/vnd.openxmlformats-officedocument.presentationml.notesSlide+xml"/>
  <Override PartName="/ppt/tags/tag87.xml" ContentType="application/vnd.openxmlformats-officedocument.presentationml.tags+xml"/>
  <Override PartName="/ppt/notesSlides/notesSlide42.xml" ContentType="application/vnd.openxmlformats-officedocument.presentationml.notesSlide+xml"/>
  <Override PartName="/ppt/tags/tag88.xml" ContentType="application/vnd.openxmlformats-officedocument.presentationml.tags+xml"/>
  <Override PartName="/ppt/notesSlides/notesSlide43.xml" ContentType="application/vnd.openxmlformats-officedocument.presentationml.notesSlide+xml"/>
  <Override PartName="/ppt/tags/tag89.xml" ContentType="application/vnd.openxmlformats-officedocument.presentationml.tags+xml"/>
  <Override PartName="/ppt/notesSlides/notesSlide44.xml" ContentType="application/vnd.openxmlformats-officedocument.presentationml.notesSlide+xml"/>
  <Override PartName="/ppt/tags/tag90.xml" ContentType="application/vnd.openxmlformats-officedocument.presentationml.tags+xml"/>
  <Override PartName="/ppt/notesSlides/notesSlide45.xml" ContentType="application/vnd.openxmlformats-officedocument.presentationml.notesSlide+xml"/>
  <Override PartName="/ppt/tags/tag91.xml" ContentType="application/vnd.openxmlformats-officedocument.presentationml.tags+xml"/>
  <Override PartName="/ppt/notesSlides/notesSlide46.xml" ContentType="application/vnd.openxmlformats-officedocument.presentationml.notesSlide+xml"/>
  <Override PartName="/ppt/tags/tag92.xml" ContentType="application/vnd.openxmlformats-officedocument.presentationml.tags+xml"/>
  <Override PartName="/ppt/notesSlides/notesSlide47.xml" ContentType="application/vnd.openxmlformats-officedocument.presentationml.notesSlide+xml"/>
  <Override PartName="/ppt/tags/tag93.xml" ContentType="application/vnd.openxmlformats-officedocument.presentationml.tags+xml"/>
  <Override PartName="/ppt/notesSlides/notesSlide48.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49.xml" ContentType="application/vnd.openxmlformats-officedocument.presentationml.notesSlide+xml"/>
  <Override PartName="/ppt/tags/tag98.xml" ContentType="application/vnd.openxmlformats-officedocument.presentationml.tags+xml"/>
  <Override PartName="/ppt/notesSlides/notesSlide50.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6" r:id="rId2"/>
    <p:sldId id="287" r:id="rId3"/>
    <p:sldId id="281" r:id="rId4"/>
    <p:sldId id="257" r:id="rId5"/>
    <p:sldId id="258" r:id="rId6"/>
    <p:sldId id="286" r:id="rId7"/>
    <p:sldId id="294" r:id="rId8"/>
    <p:sldId id="295" r:id="rId9"/>
    <p:sldId id="289" r:id="rId10"/>
    <p:sldId id="291" r:id="rId11"/>
    <p:sldId id="292" r:id="rId12"/>
    <p:sldId id="297" r:id="rId13"/>
    <p:sldId id="298" r:id="rId14"/>
    <p:sldId id="299" r:id="rId15"/>
    <p:sldId id="301" r:id="rId16"/>
    <p:sldId id="302" r:id="rId17"/>
    <p:sldId id="300" r:id="rId18"/>
    <p:sldId id="307" r:id="rId19"/>
    <p:sldId id="308" r:id="rId20"/>
    <p:sldId id="303" r:id="rId21"/>
    <p:sldId id="313" r:id="rId22"/>
    <p:sldId id="323" r:id="rId23"/>
    <p:sldId id="350" r:id="rId24"/>
    <p:sldId id="348" r:id="rId25"/>
    <p:sldId id="352" r:id="rId26"/>
    <p:sldId id="351" r:id="rId27"/>
    <p:sldId id="358" r:id="rId28"/>
    <p:sldId id="316" r:id="rId29"/>
    <p:sldId id="353" r:id="rId30"/>
    <p:sldId id="354" r:id="rId31"/>
    <p:sldId id="355" r:id="rId32"/>
    <p:sldId id="317" r:id="rId33"/>
    <p:sldId id="311" r:id="rId34"/>
    <p:sldId id="362" r:id="rId35"/>
    <p:sldId id="357" r:id="rId36"/>
    <p:sldId id="359" r:id="rId37"/>
    <p:sldId id="360" r:id="rId38"/>
    <p:sldId id="361" r:id="rId39"/>
    <p:sldId id="321" r:id="rId40"/>
    <p:sldId id="322" r:id="rId41"/>
    <p:sldId id="324" r:id="rId42"/>
    <p:sldId id="325" r:id="rId43"/>
    <p:sldId id="326" r:id="rId44"/>
    <p:sldId id="327" r:id="rId45"/>
    <p:sldId id="328" r:id="rId46"/>
    <p:sldId id="329" r:id="rId47"/>
    <p:sldId id="331" r:id="rId48"/>
    <p:sldId id="332" r:id="rId49"/>
    <p:sldId id="333" r:id="rId50"/>
    <p:sldId id="334" r:id="rId51"/>
    <p:sldId id="279" r:id="rId52"/>
  </p:sldIdLst>
  <p:sldSz cx="9144000" cy="5143500" type="screen16x9"/>
  <p:notesSz cx="6858000" cy="9144000"/>
  <p:custDataLst>
    <p:tags r:id="rId5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7E4"/>
    <a:srgbClr val="ECD0CD"/>
    <a:srgbClr val="DCACA5"/>
    <a:srgbClr val="73635B"/>
    <a:srgbClr val="957F7C"/>
    <a:srgbClr val="E5CBC9"/>
    <a:srgbClr val="DBACA5"/>
    <a:srgbClr val="D9ABA4"/>
    <a:srgbClr val="EAC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4" autoAdjust="0"/>
    <p:restoredTop sz="85772"/>
  </p:normalViewPr>
  <p:slideViewPr>
    <p:cSldViewPr snapToGrid="0" snapToObjects="1">
      <p:cViewPr varScale="1">
        <p:scale>
          <a:sx n="146" d="100"/>
          <a:sy n="146" d="100"/>
        </p:scale>
        <p:origin x="1000"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0665C-7120-4033-BA95-2882E51053A8}"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51B7-4B2D-4B6D-B68F-B7726D6B9142}" type="slidenum">
              <a:rPr lang="zh-CN" altLang="en-US" smtClean="0"/>
              <a:t>‹#›</a:t>
            </a:fld>
            <a:endParaRPr lang="zh-CN" altLang="en-US"/>
          </a:p>
        </p:txBody>
      </p:sp>
    </p:spTree>
    <p:extLst>
      <p:ext uri="{BB962C8B-B14F-4D97-AF65-F5344CB8AC3E}">
        <p14:creationId xmlns:p14="http://schemas.microsoft.com/office/powerpoint/2010/main" val="260191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今天的论文主要介绍</a:t>
            </a:r>
            <a:r>
              <a:rPr lang="en-US" altLang="zh-CN" dirty="0"/>
              <a:t>Eunomia</a:t>
            </a:r>
            <a:r>
              <a:rPr lang="zh-CN" altLang="en-US" dirty="0"/>
              <a:t>架构，它优化了基于</a:t>
            </a:r>
            <a:r>
              <a:rPr lang="en-US" altLang="zh-CN" dirty="0"/>
              <a:t>HTM</a:t>
            </a:r>
            <a:r>
              <a:rPr lang="zh-CN" altLang="en-US" dirty="0"/>
              <a:t>的</a:t>
            </a:r>
            <a:r>
              <a:rPr lang="en-US" altLang="zh-CN" dirty="0"/>
              <a:t>b+</a:t>
            </a:r>
            <a:r>
              <a:rPr lang="zh-CN" altLang="en-US" dirty="0"/>
              <a:t>树。</a:t>
            </a:r>
          </a:p>
        </p:txBody>
      </p:sp>
      <p:sp>
        <p:nvSpPr>
          <p:cNvPr id="4" name="灯片编号占位符 3"/>
          <p:cNvSpPr>
            <a:spLocks noGrp="1"/>
          </p:cNvSpPr>
          <p:nvPr>
            <p:ph type="sldNum" sz="quarter" idx="10"/>
          </p:nvPr>
        </p:nvSpPr>
        <p:spPr/>
        <p:txBody>
          <a:bodyPr/>
          <a:lstStyle/>
          <a:p>
            <a:fld id="{4FE951B7-4B2D-4B6D-B68F-B7726D6B9142}" type="slidenum">
              <a:rPr lang="zh-CN" altLang="en-US" smtClean="0"/>
              <a:t>1</a:t>
            </a:fld>
            <a:endParaRPr lang="zh-CN" altLang="en-US"/>
          </a:p>
        </p:txBody>
      </p:sp>
    </p:spTree>
    <p:extLst>
      <p:ext uri="{BB962C8B-B14F-4D97-AF65-F5344CB8AC3E}">
        <p14:creationId xmlns:p14="http://schemas.microsoft.com/office/powerpoint/2010/main" val="198867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10</a:t>
            </a:fld>
            <a:endParaRPr lang="zh-CN" altLang="en-US"/>
          </a:p>
        </p:txBody>
      </p:sp>
    </p:spTree>
    <p:extLst>
      <p:ext uri="{BB962C8B-B14F-4D97-AF65-F5344CB8AC3E}">
        <p14:creationId xmlns:p14="http://schemas.microsoft.com/office/powerpoint/2010/main" val="155694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11</a:t>
            </a:fld>
            <a:endParaRPr lang="zh-CN" altLang="en-US"/>
          </a:p>
        </p:txBody>
      </p:sp>
    </p:spTree>
    <p:extLst>
      <p:ext uri="{BB962C8B-B14F-4D97-AF65-F5344CB8AC3E}">
        <p14:creationId xmlns:p14="http://schemas.microsoft.com/office/powerpoint/2010/main" val="29052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当节点元素超过节点限制，需要拆分</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12</a:t>
            </a:fld>
            <a:endParaRPr lang="zh-CN" altLang="en-US"/>
          </a:p>
        </p:txBody>
      </p:sp>
    </p:spTree>
    <p:extLst>
      <p:ext uri="{BB962C8B-B14F-4D97-AF65-F5344CB8AC3E}">
        <p14:creationId xmlns:p14="http://schemas.microsoft.com/office/powerpoint/2010/main" val="324446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这时节点元素超过节点限制，需要拆分</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13</a:t>
            </a:fld>
            <a:endParaRPr lang="zh-CN" altLang="en-US"/>
          </a:p>
        </p:txBody>
      </p:sp>
    </p:spTree>
    <p:extLst>
      <p:ext uri="{BB962C8B-B14F-4D97-AF65-F5344CB8AC3E}">
        <p14:creationId xmlns:p14="http://schemas.microsoft.com/office/powerpoint/2010/main" val="278601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这时节点元素超过节点限制，需要拆分</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14</a:t>
            </a:fld>
            <a:endParaRPr lang="zh-CN" altLang="en-US"/>
          </a:p>
        </p:txBody>
      </p:sp>
    </p:spTree>
    <p:extLst>
      <p:ext uri="{BB962C8B-B14F-4D97-AF65-F5344CB8AC3E}">
        <p14:creationId xmlns:p14="http://schemas.microsoft.com/office/powerpoint/2010/main" val="385477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HTM</a:t>
            </a:r>
            <a:r>
              <a:rPr lang="zh-CN" altLang="en-US" dirty="0"/>
              <a:t>的</a:t>
            </a:r>
            <a:r>
              <a:rPr lang="en-US" altLang="zh-CN" dirty="0"/>
              <a:t>B+</a:t>
            </a:r>
            <a:r>
              <a:rPr lang="zh-CN" altLang="en-US" dirty="0"/>
              <a:t>树其实就是将整个操作放在一个事务里。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（为了简洁，省略了结构变化和</a:t>
            </a:r>
            <a:r>
              <a:rPr lang="en-US" altLang="zh-CN" dirty="0"/>
              <a:t>rebalance</a:t>
            </a:r>
            <a:r>
              <a:rPr lang="zh-CN" altLang="en-US" dirty="0"/>
              <a:t>操作）</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15</a:t>
            </a:fld>
            <a:endParaRPr lang="zh-CN" altLang="en-US"/>
          </a:p>
        </p:txBody>
      </p:sp>
    </p:spTree>
    <p:extLst>
      <p:ext uri="{BB962C8B-B14F-4D97-AF65-F5344CB8AC3E}">
        <p14:creationId xmlns:p14="http://schemas.microsoft.com/office/powerpoint/2010/main" val="1417433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YCSB</a:t>
            </a:r>
            <a:r>
              <a:rPr lang="zh-CN" altLang="en-US" dirty="0"/>
              <a:t>基准和</a:t>
            </a:r>
            <a:r>
              <a:rPr lang="en-US" altLang="zh-CN" dirty="0"/>
              <a:t>Zipfian</a:t>
            </a:r>
            <a:r>
              <a:rPr lang="zh-CN" altLang="en-US" dirty="0"/>
              <a:t>输入分布来评估基于</a:t>
            </a:r>
            <a:r>
              <a:rPr lang="en-US" altLang="zh-CN" dirty="0"/>
              <a:t>HTM</a:t>
            </a:r>
            <a:r>
              <a:rPr lang="zh-CN" altLang="en-US" dirty="0"/>
              <a:t>的</a:t>
            </a:r>
            <a:r>
              <a:rPr lang="en-US" altLang="zh-CN" dirty="0"/>
              <a:t>B+</a:t>
            </a:r>
            <a:r>
              <a:rPr lang="zh-CN" altLang="en-US" dirty="0"/>
              <a:t>树的吞吐量</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16</a:t>
            </a:fld>
            <a:endParaRPr lang="zh-CN" altLang="en-US"/>
          </a:p>
        </p:txBody>
      </p:sp>
    </p:spTree>
    <p:extLst>
      <p:ext uri="{BB962C8B-B14F-4D97-AF65-F5344CB8AC3E}">
        <p14:creationId xmlns:p14="http://schemas.microsoft.com/office/powerpoint/2010/main" val="190325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它在低竞争下具有很好的性能。但高竞争下性能急剧下降。</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17</a:t>
            </a:fld>
            <a:endParaRPr lang="zh-CN" altLang="en-US"/>
          </a:p>
        </p:txBody>
      </p:sp>
    </p:spTree>
    <p:extLst>
      <p:ext uri="{BB962C8B-B14F-4D97-AF65-F5344CB8AC3E}">
        <p14:creationId xmlns:p14="http://schemas.microsoft.com/office/powerpoint/2010/main" val="1996057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统计了产生冲突的原因，可以看出大部分都是访问不同记录产生的冲突，说明有很大的优化空间</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18</a:t>
            </a:fld>
            <a:endParaRPr lang="zh-CN" altLang="en-US"/>
          </a:p>
        </p:txBody>
      </p:sp>
    </p:spTree>
    <p:extLst>
      <p:ext uri="{BB962C8B-B14F-4D97-AF65-F5344CB8AC3E}">
        <p14:creationId xmlns:p14="http://schemas.microsoft.com/office/powerpoint/2010/main" val="273762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a:t>
            </a:r>
            <a:r>
              <a:rPr lang="en-US" altLang="zh-CN" dirty="0"/>
              <a:t>Eunomia</a:t>
            </a:r>
            <a:r>
              <a:rPr lang="zh-CN" altLang="en-US" dirty="0"/>
              <a:t>结构的</a:t>
            </a:r>
            <a:r>
              <a:rPr lang="en-US" altLang="zh-CN" dirty="0" err="1"/>
              <a:t>B+Tree</a:t>
            </a:r>
            <a:r>
              <a:rPr lang="zh-CN" altLang="en-US" dirty="0"/>
              <a:t>来解决上述问题</a:t>
            </a:r>
          </a:p>
        </p:txBody>
      </p:sp>
      <p:sp>
        <p:nvSpPr>
          <p:cNvPr id="4" name="灯片编号占位符 3"/>
          <p:cNvSpPr>
            <a:spLocks noGrp="1"/>
          </p:cNvSpPr>
          <p:nvPr>
            <p:ph type="sldNum" sz="quarter" idx="10"/>
          </p:nvPr>
        </p:nvSpPr>
        <p:spPr/>
        <p:txBody>
          <a:bodyPr/>
          <a:lstStyle/>
          <a:p>
            <a:fld id="{4FE951B7-4B2D-4B6D-B68F-B7726D6B9142}" type="slidenum">
              <a:rPr lang="zh-CN" altLang="en-US" smtClean="0"/>
              <a:t>19</a:t>
            </a:fld>
            <a:endParaRPr lang="zh-CN" altLang="en-US"/>
          </a:p>
        </p:txBody>
      </p:sp>
    </p:spTree>
    <p:extLst>
      <p:ext uri="{BB962C8B-B14F-4D97-AF65-F5344CB8AC3E}">
        <p14:creationId xmlns:p14="http://schemas.microsoft.com/office/powerpoint/2010/main" val="65174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Htm</a:t>
            </a:r>
            <a:r>
              <a:rPr lang="zh-CN" altLang="en-US" dirty="0"/>
              <a:t>根据名字上就可以推断是通过硬件支持来实现事务内存。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它如何使用呢，以</a:t>
            </a:r>
            <a:r>
              <a:rPr lang="en-US" altLang="zh-CN" dirty="0"/>
              <a:t>intel</a:t>
            </a:r>
            <a:r>
              <a:rPr lang="zh-CN" altLang="en-US" dirty="0"/>
              <a:t>的</a:t>
            </a:r>
            <a:r>
              <a:rPr lang="en-US" altLang="zh-CN" dirty="0"/>
              <a:t>RTM</a:t>
            </a:r>
            <a:r>
              <a:rPr lang="zh-CN" altLang="en-US" dirty="0"/>
              <a:t>为例，使用</a:t>
            </a:r>
            <a:r>
              <a:rPr lang="en-US" altLang="zh-CN" dirty="0" err="1"/>
              <a:t>xBegin</a:t>
            </a:r>
            <a:r>
              <a:rPr lang="zh-CN" altLang="en-US" dirty="0"/>
              <a:t>和</a:t>
            </a:r>
            <a:r>
              <a:rPr lang="en-US" altLang="zh-CN" dirty="0" err="1"/>
              <a:t>xEnd</a:t>
            </a:r>
            <a:r>
              <a:rPr lang="zh-CN" altLang="en-US" dirty="0"/>
              <a:t>来确定一个事务的执行区间。</a:t>
            </a:r>
            <a:endParaRPr lang="en-US" altLang="zh-CN" dirty="0"/>
          </a:p>
          <a:p>
            <a:r>
              <a:rPr lang="zh-CN" altLang="en-US" dirty="0"/>
              <a:t>如图中，</a:t>
            </a:r>
            <a:r>
              <a:rPr lang="en-US" altLang="zh-CN" dirty="0" err="1"/>
              <a:t>xBegin</a:t>
            </a:r>
            <a:r>
              <a:rPr lang="zh-CN" altLang="en-US" dirty="0"/>
              <a:t>和</a:t>
            </a:r>
            <a:r>
              <a:rPr lang="en-US" altLang="zh-CN" dirty="0" err="1"/>
              <a:t>xEnd</a:t>
            </a:r>
            <a:r>
              <a:rPr lang="zh-CN" altLang="en-US" dirty="0"/>
              <a:t>之间就是一个事务，一旦中间某一步发生冲突，事务就终止，然后回滚到事务开始的地方。</a:t>
            </a:r>
          </a:p>
        </p:txBody>
      </p:sp>
      <p:sp>
        <p:nvSpPr>
          <p:cNvPr id="4" name="灯片编号占位符 3"/>
          <p:cNvSpPr>
            <a:spLocks noGrp="1"/>
          </p:cNvSpPr>
          <p:nvPr>
            <p:ph type="sldNum" sz="quarter" idx="10"/>
          </p:nvPr>
        </p:nvSpPr>
        <p:spPr/>
        <p:txBody>
          <a:bodyPr/>
          <a:lstStyle/>
          <a:p>
            <a:fld id="{4FE951B7-4B2D-4B6D-B68F-B7726D6B9142}" type="slidenum">
              <a:rPr lang="zh-CN" altLang="en-US" smtClean="0"/>
              <a:t>2</a:t>
            </a:fld>
            <a:endParaRPr lang="zh-CN" altLang="en-US"/>
          </a:p>
        </p:txBody>
      </p:sp>
    </p:spTree>
    <p:extLst>
      <p:ext uri="{BB962C8B-B14F-4D97-AF65-F5344CB8AC3E}">
        <p14:creationId xmlns:p14="http://schemas.microsoft.com/office/powerpoint/2010/main" val="215552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事务太大，导致重试开销大，特别是超过</a:t>
            </a:r>
            <a:r>
              <a:rPr lang="en-US" altLang="zh-CN" dirty="0"/>
              <a:t>90%</a:t>
            </a:r>
            <a:r>
              <a:rPr lang="zh-CN" altLang="en-US" dirty="0"/>
              <a:t>的冲突发生在叶节点。</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20</a:t>
            </a:fld>
            <a:endParaRPr lang="zh-CN" altLang="en-US"/>
          </a:p>
        </p:txBody>
      </p:sp>
    </p:spTree>
    <p:extLst>
      <p:ext uri="{BB962C8B-B14F-4D97-AF65-F5344CB8AC3E}">
        <p14:creationId xmlns:p14="http://schemas.microsoft.com/office/powerpoint/2010/main" val="156029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我们来看</a:t>
            </a:r>
            <a:r>
              <a:rPr lang="en-US" altLang="zh-CN" dirty="0"/>
              <a:t>Eunomia</a:t>
            </a:r>
            <a:r>
              <a:rPr lang="zh-CN" altLang="en-US" dirty="0"/>
              <a:t>具体是怎么做的</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将内部节点的操作和叶节点的操作分离</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21</a:t>
            </a:fld>
            <a:endParaRPr lang="zh-CN" altLang="en-US"/>
          </a:p>
        </p:txBody>
      </p:sp>
    </p:spTree>
    <p:extLst>
      <p:ext uri="{BB962C8B-B14F-4D97-AF65-F5344CB8AC3E}">
        <p14:creationId xmlns:p14="http://schemas.microsoft.com/office/powerpoint/2010/main" val="3540816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我们只需要保证上下版本号一致就可以保证上下事务的一致性</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22</a:t>
            </a:fld>
            <a:endParaRPr lang="zh-CN" altLang="en-US"/>
          </a:p>
        </p:txBody>
      </p:sp>
    </p:spTree>
    <p:extLst>
      <p:ext uri="{BB962C8B-B14F-4D97-AF65-F5344CB8AC3E}">
        <p14:creationId xmlns:p14="http://schemas.microsoft.com/office/powerpoint/2010/main" val="2574792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可以看出大部分都是访问不同记录产生的冲突</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23</a:t>
            </a:fld>
            <a:endParaRPr lang="zh-CN" altLang="en-US"/>
          </a:p>
        </p:txBody>
      </p:sp>
    </p:spTree>
    <p:extLst>
      <p:ext uri="{BB962C8B-B14F-4D97-AF65-F5344CB8AC3E}">
        <p14:creationId xmlns:p14="http://schemas.microsoft.com/office/powerpoint/2010/main" val="3072463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访问不同记录导致的冲突</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err="1"/>
              <a:t>B+Tree</a:t>
            </a:r>
            <a:r>
              <a:rPr lang="zh-CN" altLang="en-US" dirty="0"/>
              <a:t>的叶子节点是连续存储的，所以多条相邻的记录会在同一个</a:t>
            </a:r>
            <a:r>
              <a:rPr lang="en-US" altLang="zh-CN" dirty="0" err="1"/>
              <a:t>cacheline</a:t>
            </a:r>
            <a:r>
              <a:rPr lang="zh-CN" altLang="en-US" dirty="0"/>
              <a:t>里。</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HTM</a:t>
            </a:r>
            <a:r>
              <a:rPr lang="zh-CN" altLang="en-US" dirty="0"/>
              <a:t>是以</a:t>
            </a:r>
            <a:r>
              <a:rPr lang="en-US" altLang="zh-CN" dirty="0" err="1"/>
              <a:t>cacheline</a:t>
            </a:r>
            <a:r>
              <a:rPr lang="zh-CN" altLang="en-US" dirty="0"/>
              <a:t>粒度来检测冲突，所以如果访问同一个</a:t>
            </a:r>
            <a:r>
              <a:rPr lang="en-US" altLang="zh-CN" dirty="0" err="1"/>
              <a:t>cacheline</a:t>
            </a:r>
            <a:r>
              <a:rPr lang="zh-CN" altLang="en-US" dirty="0"/>
              <a:t>的两条相邻记录，就会导致冲突。</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但访问相邻记录又是很常见的。</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24</a:t>
            </a:fld>
            <a:endParaRPr lang="zh-CN" altLang="en-US"/>
          </a:p>
        </p:txBody>
      </p:sp>
    </p:spTree>
    <p:extLst>
      <p:ext uri="{BB962C8B-B14F-4D97-AF65-F5344CB8AC3E}">
        <p14:creationId xmlns:p14="http://schemas.microsoft.com/office/powerpoint/2010/main" val="885078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Segment</a:t>
            </a:r>
            <a:r>
              <a:rPr lang="zh-CN" altLang="en-US" dirty="0"/>
              <a:t>相互之间是无序的，单自身是有序的</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25</a:t>
            </a:fld>
            <a:endParaRPr lang="zh-CN" altLang="en-US"/>
          </a:p>
        </p:txBody>
      </p:sp>
    </p:spTree>
    <p:extLst>
      <p:ext uri="{BB962C8B-B14F-4D97-AF65-F5344CB8AC3E}">
        <p14:creationId xmlns:p14="http://schemas.microsoft.com/office/powerpoint/2010/main" val="190844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26</a:t>
            </a:fld>
            <a:endParaRPr lang="zh-CN" altLang="en-US"/>
          </a:p>
        </p:txBody>
      </p:sp>
    </p:spTree>
    <p:extLst>
      <p:ext uri="{BB962C8B-B14F-4D97-AF65-F5344CB8AC3E}">
        <p14:creationId xmlns:p14="http://schemas.microsoft.com/office/powerpoint/2010/main" val="3934800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为了保持叶节点本身大小不变，所以</a:t>
            </a:r>
            <a:r>
              <a:rPr lang="en-US" altLang="zh-CN" dirty="0"/>
              <a:t>segment</a:t>
            </a:r>
            <a:r>
              <a:rPr lang="zh-CN" altLang="en-US" dirty="0"/>
              <a:t>的规模就会变小，一个叶节点能存储的记录也就少了。这也是一个</a:t>
            </a:r>
            <a:r>
              <a:rPr lang="en-US" altLang="zh-CN" dirty="0"/>
              <a:t>tradeoff</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27</a:t>
            </a:fld>
            <a:endParaRPr lang="zh-CN" altLang="en-US"/>
          </a:p>
        </p:txBody>
      </p:sp>
    </p:spTree>
    <p:extLst>
      <p:ext uri="{BB962C8B-B14F-4D97-AF65-F5344CB8AC3E}">
        <p14:creationId xmlns:p14="http://schemas.microsoft.com/office/powerpoint/2010/main" val="244154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使用</a:t>
            </a:r>
            <a:r>
              <a:rPr lang="en-US" altLang="zh-CN" dirty="0"/>
              <a:t>Write</a:t>
            </a:r>
            <a:r>
              <a:rPr lang="zh-CN" altLang="en-US" dirty="0"/>
              <a:t> </a:t>
            </a:r>
            <a:r>
              <a:rPr lang="en-US" altLang="zh-CN" dirty="0"/>
              <a:t>Scheduler</a:t>
            </a:r>
            <a:r>
              <a:rPr lang="zh-CN" altLang="en-US" dirty="0"/>
              <a:t>来将数据随机分配给</a:t>
            </a:r>
            <a:r>
              <a:rPr lang="en-US" altLang="zh-CN" dirty="0"/>
              <a:t>segments,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每个叶节点都维护一个拆分锁来保护拆分操作</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28</a:t>
            </a:fld>
            <a:endParaRPr lang="zh-CN" altLang="en-US"/>
          </a:p>
        </p:txBody>
      </p:sp>
    </p:spTree>
    <p:extLst>
      <p:ext uri="{BB962C8B-B14F-4D97-AF65-F5344CB8AC3E}">
        <p14:creationId xmlns:p14="http://schemas.microsoft.com/office/powerpoint/2010/main" val="1402613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上层和下层我们都已经介绍过了，中间的冲突控制模块有什么作用呢</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29</a:t>
            </a:fld>
            <a:endParaRPr lang="zh-CN" altLang="en-US"/>
          </a:p>
        </p:txBody>
      </p:sp>
    </p:spTree>
    <p:extLst>
      <p:ext uri="{BB962C8B-B14F-4D97-AF65-F5344CB8AC3E}">
        <p14:creationId xmlns:p14="http://schemas.microsoft.com/office/powerpoint/2010/main" val="385719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从前面的例子可以看出，利用</a:t>
            </a:r>
            <a:r>
              <a:rPr lang="en-US" altLang="zh-CN" sz="1200" kern="1200" dirty="0">
                <a:solidFill>
                  <a:schemeClr val="tx1"/>
                </a:solidFill>
                <a:effectLst/>
                <a:latin typeface="+mn-lt"/>
                <a:ea typeface="+mn-ea"/>
                <a:cs typeface="+mn-cs"/>
              </a:rPr>
              <a:t>HTM</a:t>
            </a:r>
            <a:r>
              <a:rPr lang="zh-CN" altLang="en-US" sz="1200" kern="1200" dirty="0">
                <a:solidFill>
                  <a:schemeClr val="tx1"/>
                </a:solidFill>
                <a:effectLst/>
                <a:latin typeface="+mn-lt"/>
                <a:ea typeface="+mn-ea"/>
                <a:cs typeface="+mn-cs"/>
              </a:rPr>
              <a:t>编程十分简单，而它同时有接近无锁编程的性能表现。所以就有人将它</a:t>
            </a:r>
            <a:r>
              <a:rPr lang="zh-CN" altLang="en-US" dirty="0"/>
              <a:t>用于数据库的</a:t>
            </a:r>
            <a:r>
              <a:rPr lang="en-US" altLang="zh-CN" dirty="0"/>
              <a:t>B+</a:t>
            </a:r>
            <a:r>
              <a:rPr lang="zh-CN" altLang="en-US" dirty="0"/>
              <a:t>树结构里。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a:t>
            </a:r>
            <a:r>
              <a:rPr lang="en-US" altLang="zh-CN" dirty="0" err="1"/>
              <a:t>htm</a:t>
            </a:r>
            <a:r>
              <a:rPr lang="zh-CN" altLang="en-US" dirty="0"/>
              <a:t>在竞争下有很高的中止率，所以在低竞争的情况下确实性能良好，但在高竞争的情况下性能很差。而我们知道，数据库存在着大量的竞争，所以这是无法接受的。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所以本文试图构建一个新的</a:t>
            </a:r>
            <a:r>
              <a:rPr lang="en-US" altLang="zh-CN" dirty="0"/>
              <a:t>B+</a:t>
            </a:r>
            <a:r>
              <a:rPr lang="zh-CN" altLang="en-US" dirty="0"/>
              <a:t>树结构，使得高竞争的情况下同样有很好的性能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a:t>
            </a:fld>
            <a:endParaRPr lang="zh-CN" altLang="en-US"/>
          </a:p>
        </p:txBody>
      </p:sp>
    </p:spTree>
    <p:extLst>
      <p:ext uri="{BB962C8B-B14F-4D97-AF65-F5344CB8AC3E}">
        <p14:creationId xmlns:p14="http://schemas.microsoft.com/office/powerpoint/2010/main" val="1640584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这部分访问相同记录导致的冲突相比之下虽然不多，但也不可忽视。</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30</a:t>
            </a:fld>
            <a:endParaRPr lang="zh-CN" altLang="en-US"/>
          </a:p>
        </p:txBody>
      </p:sp>
    </p:spTree>
    <p:extLst>
      <p:ext uri="{BB962C8B-B14F-4D97-AF65-F5344CB8AC3E}">
        <p14:creationId xmlns:p14="http://schemas.microsoft.com/office/powerpoint/2010/main" val="309303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主动检测和避免冲突来减少冲突</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为此，我们加入了冲突控制模块</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31</a:t>
            </a:fld>
            <a:endParaRPr lang="zh-CN" altLang="en-US"/>
          </a:p>
        </p:txBody>
      </p:sp>
    </p:spTree>
    <p:extLst>
      <p:ext uri="{BB962C8B-B14F-4D97-AF65-F5344CB8AC3E}">
        <p14:creationId xmlns:p14="http://schemas.microsoft.com/office/powerpoint/2010/main" val="1978197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向量里的每个元素通过</a:t>
            </a:r>
            <a:r>
              <a:rPr lang="en-US" altLang="zh-CN" dirty="0"/>
              <a:t>key</a:t>
            </a:r>
            <a:r>
              <a:rPr lang="zh-CN" altLang="en-US" dirty="0"/>
              <a:t>的</a:t>
            </a:r>
            <a:r>
              <a:rPr lang="en-US" altLang="zh-CN" dirty="0"/>
              <a:t>hash</a:t>
            </a:r>
            <a:r>
              <a:rPr lang="zh-CN" altLang="en-US" dirty="0"/>
              <a:t>函数对应叶节点里的</a:t>
            </a:r>
            <a:r>
              <a:rPr lang="en-US" altLang="zh-CN" dirty="0"/>
              <a:t>key-value</a:t>
            </a:r>
            <a:r>
              <a:rPr lang="zh-CN" altLang="en-US" dirty="0"/>
              <a:t>记录</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err="1"/>
              <a:t>Lockbits</a:t>
            </a:r>
            <a:r>
              <a:rPr lang="zh-CN" altLang="en-US" dirty="0"/>
              <a:t>为</a:t>
            </a:r>
            <a:r>
              <a:rPr lang="en-US" altLang="zh-CN" dirty="0"/>
              <a:t>1</a:t>
            </a:r>
            <a:r>
              <a:rPr lang="zh-CN" altLang="en-US" dirty="0"/>
              <a:t>表示对应的记录正在被操作，也就是这条记录被锁住了，这样可以避免冲突，其实就是一个细粒度的锁</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err="1"/>
              <a:t>Markbits</a:t>
            </a:r>
            <a:r>
              <a:rPr lang="zh-CN" altLang="en-US" dirty="0"/>
              <a:t>为</a:t>
            </a:r>
            <a:r>
              <a:rPr lang="en-US" altLang="zh-CN" dirty="0"/>
              <a:t>1</a:t>
            </a:r>
            <a:r>
              <a:rPr lang="zh-CN" altLang="en-US" dirty="0"/>
              <a:t>表示这条记录存在，为</a:t>
            </a:r>
            <a:r>
              <a:rPr lang="en-US" altLang="zh-CN" dirty="0"/>
              <a:t>0</a:t>
            </a:r>
            <a:r>
              <a:rPr lang="zh-CN" altLang="en-US" dirty="0"/>
              <a:t>表示记录不存在，这个可以用于优化对象不存在时的效率</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32</a:t>
            </a:fld>
            <a:endParaRPr lang="zh-CN" altLang="en-US"/>
          </a:p>
        </p:txBody>
      </p:sp>
    </p:spTree>
    <p:extLst>
      <p:ext uri="{BB962C8B-B14F-4D97-AF65-F5344CB8AC3E}">
        <p14:creationId xmlns:p14="http://schemas.microsoft.com/office/powerpoint/2010/main" val="740180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为高竞争设计的算法在低</a:t>
            </a:r>
            <a:r>
              <a:rPr lang="zh-CN" altLang="en-US"/>
              <a:t>竞争时会有额外开销</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竞争控制策略</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低竞争的情况下使用原生</a:t>
            </a:r>
            <a:r>
              <a:rPr lang="en-US" altLang="zh-CN" dirty="0" err="1"/>
              <a:t>HTM-B+Tree</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33</a:t>
            </a:fld>
            <a:endParaRPr lang="zh-CN" altLang="en-US"/>
          </a:p>
        </p:txBody>
      </p:sp>
    </p:spTree>
    <p:extLst>
      <p:ext uri="{BB962C8B-B14F-4D97-AF65-F5344CB8AC3E}">
        <p14:creationId xmlns:p14="http://schemas.microsoft.com/office/powerpoint/2010/main" val="2720136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我们来回顾一下，一个请求进来，首先经过上层事务找到叶节点，然后进入冲突控制模块，冲突控制模块会预判这次操作是否会产生冲突，比如操作的记录的</a:t>
            </a:r>
            <a:r>
              <a:rPr lang="en-US" altLang="zh-CN" dirty="0" err="1"/>
              <a:t>lockbit</a:t>
            </a:r>
            <a:r>
              <a:rPr lang="zh-CN" altLang="en-US" dirty="0"/>
              <a:t>为</a:t>
            </a:r>
            <a:r>
              <a:rPr lang="en-US" altLang="zh-CN" dirty="0"/>
              <a:t>1</a:t>
            </a:r>
            <a:r>
              <a:rPr lang="zh-CN" altLang="en-US" dirty="0"/>
              <a:t>，就等待这条记录的锁释放。从而避免冲突。然后就进入到叶节点。</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34</a:t>
            </a:fld>
            <a:endParaRPr lang="zh-CN" altLang="en-US"/>
          </a:p>
        </p:txBody>
      </p:sp>
    </p:spTree>
    <p:extLst>
      <p:ext uri="{BB962C8B-B14F-4D97-AF65-F5344CB8AC3E}">
        <p14:creationId xmlns:p14="http://schemas.microsoft.com/office/powerpoint/2010/main" val="1788446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solidFill>
                <a:srgbClr val="FF0000"/>
              </a:solidFill>
            </a:endParaRPr>
          </a:p>
        </p:txBody>
      </p:sp>
      <p:sp>
        <p:nvSpPr>
          <p:cNvPr id="4" name="灯片编号占位符 3"/>
          <p:cNvSpPr>
            <a:spLocks noGrp="1"/>
          </p:cNvSpPr>
          <p:nvPr>
            <p:ph type="sldNum" sz="quarter" idx="10"/>
          </p:nvPr>
        </p:nvSpPr>
        <p:spPr/>
        <p:txBody>
          <a:bodyPr/>
          <a:lstStyle/>
          <a:p>
            <a:fld id="{4FE951B7-4B2D-4B6D-B68F-B7726D6B9142}" type="slidenum">
              <a:rPr lang="zh-CN" altLang="en-US" smtClean="0"/>
              <a:t>35</a:t>
            </a:fld>
            <a:endParaRPr lang="zh-CN" altLang="en-US"/>
          </a:p>
        </p:txBody>
      </p:sp>
    </p:spTree>
    <p:extLst>
      <p:ext uri="{BB962C8B-B14F-4D97-AF65-F5344CB8AC3E}">
        <p14:creationId xmlns:p14="http://schemas.microsoft.com/office/powerpoint/2010/main" val="105256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FF0000"/>
                </a:solidFill>
              </a:rPr>
              <a:t>如果</a:t>
            </a:r>
            <a:r>
              <a:rPr lang="en-US" altLang="zh-CN" sz="1200" dirty="0">
                <a:solidFill>
                  <a:srgbClr val="FF0000"/>
                </a:solidFill>
              </a:rPr>
              <a:t>segment</a:t>
            </a:r>
            <a:r>
              <a:rPr lang="zh-CN" altLang="en-US" sz="1200" dirty="0">
                <a:solidFill>
                  <a:srgbClr val="FF0000"/>
                </a:solidFill>
              </a:rPr>
              <a:t>满了就重试</a:t>
            </a:r>
            <a:endParaRPr lang="en-US" altLang="zh-CN" sz="1200" dirty="0">
              <a:solidFill>
                <a:srgbClr val="FF0000"/>
              </a:solidFill>
            </a:endParaRPr>
          </a:p>
        </p:txBody>
      </p:sp>
      <p:sp>
        <p:nvSpPr>
          <p:cNvPr id="4" name="灯片编号占位符 3"/>
          <p:cNvSpPr>
            <a:spLocks noGrp="1"/>
          </p:cNvSpPr>
          <p:nvPr>
            <p:ph type="sldNum" sz="quarter" idx="10"/>
          </p:nvPr>
        </p:nvSpPr>
        <p:spPr/>
        <p:txBody>
          <a:bodyPr/>
          <a:lstStyle/>
          <a:p>
            <a:fld id="{4FE951B7-4B2D-4B6D-B68F-B7726D6B9142}" type="slidenum">
              <a:rPr lang="zh-CN" altLang="en-US" smtClean="0"/>
              <a:t>36</a:t>
            </a:fld>
            <a:endParaRPr lang="zh-CN" altLang="en-US"/>
          </a:p>
        </p:txBody>
      </p:sp>
    </p:spTree>
    <p:extLst>
      <p:ext uri="{BB962C8B-B14F-4D97-AF65-F5344CB8AC3E}">
        <p14:creationId xmlns:p14="http://schemas.microsoft.com/office/powerpoint/2010/main" val="1011962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FF0000"/>
                </a:solidFill>
              </a:rPr>
              <a:t>如果重试次数超过阈值还是找不到可以插入的</a:t>
            </a:r>
            <a:r>
              <a:rPr lang="en-US" altLang="zh-CN" sz="1200" dirty="0">
                <a:solidFill>
                  <a:srgbClr val="FF0000"/>
                </a:solidFill>
              </a:rPr>
              <a:t>segment</a:t>
            </a:r>
            <a:r>
              <a:rPr lang="zh-CN" altLang="en-US" sz="1200" dirty="0">
                <a:solidFill>
                  <a:srgbClr val="FF0000"/>
                </a:solidFill>
              </a:rPr>
              <a:t>，就把所有</a:t>
            </a:r>
            <a:r>
              <a:rPr lang="en-US" altLang="zh-CN" sz="1200" dirty="0">
                <a:solidFill>
                  <a:srgbClr val="FF0000"/>
                </a:solidFill>
              </a:rPr>
              <a:t>segment</a:t>
            </a:r>
            <a:r>
              <a:rPr lang="zh-CN" altLang="en-US" sz="1200" dirty="0">
                <a:solidFill>
                  <a:srgbClr val="FF0000"/>
                </a:solidFill>
              </a:rPr>
              <a:t>的数据全部移到</a:t>
            </a:r>
            <a:r>
              <a:rPr lang="en-US" altLang="zh-CN" sz="1200" dirty="0" err="1">
                <a:solidFill>
                  <a:srgbClr val="FF0000"/>
                </a:solidFill>
              </a:rPr>
              <a:t>reservedkeys</a:t>
            </a:r>
            <a:r>
              <a:rPr lang="zh-CN" altLang="en-US" sz="1200" dirty="0">
                <a:solidFill>
                  <a:srgbClr val="FF0000"/>
                </a:solidFill>
              </a:rPr>
              <a:t>里然后再处理插入操作</a:t>
            </a:r>
            <a:endParaRPr lang="en-US" altLang="zh-CN" sz="1200" dirty="0">
              <a:solidFill>
                <a:srgbClr val="FF0000"/>
              </a:solidFill>
            </a:endParaRPr>
          </a:p>
        </p:txBody>
      </p:sp>
      <p:sp>
        <p:nvSpPr>
          <p:cNvPr id="4" name="灯片编号占位符 3"/>
          <p:cNvSpPr>
            <a:spLocks noGrp="1"/>
          </p:cNvSpPr>
          <p:nvPr>
            <p:ph type="sldNum" sz="quarter" idx="10"/>
          </p:nvPr>
        </p:nvSpPr>
        <p:spPr/>
        <p:txBody>
          <a:bodyPr/>
          <a:lstStyle/>
          <a:p>
            <a:fld id="{4FE951B7-4B2D-4B6D-B68F-B7726D6B9142}" type="slidenum">
              <a:rPr lang="zh-CN" altLang="en-US" smtClean="0"/>
              <a:t>37</a:t>
            </a:fld>
            <a:endParaRPr lang="zh-CN" altLang="en-US"/>
          </a:p>
        </p:txBody>
      </p:sp>
    </p:spTree>
    <p:extLst>
      <p:ext uri="{BB962C8B-B14F-4D97-AF65-F5344CB8AC3E}">
        <p14:creationId xmlns:p14="http://schemas.microsoft.com/office/powerpoint/2010/main" val="3203614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FF0000"/>
                </a:solidFill>
              </a:rPr>
              <a:t>如果</a:t>
            </a:r>
            <a:r>
              <a:rPr lang="en-US" altLang="zh-CN" sz="1200" dirty="0">
                <a:solidFill>
                  <a:srgbClr val="FF0000"/>
                </a:solidFill>
              </a:rPr>
              <a:t>reserved</a:t>
            </a:r>
            <a:r>
              <a:rPr lang="zh-CN" altLang="en-US" sz="1200" dirty="0">
                <a:solidFill>
                  <a:srgbClr val="FF0000"/>
                </a:solidFill>
              </a:rPr>
              <a:t> </a:t>
            </a:r>
            <a:r>
              <a:rPr lang="en-US" altLang="zh-CN" sz="1200" dirty="0">
                <a:solidFill>
                  <a:srgbClr val="FF0000"/>
                </a:solidFill>
              </a:rPr>
              <a:t>keys</a:t>
            </a:r>
            <a:r>
              <a:rPr lang="zh-CN" altLang="en-US" sz="1200" dirty="0">
                <a:solidFill>
                  <a:srgbClr val="FF0000"/>
                </a:solidFill>
              </a:rPr>
              <a:t>空间不够，就需要扩充，相应的要减少</a:t>
            </a:r>
            <a:r>
              <a:rPr lang="en-US" altLang="zh-CN" sz="1200" dirty="0">
                <a:solidFill>
                  <a:srgbClr val="FF0000"/>
                </a:solidFill>
              </a:rPr>
              <a:t>segment</a:t>
            </a:r>
            <a:r>
              <a:rPr lang="zh-CN" altLang="en-US" sz="1200" dirty="0">
                <a:solidFill>
                  <a:srgbClr val="FF0000"/>
                </a:solidFill>
              </a:rPr>
              <a:t>的总大小</a:t>
            </a:r>
            <a:endParaRPr lang="en-US" altLang="zh-CN" sz="1200" dirty="0">
              <a:solidFill>
                <a:srgbClr val="FF0000"/>
              </a:solidFill>
            </a:endParaRPr>
          </a:p>
        </p:txBody>
      </p:sp>
      <p:sp>
        <p:nvSpPr>
          <p:cNvPr id="4" name="灯片编号占位符 3"/>
          <p:cNvSpPr>
            <a:spLocks noGrp="1"/>
          </p:cNvSpPr>
          <p:nvPr>
            <p:ph type="sldNum" sz="quarter" idx="10"/>
          </p:nvPr>
        </p:nvSpPr>
        <p:spPr/>
        <p:txBody>
          <a:bodyPr/>
          <a:lstStyle/>
          <a:p>
            <a:fld id="{4FE951B7-4B2D-4B6D-B68F-B7726D6B9142}" type="slidenum">
              <a:rPr lang="zh-CN" altLang="en-US" smtClean="0"/>
              <a:t>38</a:t>
            </a:fld>
            <a:endParaRPr lang="zh-CN" altLang="en-US"/>
          </a:p>
        </p:txBody>
      </p:sp>
    </p:spTree>
    <p:extLst>
      <p:ext uri="{BB962C8B-B14F-4D97-AF65-F5344CB8AC3E}">
        <p14:creationId xmlns:p14="http://schemas.microsoft.com/office/powerpoint/2010/main" val="2022409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将</a:t>
            </a:r>
            <a:r>
              <a:rPr lang="en-US" altLang="zh-CN" dirty="0"/>
              <a:t>segment</a:t>
            </a:r>
            <a:r>
              <a:rPr lang="zh-CN" altLang="en-US" dirty="0"/>
              <a:t>里的数据移到</a:t>
            </a:r>
            <a:r>
              <a:rPr lang="en-US" altLang="zh-CN" dirty="0" err="1"/>
              <a:t>reservedkeys</a:t>
            </a:r>
            <a:r>
              <a:rPr lang="zh-CN" altLang="en-US" dirty="0"/>
              <a:t>里</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拆分</a:t>
            </a:r>
            <a:r>
              <a:rPr lang="en-US" altLang="zh-CN" dirty="0" err="1"/>
              <a:t>reservedkeys</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生成新的叶节点</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39</a:t>
            </a:fld>
            <a:endParaRPr lang="zh-CN" altLang="en-US"/>
          </a:p>
        </p:txBody>
      </p:sp>
    </p:spTree>
    <p:extLst>
      <p:ext uri="{BB962C8B-B14F-4D97-AF65-F5344CB8AC3E}">
        <p14:creationId xmlns:p14="http://schemas.microsoft.com/office/powerpoint/2010/main" val="337469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a:t>
            </a:fld>
            <a:endParaRPr lang="zh-CN" altLang="en-US"/>
          </a:p>
        </p:txBody>
      </p:sp>
    </p:spTree>
    <p:extLst>
      <p:ext uri="{BB962C8B-B14F-4D97-AF65-F5344CB8AC3E}">
        <p14:creationId xmlns:p14="http://schemas.microsoft.com/office/powerpoint/2010/main" val="850353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范围查询很简单，就是将</a:t>
            </a:r>
            <a:r>
              <a:rPr lang="en-US" altLang="zh-CN" dirty="0"/>
              <a:t>segment</a:t>
            </a:r>
            <a:r>
              <a:rPr lang="zh-CN" altLang="en-US" dirty="0"/>
              <a:t>里的数据都移到</a:t>
            </a:r>
            <a:r>
              <a:rPr lang="en-US" altLang="zh-CN" sz="1200" dirty="0"/>
              <a:t>reserved keys</a:t>
            </a:r>
            <a:r>
              <a:rPr lang="zh-CN" altLang="en-US" sz="1200" dirty="0"/>
              <a:t>里，因为是有序的，二分查找出头尾就行了。</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FF0000"/>
                </a:solidFill>
              </a:rPr>
              <a:t>删除操作和</a:t>
            </a:r>
            <a:r>
              <a:rPr lang="en-US" altLang="zh-CN" sz="1200" dirty="0">
                <a:solidFill>
                  <a:srgbClr val="FF0000"/>
                </a:solidFill>
              </a:rPr>
              <a:t>put</a:t>
            </a:r>
            <a:r>
              <a:rPr lang="zh-CN" altLang="en-US" sz="1200" dirty="0">
                <a:solidFill>
                  <a:srgbClr val="FF0000"/>
                </a:solidFill>
              </a:rPr>
              <a:t>比较类似，将状态标记为已删除并清除</a:t>
            </a:r>
            <a:r>
              <a:rPr lang="en-US" altLang="zh-CN" sz="1200" dirty="0" err="1">
                <a:solidFill>
                  <a:srgbClr val="FF0000"/>
                </a:solidFill>
              </a:rPr>
              <a:t>markbit</a:t>
            </a:r>
            <a:r>
              <a:rPr lang="zh-CN" altLang="en-US" sz="1200" dirty="0">
                <a:solidFill>
                  <a:srgbClr val="FF0000"/>
                </a:solidFill>
              </a:rPr>
              <a:t>。删除超过一点数量再做重新平衡操作。</a:t>
            </a:r>
            <a:endParaRPr lang="en-US" altLang="zh-CN" sz="1200" dirty="0">
              <a:solidFill>
                <a:srgbClr val="FF0000"/>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solidFill>
                <a:srgbClr val="FF0000"/>
              </a:solidFill>
            </a:endParaRPr>
          </a:p>
        </p:txBody>
      </p:sp>
      <p:sp>
        <p:nvSpPr>
          <p:cNvPr id="4" name="灯片编号占位符 3"/>
          <p:cNvSpPr>
            <a:spLocks noGrp="1"/>
          </p:cNvSpPr>
          <p:nvPr>
            <p:ph type="sldNum" sz="quarter" idx="10"/>
          </p:nvPr>
        </p:nvSpPr>
        <p:spPr/>
        <p:txBody>
          <a:bodyPr/>
          <a:lstStyle/>
          <a:p>
            <a:fld id="{4FE951B7-4B2D-4B6D-B68F-B7726D6B9142}" type="slidenum">
              <a:rPr lang="zh-CN" altLang="en-US" smtClean="0"/>
              <a:t>40</a:t>
            </a:fld>
            <a:endParaRPr lang="zh-CN" altLang="en-US"/>
          </a:p>
        </p:txBody>
      </p:sp>
    </p:spTree>
    <p:extLst>
      <p:ext uri="{BB962C8B-B14F-4D97-AF65-F5344CB8AC3E}">
        <p14:creationId xmlns:p14="http://schemas.microsoft.com/office/powerpoint/2010/main" val="29873598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41</a:t>
            </a:fld>
            <a:endParaRPr lang="zh-CN" altLang="en-US"/>
          </a:p>
        </p:txBody>
      </p:sp>
    </p:spTree>
    <p:extLst>
      <p:ext uri="{BB962C8B-B14F-4D97-AF65-F5344CB8AC3E}">
        <p14:creationId xmlns:p14="http://schemas.microsoft.com/office/powerpoint/2010/main" val="3722853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42</a:t>
            </a:fld>
            <a:endParaRPr lang="zh-CN" altLang="en-US"/>
          </a:p>
        </p:txBody>
      </p:sp>
    </p:spTree>
    <p:extLst>
      <p:ext uri="{BB962C8B-B14F-4D97-AF65-F5344CB8AC3E}">
        <p14:creationId xmlns:p14="http://schemas.microsoft.com/office/powerpoint/2010/main" val="4013197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err="1"/>
              <a:t>Masstree</a:t>
            </a:r>
            <a:r>
              <a:rPr lang="zh-CN" altLang="en-US" sz="1200" dirty="0"/>
              <a:t>使用细粒度的锁来实现良好的</a:t>
            </a:r>
            <a:r>
              <a:rPr lang="en-US" altLang="zh-CN" sz="1200" dirty="0"/>
              <a:t>scalability</a:t>
            </a:r>
            <a:r>
              <a:rPr lang="zh-CN" altLang="en-US" sz="1200" dirty="0"/>
              <a:t>（一个优化过的</a:t>
            </a:r>
            <a:r>
              <a:rPr lang="en-US" altLang="zh-CN" sz="1200" dirty="0" err="1"/>
              <a:t>B+Tree</a:t>
            </a:r>
            <a:r>
              <a:rPr lang="zh-CN" altLang="en-US" sz="1200" dirty="0"/>
              <a:t>）</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43</a:t>
            </a:fld>
            <a:endParaRPr lang="zh-CN" altLang="en-US"/>
          </a:p>
        </p:txBody>
      </p:sp>
    </p:spTree>
    <p:extLst>
      <p:ext uri="{BB962C8B-B14F-4D97-AF65-F5344CB8AC3E}">
        <p14:creationId xmlns:p14="http://schemas.microsoft.com/office/powerpoint/2010/main" val="3363209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44</a:t>
            </a:fld>
            <a:endParaRPr lang="zh-CN" altLang="en-US"/>
          </a:p>
        </p:txBody>
      </p:sp>
    </p:spTree>
    <p:extLst>
      <p:ext uri="{BB962C8B-B14F-4D97-AF65-F5344CB8AC3E}">
        <p14:creationId xmlns:p14="http://schemas.microsoft.com/office/powerpoint/2010/main" val="556589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45</a:t>
            </a:fld>
            <a:endParaRPr lang="zh-CN" altLang="en-US"/>
          </a:p>
        </p:txBody>
      </p:sp>
    </p:spTree>
    <p:extLst>
      <p:ext uri="{BB962C8B-B14F-4D97-AF65-F5344CB8AC3E}">
        <p14:creationId xmlns:p14="http://schemas.microsoft.com/office/powerpoint/2010/main" val="1828100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46</a:t>
            </a:fld>
            <a:endParaRPr lang="zh-CN" altLang="en-US"/>
          </a:p>
        </p:txBody>
      </p:sp>
    </p:spTree>
    <p:extLst>
      <p:ext uri="{BB962C8B-B14F-4D97-AF65-F5344CB8AC3E}">
        <p14:creationId xmlns:p14="http://schemas.microsoft.com/office/powerpoint/2010/main" val="37209860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47</a:t>
            </a:fld>
            <a:endParaRPr lang="zh-CN" altLang="en-US"/>
          </a:p>
        </p:txBody>
      </p:sp>
    </p:spTree>
    <p:extLst>
      <p:ext uri="{BB962C8B-B14F-4D97-AF65-F5344CB8AC3E}">
        <p14:creationId xmlns:p14="http://schemas.microsoft.com/office/powerpoint/2010/main" val="3530150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48</a:t>
            </a:fld>
            <a:endParaRPr lang="zh-CN" altLang="en-US"/>
          </a:p>
        </p:txBody>
      </p:sp>
    </p:spTree>
    <p:extLst>
      <p:ext uri="{BB962C8B-B14F-4D97-AF65-F5344CB8AC3E}">
        <p14:creationId xmlns:p14="http://schemas.microsoft.com/office/powerpoint/2010/main" val="1329741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49</a:t>
            </a:fld>
            <a:endParaRPr lang="zh-CN" altLang="en-US"/>
          </a:p>
        </p:txBody>
      </p:sp>
    </p:spTree>
    <p:extLst>
      <p:ext uri="{BB962C8B-B14F-4D97-AF65-F5344CB8AC3E}">
        <p14:creationId xmlns:p14="http://schemas.microsoft.com/office/powerpoint/2010/main" val="363924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5</a:t>
            </a:fld>
            <a:endParaRPr lang="zh-CN" altLang="en-US"/>
          </a:p>
        </p:txBody>
      </p:sp>
    </p:spTree>
    <p:extLst>
      <p:ext uri="{BB962C8B-B14F-4D97-AF65-F5344CB8AC3E}">
        <p14:creationId xmlns:p14="http://schemas.microsoft.com/office/powerpoint/2010/main" val="2147308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首先，</a:t>
            </a:r>
            <a:r>
              <a:rPr lang="en-US" altLang="zh-CN" dirty="0"/>
              <a:t>Eunomia</a:t>
            </a:r>
            <a:r>
              <a:rPr lang="zh-CN" altLang="en-US" dirty="0"/>
              <a:t>提供了一种新的策略来划分整体交易以降低中止率。 </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其次，</a:t>
            </a:r>
            <a:r>
              <a:rPr lang="en-US" altLang="zh-CN" dirty="0"/>
              <a:t>Eunomia</a:t>
            </a:r>
            <a:r>
              <a:rPr lang="zh-CN" altLang="en-US" dirty="0"/>
              <a:t>分散原始树结构以减少错误冲突。 </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第三，</a:t>
            </a:r>
            <a:r>
              <a:rPr lang="en-US" altLang="zh-CN" dirty="0"/>
              <a:t>Eunomia</a:t>
            </a:r>
            <a:r>
              <a:rPr lang="zh-CN" altLang="en-US" dirty="0"/>
              <a:t>采用细粒度的咨询锁来消除真正的冲突。 </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第四，</a:t>
            </a:r>
            <a:r>
              <a:rPr lang="en-US" altLang="zh-CN" dirty="0"/>
              <a:t>Eunomia</a:t>
            </a:r>
            <a:r>
              <a:rPr lang="zh-CN" altLang="en-US" dirty="0"/>
              <a:t>在低争用下调整开销。</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50</a:t>
            </a:fld>
            <a:endParaRPr lang="zh-CN" altLang="en-US"/>
          </a:p>
        </p:txBody>
      </p:sp>
    </p:spTree>
    <p:extLst>
      <p:ext uri="{BB962C8B-B14F-4D97-AF65-F5344CB8AC3E}">
        <p14:creationId xmlns:p14="http://schemas.microsoft.com/office/powerpoint/2010/main" val="1459432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51</a:t>
            </a:fld>
            <a:endParaRPr lang="zh-CN" altLang="en-US"/>
          </a:p>
        </p:txBody>
      </p:sp>
    </p:spTree>
    <p:extLst>
      <p:ext uri="{BB962C8B-B14F-4D97-AF65-F5344CB8AC3E}">
        <p14:creationId xmlns:p14="http://schemas.microsoft.com/office/powerpoint/2010/main" val="190071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是</a:t>
            </a:r>
            <a:r>
              <a:rPr lang="en-US" altLang="zh-CN" dirty="0"/>
              <a:t>B</a:t>
            </a:r>
            <a:r>
              <a:rPr lang="zh-CN" altLang="en-US" dirty="0"/>
              <a:t>树的变种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所有数据都存在叶子节点中，叶子节点间通过链表相连。</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6</a:t>
            </a:fld>
            <a:endParaRPr lang="zh-CN" altLang="en-US"/>
          </a:p>
        </p:txBody>
      </p:sp>
    </p:spTree>
    <p:extLst>
      <p:ext uri="{BB962C8B-B14F-4D97-AF65-F5344CB8AC3E}">
        <p14:creationId xmlns:p14="http://schemas.microsoft.com/office/powerpoint/2010/main" val="315606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比如要找元素</a:t>
            </a:r>
            <a:r>
              <a:rPr lang="en-US" altLang="zh-CN" dirty="0"/>
              <a:t>3</a:t>
            </a:r>
            <a:r>
              <a:rPr lang="zh-CN" altLang="en-US" dirty="0"/>
              <a:t>，查找过程和</a:t>
            </a:r>
            <a:r>
              <a:rPr lang="en-US" altLang="zh-CN" dirty="0"/>
              <a:t>B</a:t>
            </a:r>
            <a:r>
              <a:rPr lang="zh-CN" altLang="en-US" dirty="0"/>
              <a:t>树是一样的</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7</a:t>
            </a:fld>
            <a:endParaRPr lang="zh-CN" altLang="en-US"/>
          </a:p>
        </p:txBody>
      </p:sp>
    </p:spTree>
    <p:extLst>
      <p:ext uri="{BB962C8B-B14F-4D97-AF65-F5344CB8AC3E}">
        <p14:creationId xmlns:p14="http://schemas.microsoft.com/office/powerpoint/2010/main" val="277038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8</a:t>
            </a:fld>
            <a:endParaRPr lang="zh-CN" altLang="en-US"/>
          </a:p>
        </p:txBody>
      </p:sp>
    </p:spTree>
    <p:extLst>
      <p:ext uri="{BB962C8B-B14F-4D97-AF65-F5344CB8AC3E}">
        <p14:creationId xmlns:p14="http://schemas.microsoft.com/office/powerpoint/2010/main" val="240493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和</a:t>
            </a:r>
            <a:r>
              <a:rPr lang="en-US" altLang="zh-CN" dirty="0"/>
              <a:t>B</a:t>
            </a:r>
            <a:r>
              <a:rPr lang="zh-CN" altLang="en-US" dirty="0"/>
              <a:t>树不同的是范围查询，可直接通过叶节点的链表做遍历，比如要查的是</a:t>
            </a:r>
            <a:r>
              <a:rPr lang="en-US" altLang="zh-CN" dirty="0"/>
              <a:t>3</a:t>
            </a:r>
            <a:r>
              <a:rPr lang="zh-CN" altLang="en-US" dirty="0"/>
              <a:t>到</a:t>
            </a:r>
            <a:r>
              <a:rPr lang="en-US" altLang="zh-CN" dirty="0"/>
              <a:t>11</a:t>
            </a:r>
            <a:r>
              <a:rPr lang="zh-CN" altLang="en-US" dirty="0"/>
              <a:t>的数据</a:t>
            </a:r>
            <a:endParaRPr lang="en-US" altLang="zh-CN"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9</a:t>
            </a:fld>
            <a:endParaRPr lang="zh-CN" altLang="en-US"/>
          </a:p>
        </p:txBody>
      </p:sp>
    </p:spTree>
    <p:extLst>
      <p:ext uri="{BB962C8B-B14F-4D97-AF65-F5344CB8AC3E}">
        <p14:creationId xmlns:p14="http://schemas.microsoft.com/office/powerpoint/2010/main" val="390618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934268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952987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64059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838218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655917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
        <p:nvSpPr>
          <p:cNvPr id="9" name="矩形 8"/>
          <p:cNvSpPr/>
          <p:nvPr userDrawn="1"/>
        </p:nvSpPr>
        <p:spPr>
          <a:xfrm>
            <a:off x="7064839" y="4767263"/>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1502353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833164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319980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094244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833654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389681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F22565-B61F-5346-9577-EA8D252833F1}" type="datetimeFigureOut">
              <a:rPr kumimoji="1" lang="zh-CN" altLang="en-US" smtClean="0"/>
              <a:t>2019/3/29</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1927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notesSlide" Target="../notesSlides/notesSlide19.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2.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notesSlide" Target="../notesSlides/notesSlide4.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notesSlide" Target="../notesSlides/notesSlide4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0.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91.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5.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22.jpg"/><Relationship Id="rId4"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1">
            <a:extLst>
              <a:ext uri="{FF2B5EF4-FFF2-40B4-BE49-F238E27FC236}">
                <a16:creationId xmlns:a16="http://schemas.microsoft.com/office/drawing/2014/main" id="{863EF107-A8FF-C040-B073-3C149B3BB3F8}"/>
              </a:ext>
            </a:extLst>
          </p:cNvPr>
          <p:cNvGrpSpPr/>
          <p:nvPr>
            <p:custDataLst>
              <p:tags r:id="rId1"/>
            </p:custDataLst>
          </p:nvPr>
        </p:nvGrpSpPr>
        <p:grpSpPr>
          <a:xfrm>
            <a:off x="-4763" y="1841500"/>
            <a:ext cx="9153526" cy="3311526"/>
            <a:chOff x="-4763" y="1841500"/>
            <a:chExt cx="9153526" cy="3311526"/>
          </a:xfrm>
        </p:grpSpPr>
        <p:sp>
          <p:nvSpPr>
            <p:cNvPr id="5" name="淘宝店chenying0907 36">
              <a:extLst>
                <a:ext uri="{FF2B5EF4-FFF2-40B4-BE49-F238E27FC236}">
                  <a16:creationId xmlns:a16="http://schemas.microsoft.com/office/drawing/2014/main" id="{3887F81D-CFCF-164C-82D9-44D3BB8A6068}"/>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9AB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2CE50218-CFAC-0D4D-AD4A-0C8CB51A5698}"/>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6A2A6D46-8265-1C4D-9EEE-1D885EA05EDD}"/>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32C51062-A3D2-244C-91E3-FB99EF272529}"/>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40">
              <a:extLst>
                <a:ext uri="{FF2B5EF4-FFF2-40B4-BE49-F238E27FC236}">
                  <a16:creationId xmlns:a16="http://schemas.microsoft.com/office/drawing/2014/main" id="{7E5507D1-4965-1F45-9EBE-C9F9868EEB6D}"/>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41">
              <a:extLst>
                <a:ext uri="{FF2B5EF4-FFF2-40B4-BE49-F238E27FC236}">
                  <a16:creationId xmlns:a16="http://schemas.microsoft.com/office/drawing/2014/main" id="{1CA268EF-A7FB-114D-96A2-1E7D2B50A55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1">
            <a:extLst>
              <a:ext uri="{FF2B5EF4-FFF2-40B4-BE49-F238E27FC236}">
                <a16:creationId xmlns:a16="http://schemas.microsoft.com/office/drawing/2014/main" id="{4C061CDF-1585-0D49-B1A7-CFF74C6F6359}"/>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文本框 42">
            <a:extLst>
              <a:ext uri="{FF2B5EF4-FFF2-40B4-BE49-F238E27FC236}">
                <a16:creationId xmlns:a16="http://schemas.microsoft.com/office/drawing/2014/main" id="{FF25B6B1-1A10-6241-B137-65B2D6C2FCD9}"/>
              </a:ext>
            </a:extLst>
          </p:cNvPr>
          <p:cNvSpPr txBox="1"/>
          <p:nvPr>
            <p:custDataLst>
              <p:tags r:id="rId3"/>
            </p:custDataLst>
          </p:nvPr>
        </p:nvSpPr>
        <p:spPr>
          <a:xfrm>
            <a:off x="950613" y="935619"/>
            <a:ext cx="7297093" cy="1077218"/>
          </a:xfrm>
          <a:prstGeom prst="rect">
            <a:avLst/>
          </a:prstGeom>
          <a:noFill/>
        </p:spPr>
        <p:txBody>
          <a:bodyPr wrap="square" lIns="0" rIns="0" rtlCol="0">
            <a:spAutoFit/>
          </a:bodyPr>
          <a:lstStyle/>
          <a:p>
            <a:pPr algn="ctr"/>
            <a:r>
              <a:rPr lang="en-US" altLang="zh-CN" sz="3200" dirty="0"/>
              <a:t>Eunomia: Scaling Concurrent Search </a:t>
            </a:r>
          </a:p>
          <a:p>
            <a:pPr algn="ctr"/>
            <a:r>
              <a:rPr lang="en-US" altLang="zh-CN" sz="3200" dirty="0"/>
              <a:t>Trees under Contention Using HTM</a:t>
            </a:r>
            <a:endParaRPr lang="zh-CN" altLang="en-US" sz="3200" dirty="0">
              <a:ln w="6350">
                <a:noFill/>
              </a:ln>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PA_文本框 42">
            <a:extLst>
              <a:ext uri="{FF2B5EF4-FFF2-40B4-BE49-F238E27FC236}">
                <a16:creationId xmlns:a16="http://schemas.microsoft.com/office/drawing/2014/main" id="{795E6188-A8F5-2342-9311-797AD0B5B532}"/>
              </a:ext>
            </a:extLst>
          </p:cNvPr>
          <p:cNvSpPr txBox="1"/>
          <p:nvPr>
            <p:custDataLst>
              <p:tags r:id="rId4"/>
            </p:custDataLst>
          </p:nvPr>
        </p:nvSpPr>
        <p:spPr>
          <a:xfrm>
            <a:off x="950613" y="2213670"/>
            <a:ext cx="7297093" cy="1338828"/>
          </a:xfrm>
          <a:prstGeom prst="rect">
            <a:avLst/>
          </a:prstGeom>
          <a:noFill/>
        </p:spPr>
        <p:txBody>
          <a:bodyPr wrap="square" lIns="0" rIns="0" rtlCol="0">
            <a:spAutoFit/>
          </a:bodyPr>
          <a:lstStyle/>
          <a:p>
            <a:pPr algn="ctr"/>
            <a:r>
              <a:rPr lang="en-US" altLang="zh-CN" dirty="0"/>
              <a:t>Xin Wang*†, </a:t>
            </a:r>
            <a:r>
              <a:rPr lang="en-US" altLang="zh-CN" dirty="0" err="1"/>
              <a:t>Weihua</a:t>
            </a:r>
            <a:r>
              <a:rPr lang="en-US" altLang="zh-CN" dirty="0"/>
              <a:t> Zhang*†, </a:t>
            </a:r>
            <a:r>
              <a:rPr lang="en-US" altLang="zh-CN" dirty="0" err="1"/>
              <a:t>Zhaoguo</a:t>
            </a:r>
            <a:r>
              <a:rPr lang="en-US" altLang="zh-CN" dirty="0"/>
              <a:t> Wang§, </a:t>
            </a:r>
            <a:r>
              <a:rPr lang="en-US" altLang="zh-CN" dirty="0" err="1"/>
              <a:t>Ziyun</a:t>
            </a:r>
            <a:r>
              <a:rPr lang="en-US" altLang="zh-CN" dirty="0"/>
              <a:t> Wei*†, </a:t>
            </a:r>
            <a:r>
              <a:rPr lang="en-US" altLang="zh-CN" dirty="0" err="1"/>
              <a:t>Haibo</a:t>
            </a:r>
            <a:r>
              <a:rPr lang="en-US" altLang="zh-CN" dirty="0"/>
              <a:t> Chen‡, </a:t>
            </a:r>
            <a:r>
              <a:rPr lang="en-US" altLang="zh-CN" dirty="0" err="1"/>
              <a:t>Wenyun</a:t>
            </a:r>
            <a:r>
              <a:rPr lang="en-US" altLang="zh-CN" dirty="0"/>
              <a:t> Zhao†¶ </a:t>
            </a:r>
            <a:endParaRPr lang="en-US" altLang="zh-CN" sz="2000" dirty="0"/>
          </a:p>
          <a:p>
            <a:pPr algn="ctr"/>
            <a:r>
              <a:rPr lang="en-US" altLang="zh-CN" dirty="0"/>
              <a:t>* Software School, Fudan University</a:t>
            </a:r>
            <a:br>
              <a:rPr lang="en-US" altLang="zh-CN" dirty="0"/>
            </a:br>
            <a:r>
              <a:rPr lang="en-US" altLang="zh-CN" dirty="0"/>
              <a:t>†Shanghai Key Laboratory of Data Science, Fudan University</a:t>
            </a:r>
            <a:br>
              <a:rPr lang="en-US" altLang="zh-CN" dirty="0"/>
            </a:br>
            <a:r>
              <a:rPr lang="en-US" altLang="zh-CN" dirty="0"/>
              <a:t>¶School of Computer Science, Fudan University</a:t>
            </a:r>
            <a:br>
              <a:rPr lang="en-US" altLang="zh-CN" dirty="0"/>
            </a:br>
            <a:r>
              <a:rPr lang="en-US" altLang="zh-CN" dirty="0"/>
              <a:t>‡Institute of Parallel and Distributed Systems, Shanghai Jiao Tong University</a:t>
            </a:r>
            <a:br>
              <a:rPr lang="en-US" altLang="zh-CN" dirty="0"/>
            </a:br>
            <a:r>
              <a:rPr lang="en-US" altLang="zh-CN" dirty="0"/>
              <a:t>§Computer Science Department, New York University</a:t>
            </a:r>
            <a:endParaRPr lang="en-US" altLang="zh-CN" sz="2000" dirty="0"/>
          </a:p>
        </p:txBody>
      </p:sp>
    </p:spTree>
    <p:extLst>
      <p:ext uri="{BB962C8B-B14F-4D97-AF65-F5344CB8AC3E}">
        <p14:creationId xmlns:p14="http://schemas.microsoft.com/office/powerpoint/2010/main" val="1099756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4A7060A6-8BE9-024A-A29D-D0FF844A07D6}"/>
              </a:ext>
            </a:extLst>
          </p:cNvPr>
          <p:cNvPicPr>
            <a:picLocks noChangeAspect="1"/>
          </p:cNvPicPr>
          <p:nvPr/>
        </p:nvPicPr>
        <p:blipFill>
          <a:blip r:embed="rId5"/>
          <a:stretch>
            <a:fillRect/>
          </a:stretch>
        </p:blipFill>
        <p:spPr>
          <a:xfrm>
            <a:off x="0" y="841961"/>
            <a:ext cx="9144000" cy="3459577"/>
          </a:xfrm>
          <a:prstGeom prst="rect">
            <a:avLst/>
          </a:prstGeom>
        </p:spPr>
      </p:pic>
      <p:sp>
        <p:nvSpPr>
          <p:cNvPr id="10" name="矩形 9">
            <a:extLst>
              <a:ext uri="{FF2B5EF4-FFF2-40B4-BE49-F238E27FC236}">
                <a16:creationId xmlns:a16="http://schemas.microsoft.com/office/drawing/2014/main" id="{411F33F0-8355-574B-B8A8-8F149C82147C}"/>
              </a:ext>
            </a:extLst>
          </p:cNvPr>
          <p:cNvSpPr/>
          <p:nvPr/>
        </p:nvSpPr>
        <p:spPr>
          <a:xfrm>
            <a:off x="3875688" y="83972"/>
            <a:ext cx="1392624"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query</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303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2ADCB852-0950-FC4F-A2A0-689CAA5F8D53}"/>
              </a:ext>
            </a:extLst>
          </p:cNvPr>
          <p:cNvPicPr>
            <a:picLocks noChangeAspect="1"/>
          </p:cNvPicPr>
          <p:nvPr/>
        </p:nvPicPr>
        <p:blipFill>
          <a:blip r:embed="rId5"/>
          <a:stretch>
            <a:fillRect/>
          </a:stretch>
        </p:blipFill>
        <p:spPr>
          <a:xfrm>
            <a:off x="0" y="961009"/>
            <a:ext cx="9144000" cy="3318761"/>
          </a:xfrm>
          <a:prstGeom prst="rect">
            <a:avLst/>
          </a:prstGeom>
        </p:spPr>
      </p:pic>
      <p:sp>
        <p:nvSpPr>
          <p:cNvPr id="10" name="矩形 9">
            <a:extLst>
              <a:ext uri="{FF2B5EF4-FFF2-40B4-BE49-F238E27FC236}">
                <a16:creationId xmlns:a16="http://schemas.microsoft.com/office/drawing/2014/main" id="{FA719759-6772-6845-9196-5322397715F2}"/>
              </a:ext>
            </a:extLst>
          </p:cNvPr>
          <p:cNvSpPr/>
          <p:nvPr/>
        </p:nvSpPr>
        <p:spPr>
          <a:xfrm>
            <a:off x="3875688" y="83972"/>
            <a:ext cx="1392624"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query</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802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9" name="图片 8">
            <a:extLst>
              <a:ext uri="{FF2B5EF4-FFF2-40B4-BE49-F238E27FC236}">
                <a16:creationId xmlns:a16="http://schemas.microsoft.com/office/drawing/2014/main" id="{527C2D6E-49E3-8643-9F89-8620B0710BBC}"/>
              </a:ext>
            </a:extLst>
          </p:cNvPr>
          <p:cNvPicPr>
            <a:picLocks noChangeAspect="1"/>
          </p:cNvPicPr>
          <p:nvPr/>
        </p:nvPicPr>
        <p:blipFill>
          <a:blip r:embed="rId5"/>
          <a:stretch>
            <a:fillRect/>
          </a:stretch>
        </p:blipFill>
        <p:spPr>
          <a:xfrm>
            <a:off x="0" y="945153"/>
            <a:ext cx="9144000" cy="3350473"/>
          </a:xfrm>
          <a:prstGeom prst="rect">
            <a:avLst/>
          </a:prstGeom>
        </p:spPr>
      </p:pic>
      <p:sp>
        <p:nvSpPr>
          <p:cNvPr id="10" name="矩形 9">
            <a:extLst>
              <a:ext uri="{FF2B5EF4-FFF2-40B4-BE49-F238E27FC236}">
                <a16:creationId xmlns:a16="http://schemas.microsoft.com/office/drawing/2014/main" id="{FF7859AE-0FE8-C548-9A52-1A077E06FB94}"/>
              </a:ext>
            </a:extLst>
          </p:cNvPr>
          <p:cNvSpPr/>
          <p:nvPr/>
        </p:nvSpPr>
        <p:spPr>
          <a:xfrm>
            <a:off x="4042048" y="83972"/>
            <a:ext cx="1059906"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split</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1" name="圆角矩形 10">
            <a:extLst>
              <a:ext uri="{FF2B5EF4-FFF2-40B4-BE49-F238E27FC236}">
                <a16:creationId xmlns:a16="http://schemas.microsoft.com/office/drawing/2014/main" id="{D89093CB-D22E-D548-AABA-16FDB32625E3}"/>
              </a:ext>
            </a:extLst>
          </p:cNvPr>
          <p:cNvSpPr/>
          <p:nvPr/>
        </p:nvSpPr>
        <p:spPr>
          <a:xfrm>
            <a:off x="1741252" y="3667329"/>
            <a:ext cx="1264596" cy="5739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r>
              <a:rPr kumimoji="1" lang="zh-CN" altLang="en-US" sz="2400" dirty="0"/>
              <a:t>  </a:t>
            </a:r>
            <a:r>
              <a:rPr kumimoji="1" lang="en-US" altLang="zh-CN" sz="2400" dirty="0"/>
              <a:t>4</a:t>
            </a:r>
            <a:r>
              <a:rPr kumimoji="1" lang="zh-CN" altLang="en-US" sz="2400" dirty="0"/>
              <a:t>  </a:t>
            </a:r>
            <a:r>
              <a:rPr kumimoji="1" lang="en-US" altLang="zh-CN" sz="2400" dirty="0"/>
              <a:t>4</a:t>
            </a:r>
            <a:r>
              <a:rPr kumimoji="1" lang="zh-CN" altLang="en-US" sz="2400" dirty="0"/>
              <a:t>  </a:t>
            </a:r>
            <a:r>
              <a:rPr kumimoji="1" lang="en-US" altLang="zh-CN" sz="2400" dirty="0"/>
              <a:t>5</a:t>
            </a:r>
            <a:endParaRPr kumimoji="1" lang="zh-CN" altLang="en-US" sz="2400" dirty="0"/>
          </a:p>
        </p:txBody>
      </p:sp>
    </p:spTree>
    <p:extLst>
      <p:ext uri="{BB962C8B-B14F-4D97-AF65-F5344CB8AC3E}">
        <p14:creationId xmlns:p14="http://schemas.microsoft.com/office/powerpoint/2010/main" val="1893781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9" name="图片 8">
            <a:extLst>
              <a:ext uri="{FF2B5EF4-FFF2-40B4-BE49-F238E27FC236}">
                <a16:creationId xmlns:a16="http://schemas.microsoft.com/office/drawing/2014/main" id="{527C2D6E-49E3-8643-9F89-8620B0710BBC}"/>
              </a:ext>
            </a:extLst>
          </p:cNvPr>
          <p:cNvPicPr>
            <a:picLocks noChangeAspect="1"/>
          </p:cNvPicPr>
          <p:nvPr/>
        </p:nvPicPr>
        <p:blipFill>
          <a:blip r:embed="rId5"/>
          <a:stretch>
            <a:fillRect/>
          </a:stretch>
        </p:blipFill>
        <p:spPr>
          <a:xfrm>
            <a:off x="0" y="945153"/>
            <a:ext cx="9144000" cy="3350473"/>
          </a:xfrm>
          <a:prstGeom prst="rect">
            <a:avLst/>
          </a:prstGeom>
        </p:spPr>
      </p:pic>
      <p:sp>
        <p:nvSpPr>
          <p:cNvPr id="10" name="矩形 9">
            <a:extLst>
              <a:ext uri="{FF2B5EF4-FFF2-40B4-BE49-F238E27FC236}">
                <a16:creationId xmlns:a16="http://schemas.microsoft.com/office/drawing/2014/main" id="{FF7859AE-0FE8-C548-9A52-1A077E06FB94}"/>
              </a:ext>
            </a:extLst>
          </p:cNvPr>
          <p:cNvSpPr/>
          <p:nvPr/>
        </p:nvSpPr>
        <p:spPr>
          <a:xfrm>
            <a:off x="4042048" y="83972"/>
            <a:ext cx="1059906"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split</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2" name="圆角矩形 11">
            <a:extLst>
              <a:ext uri="{FF2B5EF4-FFF2-40B4-BE49-F238E27FC236}">
                <a16:creationId xmlns:a16="http://schemas.microsoft.com/office/drawing/2014/main" id="{0B11082E-515A-494E-BDFE-83FE33D9B261}"/>
              </a:ext>
            </a:extLst>
          </p:cNvPr>
          <p:cNvSpPr/>
          <p:nvPr/>
        </p:nvSpPr>
        <p:spPr>
          <a:xfrm>
            <a:off x="1935708" y="2075643"/>
            <a:ext cx="1537066" cy="7064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r>
              <a:rPr kumimoji="1" lang="zh-CN" altLang="en-US" sz="2400" dirty="0"/>
              <a:t>  </a:t>
            </a:r>
            <a:r>
              <a:rPr kumimoji="1" lang="en-US" altLang="zh-CN" sz="2400" dirty="0"/>
              <a:t>4</a:t>
            </a:r>
            <a:r>
              <a:rPr kumimoji="1" lang="zh-CN" altLang="en-US" sz="2400" dirty="0"/>
              <a:t>  </a:t>
            </a:r>
            <a:r>
              <a:rPr kumimoji="1" lang="en-US" altLang="zh-CN" sz="2400" dirty="0"/>
              <a:t>5</a:t>
            </a:r>
            <a:r>
              <a:rPr kumimoji="1" lang="zh-CN" altLang="en-US" sz="2400" dirty="0"/>
              <a:t>  </a:t>
            </a:r>
            <a:r>
              <a:rPr kumimoji="1" lang="en-US" altLang="zh-CN" sz="2400" dirty="0"/>
              <a:t>8</a:t>
            </a:r>
            <a:endParaRPr kumimoji="1" lang="zh-CN" altLang="en-US" sz="2400" dirty="0"/>
          </a:p>
        </p:txBody>
      </p:sp>
      <p:sp>
        <p:nvSpPr>
          <p:cNvPr id="3" name="圆角矩形 2">
            <a:extLst>
              <a:ext uri="{FF2B5EF4-FFF2-40B4-BE49-F238E27FC236}">
                <a16:creationId xmlns:a16="http://schemas.microsoft.com/office/drawing/2014/main" id="{0BBD737A-70D6-C745-9EE7-88A07BAD939D}"/>
              </a:ext>
            </a:extLst>
          </p:cNvPr>
          <p:cNvSpPr/>
          <p:nvPr/>
        </p:nvSpPr>
        <p:spPr>
          <a:xfrm>
            <a:off x="1653702" y="3531140"/>
            <a:ext cx="1449421" cy="764486"/>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0E53EAA0-CE07-B940-A1B8-913B43D4296F}"/>
              </a:ext>
            </a:extLst>
          </p:cNvPr>
          <p:cNvSpPr/>
          <p:nvPr/>
        </p:nvSpPr>
        <p:spPr>
          <a:xfrm>
            <a:off x="2242456" y="2840779"/>
            <a:ext cx="729343" cy="694146"/>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D89093CB-D22E-D548-AABA-16FDB32625E3}"/>
              </a:ext>
            </a:extLst>
          </p:cNvPr>
          <p:cNvSpPr/>
          <p:nvPr/>
        </p:nvSpPr>
        <p:spPr>
          <a:xfrm>
            <a:off x="1542065" y="3674815"/>
            <a:ext cx="909207" cy="5739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r>
              <a:rPr kumimoji="1" lang="zh-CN" altLang="en-US" sz="2400" dirty="0"/>
              <a:t> </a:t>
            </a:r>
            <a:r>
              <a:rPr kumimoji="1" lang="en-US" altLang="zh-CN" sz="2400" dirty="0"/>
              <a:t>4</a:t>
            </a:r>
            <a:r>
              <a:rPr kumimoji="1" lang="zh-CN" altLang="en-US" sz="2400" dirty="0"/>
              <a:t> </a:t>
            </a:r>
            <a:r>
              <a:rPr kumimoji="1" lang="en-US" altLang="zh-CN" sz="2400" dirty="0"/>
              <a:t>4</a:t>
            </a:r>
            <a:endParaRPr kumimoji="1" lang="zh-CN" altLang="en-US" sz="2400" dirty="0"/>
          </a:p>
        </p:txBody>
      </p:sp>
      <p:sp>
        <p:nvSpPr>
          <p:cNvPr id="13" name="圆角矩形 12">
            <a:extLst>
              <a:ext uri="{FF2B5EF4-FFF2-40B4-BE49-F238E27FC236}">
                <a16:creationId xmlns:a16="http://schemas.microsoft.com/office/drawing/2014/main" id="{75788280-A0F9-1549-86A9-652A689C588A}"/>
              </a:ext>
            </a:extLst>
          </p:cNvPr>
          <p:cNvSpPr/>
          <p:nvPr/>
        </p:nvSpPr>
        <p:spPr>
          <a:xfrm>
            <a:off x="2699657" y="3674815"/>
            <a:ext cx="471559" cy="5739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箭头连接符 4">
            <a:extLst>
              <a:ext uri="{FF2B5EF4-FFF2-40B4-BE49-F238E27FC236}">
                <a16:creationId xmlns:a16="http://schemas.microsoft.com/office/drawing/2014/main" id="{9AB30860-5638-8740-A308-1569A4F14227}"/>
              </a:ext>
            </a:extLst>
          </p:cNvPr>
          <p:cNvCxnSpPr>
            <a:cxnSpLocks/>
            <a:stCxn id="11" idx="3"/>
            <a:endCxn id="13" idx="1"/>
          </p:cNvCxnSpPr>
          <p:nvPr/>
        </p:nvCxnSpPr>
        <p:spPr>
          <a:xfrm>
            <a:off x="2451272" y="3961781"/>
            <a:ext cx="24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6277471F-B497-124B-84F3-15964E78BB9B}"/>
              </a:ext>
            </a:extLst>
          </p:cNvPr>
          <p:cNvCxnSpPr>
            <a:cxnSpLocks/>
          </p:cNvCxnSpPr>
          <p:nvPr/>
        </p:nvCxnSpPr>
        <p:spPr>
          <a:xfrm flipH="1">
            <a:off x="1958910" y="2840779"/>
            <a:ext cx="492362" cy="787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25E4B76A-0A0E-4B4D-AFE7-8DE0A790F6B0}"/>
              </a:ext>
            </a:extLst>
          </p:cNvPr>
          <p:cNvCxnSpPr>
            <a:cxnSpLocks/>
          </p:cNvCxnSpPr>
          <p:nvPr/>
        </p:nvCxnSpPr>
        <p:spPr>
          <a:xfrm flipH="1">
            <a:off x="2779680" y="2840779"/>
            <a:ext cx="31564" cy="787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5428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9" name="图片 8">
            <a:extLst>
              <a:ext uri="{FF2B5EF4-FFF2-40B4-BE49-F238E27FC236}">
                <a16:creationId xmlns:a16="http://schemas.microsoft.com/office/drawing/2014/main" id="{527C2D6E-49E3-8643-9F89-8620B0710BBC}"/>
              </a:ext>
            </a:extLst>
          </p:cNvPr>
          <p:cNvPicPr>
            <a:picLocks noChangeAspect="1"/>
          </p:cNvPicPr>
          <p:nvPr/>
        </p:nvPicPr>
        <p:blipFill>
          <a:blip r:embed="rId5"/>
          <a:stretch>
            <a:fillRect/>
          </a:stretch>
        </p:blipFill>
        <p:spPr>
          <a:xfrm>
            <a:off x="0" y="953862"/>
            <a:ext cx="9144000" cy="3350473"/>
          </a:xfrm>
          <a:prstGeom prst="rect">
            <a:avLst/>
          </a:prstGeom>
        </p:spPr>
      </p:pic>
      <p:sp>
        <p:nvSpPr>
          <p:cNvPr id="10" name="矩形 9">
            <a:extLst>
              <a:ext uri="{FF2B5EF4-FFF2-40B4-BE49-F238E27FC236}">
                <a16:creationId xmlns:a16="http://schemas.microsoft.com/office/drawing/2014/main" id="{FF7859AE-0FE8-C548-9A52-1A077E06FB94}"/>
              </a:ext>
            </a:extLst>
          </p:cNvPr>
          <p:cNvSpPr/>
          <p:nvPr/>
        </p:nvSpPr>
        <p:spPr>
          <a:xfrm>
            <a:off x="4042048" y="83972"/>
            <a:ext cx="1059906"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split</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圆角矩形 2">
            <a:extLst>
              <a:ext uri="{FF2B5EF4-FFF2-40B4-BE49-F238E27FC236}">
                <a16:creationId xmlns:a16="http://schemas.microsoft.com/office/drawing/2014/main" id="{0BBD737A-70D6-C745-9EE7-88A07BAD939D}"/>
              </a:ext>
            </a:extLst>
          </p:cNvPr>
          <p:cNvSpPr/>
          <p:nvPr/>
        </p:nvSpPr>
        <p:spPr>
          <a:xfrm>
            <a:off x="1653702" y="3531140"/>
            <a:ext cx="1449421" cy="764486"/>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0E53EAA0-CE07-B940-A1B8-913B43D4296F}"/>
              </a:ext>
            </a:extLst>
          </p:cNvPr>
          <p:cNvSpPr/>
          <p:nvPr/>
        </p:nvSpPr>
        <p:spPr>
          <a:xfrm>
            <a:off x="2242456" y="2840779"/>
            <a:ext cx="729343" cy="694146"/>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D89093CB-D22E-D548-AABA-16FDB32625E3}"/>
              </a:ext>
            </a:extLst>
          </p:cNvPr>
          <p:cNvSpPr/>
          <p:nvPr/>
        </p:nvSpPr>
        <p:spPr>
          <a:xfrm>
            <a:off x="1542065" y="3674815"/>
            <a:ext cx="909207" cy="5739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r>
              <a:rPr kumimoji="1" lang="zh-CN" altLang="en-US" sz="2400" dirty="0"/>
              <a:t> </a:t>
            </a:r>
            <a:r>
              <a:rPr kumimoji="1" lang="en-US" altLang="zh-CN" sz="2400" dirty="0"/>
              <a:t>4</a:t>
            </a:r>
            <a:r>
              <a:rPr kumimoji="1" lang="zh-CN" altLang="en-US" sz="2400" dirty="0"/>
              <a:t> </a:t>
            </a:r>
            <a:r>
              <a:rPr kumimoji="1" lang="en-US" altLang="zh-CN" sz="2400" dirty="0"/>
              <a:t>4</a:t>
            </a:r>
            <a:endParaRPr kumimoji="1" lang="zh-CN" altLang="en-US" sz="2400" dirty="0"/>
          </a:p>
        </p:txBody>
      </p:sp>
      <p:sp>
        <p:nvSpPr>
          <p:cNvPr id="13" name="圆角矩形 12">
            <a:extLst>
              <a:ext uri="{FF2B5EF4-FFF2-40B4-BE49-F238E27FC236}">
                <a16:creationId xmlns:a16="http://schemas.microsoft.com/office/drawing/2014/main" id="{75788280-A0F9-1549-86A9-652A689C588A}"/>
              </a:ext>
            </a:extLst>
          </p:cNvPr>
          <p:cNvSpPr/>
          <p:nvPr/>
        </p:nvSpPr>
        <p:spPr>
          <a:xfrm>
            <a:off x="2699657" y="3674815"/>
            <a:ext cx="471559" cy="5739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箭头连接符 4">
            <a:extLst>
              <a:ext uri="{FF2B5EF4-FFF2-40B4-BE49-F238E27FC236}">
                <a16:creationId xmlns:a16="http://schemas.microsoft.com/office/drawing/2014/main" id="{9AB30860-5638-8740-A308-1569A4F14227}"/>
              </a:ext>
            </a:extLst>
          </p:cNvPr>
          <p:cNvCxnSpPr>
            <a:cxnSpLocks/>
            <a:stCxn id="11" idx="3"/>
            <a:endCxn id="13" idx="1"/>
          </p:cNvCxnSpPr>
          <p:nvPr/>
        </p:nvCxnSpPr>
        <p:spPr>
          <a:xfrm>
            <a:off x="2451272" y="3961781"/>
            <a:ext cx="24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6277471F-B497-124B-84F3-15964E78BB9B}"/>
              </a:ext>
            </a:extLst>
          </p:cNvPr>
          <p:cNvCxnSpPr>
            <a:cxnSpLocks/>
          </p:cNvCxnSpPr>
          <p:nvPr/>
        </p:nvCxnSpPr>
        <p:spPr>
          <a:xfrm flipH="1">
            <a:off x="1958910" y="2840779"/>
            <a:ext cx="492362" cy="787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25E4B76A-0A0E-4B4D-AFE7-8DE0A790F6B0}"/>
              </a:ext>
            </a:extLst>
          </p:cNvPr>
          <p:cNvCxnSpPr>
            <a:cxnSpLocks/>
          </p:cNvCxnSpPr>
          <p:nvPr/>
        </p:nvCxnSpPr>
        <p:spPr>
          <a:xfrm flipH="1">
            <a:off x="2956017" y="2840778"/>
            <a:ext cx="31564" cy="787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64B5AC6C-6E22-F348-AD78-D23FBB7A49B9}"/>
              </a:ext>
            </a:extLst>
          </p:cNvPr>
          <p:cNvSpPr/>
          <p:nvPr/>
        </p:nvSpPr>
        <p:spPr>
          <a:xfrm>
            <a:off x="1870868" y="2087964"/>
            <a:ext cx="1612561" cy="722771"/>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0B11082E-515A-494E-BDFE-83FE33D9B261}"/>
              </a:ext>
            </a:extLst>
          </p:cNvPr>
          <p:cNvSpPr/>
          <p:nvPr/>
        </p:nvSpPr>
        <p:spPr>
          <a:xfrm>
            <a:off x="1970280" y="2096923"/>
            <a:ext cx="717272" cy="7064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r>
              <a:rPr kumimoji="1" lang="zh-CN" altLang="en-US" sz="2400" dirty="0"/>
              <a:t>  </a:t>
            </a:r>
            <a:r>
              <a:rPr kumimoji="1" lang="en-US" altLang="zh-CN" sz="2400" dirty="0"/>
              <a:t>4</a:t>
            </a:r>
            <a:endParaRPr kumimoji="1" lang="zh-CN" altLang="en-US" sz="2400" dirty="0"/>
          </a:p>
        </p:txBody>
      </p:sp>
      <p:sp>
        <p:nvSpPr>
          <p:cNvPr id="18" name="圆角矩形 17">
            <a:extLst>
              <a:ext uri="{FF2B5EF4-FFF2-40B4-BE49-F238E27FC236}">
                <a16:creationId xmlns:a16="http://schemas.microsoft.com/office/drawing/2014/main" id="{E506DBF9-B766-5141-935F-CBC10FD79C37}"/>
              </a:ext>
            </a:extLst>
          </p:cNvPr>
          <p:cNvSpPr/>
          <p:nvPr/>
        </p:nvSpPr>
        <p:spPr>
          <a:xfrm>
            <a:off x="2863448" y="2104977"/>
            <a:ext cx="807247" cy="7064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r>
              <a:rPr kumimoji="1" lang="zh-CN" altLang="en-US" sz="2400" dirty="0"/>
              <a:t>  </a:t>
            </a:r>
            <a:r>
              <a:rPr kumimoji="1" lang="en-US" altLang="zh-CN" sz="2400" dirty="0"/>
              <a:t>8</a:t>
            </a:r>
            <a:endParaRPr kumimoji="1" lang="zh-CN" altLang="en-US" sz="2400" dirty="0"/>
          </a:p>
        </p:txBody>
      </p:sp>
      <p:sp>
        <p:nvSpPr>
          <p:cNvPr id="21" name="圆角矩形 20">
            <a:extLst>
              <a:ext uri="{FF2B5EF4-FFF2-40B4-BE49-F238E27FC236}">
                <a16:creationId xmlns:a16="http://schemas.microsoft.com/office/drawing/2014/main" id="{847A3C02-5569-D04A-B50B-728BAB369466}"/>
              </a:ext>
            </a:extLst>
          </p:cNvPr>
          <p:cNvSpPr/>
          <p:nvPr/>
        </p:nvSpPr>
        <p:spPr>
          <a:xfrm>
            <a:off x="2699657" y="1338936"/>
            <a:ext cx="1342391" cy="694146"/>
          </a:xfrm>
          <a:prstGeom prst="roundRect">
            <a:avLst/>
          </a:prstGeom>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80846AFB-41F3-9340-9163-F11BBAB36617}"/>
              </a:ext>
            </a:extLst>
          </p:cNvPr>
          <p:cNvSpPr/>
          <p:nvPr/>
        </p:nvSpPr>
        <p:spPr>
          <a:xfrm>
            <a:off x="4042048" y="979541"/>
            <a:ext cx="1326161" cy="7064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r>
              <a:rPr kumimoji="1" lang="zh-CN" altLang="en-US" sz="2400" dirty="0"/>
              <a:t>  </a:t>
            </a:r>
            <a:r>
              <a:rPr kumimoji="1" lang="en-US" altLang="zh-CN" sz="2400" dirty="0"/>
              <a:t>8</a:t>
            </a:r>
            <a:r>
              <a:rPr kumimoji="1" lang="zh-CN" altLang="en-US" sz="2400" dirty="0"/>
              <a:t>  </a:t>
            </a:r>
            <a:r>
              <a:rPr kumimoji="1" lang="en-US" altLang="zh-CN" sz="2400" dirty="0"/>
              <a:t>15</a:t>
            </a:r>
            <a:endParaRPr kumimoji="1" lang="zh-CN" altLang="en-US" sz="2400" dirty="0"/>
          </a:p>
        </p:txBody>
      </p:sp>
      <p:cxnSp>
        <p:nvCxnSpPr>
          <p:cNvPr id="23" name="直线连接符 22">
            <a:extLst>
              <a:ext uri="{FF2B5EF4-FFF2-40B4-BE49-F238E27FC236}">
                <a16:creationId xmlns:a16="http://schemas.microsoft.com/office/drawing/2014/main" id="{153A1286-E8BE-CC47-80B9-E5FB09126A6E}"/>
              </a:ext>
            </a:extLst>
          </p:cNvPr>
          <p:cNvCxnSpPr>
            <a:cxnSpLocks/>
          </p:cNvCxnSpPr>
          <p:nvPr/>
        </p:nvCxnSpPr>
        <p:spPr>
          <a:xfrm flipH="1">
            <a:off x="3370853" y="1686009"/>
            <a:ext cx="1158814" cy="3432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AFB2BF80-B21A-5C45-8641-DBA900E66418}"/>
              </a:ext>
            </a:extLst>
          </p:cNvPr>
          <p:cNvCxnSpPr>
            <a:cxnSpLocks/>
          </p:cNvCxnSpPr>
          <p:nvPr/>
        </p:nvCxnSpPr>
        <p:spPr>
          <a:xfrm flipH="1">
            <a:off x="2359366" y="1368270"/>
            <a:ext cx="1581263" cy="6948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45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4139210" cy="707886"/>
          </a:xfrm>
          <a:prstGeom prst="rect">
            <a:avLst/>
          </a:prstGeom>
          <a:noFill/>
        </p:spPr>
        <p:txBody>
          <a:bodyPr wrap="none" lIns="91440" tIns="45720" rIns="91440" bIns="45720">
            <a:spAutoFit/>
          </a:bodyPr>
          <a:lstStyle/>
          <a:p>
            <a:r>
              <a:rPr lang="en-US" altLang="zh-CN" sz="4000" dirty="0"/>
              <a:t>HTM-based </a:t>
            </a:r>
            <a:r>
              <a:rPr lang="en-US" altLang="zh-CN" sz="4000" dirty="0" err="1"/>
              <a:t>B+Tree</a:t>
            </a:r>
            <a:endParaRPr lang="zh-CN" altLang="en-US" sz="4000" dirty="0">
              <a:ln w="0"/>
              <a:effectLst>
                <a:outerShdw blurRad="38100" dist="19050" dir="2700000" algn="tl" rotWithShape="0">
                  <a:schemeClr val="dk1">
                    <a:alpha val="40000"/>
                  </a:schemeClr>
                </a:outerShdw>
              </a:effectLst>
            </a:endParaRPr>
          </a:p>
        </p:txBody>
      </p:sp>
      <p:pic>
        <p:nvPicPr>
          <p:cNvPr id="9" name="图片 8">
            <a:extLst>
              <a:ext uri="{FF2B5EF4-FFF2-40B4-BE49-F238E27FC236}">
                <a16:creationId xmlns:a16="http://schemas.microsoft.com/office/drawing/2014/main" id="{1B387F5A-5476-5D43-86BB-8C57434AD4E7}"/>
              </a:ext>
            </a:extLst>
          </p:cNvPr>
          <p:cNvPicPr>
            <a:picLocks noChangeAspect="1"/>
          </p:cNvPicPr>
          <p:nvPr/>
        </p:nvPicPr>
        <p:blipFill>
          <a:blip r:embed="rId5"/>
          <a:stretch>
            <a:fillRect/>
          </a:stretch>
        </p:blipFill>
        <p:spPr>
          <a:xfrm>
            <a:off x="2314303" y="993070"/>
            <a:ext cx="4109595" cy="4078415"/>
          </a:xfrm>
          <a:prstGeom prst="rect">
            <a:avLst/>
          </a:prstGeom>
        </p:spPr>
      </p:pic>
    </p:spTree>
    <p:extLst>
      <p:ext uri="{BB962C8B-B14F-4D97-AF65-F5344CB8AC3E}">
        <p14:creationId xmlns:p14="http://schemas.microsoft.com/office/powerpoint/2010/main" val="3227619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6418424" cy="707886"/>
          </a:xfrm>
          <a:prstGeom prst="rect">
            <a:avLst/>
          </a:prstGeom>
          <a:noFill/>
        </p:spPr>
        <p:txBody>
          <a:bodyPr wrap="none" lIns="91440" tIns="45720" rIns="91440" bIns="45720">
            <a:spAutoFit/>
          </a:bodyPr>
          <a:lstStyle/>
          <a:p>
            <a:r>
              <a:rPr lang="en-US" altLang="zh-CN" sz="4000" dirty="0"/>
              <a:t>HTM-based </a:t>
            </a:r>
            <a:r>
              <a:rPr lang="en-US" altLang="zh-CN" sz="4000" dirty="0" err="1"/>
              <a:t>B+Tree</a:t>
            </a:r>
            <a:r>
              <a:rPr lang="zh-CN" altLang="en-US" sz="4000" dirty="0"/>
              <a:t> </a:t>
            </a:r>
            <a:r>
              <a:rPr lang="en-US" altLang="zh-CN" sz="4000" dirty="0"/>
              <a:t>Evaluation</a:t>
            </a:r>
            <a:endParaRPr lang="zh-CN" altLang="en-US" sz="4000" dirty="0">
              <a:ln w="0"/>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FD9389BE-E246-3847-B92C-F24CF555BAAC}"/>
              </a:ext>
            </a:extLst>
          </p:cNvPr>
          <p:cNvSpPr/>
          <p:nvPr/>
        </p:nvSpPr>
        <p:spPr>
          <a:xfrm>
            <a:off x="1252164" y="1639305"/>
            <a:ext cx="3798860" cy="1384995"/>
          </a:xfrm>
          <a:prstGeom prst="rect">
            <a:avLst/>
          </a:prstGeom>
          <a:noFill/>
        </p:spPr>
        <p:txBody>
          <a:bodyPr wrap="none" lIns="91440" tIns="45720" rIns="91440" bIns="45720">
            <a:spAutoFit/>
          </a:bodyPr>
          <a:lstStyle/>
          <a:p>
            <a:r>
              <a:rPr lang="en-US" altLang="zh-CN" sz="2800" dirty="0">
                <a:ln w="0"/>
                <a:effectLst>
                  <a:outerShdw blurRad="38100" dist="25400" dir="5400000" algn="ctr" rotWithShape="0">
                    <a:srgbClr val="6E747A">
                      <a:alpha val="43000"/>
                    </a:srgbClr>
                  </a:outerShdw>
                </a:effectLst>
              </a:rPr>
              <a:t>YCSB benchmark </a:t>
            </a:r>
          </a:p>
          <a:p>
            <a:endParaRPr lang="en-US" altLang="zh-CN" sz="2800" dirty="0">
              <a:ln w="0"/>
              <a:effectLst>
                <a:outerShdw blurRad="38100" dist="25400" dir="5400000" algn="ctr" rotWithShape="0">
                  <a:srgbClr val="6E747A">
                    <a:alpha val="43000"/>
                  </a:srgbClr>
                </a:outerShdw>
              </a:effectLst>
            </a:endParaRPr>
          </a:p>
          <a:p>
            <a:r>
              <a:rPr lang="en-US" altLang="zh-CN" sz="2800" dirty="0">
                <a:ln w="0"/>
                <a:effectLst>
                  <a:outerShdw blurRad="38100" dist="25400" dir="5400000" algn="ctr" rotWithShape="0">
                    <a:srgbClr val="6E747A">
                      <a:alpha val="43000"/>
                    </a:srgbClr>
                  </a:outerShdw>
                </a:effectLst>
              </a:rPr>
              <a:t>Zipfian input distribution</a:t>
            </a:r>
            <a:endParaRPr lang="zh-CN" altLang="en-US" sz="28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84445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6418424" cy="707886"/>
          </a:xfrm>
          <a:prstGeom prst="rect">
            <a:avLst/>
          </a:prstGeom>
          <a:noFill/>
        </p:spPr>
        <p:txBody>
          <a:bodyPr wrap="none" lIns="91440" tIns="45720" rIns="91440" bIns="45720">
            <a:spAutoFit/>
          </a:bodyPr>
          <a:lstStyle/>
          <a:p>
            <a:r>
              <a:rPr lang="en-US" altLang="zh-CN" sz="4000" dirty="0"/>
              <a:t>HTM-based </a:t>
            </a:r>
            <a:r>
              <a:rPr lang="en-US" altLang="zh-CN" sz="4000" dirty="0" err="1"/>
              <a:t>B+Tree</a:t>
            </a:r>
            <a:r>
              <a:rPr lang="zh-CN" altLang="en-US" sz="4000" dirty="0"/>
              <a:t> </a:t>
            </a:r>
            <a:r>
              <a:rPr lang="en-US" altLang="zh-CN" sz="4000" dirty="0"/>
              <a:t>Evaluation</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9D6890CD-9D14-F249-B658-8386097DC64B}"/>
              </a:ext>
            </a:extLst>
          </p:cNvPr>
          <p:cNvPicPr>
            <a:picLocks noChangeAspect="1"/>
          </p:cNvPicPr>
          <p:nvPr/>
        </p:nvPicPr>
        <p:blipFill>
          <a:blip r:embed="rId5"/>
          <a:stretch>
            <a:fillRect/>
          </a:stretch>
        </p:blipFill>
        <p:spPr>
          <a:xfrm>
            <a:off x="1110343" y="888438"/>
            <a:ext cx="6814457" cy="3886022"/>
          </a:xfrm>
          <a:prstGeom prst="rect">
            <a:avLst/>
          </a:prstGeom>
        </p:spPr>
      </p:pic>
    </p:spTree>
    <p:extLst>
      <p:ext uri="{BB962C8B-B14F-4D97-AF65-F5344CB8AC3E}">
        <p14:creationId xmlns:p14="http://schemas.microsoft.com/office/powerpoint/2010/main" val="353437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4297458" cy="707886"/>
          </a:xfrm>
          <a:prstGeom prst="rect">
            <a:avLst/>
          </a:prstGeom>
          <a:noFill/>
        </p:spPr>
        <p:txBody>
          <a:bodyPr wrap="none" lIns="91440" tIns="45720" rIns="91440" bIns="45720">
            <a:spAutoFit/>
          </a:bodyPr>
          <a:lstStyle/>
          <a:p>
            <a:r>
              <a:rPr lang="en-US" altLang="zh-CN" sz="4000" dirty="0"/>
              <a:t>Contention</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98244CAD-D8A7-5443-9384-03D366DC6999}"/>
              </a:ext>
            </a:extLst>
          </p:cNvPr>
          <p:cNvSpPr/>
          <p:nvPr/>
        </p:nvSpPr>
        <p:spPr>
          <a:xfrm>
            <a:off x="1742020" y="2484520"/>
            <a:ext cx="4401911" cy="461665"/>
          </a:xfrm>
          <a:prstGeom prst="rect">
            <a:avLst/>
          </a:prstGeom>
          <a:noFill/>
        </p:spPr>
        <p:txBody>
          <a:bodyPr wrap="none" lIns="91440" tIns="45720" rIns="91440" bIns="45720">
            <a:spAutoFit/>
          </a:bodyPr>
          <a:lstStyle/>
          <a:p>
            <a:r>
              <a:rPr lang="en-US" altLang="zh-CN" sz="2400" dirty="0"/>
              <a:t>accessing exactly the same record</a:t>
            </a:r>
          </a:p>
        </p:txBody>
      </p:sp>
      <p:pic>
        <p:nvPicPr>
          <p:cNvPr id="10" name="图片 9">
            <a:extLst>
              <a:ext uri="{FF2B5EF4-FFF2-40B4-BE49-F238E27FC236}">
                <a16:creationId xmlns:a16="http://schemas.microsoft.com/office/drawing/2014/main" id="{5F3B99B9-673B-A640-8D2C-DF9932457C6E}"/>
              </a:ext>
            </a:extLst>
          </p:cNvPr>
          <p:cNvPicPr>
            <a:picLocks noChangeAspect="1"/>
          </p:cNvPicPr>
          <p:nvPr/>
        </p:nvPicPr>
        <p:blipFill>
          <a:blip r:embed="rId4"/>
          <a:stretch>
            <a:fillRect/>
          </a:stretch>
        </p:blipFill>
        <p:spPr>
          <a:xfrm>
            <a:off x="1478756" y="886485"/>
            <a:ext cx="6267450" cy="3853562"/>
          </a:xfrm>
          <a:prstGeom prst="rect">
            <a:avLst/>
          </a:prstGeom>
        </p:spPr>
      </p:pic>
    </p:spTree>
    <p:extLst>
      <p:ext uri="{BB962C8B-B14F-4D97-AF65-F5344CB8AC3E}">
        <p14:creationId xmlns:p14="http://schemas.microsoft.com/office/powerpoint/2010/main" val="4290353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02</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F3758AE-DE90-F049-9844-B9EE980B96BC}"/>
              </a:ext>
            </a:extLst>
          </p:cNvPr>
          <p:cNvSpPr txBox="1"/>
          <p:nvPr>
            <p:custDataLst>
              <p:tags r:id="rId4"/>
            </p:custDataLst>
          </p:nvPr>
        </p:nvSpPr>
        <p:spPr>
          <a:xfrm>
            <a:off x="3524159" y="1425882"/>
            <a:ext cx="2185977" cy="646331"/>
          </a:xfrm>
          <a:prstGeom prst="rect">
            <a:avLst/>
          </a:prstGeom>
          <a:noFill/>
        </p:spPr>
        <p:txBody>
          <a:bodyPr wrap="square" rtlCol="0">
            <a:spAutoFit/>
          </a:bodyPr>
          <a:lstStyle/>
          <a:p>
            <a:r>
              <a:rPr lang="en-US" altLang="zh-CN" sz="3600" dirty="0">
                <a:solidFill>
                  <a:schemeClr val="bg1">
                    <a:lumMod val="50000"/>
                  </a:schemeClr>
                </a:solidFill>
                <a:latin typeface="Noto Sans S Chinese Medium" panose="020B0600000000000000" pitchFamily="34" charset="-122"/>
                <a:ea typeface="Noto Sans S Chinese Medium" panose="020B0600000000000000" pitchFamily="34" charset="-122"/>
              </a:rPr>
              <a:t>Eunomia</a:t>
            </a:r>
            <a:endParaRPr lang="zh-CN" altLang="en-US" sz="36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23">
            <a:extLst>
              <a:ext uri="{FF2B5EF4-FFF2-40B4-BE49-F238E27FC236}">
                <a16:creationId xmlns:a16="http://schemas.microsoft.com/office/drawing/2014/main" id="{165EC2AF-106E-4A4E-BBAE-49237E039A26}"/>
              </a:ext>
            </a:extLst>
          </p:cNvPr>
          <p:cNvSpPr/>
          <p:nvPr>
            <p:custDataLst>
              <p:tags r:id="rId5"/>
            </p:custDataLst>
          </p:nvPr>
        </p:nvSpPr>
        <p:spPr>
          <a:xfrm>
            <a:off x="3524159" y="2271275"/>
            <a:ext cx="2842349" cy="967957"/>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2000" dirty="0">
                <a:solidFill>
                  <a:schemeClr val="bg1">
                    <a:lumMod val="50000"/>
                  </a:schemeClr>
                </a:solidFill>
                <a:ea typeface="Noto Sans S Chinese Medium" panose="020B0600000000000000" pitchFamily="34" charset="-122"/>
              </a:rPr>
              <a:t>Conflicts Analysis  </a:t>
            </a:r>
          </a:p>
          <a:p>
            <a:pPr marL="171450" indent="-171450">
              <a:lnSpc>
                <a:spcPct val="150000"/>
              </a:lnSpc>
              <a:buClr>
                <a:schemeClr val="accent3"/>
              </a:buClr>
              <a:buFont typeface="Wingdings" panose="05000000000000000000" pitchFamily="2" charset="2"/>
              <a:buChar char="p"/>
            </a:pPr>
            <a:r>
              <a:rPr lang="en-US" altLang="zh-CN" sz="2000" dirty="0" err="1">
                <a:solidFill>
                  <a:schemeClr val="bg1">
                    <a:lumMod val="50000"/>
                  </a:schemeClr>
                </a:solidFill>
                <a:ea typeface="Noto Sans S Chinese Medium" panose="020B0600000000000000" pitchFamily="34" charset="-122"/>
              </a:rPr>
              <a:t>Euno-B+Tree</a:t>
            </a:r>
            <a:r>
              <a:rPr lang="en-US" altLang="zh-CN" sz="2000" dirty="0">
                <a:solidFill>
                  <a:schemeClr val="bg1">
                    <a:lumMod val="50000"/>
                  </a:schemeClr>
                </a:solidFill>
                <a:ea typeface="Noto Sans S Chinese Medium" panose="020B0600000000000000" pitchFamily="34" charset="-122"/>
              </a:rPr>
              <a:t> </a:t>
            </a:r>
          </a:p>
        </p:txBody>
      </p:sp>
    </p:spTree>
    <p:extLst>
      <p:ext uri="{BB962C8B-B14F-4D97-AF65-F5344CB8AC3E}">
        <p14:creationId xmlns:p14="http://schemas.microsoft.com/office/powerpoint/2010/main" val="224951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8435323" cy="707886"/>
          </a:xfrm>
          <a:prstGeom prst="rect">
            <a:avLst/>
          </a:prstGeom>
          <a:noFill/>
        </p:spPr>
        <p:txBody>
          <a:bodyPr wrap="none" lIns="91440" tIns="45720" rIns="91440" bIns="45720">
            <a:spAutoFit/>
          </a:bodyPr>
          <a:lstStyle/>
          <a:p>
            <a:r>
              <a:rPr lang="en-US" altLang="zh-CN" sz="4000" dirty="0">
                <a:ln w="0"/>
                <a:effectLst>
                  <a:outerShdw blurRad="38100" dist="19050" dir="2700000" algn="tl" rotWithShape="0">
                    <a:schemeClr val="dk1">
                      <a:alpha val="40000"/>
                    </a:schemeClr>
                  </a:outerShdw>
                </a:effectLst>
              </a:rPr>
              <a:t>Hardware Transactional Memory (HTM)</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FA74F198-31D9-7247-A869-3BCCC501180B}"/>
              </a:ext>
            </a:extLst>
          </p:cNvPr>
          <p:cNvSpPr/>
          <p:nvPr/>
        </p:nvSpPr>
        <p:spPr>
          <a:xfrm>
            <a:off x="888097" y="1437847"/>
            <a:ext cx="1801519" cy="523220"/>
          </a:xfrm>
          <a:prstGeom prst="rect">
            <a:avLst/>
          </a:prstGeom>
          <a:noFill/>
        </p:spPr>
        <p:txBody>
          <a:bodyPr wrap="none" lIns="91440" tIns="45720" rIns="91440" bIns="45720">
            <a:spAutoFit/>
          </a:bodyPr>
          <a:lstStyle/>
          <a:p>
            <a:r>
              <a:rPr lang="en-US" altLang="zh-CN" sz="2800" dirty="0">
                <a:ln w="0"/>
                <a:effectLst>
                  <a:outerShdw blurRad="38100" dist="25400" dir="5400000" algn="ctr" rotWithShape="0">
                    <a:srgbClr val="6E747A">
                      <a:alpha val="43000"/>
                    </a:srgbClr>
                  </a:outerShdw>
                </a:effectLst>
              </a:rPr>
              <a:t>Intel’s RTM</a:t>
            </a:r>
            <a:endParaRPr lang="zh-CN" altLang="en-US" sz="2800" b="0" cap="none" spc="0" dirty="0">
              <a:ln w="0"/>
              <a:effectLst>
                <a:outerShdw blurRad="38100" dist="25400" dir="5400000" algn="ctr" rotWithShape="0">
                  <a:srgbClr val="6E747A">
                    <a:alpha val="43000"/>
                  </a:srgbClr>
                </a:outerShdw>
              </a:effectLst>
            </a:endParaRPr>
          </a:p>
        </p:txBody>
      </p:sp>
      <p:pic>
        <p:nvPicPr>
          <p:cNvPr id="2" name="图片 1">
            <a:extLst>
              <a:ext uri="{FF2B5EF4-FFF2-40B4-BE49-F238E27FC236}">
                <a16:creationId xmlns:a16="http://schemas.microsoft.com/office/drawing/2014/main" id="{AF963C37-D8FE-DA4F-98CB-DF74D86A4387}"/>
              </a:ext>
            </a:extLst>
          </p:cNvPr>
          <p:cNvPicPr>
            <a:picLocks noChangeAspect="1"/>
          </p:cNvPicPr>
          <p:nvPr/>
        </p:nvPicPr>
        <p:blipFill>
          <a:blip r:embed="rId5"/>
          <a:stretch>
            <a:fillRect/>
          </a:stretch>
        </p:blipFill>
        <p:spPr>
          <a:xfrm>
            <a:off x="4360812" y="993070"/>
            <a:ext cx="4109595" cy="4078415"/>
          </a:xfrm>
          <a:prstGeom prst="rect">
            <a:avLst/>
          </a:prstGeom>
        </p:spPr>
      </p:pic>
      <p:sp>
        <p:nvSpPr>
          <p:cNvPr id="11" name="矩形 10">
            <a:extLst>
              <a:ext uri="{FF2B5EF4-FFF2-40B4-BE49-F238E27FC236}">
                <a16:creationId xmlns:a16="http://schemas.microsoft.com/office/drawing/2014/main" id="{3367ADF1-0663-3B44-8A25-B928D48A58AA}"/>
              </a:ext>
            </a:extLst>
          </p:cNvPr>
          <p:cNvSpPr/>
          <p:nvPr/>
        </p:nvSpPr>
        <p:spPr>
          <a:xfrm>
            <a:off x="1319897" y="2145733"/>
            <a:ext cx="2135136" cy="461665"/>
          </a:xfrm>
          <a:prstGeom prst="rect">
            <a:avLst/>
          </a:prstGeom>
          <a:noFill/>
        </p:spPr>
        <p:txBody>
          <a:bodyPr wrap="none" lIns="91440" tIns="45720" rIns="91440" bIns="45720">
            <a:spAutoFit/>
          </a:bodyPr>
          <a:lstStyle/>
          <a:p>
            <a:r>
              <a:rPr lang="en-US" altLang="zh-CN" sz="2400" dirty="0">
                <a:ln w="0"/>
                <a:effectLst>
                  <a:outerShdw blurRad="38100" dist="25400" dir="5400000" algn="ctr" rotWithShape="0">
                    <a:srgbClr val="6E747A">
                      <a:alpha val="43000"/>
                    </a:srgbClr>
                  </a:outerShdw>
                </a:effectLst>
              </a:rPr>
              <a:t>XBEGIN</a:t>
            </a:r>
            <a:r>
              <a:rPr lang="zh-CN" altLang="en-US" sz="2400" dirty="0">
                <a:ln w="0"/>
                <a:effectLst>
                  <a:outerShdw blurRad="38100" dist="25400" dir="5400000" algn="ctr" rotWithShape="0">
                    <a:srgbClr val="6E747A">
                      <a:alpha val="43000"/>
                    </a:srgbClr>
                  </a:outerShdw>
                </a:effectLst>
              </a:rPr>
              <a:t>，</a:t>
            </a:r>
            <a:r>
              <a:rPr lang="en-US" altLang="zh-CN" sz="2400" dirty="0">
                <a:ln w="0"/>
                <a:effectLst>
                  <a:outerShdw blurRad="38100" dist="25400" dir="5400000" algn="ctr" rotWithShape="0">
                    <a:srgbClr val="6E747A">
                      <a:alpha val="43000"/>
                    </a:srgbClr>
                  </a:outerShdw>
                </a:effectLst>
              </a:rPr>
              <a:t>XEND</a:t>
            </a:r>
            <a:endParaRPr lang="zh-CN" altLang="en-US" sz="24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30681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764428" cy="707886"/>
          </a:xfrm>
          <a:prstGeom prst="rect">
            <a:avLst/>
          </a:prstGeom>
          <a:noFill/>
        </p:spPr>
        <p:txBody>
          <a:bodyPr wrap="none" lIns="91440" tIns="45720" rIns="91440" bIns="45720">
            <a:spAutoFit/>
          </a:bodyPr>
          <a:lstStyle/>
          <a:p>
            <a:r>
              <a:rPr lang="en-US" altLang="zh-CN" sz="4000" dirty="0"/>
              <a:t>Conflicts</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889452" y="1158948"/>
            <a:ext cx="6929718" cy="523220"/>
          </a:xfrm>
          <a:prstGeom prst="rect">
            <a:avLst/>
          </a:prstGeom>
          <a:noFill/>
        </p:spPr>
        <p:txBody>
          <a:bodyPr wrap="none" lIns="91440" tIns="45720" rIns="91440" bIns="45720">
            <a:spAutoFit/>
          </a:bodyPr>
          <a:lstStyle/>
          <a:p>
            <a:pPr algn="ctr"/>
            <a:r>
              <a:rPr lang="en-US" altLang="zh-CN" sz="2800" dirty="0"/>
              <a:t>High retry cost due to monolithic transactions </a:t>
            </a:r>
          </a:p>
        </p:txBody>
      </p:sp>
      <p:sp>
        <p:nvSpPr>
          <p:cNvPr id="14" name="矩形 13">
            <a:extLst>
              <a:ext uri="{FF2B5EF4-FFF2-40B4-BE49-F238E27FC236}">
                <a16:creationId xmlns:a16="http://schemas.microsoft.com/office/drawing/2014/main" id="{BD491204-CB35-0343-847E-BD24D46504C8}"/>
              </a:ext>
            </a:extLst>
          </p:cNvPr>
          <p:cNvSpPr/>
          <p:nvPr/>
        </p:nvSpPr>
        <p:spPr>
          <a:xfrm>
            <a:off x="664615" y="2646813"/>
            <a:ext cx="7379392" cy="523220"/>
          </a:xfrm>
          <a:prstGeom prst="rect">
            <a:avLst/>
          </a:prstGeom>
          <a:noFill/>
        </p:spPr>
        <p:txBody>
          <a:bodyPr wrap="none" lIns="91440" tIns="45720" rIns="91440" bIns="45720">
            <a:spAutoFit/>
          </a:bodyPr>
          <a:lstStyle/>
          <a:p>
            <a:pPr algn="ctr"/>
            <a:r>
              <a:rPr lang="en-US" altLang="zh-CN" sz="2800" dirty="0"/>
              <a:t>More than 90% of conflicts occur in the leaf level </a:t>
            </a:r>
          </a:p>
        </p:txBody>
      </p:sp>
      <p:sp>
        <p:nvSpPr>
          <p:cNvPr id="15" name="矩形 14">
            <a:extLst>
              <a:ext uri="{FF2B5EF4-FFF2-40B4-BE49-F238E27FC236}">
                <a16:creationId xmlns:a16="http://schemas.microsoft.com/office/drawing/2014/main" id="{32D17640-AFD8-834A-8AF4-FB9CE9F790AB}"/>
              </a:ext>
            </a:extLst>
          </p:cNvPr>
          <p:cNvSpPr/>
          <p:nvPr/>
        </p:nvSpPr>
        <p:spPr>
          <a:xfrm>
            <a:off x="2238282" y="1933658"/>
            <a:ext cx="3647090" cy="461665"/>
          </a:xfrm>
          <a:prstGeom prst="rect">
            <a:avLst/>
          </a:prstGeom>
          <a:noFill/>
        </p:spPr>
        <p:txBody>
          <a:bodyPr wrap="square" lIns="91440" tIns="45720" rIns="91440" bIns="45720">
            <a:spAutoFit/>
          </a:bodyPr>
          <a:lstStyle/>
          <a:p>
            <a:pPr algn="ctr"/>
            <a:r>
              <a:rPr lang="en-US" altLang="zh-CN" sz="2400" dirty="0">
                <a:solidFill>
                  <a:srgbClr val="FF0000"/>
                </a:solidFill>
              </a:rPr>
              <a:t>split</a:t>
            </a:r>
            <a:r>
              <a:rPr lang="en-US" altLang="zh-CN" sz="2400" dirty="0"/>
              <a:t> large HTM transactions</a:t>
            </a:r>
          </a:p>
        </p:txBody>
      </p:sp>
      <p:sp>
        <p:nvSpPr>
          <p:cNvPr id="16" name="矩形 15">
            <a:extLst>
              <a:ext uri="{FF2B5EF4-FFF2-40B4-BE49-F238E27FC236}">
                <a16:creationId xmlns:a16="http://schemas.microsoft.com/office/drawing/2014/main" id="{194D4C38-8D96-5149-A5A9-5C30D5CA7D41}"/>
              </a:ext>
            </a:extLst>
          </p:cNvPr>
          <p:cNvSpPr/>
          <p:nvPr/>
        </p:nvSpPr>
        <p:spPr>
          <a:xfrm>
            <a:off x="1277699" y="3424061"/>
            <a:ext cx="6153223" cy="461665"/>
          </a:xfrm>
          <a:prstGeom prst="rect">
            <a:avLst/>
          </a:prstGeom>
          <a:noFill/>
        </p:spPr>
        <p:txBody>
          <a:bodyPr wrap="square" lIns="91440" tIns="45720" rIns="91440" bIns="45720">
            <a:spAutoFit/>
          </a:bodyPr>
          <a:lstStyle/>
          <a:p>
            <a:pPr algn="ctr"/>
            <a:r>
              <a:rPr lang="en-US" altLang="zh-CN" sz="2400" dirty="0"/>
              <a:t>separate the </a:t>
            </a:r>
            <a:r>
              <a:rPr lang="en-US" altLang="zh-CN" sz="2400" dirty="0">
                <a:solidFill>
                  <a:srgbClr val="FF0000"/>
                </a:solidFill>
              </a:rPr>
              <a:t>internal nodes</a:t>
            </a:r>
            <a:r>
              <a:rPr lang="en-US" altLang="zh-CN" sz="2400" dirty="0"/>
              <a:t> from the </a:t>
            </a:r>
            <a:r>
              <a:rPr lang="en-US" altLang="zh-CN" sz="2400" dirty="0">
                <a:solidFill>
                  <a:srgbClr val="FF0000"/>
                </a:solidFill>
              </a:rPr>
              <a:t>leaf nodes</a:t>
            </a:r>
          </a:p>
        </p:txBody>
      </p:sp>
    </p:spTree>
    <p:extLst>
      <p:ext uri="{BB962C8B-B14F-4D97-AF65-F5344CB8AC3E}">
        <p14:creationId xmlns:p14="http://schemas.microsoft.com/office/powerpoint/2010/main" val="1970891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E5E51844-8773-FF41-8005-787F32C3AF7B}"/>
              </a:ext>
            </a:extLst>
          </p:cNvPr>
          <p:cNvPicPr>
            <a:picLocks noChangeAspect="1"/>
          </p:cNvPicPr>
          <p:nvPr/>
        </p:nvPicPr>
        <p:blipFill>
          <a:blip r:embed="rId4"/>
          <a:stretch>
            <a:fillRect/>
          </a:stretch>
        </p:blipFill>
        <p:spPr>
          <a:xfrm>
            <a:off x="463102" y="993070"/>
            <a:ext cx="8180725" cy="4002263"/>
          </a:xfrm>
          <a:prstGeom prst="rect">
            <a:avLst/>
          </a:prstGeom>
        </p:spPr>
      </p:pic>
    </p:spTree>
    <p:extLst>
      <p:ext uri="{BB962C8B-B14F-4D97-AF65-F5344CB8AC3E}">
        <p14:creationId xmlns:p14="http://schemas.microsoft.com/office/powerpoint/2010/main" val="1569451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143553" cy="707886"/>
          </a:xfrm>
          <a:prstGeom prst="rect">
            <a:avLst/>
          </a:prstGeom>
          <a:noFill/>
        </p:spPr>
        <p:txBody>
          <a:bodyPr wrap="none" lIns="91440" tIns="45720" rIns="91440" bIns="45720">
            <a:spAutoFit/>
          </a:bodyPr>
          <a:lstStyle/>
          <a:p>
            <a:r>
              <a:rPr lang="en-US" altLang="zh-CN" sz="4000" dirty="0"/>
              <a:t>New Question</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867796" y="1123542"/>
            <a:ext cx="7469879" cy="954107"/>
          </a:xfrm>
          <a:prstGeom prst="rect">
            <a:avLst/>
          </a:prstGeom>
          <a:noFill/>
        </p:spPr>
        <p:txBody>
          <a:bodyPr wrap="square" lIns="91440" tIns="45720" rIns="91440" bIns="45720">
            <a:spAutoFit/>
          </a:bodyPr>
          <a:lstStyle/>
          <a:p>
            <a:pPr algn="ctr"/>
            <a:r>
              <a:rPr lang="en-US" altLang="zh-CN" sz="2800" dirty="0"/>
              <a:t>There is no longer an atomicity guarantee among the decomposed transactions</a:t>
            </a:r>
          </a:p>
        </p:txBody>
      </p:sp>
      <p:sp>
        <p:nvSpPr>
          <p:cNvPr id="18" name="矩形 17">
            <a:extLst>
              <a:ext uri="{FF2B5EF4-FFF2-40B4-BE49-F238E27FC236}">
                <a16:creationId xmlns:a16="http://schemas.microsoft.com/office/drawing/2014/main" id="{394DAC2C-8696-F34A-9D06-B33B3065909E}"/>
              </a:ext>
            </a:extLst>
          </p:cNvPr>
          <p:cNvSpPr/>
          <p:nvPr/>
        </p:nvSpPr>
        <p:spPr>
          <a:xfrm>
            <a:off x="3753940" y="2275709"/>
            <a:ext cx="1697595" cy="707886"/>
          </a:xfrm>
          <a:prstGeom prst="rect">
            <a:avLst/>
          </a:prstGeom>
          <a:noFill/>
        </p:spPr>
        <p:txBody>
          <a:bodyPr wrap="square" lIns="91440" tIns="45720" rIns="91440" bIns="45720">
            <a:spAutoFit/>
          </a:bodyPr>
          <a:lstStyle/>
          <a:p>
            <a:r>
              <a:rPr lang="en-US" altLang="zh-CN" sz="4000" dirty="0">
                <a:solidFill>
                  <a:srgbClr val="FF0000"/>
                </a:solidFill>
              </a:rPr>
              <a:t>version</a:t>
            </a:r>
          </a:p>
        </p:txBody>
      </p:sp>
      <p:sp>
        <p:nvSpPr>
          <p:cNvPr id="19" name="矩形 18">
            <a:extLst>
              <a:ext uri="{FF2B5EF4-FFF2-40B4-BE49-F238E27FC236}">
                <a16:creationId xmlns:a16="http://schemas.microsoft.com/office/drawing/2014/main" id="{E52DD790-0CE2-514C-9DDA-B27D814D0881}"/>
              </a:ext>
            </a:extLst>
          </p:cNvPr>
          <p:cNvSpPr/>
          <p:nvPr/>
        </p:nvSpPr>
        <p:spPr>
          <a:xfrm>
            <a:off x="718638" y="3181655"/>
            <a:ext cx="7768197" cy="523220"/>
          </a:xfrm>
          <a:prstGeom prst="rect">
            <a:avLst/>
          </a:prstGeom>
          <a:noFill/>
        </p:spPr>
        <p:txBody>
          <a:bodyPr wrap="square" lIns="91440" tIns="45720" rIns="91440" bIns="45720">
            <a:spAutoFit/>
          </a:bodyPr>
          <a:lstStyle/>
          <a:p>
            <a:pPr algn="ctr"/>
            <a:r>
              <a:rPr lang="en-US" altLang="zh-CN" sz="2800" dirty="0"/>
              <a:t>Version of Upper Region == Version of Lower Region</a:t>
            </a:r>
          </a:p>
        </p:txBody>
      </p:sp>
    </p:spTree>
    <p:extLst>
      <p:ext uri="{BB962C8B-B14F-4D97-AF65-F5344CB8AC3E}">
        <p14:creationId xmlns:p14="http://schemas.microsoft.com/office/powerpoint/2010/main" val="269636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764428" cy="707886"/>
          </a:xfrm>
          <a:prstGeom prst="rect">
            <a:avLst/>
          </a:prstGeom>
          <a:noFill/>
        </p:spPr>
        <p:txBody>
          <a:bodyPr wrap="none" lIns="91440" tIns="45720" rIns="91440" bIns="45720">
            <a:spAutoFit/>
          </a:bodyPr>
          <a:lstStyle/>
          <a:p>
            <a:r>
              <a:rPr lang="en-US" altLang="zh-CN" sz="4000" dirty="0"/>
              <a:t>Conflicts</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98244CAD-D8A7-5443-9384-03D366DC6999}"/>
              </a:ext>
            </a:extLst>
          </p:cNvPr>
          <p:cNvSpPr/>
          <p:nvPr/>
        </p:nvSpPr>
        <p:spPr>
          <a:xfrm>
            <a:off x="1742020" y="2484520"/>
            <a:ext cx="4401911" cy="461665"/>
          </a:xfrm>
          <a:prstGeom prst="rect">
            <a:avLst/>
          </a:prstGeom>
          <a:noFill/>
        </p:spPr>
        <p:txBody>
          <a:bodyPr wrap="none" lIns="91440" tIns="45720" rIns="91440" bIns="45720">
            <a:spAutoFit/>
          </a:bodyPr>
          <a:lstStyle/>
          <a:p>
            <a:r>
              <a:rPr lang="en-US" altLang="zh-CN" sz="2400" dirty="0"/>
              <a:t>accessing exactly the same record</a:t>
            </a:r>
          </a:p>
        </p:txBody>
      </p:sp>
      <p:pic>
        <p:nvPicPr>
          <p:cNvPr id="10" name="图片 9">
            <a:extLst>
              <a:ext uri="{FF2B5EF4-FFF2-40B4-BE49-F238E27FC236}">
                <a16:creationId xmlns:a16="http://schemas.microsoft.com/office/drawing/2014/main" id="{5F3B99B9-673B-A640-8D2C-DF9932457C6E}"/>
              </a:ext>
            </a:extLst>
          </p:cNvPr>
          <p:cNvPicPr>
            <a:picLocks noChangeAspect="1"/>
          </p:cNvPicPr>
          <p:nvPr/>
        </p:nvPicPr>
        <p:blipFill>
          <a:blip r:embed="rId4"/>
          <a:stretch>
            <a:fillRect/>
          </a:stretch>
        </p:blipFill>
        <p:spPr>
          <a:xfrm>
            <a:off x="1250156" y="886485"/>
            <a:ext cx="6613798" cy="4066515"/>
          </a:xfrm>
          <a:prstGeom prst="rect">
            <a:avLst/>
          </a:prstGeom>
        </p:spPr>
      </p:pic>
      <p:sp>
        <p:nvSpPr>
          <p:cNvPr id="11" name="矩形 10">
            <a:extLst>
              <a:ext uri="{FF2B5EF4-FFF2-40B4-BE49-F238E27FC236}">
                <a16:creationId xmlns:a16="http://schemas.microsoft.com/office/drawing/2014/main" id="{65F71212-5C7F-FB4F-BE6A-F8FCF41F5CDA}"/>
              </a:ext>
            </a:extLst>
          </p:cNvPr>
          <p:cNvSpPr/>
          <p:nvPr/>
        </p:nvSpPr>
        <p:spPr>
          <a:xfrm>
            <a:off x="6426200" y="1397001"/>
            <a:ext cx="660400" cy="20912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147739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764428" cy="707886"/>
          </a:xfrm>
          <a:prstGeom prst="rect">
            <a:avLst/>
          </a:prstGeom>
          <a:noFill/>
        </p:spPr>
        <p:txBody>
          <a:bodyPr wrap="none" lIns="91440" tIns="45720" rIns="91440" bIns="45720">
            <a:spAutoFit/>
          </a:bodyPr>
          <a:lstStyle/>
          <a:p>
            <a:r>
              <a:rPr lang="en-US" altLang="zh-CN" sz="4000" dirty="0"/>
              <a:t>Conflicts</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73FE7755-C7AA-654E-94DA-7AC820CBD167}"/>
              </a:ext>
            </a:extLst>
          </p:cNvPr>
          <p:cNvSpPr/>
          <p:nvPr/>
        </p:nvSpPr>
        <p:spPr>
          <a:xfrm>
            <a:off x="976393" y="1162282"/>
            <a:ext cx="2287549" cy="523220"/>
          </a:xfrm>
          <a:prstGeom prst="rect">
            <a:avLst/>
          </a:prstGeom>
          <a:noFill/>
        </p:spPr>
        <p:txBody>
          <a:bodyPr wrap="none" lIns="91440" tIns="45720" rIns="91440" bIns="45720">
            <a:spAutoFit/>
          </a:bodyPr>
          <a:lstStyle/>
          <a:p>
            <a:r>
              <a:rPr lang="en-US" altLang="zh-CN" sz="2800" dirty="0"/>
              <a:t>False conflicts</a:t>
            </a:r>
          </a:p>
        </p:txBody>
      </p:sp>
      <p:sp>
        <p:nvSpPr>
          <p:cNvPr id="15" name="矩形 14">
            <a:extLst>
              <a:ext uri="{FF2B5EF4-FFF2-40B4-BE49-F238E27FC236}">
                <a16:creationId xmlns:a16="http://schemas.microsoft.com/office/drawing/2014/main" id="{98244CAD-D8A7-5443-9384-03D366DC6999}"/>
              </a:ext>
            </a:extLst>
          </p:cNvPr>
          <p:cNvSpPr/>
          <p:nvPr/>
        </p:nvSpPr>
        <p:spPr>
          <a:xfrm>
            <a:off x="1708153" y="1868164"/>
            <a:ext cx="5288884" cy="461665"/>
          </a:xfrm>
          <a:prstGeom prst="rect">
            <a:avLst/>
          </a:prstGeom>
          <a:noFill/>
        </p:spPr>
        <p:txBody>
          <a:bodyPr wrap="none" lIns="91440" tIns="45720" rIns="91440" bIns="45720">
            <a:spAutoFit/>
          </a:bodyPr>
          <a:lstStyle/>
          <a:p>
            <a:r>
              <a:rPr lang="en-US" altLang="zh-CN" sz="2400" dirty="0"/>
              <a:t>cache line sharing of consecutive records</a:t>
            </a:r>
          </a:p>
        </p:txBody>
      </p:sp>
      <p:sp>
        <p:nvSpPr>
          <p:cNvPr id="10" name="矩形 9">
            <a:extLst>
              <a:ext uri="{FF2B5EF4-FFF2-40B4-BE49-F238E27FC236}">
                <a16:creationId xmlns:a16="http://schemas.microsoft.com/office/drawing/2014/main" id="{FB2985DC-083B-134D-8A9B-AE7D0B8B70A2}"/>
              </a:ext>
            </a:extLst>
          </p:cNvPr>
          <p:cNvSpPr/>
          <p:nvPr/>
        </p:nvSpPr>
        <p:spPr>
          <a:xfrm>
            <a:off x="2725727" y="2512491"/>
            <a:ext cx="3253736" cy="523220"/>
          </a:xfrm>
          <a:prstGeom prst="rect">
            <a:avLst/>
          </a:prstGeom>
          <a:noFill/>
        </p:spPr>
        <p:txBody>
          <a:bodyPr wrap="square" lIns="91440" tIns="45720" rIns="91440" bIns="45720">
            <a:spAutoFit/>
          </a:bodyPr>
          <a:lstStyle/>
          <a:p>
            <a:r>
              <a:rPr lang="en-US" altLang="zh-CN" sz="2800" dirty="0">
                <a:solidFill>
                  <a:srgbClr val="FF0000"/>
                </a:solidFill>
              </a:rPr>
              <a:t>Modify data layout</a:t>
            </a:r>
          </a:p>
        </p:txBody>
      </p:sp>
      <p:sp>
        <p:nvSpPr>
          <p:cNvPr id="13" name="矩形 12">
            <a:extLst>
              <a:ext uri="{FF2B5EF4-FFF2-40B4-BE49-F238E27FC236}">
                <a16:creationId xmlns:a16="http://schemas.microsoft.com/office/drawing/2014/main" id="{FB325E1A-FC2A-794D-94DA-482FEB0DD684}"/>
              </a:ext>
            </a:extLst>
          </p:cNvPr>
          <p:cNvSpPr/>
          <p:nvPr/>
        </p:nvSpPr>
        <p:spPr>
          <a:xfrm>
            <a:off x="1317373" y="3218373"/>
            <a:ext cx="6070444" cy="830997"/>
          </a:xfrm>
          <a:prstGeom prst="rect">
            <a:avLst/>
          </a:prstGeom>
          <a:noFill/>
        </p:spPr>
        <p:txBody>
          <a:bodyPr wrap="none" lIns="91440" tIns="45720" rIns="91440" bIns="45720">
            <a:spAutoFit/>
          </a:bodyPr>
          <a:lstStyle/>
          <a:p>
            <a:pPr algn="ctr"/>
            <a:r>
              <a:rPr lang="en-US" altLang="zh-CN" sz="2400" dirty="0"/>
              <a:t>partitions the continuous records in leaf nodes </a:t>
            </a:r>
          </a:p>
          <a:p>
            <a:pPr algn="ctr"/>
            <a:r>
              <a:rPr lang="en-US" altLang="zh-CN" sz="2400" dirty="0"/>
              <a:t>into </a:t>
            </a:r>
            <a:r>
              <a:rPr lang="en-US" altLang="zh-CN" sz="2400" dirty="0">
                <a:solidFill>
                  <a:srgbClr val="FF0000"/>
                </a:solidFill>
              </a:rPr>
              <a:t>multiple segments</a:t>
            </a:r>
          </a:p>
        </p:txBody>
      </p:sp>
    </p:spTree>
    <p:extLst>
      <p:ext uri="{BB962C8B-B14F-4D97-AF65-F5344CB8AC3E}">
        <p14:creationId xmlns:p14="http://schemas.microsoft.com/office/powerpoint/2010/main" val="3650819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graphicFrame>
        <p:nvGraphicFramePr>
          <p:cNvPr id="4" name="表格 3">
            <a:extLst>
              <a:ext uri="{FF2B5EF4-FFF2-40B4-BE49-F238E27FC236}">
                <a16:creationId xmlns:a16="http://schemas.microsoft.com/office/drawing/2014/main" id="{7679FDF1-2CFC-3B42-B9ED-DFAC880D6EA4}"/>
              </a:ext>
            </a:extLst>
          </p:cNvPr>
          <p:cNvGraphicFramePr>
            <a:graphicFrameLocks noGrp="1"/>
          </p:cNvGraphicFramePr>
          <p:nvPr>
            <p:extLst>
              <p:ext uri="{D42A27DB-BD31-4B8C-83A1-F6EECF244321}">
                <p14:modId xmlns:p14="http://schemas.microsoft.com/office/powerpoint/2010/main" val="2577384951"/>
              </p:ext>
            </p:extLst>
          </p:nvPr>
        </p:nvGraphicFramePr>
        <p:xfrm>
          <a:off x="1181100" y="1434868"/>
          <a:ext cx="60960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76066583"/>
                    </a:ext>
                  </a:extLst>
                </a:gridCol>
                <a:gridCol w="609600">
                  <a:extLst>
                    <a:ext uri="{9D8B030D-6E8A-4147-A177-3AD203B41FA5}">
                      <a16:colId xmlns:a16="http://schemas.microsoft.com/office/drawing/2014/main" val="1873850562"/>
                    </a:ext>
                  </a:extLst>
                </a:gridCol>
                <a:gridCol w="609600">
                  <a:extLst>
                    <a:ext uri="{9D8B030D-6E8A-4147-A177-3AD203B41FA5}">
                      <a16:colId xmlns:a16="http://schemas.microsoft.com/office/drawing/2014/main" val="3465990213"/>
                    </a:ext>
                  </a:extLst>
                </a:gridCol>
                <a:gridCol w="609600">
                  <a:extLst>
                    <a:ext uri="{9D8B030D-6E8A-4147-A177-3AD203B41FA5}">
                      <a16:colId xmlns:a16="http://schemas.microsoft.com/office/drawing/2014/main" val="3622317756"/>
                    </a:ext>
                  </a:extLst>
                </a:gridCol>
                <a:gridCol w="609600">
                  <a:extLst>
                    <a:ext uri="{9D8B030D-6E8A-4147-A177-3AD203B41FA5}">
                      <a16:colId xmlns:a16="http://schemas.microsoft.com/office/drawing/2014/main" val="566517944"/>
                    </a:ext>
                  </a:extLst>
                </a:gridCol>
                <a:gridCol w="609600">
                  <a:extLst>
                    <a:ext uri="{9D8B030D-6E8A-4147-A177-3AD203B41FA5}">
                      <a16:colId xmlns:a16="http://schemas.microsoft.com/office/drawing/2014/main" val="6262063"/>
                    </a:ext>
                  </a:extLst>
                </a:gridCol>
                <a:gridCol w="609600">
                  <a:extLst>
                    <a:ext uri="{9D8B030D-6E8A-4147-A177-3AD203B41FA5}">
                      <a16:colId xmlns:a16="http://schemas.microsoft.com/office/drawing/2014/main" val="3925837996"/>
                    </a:ext>
                  </a:extLst>
                </a:gridCol>
                <a:gridCol w="609600">
                  <a:extLst>
                    <a:ext uri="{9D8B030D-6E8A-4147-A177-3AD203B41FA5}">
                      <a16:colId xmlns:a16="http://schemas.microsoft.com/office/drawing/2014/main" val="1324435674"/>
                    </a:ext>
                  </a:extLst>
                </a:gridCol>
                <a:gridCol w="609600">
                  <a:extLst>
                    <a:ext uri="{9D8B030D-6E8A-4147-A177-3AD203B41FA5}">
                      <a16:colId xmlns:a16="http://schemas.microsoft.com/office/drawing/2014/main" val="2845355722"/>
                    </a:ext>
                  </a:extLst>
                </a:gridCol>
                <a:gridCol w="609600">
                  <a:extLst>
                    <a:ext uri="{9D8B030D-6E8A-4147-A177-3AD203B41FA5}">
                      <a16:colId xmlns:a16="http://schemas.microsoft.com/office/drawing/2014/main" val="3272963826"/>
                    </a:ext>
                  </a:extLst>
                </a:gridCol>
              </a:tblGrid>
              <a:tr h="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val="2082177552"/>
                  </a:ext>
                </a:extLst>
              </a:tr>
            </a:tbl>
          </a:graphicData>
        </a:graphic>
      </p:graphicFrame>
      <p:graphicFrame>
        <p:nvGraphicFramePr>
          <p:cNvPr id="6" name="表格 5">
            <a:extLst>
              <a:ext uri="{FF2B5EF4-FFF2-40B4-BE49-F238E27FC236}">
                <a16:creationId xmlns:a16="http://schemas.microsoft.com/office/drawing/2014/main" id="{6CADF2BE-7DF5-DF46-B394-9B03ADF2FA24}"/>
              </a:ext>
            </a:extLst>
          </p:cNvPr>
          <p:cNvGraphicFramePr>
            <a:graphicFrameLocks noGrp="1"/>
          </p:cNvGraphicFramePr>
          <p:nvPr>
            <p:extLst>
              <p:ext uri="{D42A27DB-BD31-4B8C-83A1-F6EECF244321}">
                <p14:modId xmlns:p14="http://schemas.microsoft.com/office/powerpoint/2010/main" val="792395454"/>
              </p:ext>
            </p:extLst>
          </p:nvPr>
        </p:nvGraphicFramePr>
        <p:xfrm>
          <a:off x="975153" y="3173413"/>
          <a:ext cx="18288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12705383"/>
                    </a:ext>
                  </a:extLst>
                </a:gridCol>
                <a:gridCol w="609600">
                  <a:extLst>
                    <a:ext uri="{9D8B030D-6E8A-4147-A177-3AD203B41FA5}">
                      <a16:colId xmlns:a16="http://schemas.microsoft.com/office/drawing/2014/main" val="1041636180"/>
                    </a:ext>
                  </a:extLst>
                </a:gridCol>
                <a:gridCol w="609600">
                  <a:extLst>
                    <a:ext uri="{9D8B030D-6E8A-4147-A177-3AD203B41FA5}">
                      <a16:colId xmlns:a16="http://schemas.microsoft.com/office/drawing/2014/main" val="3992363009"/>
                    </a:ext>
                  </a:extLst>
                </a:gridCol>
              </a:tblGrid>
              <a:tr h="0">
                <a:tc>
                  <a:txBody>
                    <a:bodyPr/>
                    <a:lstStyle/>
                    <a:p>
                      <a:pPr algn="ctr"/>
                      <a:r>
                        <a:rPr lang="en-US" altLang="zh-CN" sz="2400" dirty="0"/>
                        <a:t>1</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7</a:t>
                      </a:r>
                      <a:endParaRPr lang="zh-CN" altLang="en-US" sz="2400" dirty="0"/>
                    </a:p>
                  </a:txBody>
                  <a:tcPr/>
                </a:tc>
                <a:extLst>
                  <a:ext uri="{0D108BD9-81ED-4DB2-BD59-A6C34878D82A}">
                    <a16:rowId xmlns:a16="http://schemas.microsoft.com/office/drawing/2014/main" val="1737657846"/>
                  </a:ext>
                </a:extLst>
              </a:tr>
            </a:tbl>
          </a:graphicData>
        </a:graphic>
      </p:graphicFrame>
      <p:graphicFrame>
        <p:nvGraphicFramePr>
          <p:cNvPr id="8" name="表格 7">
            <a:extLst>
              <a:ext uri="{FF2B5EF4-FFF2-40B4-BE49-F238E27FC236}">
                <a16:creationId xmlns:a16="http://schemas.microsoft.com/office/drawing/2014/main" id="{A860C2EC-CD87-FF4B-9E2F-6B14639EEC44}"/>
              </a:ext>
            </a:extLst>
          </p:cNvPr>
          <p:cNvGraphicFramePr>
            <a:graphicFrameLocks noGrp="1"/>
          </p:cNvGraphicFramePr>
          <p:nvPr>
            <p:extLst>
              <p:ext uri="{D42A27DB-BD31-4B8C-83A1-F6EECF244321}">
                <p14:modId xmlns:p14="http://schemas.microsoft.com/office/powerpoint/2010/main" val="910680868"/>
              </p:ext>
            </p:extLst>
          </p:nvPr>
        </p:nvGraphicFramePr>
        <p:xfrm>
          <a:off x="3314700" y="3188759"/>
          <a:ext cx="18288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234478606"/>
                    </a:ext>
                  </a:extLst>
                </a:gridCol>
                <a:gridCol w="609600">
                  <a:extLst>
                    <a:ext uri="{9D8B030D-6E8A-4147-A177-3AD203B41FA5}">
                      <a16:colId xmlns:a16="http://schemas.microsoft.com/office/drawing/2014/main" val="446330440"/>
                    </a:ext>
                  </a:extLst>
                </a:gridCol>
                <a:gridCol w="609600">
                  <a:extLst>
                    <a:ext uri="{9D8B030D-6E8A-4147-A177-3AD203B41FA5}">
                      <a16:colId xmlns:a16="http://schemas.microsoft.com/office/drawing/2014/main" val="4222334364"/>
                    </a:ext>
                  </a:extLst>
                </a:gridCol>
              </a:tblGrid>
              <a:tr h="0">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extLst>
                  <a:ext uri="{0D108BD9-81ED-4DB2-BD59-A6C34878D82A}">
                    <a16:rowId xmlns:a16="http://schemas.microsoft.com/office/drawing/2014/main" val="2657258969"/>
                  </a:ext>
                </a:extLst>
              </a:tr>
            </a:tbl>
          </a:graphicData>
        </a:graphic>
      </p:graphicFrame>
      <p:graphicFrame>
        <p:nvGraphicFramePr>
          <p:cNvPr id="10" name="表格 9">
            <a:extLst>
              <a:ext uri="{FF2B5EF4-FFF2-40B4-BE49-F238E27FC236}">
                <a16:creationId xmlns:a16="http://schemas.microsoft.com/office/drawing/2014/main" id="{A7783670-AC05-4843-9C7A-B44A0FAF2628}"/>
              </a:ext>
            </a:extLst>
          </p:cNvPr>
          <p:cNvGraphicFramePr>
            <a:graphicFrameLocks noGrp="1"/>
          </p:cNvGraphicFramePr>
          <p:nvPr>
            <p:extLst>
              <p:ext uri="{D42A27DB-BD31-4B8C-83A1-F6EECF244321}">
                <p14:modId xmlns:p14="http://schemas.microsoft.com/office/powerpoint/2010/main" val="2386725468"/>
              </p:ext>
            </p:extLst>
          </p:nvPr>
        </p:nvGraphicFramePr>
        <p:xfrm>
          <a:off x="5488516" y="3179406"/>
          <a:ext cx="24384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8114057"/>
                    </a:ext>
                  </a:extLst>
                </a:gridCol>
                <a:gridCol w="609600">
                  <a:extLst>
                    <a:ext uri="{9D8B030D-6E8A-4147-A177-3AD203B41FA5}">
                      <a16:colId xmlns:a16="http://schemas.microsoft.com/office/drawing/2014/main" val="431189337"/>
                    </a:ext>
                  </a:extLst>
                </a:gridCol>
                <a:gridCol w="609600">
                  <a:extLst>
                    <a:ext uri="{9D8B030D-6E8A-4147-A177-3AD203B41FA5}">
                      <a16:colId xmlns:a16="http://schemas.microsoft.com/office/drawing/2014/main" val="3090568750"/>
                    </a:ext>
                  </a:extLst>
                </a:gridCol>
                <a:gridCol w="609600">
                  <a:extLst>
                    <a:ext uri="{9D8B030D-6E8A-4147-A177-3AD203B41FA5}">
                      <a16:colId xmlns:a16="http://schemas.microsoft.com/office/drawing/2014/main" val="1723694514"/>
                    </a:ext>
                  </a:extLst>
                </a:gridCol>
              </a:tblGrid>
              <a:tr h="0">
                <a:tc>
                  <a:txBody>
                    <a:bodyPr/>
                    <a:lstStyle/>
                    <a:p>
                      <a:pPr algn="ctr"/>
                      <a:r>
                        <a:rPr lang="en-US" altLang="zh-CN" sz="2400" dirty="0"/>
                        <a:t>2</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val="3590962503"/>
                  </a:ext>
                </a:extLst>
              </a:tr>
            </a:tbl>
          </a:graphicData>
        </a:graphic>
      </p:graphicFrame>
      <p:sp>
        <p:nvSpPr>
          <p:cNvPr id="11" name="下箭头 10">
            <a:extLst>
              <a:ext uri="{FF2B5EF4-FFF2-40B4-BE49-F238E27FC236}">
                <a16:creationId xmlns:a16="http://schemas.microsoft.com/office/drawing/2014/main" id="{B2CC45D4-6D21-574D-BF92-61440F5ED12E}"/>
              </a:ext>
            </a:extLst>
          </p:cNvPr>
          <p:cNvSpPr/>
          <p:nvPr/>
        </p:nvSpPr>
        <p:spPr>
          <a:xfrm>
            <a:off x="3996267" y="2156546"/>
            <a:ext cx="465667" cy="694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7F21A39-8E46-5C45-BBEA-7F9E6CFEBAB2}"/>
              </a:ext>
            </a:extLst>
          </p:cNvPr>
          <p:cNvSpPr/>
          <p:nvPr/>
        </p:nvSpPr>
        <p:spPr>
          <a:xfrm>
            <a:off x="3398039" y="900964"/>
            <a:ext cx="1662122"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Leaf</a:t>
            </a:r>
            <a:r>
              <a:rPr lang="zh-CN" altLang="en-US" sz="2800" dirty="0">
                <a:ln w="0"/>
                <a:effectLst>
                  <a:outerShdw blurRad="38100" dist="19050" dir="2700000" algn="tl" rotWithShape="0">
                    <a:schemeClr val="dk1">
                      <a:alpha val="40000"/>
                    </a:schemeClr>
                  </a:outerShdw>
                </a:effectLst>
              </a:rPr>
              <a:t> </a:t>
            </a:r>
            <a:r>
              <a:rPr lang="en-US" altLang="zh-CN" sz="2800" dirty="0">
                <a:ln w="0"/>
                <a:effectLst>
                  <a:outerShdw blurRad="38100" dist="19050" dir="2700000" algn="tl" rotWithShape="0">
                    <a:schemeClr val="dk1">
                      <a:alpha val="40000"/>
                    </a:schemeClr>
                  </a:outerShdw>
                </a:effectLst>
              </a:rPr>
              <a:t>Node</a:t>
            </a:r>
            <a:endParaRPr lang="zh-CN" altLang="en-US" sz="2800" dirty="0">
              <a:ln w="0"/>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752F98C1-2DFA-6A4C-9329-DC47A831B621}"/>
              </a:ext>
            </a:extLst>
          </p:cNvPr>
          <p:cNvSpPr/>
          <p:nvPr/>
        </p:nvSpPr>
        <p:spPr>
          <a:xfrm>
            <a:off x="1015372" y="3762697"/>
            <a:ext cx="173143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Segment 1</a:t>
            </a:r>
            <a:endParaRPr lang="zh-CN" altLang="en-US" sz="2800" dirty="0">
              <a:ln w="0"/>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836741A-ED9A-BA47-81D0-A19D908ABC44}"/>
              </a:ext>
            </a:extLst>
          </p:cNvPr>
          <p:cNvSpPr/>
          <p:nvPr/>
        </p:nvSpPr>
        <p:spPr>
          <a:xfrm>
            <a:off x="3363382" y="3762697"/>
            <a:ext cx="173143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Segment 2</a:t>
            </a:r>
            <a:endParaRPr lang="zh-CN" altLang="en-US" sz="2800" dirty="0">
              <a:ln w="0"/>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C293CEB1-63F3-1942-8B1E-14578AC29682}"/>
              </a:ext>
            </a:extLst>
          </p:cNvPr>
          <p:cNvSpPr/>
          <p:nvPr/>
        </p:nvSpPr>
        <p:spPr>
          <a:xfrm>
            <a:off x="5841998" y="3762697"/>
            <a:ext cx="173143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Segment 3</a:t>
            </a:r>
            <a:endParaRPr lang="zh-CN" altLang="en-US" sz="2800" dirty="0">
              <a:ln w="0"/>
              <a:effectLst>
                <a:outerShdw blurRad="38100" dist="19050" dir="2700000" algn="tl" rotWithShape="0">
                  <a:schemeClr val="dk1">
                    <a:alpha val="40000"/>
                  </a:schemeClr>
                </a:outerShdw>
              </a:effectLst>
            </a:endParaRPr>
          </a:p>
        </p:txBody>
      </p:sp>
      <p:sp>
        <p:nvSpPr>
          <p:cNvPr id="13" name="上箭头 12">
            <a:extLst>
              <a:ext uri="{FF2B5EF4-FFF2-40B4-BE49-F238E27FC236}">
                <a16:creationId xmlns:a16="http://schemas.microsoft.com/office/drawing/2014/main" id="{EAD83806-0464-684B-9B91-65F7DEAF4140}"/>
              </a:ext>
            </a:extLst>
          </p:cNvPr>
          <p:cNvSpPr/>
          <p:nvPr/>
        </p:nvSpPr>
        <p:spPr>
          <a:xfrm>
            <a:off x="5069416" y="2130673"/>
            <a:ext cx="474133" cy="69426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矩形 13">
            <a:extLst>
              <a:ext uri="{FF2B5EF4-FFF2-40B4-BE49-F238E27FC236}">
                <a16:creationId xmlns:a16="http://schemas.microsoft.com/office/drawing/2014/main" id="{9AF0CEE4-A46E-C644-A8AA-F7270EE2666A}"/>
              </a:ext>
            </a:extLst>
          </p:cNvPr>
          <p:cNvSpPr/>
          <p:nvPr/>
        </p:nvSpPr>
        <p:spPr>
          <a:xfrm>
            <a:off x="5373970" y="2246534"/>
            <a:ext cx="1903130"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Merge</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S</a:t>
            </a:r>
            <a:r>
              <a:rPr lang="en-US" altLang="zh-CN" sz="2400" b="0" cap="none" spc="0" dirty="0">
                <a:ln w="0"/>
                <a:solidFill>
                  <a:schemeClr val="tx1"/>
                </a:solidFill>
                <a:effectLst>
                  <a:outerShdw blurRad="38100" dist="19050" dir="2700000" algn="tl" rotWithShape="0">
                    <a:schemeClr val="dk1">
                      <a:alpha val="40000"/>
                    </a:schemeClr>
                  </a:outerShdw>
                </a:effectLst>
              </a:rPr>
              <a:t>ort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7614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143553" cy="707886"/>
          </a:xfrm>
          <a:prstGeom prst="rect">
            <a:avLst/>
          </a:prstGeom>
          <a:noFill/>
        </p:spPr>
        <p:txBody>
          <a:bodyPr wrap="none" lIns="91440" tIns="45720" rIns="91440" bIns="45720">
            <a:spAutoFit/>
          </a:bodyPr>
          <a:lstStyle/>
          <a:p>
            <a:r>
              <a:rPr lang="en-US" altLang="zh-CN" sz="4000" dirty="0"/>
              <a:t>New Question</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867803" y="1131103"/>
            <a:ext cx="7469879" cy="523220"/>
          </a:xfrm>
          <a:prstGeom prst="rect">
            <a:avLst/>
          </a:prstGeom>
          <a:noFill/>
        </p:spPr>
        <p:txBody>
          <a:bodyPr wrap="square" lIns="91440" tIns="45720" rIns="91440" bIns="45720">
            <a:spAutoFit/>
          </a:bodyPr>
          <a:lstStyle/>
          <a:p>
            <a:r>
              <a:rPr lang="en-US" altLang="zh-CN" sz="2800" dirty="0"/>
              <a:t>The mechanism of range query doesn’t work</a:t>
            </a:r>
          </a:p>
        </p:txBody>
      </p:sp>
      <p:sp>
        <p:nvSpPr>
          <p:cNvPr id="18" name="矩形 17">
            <a:extLst>
              <a:ext uri="{FF2B5EF4-FFF2-40B4-BE49-F238E27FC236}">
                <a16:creationId xmlns:a16="http://schemas.microsoft.com/office/drawing/2014/main" id="{394DAC2C-8696-F34A-9D06-B33B3065909E}"/>
              </a:ext>
            </a:extLst>
          </p:cNvPr>
          <p:cNvSpPr/>
          <p:nvPr/>
        </p:nvSpPr>
        <p:spPr>
          <a:xfrm>
            <a:off x="2974512" y="2021035"/>
            <a:ext cx="3256460" cy="707886"/>
          </a:xfrm>
          <a:prstGeom prst="rect">
            <a:avLst/>
          </a:prstGeom>
          <a:noFill/>
        </p:spPr>
        <p:txBody>
          <a:bodyPr wrap="square" lIns="91440" tIns="45720" rIns="91440" bIns="45720">
            <a:spAutoFit/>
          </a:bodyPr>
          <a:lstStyle/>
          <a:p>
            <a:r>
              <a:rPr lang="en-US" altLang="zh-CN" sz="4000" dirty="0">
                <a:solidFill>
                  <a:srgbClr val="FF0000"/>
                </a:solidFill>
              </a:rPr>
              <a:t>Reserved Keys</a:t>
            </a:r>
          </a:p>
        </p:txBody>
      </p:sp>
      <p:sp>
        <p:nvSpPr>
          <p:cNvPr id="10" name="矩形 9">
            <a:extLst>
              <a:ext uri="{FF2B5EF4-FFF2-40B4-BE49-F238E27FC236}">
                <a16:creationId xmlns:a16="http://schemas.microsoft.com/office/drawing/2014/main" id="{32D86349-3C0B-9340-9A2A-74DDDE7856A8}"/>
              </a:ext>
            </a:extLst>
          </p:cNvPr>
          <p:cNvSpPr/>
          <p:nvPr/>
        </p:nvSpPr>
        <p:spPr>
          <a:xfrm>
            <a:off x="1889768" y="3095633"/>
            <a:ext cx="5425947" cy="830997"/>
          </a:xfrm>
          <a:prstGeom prst="rect">
            <a:avLst/>
          </a:prstGeom>
          <a:noFill/>
        </p:spPr>
        <p:txBody>
          <a:bodyPr wrap="square" lIns="91440" tIns="45720" rIns="91440" bIns="45720">
            <a:spAutoFit/>
          </a:bodyPr>
          <a:lstStyle/>
          <a:p>
            <a:pPr algn="ctr"/>
            <a:r>
              <a:rPr lang="en-US" altLang="zh-CN" sz="2400" dirty="0">
                <a:solidFill>
                  <a:srgbClr val="FF0000"/>
                </a:solidFill>
              </a:rPr>
              <a:t>buffers</a:t>
            </a:r>
            <a:r>
              <a:rPr lang="en-US" altLang="zh-CN" sz="2400" dirty="0"/>
              <a:t> to store sorted keys gathered from multiple segments temporarily</a:t>
            </a:r>
          </a:p>
        </p:txBody>
      </p:sp>
    </p:spTree>
    <p:extLst>
      <p:ext uri="{BB962C8B-B14F-4D97-AF65-F5344CB8AC3E}">
        <p14:creationId xmlns:p14="http://schemas.microsoft.com/office/powerpoint/2010/main" val="145249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graphicFrame>
        <p:nvGraphicFramePr>
          <p:cNvPr id="4" name="表格 3">
            <a:extLst>
              <a:ext uri="{FF2B5EF4-FFF2-40B4-BE49-F238E27FC236}">
                <a16:creationId xmlns:a16="http://schemas.microsoft.com/office/drawing/2014/main" id="{7679FDF1-2CFC-3B42-B9ED-DFAC880D6EA4}"/>
              </a:ext>
            </a:extLst>
          </p:cNvPr>
          <p:cNvGraphicFramePr>
            <a:graphicFrameLocks noGrp="1"/>
          </p:cNvGraphicFramePr>
          <p:nvPr/>
        </p:nvGraphicFramePr>
        <p:xfrm>
          <a:off x="1181100" y="1434868"/>
          <a:ext cx="60960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76066583"/>
                    </a:ext>
                  </a:extLst>
                </a:gridCol>
                <a:gridCol w="609600">
                  <a:extLst>
                    <a:ext uri="{9D8B030D-6E8A-4147-A177-3AD203B41FA5}">
                      <a16:colId xmlns:a16="http://schemas.microsoft.com/office/drawing/2014/main" val="1873850562"/>
                    </a:ext>
                  </a:extLst>
                </a:gridCol>
                <a:gridCol w="609600">
                  <a:extLst>
                    <a:ext uri="{9D8B030D-6E8A-4147-A177-3AD203B41FA5}">
                      <a16:colId xmlns:a16="http://schemas.microsoft.com/office/drawing/2014/main" val="3465990213"/>
                    </a:ext>
                  </a:extLst>
                </a:gridCol>
                <a:gridCol w="609600">
                  <a:extLst>
                    <a:ext uri="{9D8B030D-6E8A-4147-A177-3AD203B41FA5}">
                      <a16:colId xmlns:a16="http://schemas.microsoft.com/office/drawing/2014/main" val="3622317756"/>
                    </a:ext>
                  </a:extLst>
                </a:gridCol>
                <a:gridCol w="609600">
                  <a:extLst>
                    <a:ext uri="{9D8B030D-6E8A-4147-A177-3AD203B41FA5}">
                      <a16:colId xmlns:a16="http://schemas.microsoft.com/office/drawing/2014/main" val="566517944"/>
                    </a:ext>
                  </a:extLst>
                </a:gridCol>
                <a:gridCol w="609600">
                  <a:extLst>
                    <a:ext uri="{9D8B030D-6E8A-4147-A177-3AD203B41FA5}">
                      <a16:colId xmlns:a16="http://schemas.microsoft.com/office/drawing/2014/main" val="6262063"/>
                    </a:ext>
                  </a:extLst>
                </a:gridCol>
                <a:gridCol w="609600">
                  <a:extLst>
                    <a:ext uri="{9D8B030D-6E8A-4147-A177-3AD203B41FA5}">
                      <a16:colId xmlns:a16="http://schemas.microsoft.com/office/drawing/2014/main" val="3925837996"/>
                    </a:ext>
                  </a:extLst>
                </a:gridCol>
                <a:gridCol w="609600">
                  <a:extLst>
                    <a:ext uri="{9D8B030D-6E8A-4147-A177-3AD203B41FA5}">
                      <a16:colId xmlns:a16="http://schemas.microsoft.com/office/drawing/2014/main" val="1324435674"/>
                    </a:ext>
                  </a:extLst>
                </a:gridCol>
                <a:gridCol w="609600">
                  <a:extLst>
                    <a:ext uri="{9D8B030D-6E8A-4147-A177-3AD203B41FA5}">
                      <a16:colId xmlns:a16="http://schemas.microsoft.com/office/drawing/2014/main" val="2845355722"/>
                    </a:ext>
                  </a:extLst>
                </a:gridCol>
                <a:gridCol w="609600">
                  <a:extLst>
                    <a:ext uri="{9D8B030D-6E8A-4147-A177-3AD203B41FA5}">
                      <a16:colId xmlns:a16="http://schemas.microsoft.com/office/drawing/2014/main" val="3272963826"/>
                    </a:ext>
                  </a:extLst>
                </a:gridCol>
              </a:tblGrid>
              <a:tr h="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val="2082177552"/>
                  </a:ext>
                </a:extLst>
              </a:tr>
            </a:tbl>
          </a:graphicData>
        </a:graphic>
      </p:graphicFrame>
      <p:graphicFrame>
        <p:nvGraphicFramePr>
          <p:cNvPr id="6" name="表格 5">
            <a:extLst>
              <a:ext uri="{FF2B5EF4-FFF2-40B4-BE49-F238E27FC236}">
                <a16:creationId xmlns:a16="http://schemas.microsoft.com/office/drawing/2014/main" id="{6CADF2BE-7DF5-DF46-B394-9B03ADF2FA24}"/>
              </a:ext>
            </a:extLst>
          </p:cNvPr>
          <p:cNvGraphicFramePr>
            <a:graphicFrameLocks noGrp="1"/>
          </p:cNvGraphicFramePr>
          <p:nvPr/>
        </p:nvGraphicFramePr>
        <p:xfrm>
          <a:off x="975153" y="3173413"/>
          <a:ext cx="18288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12705383"/>
                    </a:ext>
                  </a:extLst>
                </a:gridCol>
                <a:gridCol w="609600">
                  <a:extLst>
                    <a:ext uri="{9D8B030D-6E8A-4147-A177-3AD203B41FA5}">
                      <a16:colId xmlns:a16="http://schemas.microsoft.com/office/drawing/2014/main" val="1041636180"/>
                    </a:ext>
                  </a:extLst>
                </a:gridCol>
                <a:gridCol w="609600">
                  <a:extLst>
                    <a:ext uri="{9D8B030D-6E8A-4147-A177-3AD203B41FA5}">
                      <a16:colId xmlns:a16="http://schemas.microsoft.com/office/drawing/2014/main" val="3992363009"/>
                    </a:ext>
                  </a:extLst>
                </a:gridCol>
              </a:tblGrid>
              <a:tr h="0">
                <a:tc>
                  <a:txBody>
                    <a:bodyPr/>
                    <a:lstStyle/>
                    <a:p>
                      <a:pPr algn="ctr"/>
                      <a:r>
                        <a:rPr lang="en-US" altLang="zh-CN" sz="2400" dirty="0"/>
                        <a:t>1</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7</a:t>
                      </a:r>
                      <a:endParaRPr lang="zh-CN" altLang="en-US" sz="2400" dirty="0"/>
                    </a:p>
                  </a:txBody>
                  <a:tcPr/>
                </a:tc>
                <a:extLst>
                  <a:ext uri="{0D108BD9-81ED-4DB2-BD59-A6C34878D82A}">
                    <a16:rowId xmlns:a16="http://schemas.microsoft.com/office/drawing/2014/main" val="1737657846"/>
                  </a:ext>
                </a:extLst>
              </a:tr>
            </a:tbl>
          </a:graphicData>
        </a:graphic>
      </p:graphicFrame>
      <p:graphicFrame>
        <p:nvGraphicFramePr>
          <p:cNvPr id="8" name="表格 7">
            <a:extLst>
              <a:ext uri="{FF2B5EF4-FFF2-40B4-BE49-F238E27FC236}">
                <a16:creationId xmlns:a16="http://schemas.microsoft.com/office/drawing/2014/main" id="{A860C2EC-CD87-FF4B-9E2F-6B14639EEC44}"/>
              </a:ext>
            </a:extLst>
          </p:cNvPr>
          <p:cNvGraphicFramePr>
            <a:graphicFrameLocks noGrp="1"/>
          </p:cNvGraphicFramePr>
          <p:nvPr/>
        </p:nvGraphicFramePr>
        <p:xfrm>
          <a:off x="3314700" y="3188759"/>
          <a:ext cx="1828800" cy="457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234478606"/>
                    </a:ext>
                  </a:extLst>
                </a:gridCol>
                <a:gridCol w="609600">
                  <a:extLst>
                    <a:ext uri="{9D8B030D-6E8A-4147-A177-3AD203B41FA5}">
                      <a16:colId xmlns:a16="http://schemas.microsoft.com/office/drawing/2014/main" val="446330440"/>
                    </a:ext>
                  </a:extLst>
                </a:gridCol>
                <a:gridCol w="609600">
                  <a:extLst>
                    <a:ext uri="{9D8B030D-6E8A-4147-A177-3AD203B41FA5}">
                      <a16:colId xmlns:a16="http://schemas.microsoft.com/office/drawing/2014/main" val="4222334364"/>
                    </a:ext>
                  </a:extLst>
                </a:gridCol>
              </a:tblGrid>
              <a:tr h="0">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extLst>
                  <a:ext uri="{0D108BD9-81ED-4DB2-BD59-A6C34878D82A}">
                    <a16:rowId xmlns:a16="http://schemas.microsoft.com/office/drawing/2014/main" val="2657258969"/>
                  </a:ext>
                </a:extLst>
              </a:tr>
            </a:tbl>
          </a:graphicData>
        </a:graphic>
      </p:graphicFrame>
      <p:graphicFrame>
        <p:nvGraphicFramePr>
          <p:cNvPr id="10" name="表格 9">
            <a:extLst>
              <a:ext uri="{FF2B5EF4-FFF2-40B4-BE49-F238E27FC236}">
                <a16:creationId xmlns:a16="http://schemas.microsoft.com/office/drawing/2014/main" id="{A7783670-AC05-4843-9C7A-B44A0FAF2628}"/>
              </a:ext>
            </a:extLst>
          </p:cNvPr>
          <p:cNvGraphicFramePr>
            <a:graphicFrameLocks noGrp="1"/>
          </p:cNvGraphicFramePr>
          <p:nvPr>
            <p:extLst>
              <p:ext uri="{D42A27DB-BD31-4B8C-83A1-F6EECF244321}">
                <p14:modId xmlns:p14="http://schemas.microsoft.com/office/powerpoint/2010/main" val="3603582205"/>
              </p:ext>
            </p:extLst>
          </p:nvPr>
        </p:nvGraphicFramePr>
        <p:xfrm>
          <a:off x="5488516" y="3179406"/>
          <a:ext cx="2438400" cy="45720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8114057"/>
                    </a:ext>
                  </a:extLst>
                </a:gridCol>
                <a:gridCol w="609600">
                  <a:extLst>
                    <a:ext uri="{9D8B030D-6E8A-4147-A177-3AD203B41FA5}">
                      <a16:colId xmlns:a16="http://schemas.microsoft.com/office/drawing/2014/main" val="431189337"/>
                    </a:ext>
                  </a:extLst>
                </a:gridCol>
                <a:gridCol w="609600">
                  <a:extLst>
                    <a:ext uri="{9D8B030D-6E8A-4147-A177-3AD203B41FA5}">
                      <a16:colId xmlns:a16="http://schemas.microsoft.com/office/drawing/2014/main" val="3090568750"/>
                    </a:ext>
                  </a:extLst>
                </a:gridCol>
                <a:gridCol w="609600">
                  <a:extLst>
                    <a:ext uri="{9D8B030D-6E8A-4147-A177-3AD203B41FA5}">
                      <a16:colId xmlns:a16="http://schemas.microsoft.com/office/drawing/2014/main" val="1723694514"/>
                    </a:ext>
                  </a:extLst>
                </a:gridCol>
              </a:tblGrid>
              <a:tr h="0">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3590962503"/>
                  </a:ext>
                </a:extLst>
              </a:tr>
            </a:tbl>
          </a:graphicData>
        </a:graphic>
      </p:graphicFrame>
      <p:sp>
        <p:nvSpPr>
          <p:cNvPr id="11" name="下箭头 10">
            <a:extLst>
              <a:ext uri="{FF2B5EF4-FFF2-40B4-BE49-F238E27FC236}">
                <a16:creationId xmlns:a16="http://schemas.microsoft.com/office/drawing/2014/main" id="{B2CC45D4-6D21-574D-BF92-61440F5ED12E}"/>
              </a:ext>
            </a:extLst>
          </p:cNvPr>
          <p:cNvSpPr/>
          <p:nvPr/>
        </p:nvSpPr>
        <p:spPr>
          <a:xfrm>
            <a:off x="3996267" y="2156546"/>
            <a:ext cx="465667" cy="694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7F21A39-8E46-5C45-BBEA-7F9E6CFEBAB2}"/>
              </a:ext>
            </a:extLst>
          </p:cNvPr>
          <p:cNvSpPr/>
          <p:nvPr/>
        </p:nvSpPr>
        <p:spPr>
          <a:xfrm>
            <a:off x="3398039" y="900964"/>
            <a:ext cx="1662122"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Leaf</a:t>
            </a:r>
            <a:r>
              <a:rPr lang="zh-CN" altLang="en-US" sz="2800" dirty="0">
                <a:ln w="0"/>
                <a:effectLst>
                  <a:outerShdw blurRad="38100" dist="19050" dir="2700000" algn="tl" rotWithShape="0">
                    <a:schemeClr val="dk1">
                      <a:alpha val="40000"/>
                    </a:schemeClr>
                  </a:outerShdw>
                </a:effectLst>
              </a:rPr>
              <a:t> </a:t>
            </a:r>
            <a:r>
              <a:rPr lang="en-US" altLang="zh-CN" sz="2800" dirty="0">
                <a:ln w="0"/>
                <a:effectLst>
                  <a:outerShdw blurRad="38100" dist="19050" dir="2700000" algn="tl" rotWithShape="0">
                    <a:schemeClr val="dk1">
                      <a:alpha val="40000"/>
                    </a:schemeClr>
                  </a:outerShdw>
                </a:effectLst>
              </a:rPr>
              <a:t>Node</a:t>
            </a:r>
            <a:endParaRPr lang="zh-CN" altLang="en-US" sz="2800" dirty="0">
              <a:ln w="0"/>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752F98C1-2DFA-6A4C-9329-DC47A831B621}"/>
              </a:ext>
            </a:extLst>
          </p:cNvPr>
          <p:cNvSpPr/>
          <p:nvPr/>
        </p:nvSpPr>
        <p:spPr>
          <a:xfrm>
            <a:off x="1015372" y="3762697"/>
            <a:ext cx="173143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Segment 1</a:t>
            </a:r>
            <a:endParaRPr lang="zh-CN" altLang="en-US" sz="2800" dirty="0">
              <a:ln w="0"/>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836741A-ED9A-BA47-81D0-A19D908ABC44}"/>
              </a:ext>
            </a:extLst>
          </p:cNvPr>
          <p:cNvSpPr/>
          <p:nvPr/>
        </p:nvSpPr>
        <p:spPr>
          <a:xfrm>
            <a:off x="3363382" y="3762697"/>
            <a:ext cx="173143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Segment 2</a:t>
            </a:r>
            <a:endParaRPr lang="zh-CN" altLang="en-US" sz="2800" dirty="0">
              <a:ln w="0"/>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C293CEB1-63F3-1942-8B1E-14578AC29682}"/>
              </a:ext>
            </a:extLst>
          </p:cNvPr>
          <p:cNvSpPr/>
          <p:nvPr/>
        </p:nvSpPr>
        <p:spPr>
          <a:xfrm>
            <a:off x="5577120" y="3762697"/>
            <a:ext cx="2261196" cy="523220"/>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Reserved</a:t>
            </a:r>
            <a:r>
              <a:rPr lang="zh-CN" altLang="en-US" sz="2800" dirty="0">
                <a:ln w="0"/>
                <a:effectLst>
                  <a:outerShdw blurRad="38100" dist="19050" dir="2700000" algn="tl" rotWithShape="0">
                    <a:schemeClr val="dk1">
                      <a:alpha val="40000"/>
                    </a:schemeClr>
                  </a:outerShdw>
                </a:effectLst>
              </a:rPr>
              <a:t> </a:t>
            </a:r>
            <a:r>
              <a:rPr lang="en-US" altLang="zh-CN" sz="2800" dirty="0">
                <a:ln w="0"/>
                <a:effectLst>
                  <a:outerShdw blurRad="38100" dist="19050" dir="2700000" algn="tl" rotWithShape="0">
                    <a:schemeClr val="dk1">
                      <a:alpha val="40000"/>
                    </a:schemeClr>
                  </a:outerShdw>
                </a:effectLst>
              </a:rPr>
              <a:t>Keys</a:t>
            </a:r>
            <a:endParaRPr lang="zh-CN" alt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84432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2F7E4BDD-FD78-AC4B-B157-72359FEE999C}"/>
              </a:ext>
            </a:extLst>
          </p:cNvPr>
          <p:cNvPicPr>
            <a:picLocks noChangeAspect="1"/>
          </p:cNvPicPr>
          <p:nvPr/>
        </p:nvPicPr>
        <p:blipFill>
          <a:blip r:embed="rId4"/>
          <a:stretch>
            <a:fillRect/>
          </a:stretch>
        </p:blipFill>
        <p:spPr>
          <a:xfrm>
            <a:off x="70241" y="1281117"/>
            <a:ext cx="8971424" cy="3299350"/>
          </a:xfrm>
          <a:prstGeom prst="rect">
            <a:avLst/>
          </a:prstGeom>
        </p:spPr>
      </p:pic>
    </p:spTree>
    <p:extLst>
      <p:ext uri="{BB962C8B-B14F-4D97-AF65-F5344CB8AC3E}">
        <p14:creationId xmlns:p14="http://schemas.microsoft.com/office/powerpoint/2010/main" val="255242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E5E51844-8773-FF41-8005-787F32C3AF7B}"/>
              </a:ext>
            </a:extLst>
          </p:cNvPr>
          <p:cNvPicPr>
            <a:picLocks noChangeAspect="1"/>
          </p:cNvPicPr>
          <p:nvPr/>
        </p:nvPicPr>
        <p:blipFill>
          <a:blip r:embed="rId4"/>
          <a:stretch>
            <a:fillRect/>
          </a:stretch>
        </p:blipFill>
        <p:spPr>
          <a:xfrm>
            <a:off x="463102" y="993070"/>
            <a:ext cx="8180725" cy="4002263"/>
          </a:xfrm>
          <a:prstGeom prst="rect">
            <a:avLst/>
          </a:prstGeom>
        </p:spPr>
      </p:pic>
    </p:spTree>
    <p:extLst>
      <p:ext uri="{BB962C8B-B14F-4D97-AF65-F5344CB8AC3E}">
        <p14:creationId xmlns:p14="http://schemas.microsoft.com/office/powerpoint/2010/main" val="84795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8435323" cy="707886"/>
          </a:xfrm>
          <a:prstGeom prst="rect">
            <a:avLst/>
          </a:prstGeom>
          <a:noFill/>
        </p:spPr>
        <p:txBody>
          <a:bodyPr wrap="none" lIns="91440" tIns="45720" rIns="91440" bIns="45720">
            <a:spAutoFit/>
          </a:bodyPr>
          <a:lstStyle/>
          <a:p>
            <a:r>
              <a:rPr lang="en-US" altLang="zh-CN" sz="4000" dirty="0">
                <a:ln w="0"/>
                <a:effectLst>
                  <a:outerShdw blurRad="38100" dist="19050" dir="2700000" algn="tl" rotWithShape="0">
                    <a:schemeClr val="dk1">
                      <a:alpha val="40000"/>
                    </a:schemeClr>
                  </a:outerShdw>
                </a:effectLst>
              </a:rPr>
              <a:t>Hardware Transactional Memory (HTM)</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FA74F198-31D9-7247-A869-3BCCC501180B}"/>
              </a:ext>
            </a:extLst>
          </p:cNvPr>
          <p:cNvSpPr/>
          <p:nvPr/>
        </p:nvSpPr>
        <p:spPr>
          <a:xfrm>
            <a:off x="1252164" y="1639305"/>
            <a:ext cx="5354094" cy="523220"/>
          </a:xfrm>
          <a:prstGeom prst="rect">
            <a:avLst/>
          </a:prstGeom>
          <a:noFill/>
        </p:spPr>
        <p:txBody>
          <a:bodyPr wrap="none" lIns="91440" tIns="45720" rIns="91440" bIns="45720">
            <a:spAutoFit/>
          </a:bodyPr>
          <a:lstStyle/>
          <a:p>
            <a:r>
              <a:rPr lang="en-US" altLang="zh-CN" sz="2800" b="0" cap="none" spc="0" dirty="0">
                <a:ln w="0"/>
                <a:effectLst>
                  <a:outerShdw blurRad="38100" dist="25400" dir="5400000" algn="ctr" rotWithShape="0">
                    <a:srgbClr val="6E747A">
                      <a:alpha val="43000"/>
                    </a:srgbClr>
                  </a:outerShdw>
                </a:effectLst>
              </a:rPr>
              <a:t>Simple and have good performance</a:t>
            </a:r>
            <a:endParaRPr lang="zh-CN" altLang="en-US" sz="2800" b="0" cap="none" spc="0" dirty="0">
              <a:ln w="0"/>
              <a:effectLst>
                <a:outerShdw blurRad="38100" dist="25400" dir="5400000" algn="ctr" rotWithShape="0">
                  <a:srgbClr val="6E747A">
                    <a:alpha val="43000"/>
                  </a:srgbClr>
                </a:outerShdw>
              </a:effectLst>
            </a:endParaRPr>
          </a:p>
        </p:txBody>
      </p:sp>
      <p:sp>
        <p:nvSpPr>
          <p:cNvPr id="10" name="矩形 9">
            <a:extLst>
              <a:ext uri="{FF2B5EF4-FFF2-40B4-BE49-F238E27FC236}">
                <a16:creationId xmlns:a16="http://schemas.microsoft.com/office/drawing/2014/main" id="{56FE0B8A-4015-2745-BF70-FBD3B42B1B04}"/>
              </a:ext>
            </a:extLst>
          </p:cNvPr>
          <p:cNvSpPr/>
          <p:nvPr/>
        </p:nvSpPr>
        <p:spPr>
          <a:xfrm>
            <a:off x="1252163" y="3059665"/>
            <a:ext cx="6078267" cy="523220"/>
          </a:xfrm>
          <a:prstGeom prst="rect">
            <a:avLst/>
          </a:prstGeom>
          <a:noFill/>
        </p:spPr>
        <p:txBody>
          <a:bodyPr wrap="none" lIns="91440" tIns="45720" rIns="91440" bIns="45720">
            <a:spAutoFit/>
          </a:bodyPr>
          <a:lstStyle/>
          <a:p>
            <a:r>
              <a:rPr lang="en-US" altLang="zh-CN" sz="2800" dirty="0">
                <a:ln w="0"/>
                <a:effectLst>
                  <a:outerShdw blurRad="38100" dist="25400" dir="5400000" algn="ctr" rotWithShape="0">
                    <a:srgbClr val="6E747A">
                      <a:alpha val="43000"/>
                    </a:srgbClr>
                  </a:outerShdw>
                </a:effectLst>
              </a:rPr>
              <a:t>have a </a:t>
            </a:r>
            <a:r>
              <a:rPr lang="en-US" altLang="zh-CN" sz="2800" dirty="0">
                <a:ln w="0"/>
                <a:solidFill>
                  <a:srgbClr val="FF0000"/>
                </a:solidFill>
                <a:effectLst>
                  <a:outerShdw blurRad="38100" dist="25400" dir="5400000" algn="ctr" rotWithShape="0">
                    <a:srgbClr val="6E747A">
                      <a:alpha val="43000"/>
                    </a:srgbClr>
                  </a:outerShdw>
                </a:effectLst>
              </a:rPr>
              <a:t>high abort rate</a:t>
            </a:r>
            <a:r>
              <a:rPr lang="en-US" altLang="zh-CN" sz="2800" dirty="0">
                <a:ln w="0"/>
                <a:effectLst>
                  <a:outerShdw blurRad="38100" dist="25400" dir="5400000" algn="ctr" rotWithShape="0">
                    <a:srgbClr val="6E747A">
                      <a:alpha val="43000"/>
                    </a:srgbClr>
                  </a:outerShdw>
                </a:effectLst>
              </a:rPr>
              <a:t> under contention </a:t>
            </a:r>
          </a:p>
        </p:txBody>
      </p:sp>
      <p:sp>
        <p:nvSpPr>
          <p:cNvPr id="11" name="矩形 10">
            <a:extLst>
              <a:ext uri="{FF2B5EF4-FFF2-40B4-BE49-F238E27FC236}">
                <a16:creationId xmlns:a16="http://schemas.microsoft.com/office/drawing/2014/main" id="{816D70E2-F8A5-3040-9D3A-B26B728D860B}"/>
              </a:ext>
            </a:extLst>
          </p:cNvPr>
          <p:cNvSpPr/>
          <p:nvPr/>
        </p:nvSpPr>
        <p:spPr>
          <a:xfrm>
            <a:off x="1831284" y="2207288"/>
            <a:ext cx="2016193" cy="461665"/>
          </a:xfrm>
          <a:prstGeom prst="rect">
            <a:avLst/>
          </a:prstGeom>
          <a:noFill/>
        </p:spPr>
        <p:txBody>
          <a:bodyPr wrap="none" lIns="91440" tIns="45720" rIns="91440" bIns="45720">
            <a:spAutoFit/>
          </a:bodyPr>
          <a:lstStyle/>
          <a:p>
            <a:r>
              <a:rPr lang="en-US" altLang="zh-CN" sz="2400" dirty="0">
                <a:ln w="0"/>
                <a:effectLst>
                  <a:outerShdw blurRad="38100" dist="25400" dir="5400000" algn="ctr" rotWithShape="0">
                    <a:srgbClr val="6E747A">
                      <a:alpha val="43000"/>
                    </a:srgbClr>
                  </a:outerShdw>
                </a:effectLst>
              </a:rPr>
              <a:t>u</a:t>
            </a:r>
            <a:r>
              <a:rPr lang="en-US" altLang="zh-CN" sz="2400" b="0" cap="none" spc="0" dirty="0">
                <a:ln w="0"/>
                <a:effectLst>
                  <a:outerShdw blurRad="38100" dist="25400" dir="5400000" algn="ctr" rotWithShape="0">
                    <a:srgbClr val="6E747A">
                      <a:alpha val="43000"/>
                    </a:srgbClr>
                  </a:outerShdw>
                </a:effectLst>
              </a:rPr>
              <a:t>sed in </a:t>
            </a:r>
            <a:r>
              <a:rPr lang="en-US" altLang="zh-CN" sz="2400" b="0" cap="none" spc="0" dirty="0" err="1">
                <a:ln w="0"/>
                <a:effectLst>
                  <a:outerShdw blurRad="38100" dist="25400" dir="5400000" algn="ctr" rotWithShape="0">
                    <a:srgbClr val="6E747A">
                      <a:alpha val="43000"/>
                    </a:srgbClr>
                  </a:outerShdw>
                </a:effectLst>
              </a:rPr>
              <a:t>B+Tree</a:t>
            </a:r>
            <a:endParaRPr lang="zh-CN" altLang="en-US" sz="24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6470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764428" cy="707886"/>
          </a:xfrm>
          <a:prstGeom prst="rect">
            <a:avLst/>
          </a:prstGeom>
          <a:noFill/>
        </p:spPr>
        <p:txBody>
          <a:bodyPr wrap="none" lIns="91440" tIns="45720" rIns="91440" bIns="45720">
            <a:spAutoFit/>
          </a:bodyPr>
          <a:lstStyle/>
          <a:p>
            <a:r>
              <a:rPr lang="en-US" altLang="zh-CN" sz="4000" dirty="0"/>
              <a:t>Conflicts</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98244CAD-D8A7-5443-9384-03D366DC6999}"/>
              </a:ext>
            </a:extLst>
          </p:cNvPr>
          <p:cNvSpPr/>
          <p:nvPr/>
        </p:nvSpPr>
        <p:spPr>
          <a:xfrm>
            <a:off x="1742020" y="2484520"/>
            <a:ext cx="4401911" cy="461665"/>
          </a:xfrm>
          <a:prstGeom prst="rect">
            <a:avLst/>
          </a:prstGeom>
          <a:noFill/>
        </p:spPr>
        <p:txBody>
          <a:bodyPr wrap="none" lIns="91440" tIns="45720" rIns="91440" bIns="45720">
            <a:spAutoFit/>
          </a:bodyPr>
          <a:lstStyle/>
          <a:p>
            <a:r>
              <a:rPr lang="en-US" altLang="zh-CN" sz="2400" dirty="0"/>
              <a:t>accessing exactly the same record</a:t>
            </a:r>
          </a:p>
        </p:txBody>
      </p:sp>
      <p:pic>
        <p:nvPicPr>
          <p:cNvPr id="10" name="图片 9">
            <a:extLst>
              <a:ext uri="{FF2B5EF4-FFF2-40B4-BE49-F238E27FC236}">
                <a16:creationId xmlns:a16="http://schemas.microsoft.com/office/drawing/2014/main" id="{5F3B99B9-673B-A640-8D2C-DF9932457C6E}"/>
              </a:ext>
            </a:extLst>
          </p:cNvPr>
          <p:cNvPicPr>
            <a:picLocks noChangeAspect="1"/>
          </p:cNvPicPr>
          <p:nvPr/>
        </p:nvPicPr>
        <p:blipFill>
          <a:blip r:embed="rId4"/>
          <a:stretch>
            <a:fillRect/>
          </a:stretch>
        </p:blipFill>
        <p:spPr>
          <a:xfrm>
            <a:off x="1250156" y="886485"/>
            <a:ext cx="6613798" cy="4066515"/>
          </a:xfrm>
          <a:prstGeom prst="rect">
            <a:avLst/>
          </a:prstGeom>
        </p:spPr>
      </p:pic>
      <p:sp>
        <p:nvSpPr>
          <p:cNvPr id="11" name="矩形 10">
            <a:extLst>
              <a:ext uri="{FF2B5EF4-FFF2-40B4-BE49-F238E27FC236}">
                <a16:creationId xmlns:a16="http://schemas.microsoft.com/office/drawing/2014/main" id="{65F71212-5C7F-FB4F-BE6A-F8FCF41F5CDA}"/>
              </a:ext>
            </a:extLst>
          </p:cNvPr>
          <p:cNvSpPr/>
          <p:nvPr/>
        </p:nvSpPr>
        <p:spPr>
          <a:xfrm>
            <a:off x="6426200" y="3547532"/>
            <a:ext cx="660400" cy="35560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477227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764428" cy="707886"/>
          </a:xfrm>
          <a:prstGeom prst="rect">
            <a:avLst/>
          </a:prstGeom>
          <a:noFill/>
        </p:spPr>
        <p:txBody>
          <a:bodyPr wrap="none" lIns="91440" tIns="45720" rIns="91440" bIns="45720">
            <a:spAutoFit/>
          </a:bodyPr>
          <a:lstStyle/>
          <a:p>
            <a:r>
              <a:rPr lang="en-US" altLang="zh-CN" sz="4000" dirty="0"/>
              <a:t>Conflicts</a:t>
            </a:r>
            <a:r>
              <a:rPr lang="zh-CN" altLang="en-US" sz="4000" dirty="0"/>
              <a:t> </a:t>
            </a:r>
            <a:r>
              <a:rPr lang="en-US" altLang="zh-CN" sz="4000" dirty="0"/>
              <a:t>Analysis</a:t>
            </a:r>
            <a:endParaRPr lang="zh-CN" altLang="en-US" sz="4000" dirty="0">
              <a:ln w="0"/>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73FE7755-C7AA-654E-94DA-7AC820CBD167}"/>
              </a:ext>
            </a:extLst>
          </p:cNvPr>
          <p:cNvSpPr/>
          <p:nvPr/>
        </p:nvSpPr>
        <p:spPr>
          <a:xfrm>
            <a:off x="976393" y="1162282"/>
            <a:ext cx="2122632" cy="523220"/>
          </a:xfrm>
          <a:prstGeom prst="rect">
            <a:avLst/>
          </a:prstGeom>
          <a:noFill/>
        </p:spPr>
        <p:txBody>
          <a:bodyPr wrap="none" lIns="91440" tIns="45720" rIns="91440" bIns="45720">
            <a:spAutoFit/>
          </a:bodyPr>
          <a:lstStyle/>
          <a:p>
            <a:r>
              <a:rPr lang="en-US" altLang="zh-CN" sz="2800" dirty="0"/>
              <a:t>True conflicts</a:t>
            </a:r>
          </a:p>
        </p:txBody>
      </p:sp>
      <p:sp>
        <p:nvSpPr>
          <p:cNvPr id="10" name="矩形 9">
            <a:extLst>
              <a:ext uri="{FF2B5EF4-FFF2-40B4-BE49-F238E27FC236}">
                <a16:creationId xmlns:a16="http://schemas.microsoft.com/office/drawing/2014/main" id="{FB2985DC-083B-134D-8A9B-AE7D0B8B70A2}"/>
              </a:ext>
            </a:extLst>
          </p:cNvPr>
          <p:cNvSpPr/>
          <p:nvPr/>
        </p:nvSpPr>
        <p:spPr>
          <a:xfrm>
            <a:off x="2993425" y="1896136"/>
            <a:ext cx="2718340" cy="523220"/>
          </a:xfrm>
          <a:prstGeom prst="rect">
            <a:avLst/>
          </a:prstGeom>
          <a:noFill/>
        </p:spPr>
        <p:txBody>
          <a:bodyPr wrap="square" lIns="91440" tIns="45720" rIns="91440" bIns="45720">
            <a:spAutoFit/>
          </a:bodyPr>
          <a:lstStyle/>
          <a:p>
            <a:pPr algn="ctr"/>
            <a:r>
              <a:rPr lang="en-US" altLang="zh-CN" sz="2800" dirty="0">
                <a:solidFill>
                  <a:srgbClr val="FF0000"/>
                </a:solidFill>
              </a:rPr>
              <a:t>Detect and Avoid</a:t>
            </a:r>
          </a:p>
        </p:txBody>
      </p:sp>
      <p:sp>
        <p:nvSpPr>
          <p:cNvPr id="13" name="矩形 12">
            <a:extLst>
              <a:ext uri="{FF2B5EF4-FFF2-40B4-BE49-F238E27FC236}">
                <a16:creationId xmlns:a16="http://schemas.microsoft.com/office/drawing/2014/main" id="{FB325E1A-FC2A-794D-94DA-482FEB0DD684}"/>
              </a:ext>
            </a:extLst>
          </p:cNvPr>
          <p:cNvSpPr/>
          <p:nvPr/>
        </p:nvSpPr>
        <p:spPr>
          <a:xfrm>
            <a:off x="2542003" y="2695153"/>
            <a:ext cx="3621184" cy="461665"/>
          </a:xfrm>
          <a:prstGeom prst="rect">
            <a:avLst/>
          </a:prstGeom>
          <a:noFill/>
        </p:spPr>
        <p:txBody>
          <a:bodyPr wrap="none" lIns="91440" tIns="45720" rIns="91440" bIns="45720">
            <a:spAutoFit/>
          </a:bodyPr>
          <a:lstStyle/>
          <a:p>
            <a:pPr algn="ctr"/>
            <a:r>
              <a:rPr lang="en-US" altLang="zh-CN" sz="2400" dirty="0"/>
              <a:t>add conflict control module</a:t>
            </a:r>
            <a:endParaRPr lang="en-US" altLang="zh-CN" sz="2400" dirty="0">
              <a:solidFill>
                <a:srgbClr val="FF0000"/>
              </a:solidFill>
            </a:endParaRPr>
          </a:p>
        </p:txBody>
      </p:sp>
      <p:sp>
        <p:nvSpPr>
          <p:cNvPr id="11" name="矩形 10">
            <a:extLst>
              <a:ext uri="{FF2B5EF4-FFF2-40B4-BE49-F238E27FC236}">
                <a16:creationId xmlns:a16="http://schemas.microsoft.com/office/drawing/2014/main" id="{E58C8711-808F-AA47-BF74-45998A737D41}"/>
              </a:ext>
            </a:extLst>
          </p:cNvPr>
          <p:cNvSpPr/>
          <p:nvPr/>
        </p:nvSpPr>
        <p:spPr>
          <a:xfrm>
            <a:off x="2065623" y="3429007"/>
            <a:ext cx="4573944" cy="461665"/>
          </a:xfrm>
          <a:prstGeom prst="rect">
            <a:avLst/>
          </a:prstGeom>
          <a:noFill/>
        </p:spPr>
        <p:txBody>
          <a:bodyPr wrap="none" lIns="91440" tIns="45720" rIns="91440" bIns="45720">
            <a:spAutoFit/>
          </a:bodyPr>
          <a:lstStyle/>
          <a:p>
            <a:pPr algn="ctr"/>
            <a:r>
              <a:rPr lang="en-US" altLang="zh-CN" sz="2400" dirty="0"/>
              <a:t>a hash function and two bit vectors</a:t>
            </a:r>
            <a:endParaRPr lang="en-US" altLang="zh-CN" sz="2400" dirty="0">
              <a:solidFill>
                <a:srgbClr val="FF0000"/>
              </a:solidFill>
            </a:endParaRPr>
          </a:p>
        </p:txBody>
      </p:sp>
    </p:spTree>
    <p:extLst>
      <p:ext uri="{BB962C8B-B14F-4D97-AF65-F5344CB8AC3E}">
        <p14:creationId xmlns:p14="http://schemas.microsoft.com/office/powerpoint/2010/main" val="3557062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95F3BF1B-C787-9B4B-A816-E94E3B2CBAB2}"/>
              </a:ext>
            </a:extLst>
          </p:cNvPr>
          <p:cNvPicPr>
            <a:picLocks noChangeAspect="1"/>
          </p:cNvPicPr>
          <p:nvPr/>
        </p:nvPicPr>
        <p:blipFill>
          <a:blip r:embed="rId4"/>
          <a:stretch>
            <a:fillRect/>
          </a:stretch>
        </p:blipFill>
        <p:spPr>
          <a:xfrm>
            <a:off x="551539" y="863872"/>
            <a:ext cx="8068733" cy="3982310"/>
          </a:xfrm>
          <a:prstGeom prst="rect">
            <a:avLst/>
          </a:prstGeom>
        </p:spPr>
      </p:pic>
    </p:spTree>
    <p:extLst>
      <p:ext uri="{BB962C8B-B14F-4D97-AF65-F5344CB8AC3E}">
        <p14:creationId xmlns:p14="http://schemas.microsoft.com/office/powerpoint/2010/main" val="3928334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407343" cy="707886"/>
          </a:xfrm>
          <a:prstGeom prst="rect">
            <a:avLst/>
          </a:prstGeom>
          <a:noFill/>
        </p:spPr>
        <p:txBody>
          <a:bodyPr wrap="none" lIns="91440" tIns="45720" rIns="91440" bIns="45720">
            <a:spAutoFit/>
          </a:bodyPr>
          <a:lstStyle/>
          <a:p>
            <a:r>
              <a:rPr lang="en-US" altLang="zh-CN" sz="4000" dirty="0">
                <a:ln w="0"/>
                <a:effectLst>
                  <a:outerShdw blurRad="38100" dist="19050" dir="2700000" algn="tl" rotWithShape="0">
                    <a:schemeClr val="dk1">
                      <a:alpha val="40000"/>
                    </a:schemeClr>
                  </a:outerShdw>
                </a:effectLst>
              </a:rPr>
              <a:t>Other</a:t>
            </a:r>
            <a:r>
              <a:rPr lang="zh-CN" altLang="en-US" sz="4000" dirty="0">
                <a:ln w="0"/>
                <a:effectLst>
                  <a:outerShdw blurRad="38100" dist="19050" dir="2700000" algn="tl" rotWithShape="0">
                    <a:schemeClr val="dk1">
                      <a:alpha val="40000"/>
                    </a:schemeClr>
                  </a:outerShdw>
                </a:effectLst>
              </a:rPr>
              <a:t> </a:t>
            </a:r>
            <a:r>
              <a:rPr lang="en-US" altLang="zh-CN" sz="4000" dirty="0">
                <a:ln w="0"/>
                <a:effectLst>
                  <a:outerShdw blurRad="38100" dist="19050" dir="2700000" algn="tl" rotWithShape="0">
                    <a:schemeClr val="dk1">
                      <a:alpha val="40000"/>
                    </a:schemeClr>
                  </a:outerShdw>
                </a:effectLst>
              </a:rPr>
              <a:t>Question</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2524993" y="2350204"/>
            <a:ext cx="4229836" cy="523220"/>
          </a:xfrm>
          <a:prstGeom prst="rect">
            <a:avLst/>
          </a:prstGeom>
          <a:noFill/>
        </p:spPr>
        <p:txBody>
          <a:bodyPr wrap="square" lIns="91440" tIns="45720" rIns="91440" bIns="45720">
            <a:spAutoFit/>
          </a:bodyPr>
          <a:lstStyle/>
          <a:p>
            <a:pPr algn="ctr"/>
            <a:r>
              <a:rPr lang="en-US" altLang="zh-CN" sz="2800" dirty="0"/>
              <a:t>contention control strategy</a:t>
            </a:r>
          </a:p>
        </p:txBody>
      </p:sp>
      <p:sp>
        <p:nvSpPr>
          <p:cNvPr id="14" name="矩形 13">
            <a:extLst>
              <a:ext uri="{FF2B5EF4-FFF2-40B4-BE49-F238E27FC236}">
                <a16:creationId xmlns:a16="http://schemas.microsoft.com/office/drawing/2014/main" id="{BD491204-CB35-0343-847E-BD24D46504C8}"/>
              </a:ext>
            </a:extLst>
          </p:cNvPr>
          <p:cNvSpPr/>
          <p:nvPr/>
        </p:nvSpPr>
        <p:spPr>
          <a:xfrm>
            <a:off x="1391701" y="3167616"/>
            <a:ext cx="6496420" cy="830997"/>
          </a:xfrm>
          <a:prstGeom prst="rect">
            <a:avLst/>
          </a:prstGeom>
          <a:noFill/>
        </p:spPr>
        <p:txBody>
          <a:bodyPr wrap="square" lIns="91440" tIns="45720" rIns="91440" bIns="45720">
            <a:spAutoFit/>
          </a:bodyPr>
          <a:lstStyle/>
          <a:p>
            <a:pPr algn="ctr"/>
            <a:r>
              <a:rPr lang="en-US" altLang="zh-CN" sz="2400" dirty="0"/>
              <a:t>detect contention rates and </a:t>
            </a:r>
            <a:r>
              <a:rPr lang="en-US" altLang="zh-CN" sz="2400" dirty="0">
                <a:solidFill>
                  <a:srgbClr val="FF0000"/>
                </a:solidFill>
              </a:rPr>
              <a:t>bypass</a:t>
            </a:r>
            <a:r>
              <a:rPr lang="en-US" altLang="zh-CN" sz="2400" dirty="0"/>
              <a:t> extra overhead when </a:t>
            </a:r>
            <a:r>
              <a:rPr lang="en-US" altLang="zh-CN" sz="2400" dirty="0">
                <a:solidFill>
                  <a:srgbClr val="FF0000"/>
                </a:solidFill>
              </a:rPr>
              <a:t>contention is low</a:t>
            </a:r>
          </a:p>
        </p:txBody>
      </p:sp>
      <p:sp>
        <p:nvSpPr>
          <p:cNvPr id="10" name="矩形 9">
            <a:extLst>
              <a:ext uri="{FF2B5EF4-FFF2-40B4-BE49-F238E27FC236}">
                <a16:creationId xmlns:a16="http://schemas.microsoft.com/office/drawing/2014/main" id="{6758103A-DEE4-6F4F-93E1-6A22ECB5C8CD}"/>
              </a:ext>
            </a:extLst>
          </p:cNvPr>
          <p:cNvSpPr/>
          <p:nvPr/>
        </p:nvSpPr>
        <p:spPr>
          <a:xfrm>
            <a:off x="1420093" y="1101905"/>
            <a:ext cx="6439636" cy="954107"/>
          </a:xfrm>
          <a:prstGeom prst="rect">
            <a:avLst/>
          </a:prstGeom>
          <a:noFill/>
        </p:spPr>
        <p:txBody>
          <a:bodyPr wrap="square" lIns="91440" tIns="45720" rIns="91440" bIns="45720">
            <a:spAutoFit/>
          </a:bodyPr>
          <a:lstStyle/>
          <a:p>
            <a:pPr algn="ctr"/>
            <a:r>
              <a:rPr lang="en-US" altLang="zh-CN" sz="2800" dirty="0"/>
              <a:t>The designs to handle high contention may bring overhead under low contention</a:t>
            </a:r>
          </a:p>
        </p:txBody>
      </p:sp>
    </p:spTree>
    <p:extLst>
      <p:ext uri="{BB962C8B-B14F-4D97-AF65-F5344CB8AC3E}">
        <p14:creationId xmlns:p14="http://schemas.microsoft.com/office/powerpoint/2010/main" val="3706302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E5E51844-8773-FF41-8005-787F32C3AF7B}"/>
              </a:ext>
            </a:extLst>
          </p:cNvPr>
          <p:cNvPicPr>
            <a:picLocks noChangeAspect="1"/>
          </p:cNvPicPr>
          <p:nvPr/>
        </p:nvPicPr>
        <p:blipFill>
          <a:blip r:embed="rId4"/>
          <a:stretch>
            <a:fillRect/>
          </a:stretch>
        </p:blipFill>
        <p:spPr>
          <a:xfrm>
            <a:off x="463102" y="993070"/>
            <a:ext cx="8180725" cy="4002263"/>
          </a:xfrm>
          <a:prstGeom prst="rect">
            <a:avLst/>
          </a:prstGeom>
        </p:spPr>
      </p:pic>
    </p:spTree>
    <p:extLst>
      <p:ext uri="{BB962C8B-B14F-4D97-AF65-F5344CB8AC3E}">
        <p14:creationId xmlns:p14="http://schemas.microsoft.com/office/powerpoint/2010/main" val="227458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1071007" y="1093125"/>
            <a:ext cx="4897714" cy="523220"/>
          </a:xfrm>
          <a:prstGeom prst="rect">
            <a:avLst/>
          </a:prstGeom>
          <a:noFill/>
        </p:spPr>
        <p:txBody>
          <a:bodyPr wrap="square" lIns="91440" tIns="45720" rIns="91440" bIns="45720">
            <a:spAutoFit/>
          </a:bodyPr>
          <a:lstStyle/>
          <a:p>
            <a:r>
              <a:rPr lang="en-US" altLang="zh-CN" sz="2800" dirty="0"/>
              <a:t>single element query</a:t>
            </a:r>
            <a:r>
              <a:rPr lang="zh-CN" altLang="en-US" sz="2800" dirty="0"/>
              <a:t> </a:t>
            </a:r>
            <a:r>
              <a:rPr lang="en-US" altLang="zh-CN" sz="2800" dirty="0"/>
              <a:t>or</a:t>
            </a:r>
            <a:r>
              <a:rPr lang="zh-CN" altLang="en-US" sz="2800" dirty="0"/>
              <a:t> </a:t>
            </a:r>
            <a:r>
              <a:rPr lang="en-US" altLang="zh-CN" sz="2800" dirty="0"/>
              <a:t>update</a:t>
            </a:r>
          </a:p>
        </p:txBody>
      </p:sp>
      <p:sp>
        <p:nvSpPr>
          <p:cNvPr id="9" name="矩形 8">
            <a:extLst>
              <a:ext uri="{FF2B5EF4-FFF2-40B4-BE49-F238E27FC236}">
                <a16:creationId xmlns:a16="http://schemas.microsoft.com/office/drawing/2014/main" id="{A5DBC5C5-9FFF-B644-B849-189E753DC848}"/>
              </a:ext>
            </a:extLst>
          </p:cNvPr>
          <p:cNvSpPr/>
          <p:nvPr/>
        </p:nvSpPr>
        <p:spPr>
          <a:xfrm>
            <a:off x="1635904" y="1822985"/>
            <a:ext cx="5687763" cy="461665"/>
          </a:xfrm>
          <a:prstGeom prst="rect">
            <a:avLst/>
          </a:prstGeom>
          <a:noFill/>
        </p:spPr>
        <p:txBody>
          <a:bodyPr wrap="square" lIns="91440" tIns="45720" rIns="91440" bIns="45720">
            <a:spAutoFit/>
          </a:bodyPr>
          <a:lstStyle/>
          <a:p>
            <a:r>
              <a:rPr lang="en-US" altLang="zh-CN" sz="2400" dirty="0"/>
              <a:t>find</a:t>
            </a:r>
            <a:r>
              <a:rPr lang="zh-CN" altLang="en-US" sz="2400" dirty="0"/>
              <a:t> </a:t>
            </a:r>
            <a:r>
              <a:rPr lang="en-US" altLang="zh-CN" sz="2400" dirty="0"/>
              <a:t>the</a:t>
            </a:r>
            <a:r>
              <a:rPr lang="zh-CN" altLang="en-US" sz="2400" dirty="0"/>
              <a:t> </a:t>
            </a:r>
            <a:r>
              <a:rPr lang="en-US" altLang="zh-CN" sz="2400" dirty="0"/>
              <a:t>record in all segments</a:t>
            </a:r>
            <a:endParaRPr lang="en-US" altLang="zh-CN" sz="2400" dirty="0">
              <a:solidFill>
                <a:srgbClr val="FF0000"/>
              </a:solidFill>
            </a:endParaRPr>
          </a:p>
        </p:txBody>
      </p:sp>
      <p:sp>
        <p:nvSpPr>
          <p:cNvPr id="10" name="矩形 9">
            <a:extLst>
              <a:ext uri="{FF2B5EF4-FFF2-40B4-BE49-F238E27FC236}">
                <a16:creationId xmlns:a16="http://schemas.microsoft.com/office/drawing/2014/main" id="{7C77FE2D-E930-B04A-B995-059B5C988BF5}"/>
              </a:ext>
            </a:extLst>
          </p:cNvPr>
          <p:cNvSpPr/>
          <p:nvPr/>
        </p:nvSpPr>
        <p:spPr>
          <a:xfrm>
            <a:off x="1635904" y="3221150"/>
            <a:ext cx="6301866" cy="830997"/>
          </a:xfrm>
          <a:prstGeom prst="rect">
            <a:avLst/>
          </a:prstGeom>
          <a:noFill/>
        </p:spPr>
        <p:txBody>
          <a:bodyPr wrap="square" lIns="91440" tIns="45720" rIns="91440" bIns="45720">
            <a:spAutoFit/>
          </a:bodyPr>
          <a:lstStyle/>
          <a:p>
            <a:r>
              <a:rPr lang="en-US" altLang="zh-CN" sz="2400" dirty="0"/>
              <a:t>find leaf node and write scheduler assigns record to a random segment</a:t>
            </a:r>
          </a:p>
        </p:txBody>
      </p:sp>
      <p:sp>
        <p:nvSpPr>
          <p:cNvPr id="12" name="矩形 11">
            <a:extLst>
              <a:ext uri="{FF2B5EF4-FFF2-40B4-BE49-F238E27FC236}">
                <a16:creationId xmlns:a16="http://schemas.microsoft.com/office/drawing/2014/main" id="{402709AC-B599-1348-AFAB-1FB096054303}"/>
              </a:ext>
            </a:extLst>
          </p:cNvPr>
          <p:cNvSpPr/>
          <p:nvPr/>
        </p:nvSpPr>
        <p:spPr>
          <a:xfrm>
            <a:off x="1071006" y="2491290"/>
            <a:ext cx="3348595" cy="523220"/>
          </a:xfrm>
          <a:prstGeom prst="rect">
            <a:avLst/>
          </a:prstGeom>
          <a:noFill/>
        </p:spPr>
        <p:txBody>
          <a:bodyPr wrap="square" lIns="91440" tIns="45720" rIns="91440" bIns="45720">
            <a:spAutoFit/>
          </a:bodyPr>
          <a:lstStyle/>
          <a:p>
            <a:r>
              <a:rPr lang="en-US" altLang="zh-CN" sz="2800" dirty="0"/>
              <a:t>insert without split</a:t>
            </a:r>
          </a:p>
        </p:txBody>
      </p:sp>
    </p:spTree>
    <p:extLst>
      <p:ext uri="{BB962C8B-B14F-4D97-AF65-F5344CB8AC3E}">
        <p14:creationId xmlns:p14="http://schemas.microsoft.com/office/powerpoint/2010/main" val="4009666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377300" cy="707886"/>
          </a:xfrm>
          <a:prstGeom prst="rect">
            <a:avLst/>
          </a:prstGeom>
          <a:noFill/>
        </p:spPr>
        <p:txBody>
          <a:bodyPr wrap="none" lIns="91440" tIns="45720" rIns="91440" bIns="45720">
            <a:spAutoFit/>
          </a:bodyPr>
          <a:lstStyle/>
          <a:p>
            <a:r>
              <a:rPr lang="en-US" altLang="zh-CN" sz="4000" dirty="0"/>
              <a:t>insert</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BFC8D74F-B5AF-2046-BBF9-F39C44AF5187}"/>
              </a:ext>
            </a:extLst>
          </p:cNvPr>
          <p:cNvPicPr>
            <a:picLocks noChangeAspect="1"/>
          </p:cNvPicPr>
          <p:nvPr/>
        </p:nvPicPr>
        <p:blipFill>
          <a:blip r:embed="rId4"/>
          <a:stretch>
            <a:fillRect/>
          </a:stretch>
        </p:blipFill>
        <p:spPr>
          <a:xfrm>
            <a:off x="948535" y="1065085"/>
            <a:ext cx="7052601" cy="3549248"/>
          </a:xfrm>
          <a:prstGeom prst="rect">
            <a:avLst/>
          </a:prstGeom>
        </p:spPr>
      </p:pic>
    </p:spTree>
    <p:extLst>
      <p:ext uri="{BB962C8B-B14F-4D97-AF65-F5344CB8AC3E}">
        <p14:creationId xmlns:p14="http://schemas.microsoft.com/office/powerpoint/2010/main" val="1432441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377300" cy="707886"/>
          </a:xfrm>
          <a:prstGeom prst="rect">
            <a:avLst/>
          </a:prstGeom>
          <a:noFill/>
        </p:spPr>
        <p:txBody>
          <a:bodyPr wrap="none" lIns="91440" tIns="45720" rIns="91440" bIns="45720">
            <a:spAutoFit/>
          </a:bodyPr>
          <a:lstStyle/>
          <a:p>
            <a:r>
              <a:rPr lang="en-US" altLang="zh-CN" sz="4000" dirty="0"/>
              <a:t>insert</a:t>
            </a:r>
            <a:endParaRPr lang="zh-CN" altLang="en-US" sz="4000" dirty="0">
              <a:ln w="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B18C8B9F-B5AC-6940-BF6E-4F6384215A09}"/>
              </a:ext>
            </a:extLst>
          </p:cNvPr>
          <p:cNvPicPr>
            <a:picLocks noChangeAspect="1"/>
          </p:cNvPicPr>
          <p:nvPr/>
        </p:nvPicPr>
        <p:blipFill>
          <a:blip r:embed="rId4"/>
          <a:stretch>
            <a:fillRect/>
          </a:stretch>
        </p:blipFill>
        <p:spPr>
          <a:xfrm>
            <a:off x="1151753" y="1175151"/>
            <a:ext cx="7105650" cy="3400447"/>
          </a:xfrm>
          <a:prstGeom prst="rect">
            <a:avLst/>
          </a:prstGeom>
        </p:spPr>
      </p:pic>
    </p:spTree>
    <p:extLst>
      <p:ext uri="{BB962C8B-B14F-4D97-AF65-F5344CB8AC3E}">
        <p14:creationId xmlns:p14="http://schemas.microsoft.com/office/powerpoint/2010/main" val="2776297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377300" cy="707886"/>
          </a:xfrm>
          <a:prstGeom prst="rect">
            <a:avLst/>
          </a:prstGeom>
          <a:noFill/>
        </p:spPr>
        <p:txBody>
          <a:bodyPr wrap="none" lIns="91440" tIns="45720" rIns="91440" bIns="45720">
            <a:spAutoFit/>
          </a:bodyPr>
          <a:lstStyle/>
          <a:p>
            <a:r>
              <a:rPr lang="en-US" altLang="zh-CN" sz="4000" dirty="0"/>
              <a:t>insert</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A3B3FD3F-BC4B-B94D-BEDD-A1EC3F11E0FC}"/>
              </a:ext>
            </a:extLst>
          </p:cNvPr>
          <p:cNvPicPr>
            <a:picLocks noChangeAspect="1"/>
          </p:cNvPicPr>
          <p:nvPr/>
        </p:nvPicPr>
        <p:blipFill>
          <a:blip r:embed="rId4"/>
          <a:stretch>
            <a:fillRect/>
          </a:stretch>
        </p:blipFill>
        <p:spPr>
          <a:xfrm>
            <a:off x="1259416" y="1065085"/>
            <a:ext cx="6698103" cy="3295650"/>
          </a:xfrm>
          <a:prstGeom prst="rect">
            <a:avLst/>
          </a:prstGeom>
        </p:spPr>
      </p:pic>
    </p:spTree>
    <p:extLst>
      <p:ext uri="{BB962C8B-B14F-4D97-AF65-F5344CB8AC3E}">
        <p14:creationId xmlns:p14="http://schemas.microsoft.com/office/powerpoint/2010/main" val="3894989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408305" cy="707886"/>
          </a:xfrm>
          <a:prstGeom prst="rect">
            <a:avLst/>
          </a:prstGeom>
          <a:noFill/>
        </p:spPr>
        <p:txBody>
          <a:bodyPr wrap="none" lIns="91440" tIns="45720" rIns="91440" bIns="45720">
            <a:spAutoFit/>
          </a:bodyPr>
          <a:lstStyle/>
          <a:p>
            <a:r>
              <a:rPr lang="en-US" altLang="zh-CN" sz="4000" dirty="0">
                <a:ln w="0"/>
                <a:effectLst>
                  <a:outerShdw blurRad="38100" dist="19050" dir="2700000" algn="tl" rotWithShape="0">
                    <a:schemeClr val="dk1">
                      <a:alpha val="40000"/>
                    </a:schemeClr>
                  </a:outerShdw>
                </a:effectLst>
              </a:rPr>
              <a:t>insert</a:t>
            </a:r>
            <a:r>
              <a:rPr lang="zh-CN" altLang="en-US" sz="4000" dirty="0">
                <a:ln w="0"/>
                <a:effectLst>
                  <a:outerShdw blurRad="38100" dist="19050" dir="2700000" algn="tl" rotWithShape="0">
                    <a:schemeClr val="dk1">
                      <a:alpha val="40000"/>
                    </a:schemeClr>
                  </a:outerShdw>
                </a:effectLst>
              </a:rPr>
              <a:t> </a:t>
            </a:r>
            <a:r>
              <a:rPr lang="en-US" altLang="zh-CN" sz="4000" dirty="0">
                <a:ln w="0"/>
                <a:effectLst>
                  <a:outerShdw blurRad="38100" dist="19050" dir="2700000" algn="tl" rotWithShape="0">
                    <a:schemeClr val="dk1">
                      <a:alpha val="40000"/>
                    </a:schemeClr>
                  </a:outerShdw>
                </a:effectLst>
              </a:rPr>
              <a:t>with</a:t>
            </a:r>
            <a:r>
              <a:rPr lang="zh-CN" altLang="en-US" sz="4000" dirty="0">
                <a:ln w="0"/>
                <a:effectLst>
                  <a:outerShdw blurRad="38100" dist="19050" dir="2700000" algn="tl" rotWithShape="0">
                    <a:schemeClr val="dk1">
                      <a:alpha val="40000"/>
                    </a:schemeClr>
                  </a:outerShdw>
                </a:effectLst>
              </a:rPr>
              <a:t> </a:t>
            </a:r>
            <a:r>
              <a:rPr lang="en-US" altLang="zh-CN" sz="4000" dirty="0">
                <a:ln w="0"/>
                <a:effectLst>
                  <a:outerShdw blurRad="38100" dist="19050" dir="2700000" algn="tl" rotWithShape="0">
                    <a:schemeClr val="dk1">
                      <a:alpha val="40000"/>
                    </a:schemeClr>
                  </a:outerShdw>
                </a:effectLst>
              </a:rPr>
              <a:t>split</a:t>
            </a:r>
            <a:endParaRPr lang="zh-CN" altLang="en-US" sz="4000" dirty="0">
              <a:ln w="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076BD995-890B-6C41-AA16-2F48B6243E87}"/>
              </a:ext>
            </a:extLst>
          </p:cNvPr>
          <p:cNvPicPr>
            <a:picLocks noChangeAspect="1"/>
          </p:cNvPicPr>
          <p:nvPr/>
        </p:nvPicPr>
        <p:blipFill>
          <a:blip r:embed="rId4"/>
          <a:stretch>
            <a:fillRect/>
          </a:stretch>
        </p:blipFill>
        <p:spPr>
          <a:xfrm>
            <a:off x="1531361" y="791858"/>
            <a:ext cx="6090981" cy="4148655"/>
          </a:xfrm>
          <a:prstGeom prst="rect">
            <a:avLst/>
          </a:prstGeom>
        </p:spPr>
      </p:pic>
    </p:spTree>
    <p:extLst>
      <p:ext uri="{BB962C8B-B14F-4D97-AF65-F5344CB8AC3E}">
        <p14:creationId xmlns:p14="http://schemas.microsoft.com/office/powerpoint/2010/main" val="1555742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9">
            <a:extLst>
              <a:ext uri="{FF2B5EF4-FFF2-40B4-BE49-F238E27FC236}">
                <a16:creationId xmlns:a16="http://schemas.microsoft.com/office/drawing/2014/main" id="{C1761BCD-9E6C-0E40-85D3-2735A32D0932}"/>
              </a:ext>
            </a:extLst>
          </p:cNvPr>
          <p:cNvGrpSpPr/>
          <p:nvPr>
            <p:custDataLst>
              <p:tags r:id="rId1"/>
            </p:custDataLst>
          </p:nvPr>
        </p:nvGrpSpPr>
        <p:grpSpPr>
          <a:xfrm>
            <a:off x="-1" y="-21236"/>
            <a:ext cx="3311528" cy="5164737"/>
            <a:chOff x="-1" y="-21236"/>
            <a:chExt cx="3311528" cy="5164737"/>
          </a:xfrm>
        </p:grpSpPr>
        <p:sp>
          <p:nvSpPr>
            <p:cNvPr id="5" name="淘宝店chenying0907 36">
              <a:extLst>
                <a:ext uri="{FF2B5EF4-FFF2-40B4-BE49-F238E27FC236}">
                  <a16:creationId xmlns:a16="http://schemas.microsoft.com/office/drawing/2014/main" id="{4370754C-06EB-AC4A-9BB6-843804571FF3}"/>
                </a:ext>
              </a:extLst>
            </p:cNvPr>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DB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91DDD1A-2413-214F-89DF-B9F51C70FF8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81E5811B-B18E-8D4A-9D89-AD4E9E544E30}"/>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8FD6B168-53BF-4349-B4FD-7079FD1F3F71}"/>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PA_淘宝店chenying0907 1">
            <a:extLst>
              <a:ext uri="{FF2B5EF4-FFF2-40B4-BE49-F238E27FC236}">
                <a16:creationId xmlns:a16="http://schemas.microsoft.com/office/drawing/2014/main" id="{B98354AF-ECF8-F443-B36A-C5A48798D0B3}"/>
              </a:ext>
            </a:extLst>
          </p:cNvPr>
          <p:cNvGrpSpPr/>
          <p:nvPr>
            <p:custDataLst>
              <p:tags r:id="rId2"/>
            </p:custDataLst>
          </p:nvPr>
        </p:nvGrpSpPr>
        <p:grpSpPr>
          <a:xfrm>
            <a:off x="4241135" y="650634"/>
            <a:ext cx="3148118" cy="536806"/>
            <a:chOff x="4241135" y="650634"/>
            <a:chExt cx="3148118" cy="536806"/>
          </a:xfrm>
        </p:grpSpPr>
        <p:sp>
          <p:nvSpPr>
            <p:cNvPr id="13" name="PA_文本框 16">
              <a:extLst>
                <a:ext uri="{FF2B5EF4-FFF2-40B4-BE49-F238E27FC236}">
                  <a16:creationId xmlns:a16="http://schemas.microsoft.com/office/drawing/2014/main" id="{4FAA97AE-A745-764B-9959-3CCFDA3E0815}"/>
                </a:ext>
              </a:extLst>
            </p:cNvPr>
            <p:cNvSpPr txBox="1"/>
            <p:nvPr>
              <p:custDataLst>
                <p:tags r:id="rId15"/>
              </p:custDataLst>
            </p:nvPr>
          </p:nvSpPr>
          <p:spPr>
            <a:xfrm>
              <a:off x="4241135" y="66422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01</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4" name="PA_文本框 17">
              <a:extLst>
                <a:ext uri="{FF2B5EF4-FFF2-40B4-BE49-F238E27FC236}">
                  <a16:creationId xmlns:a16="http://schemas.microsoft.com/office/drawing/2014/main" id="{D2CFCF53-E4A2-8142-9D00-B11E623CB301}"/>
                </a:ext>
              </a:extLst>
            </p:cNvPr>
            <p:cNvSpPr txBox="1"/>
            <p:nvPr>
              <p:custDataLst>
                <p:tags r:id="rId16"/>
              </p:custDataLst>
            </p:nvPr>
          </p:nvSpPr>
          <p:spPr>
            <a:xfrm>
              <a:off x="5076056" y="650634"/>
              <a:ext cx="2313197"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Introduction</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5" name="PA_淘宝店chenying0907 39">
              <a:extLst>
                <a:ext uri="{FF2B5EF4-FFF2-40B4-BE49-F238E27FC236}">
                  <a16:creationId xmlns:a16="http://schemas.microsoft.com/office/drawing/2014/main" id="{C353D460-2C79-934A-BBBF-C4239E849C3B}"/>
                </a:ext>
              </a:extLst>
            </p:cNvPr>
            <p:cNvGrpSpPr/>
            <p:nvPr>
              <p:custDataLst>
                <p:tags r:id="rId17"/>
              </p:custDataLst>
            </p:nvPr>
          </p:nvGrpSpPr>
          <p:grpSpPr>
            <a:xfrm>
              <a:off x="4542184" y="719179"/>
              <a:ext cx="307149" cy="413301"/>
              <a:chOff x="4211960" y="594800"/>
              <a:chExt cx="374475" cy="662059"/>
            </a:xfrm>
          </p:grpSpPr>
          <p:sp>
            <p:nvSpPr>
              <p:cNvPr id="16" name="直角三角形 15">
                <a:extLst>
                  <a:ext uri="{FF2B5EF4-FFF2-40B4-BE49-F238E27FC236}">
                    <a16:creationId xmlns:a16="http://schemas.microsoft.com/office/drawing/2014/main" id="{C0301E52-AC9B-A04D-8E79-A5D1B08C0C6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7" name="直接连接符 19">
                <a:extLst>
                  <a:ext uri="{FF2B5EF4-FFF2-40B4-BE49-F238E27FC236}">
                    <a16:creationId xmlns:a16="http://schemas.microsoft.com/office/drawing/2014/main" id="{F829A568-6905-444E-BB17-890AD8734C53}"/>
                  </a:ext>
                </a:extLst>
              </p:cNvPr>
              <p:cNvCxnSpPr>
                <a:stCxn id="16" idx="4"/>
                <a:endCxn id="16"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18" name="PA_淘宝店chenying0907 6">
            <a:extLst>
              <a:ext uri="{FF2B5EF4-FFF2-40B4-BE49-F238E27FC236}">
                <a16:creationId xmlns:a16="http://schemas.microsoft.com/office/drawing/2014/main" id="{743AFC2D-20C5-B041-9753-0118F0D1CEFD}"/>
              </a:ext>
            </a:extLst>
          </p:cNvPr>
          <p:cNvGrpSpPr/>
          <p:nvPr>
            <p:custDataLst>
              <p:tags r:id="rId3"/>
            </p:custDataLst>
          </p:nvPr>
        </p:nvGrpSpPr>
        <p:grpSpPr>
          <a:xfrm>
            <a:off x="4241135" y="1604560"/>
            <a:ext cx="2518395" cy="545860"/>
            <a:chOff x="4241135" y="1456920"/>
            <a:chExt cx="2518395" cy="545860"/>
          </a:xfrm>
        </p:grpSpPr>
        <p:sp>
          <p:nvSpPr>
            <p:cNvPr id="19" name="PA_文本框 21">
              <a:extLst>
                <a:ext uri="{FF2B5EF4-FFF2-40B4-BE49-F238E27FC236}">
                  <a16:creationId xmlns:a16="http://schemas.microsoft.com/office/drawing/2014/main" id="{58928C4C-77EA-684B-BDD9-37CA884ED850}"/>
                </a:ext>
              </a:extLst>
            </p:cNvPr>
            <p:cNvSpPr txBox="1"/>
            <p:nvPr>
              <p:custDataLst>
                <p:tags r:id="rId12"/>
              </p:custDataLst>
            </p:nvPr>
          </p:nvSpPr>
          <p:spPr>
            <a:xfrm>
              <a:off x="4241135" y="147956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02</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0" name="PA_文本框 22">
              <a:extLst>
                <a:ext uri="{FF2B5EF4-FFF2-40B4-BE49-F238E27FC236}">
                  <a16:creationId xmlns:a16="http://schemas.microsoft.com/office/drawing/2014/main" id="{3537FB6B-45BB-B44B-AB68-76AC91DC7780}"/>
                </a:ext>
              </a:extLst>
            </p:cNvPr>
            <p:cNvSpPr txBox="1"/>
            <p:nvPr>
              <p:custDataLst>
                <p:tags r:id="rId13"/>
              </p:custDataLst>
            </p:nvPr>
          </p:nvSpPr>
          <p:spPr>
            <a:xfrm>
              <a:off x="5076056" y="1456920"/>
              <a:ext cx="1683474"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Eunomia</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21" name="PA_淘宝店chenying0907 40">
              <a:extLst>
                <a:ext uri="{FF2B5EF4-FFF2-40B4-BE49-F238E27FC236}">
                  <a16:creationId xmlns:a16="http://schemas.microsoft.com/office/drawing/2014/main" id="{4D9CB585-4DDC-1944-92DC-1A91527046E6}"/>
                </a:ext>
              </a:extLst>
            </p:cNvPr>
            <p:cNvGrpSpPr/>
            <p:nvPr>
              <p:custDataLst>
                <p:tags r:id="rId14"/>
              </p:custDataLst>
            </p:nvPr>
          </p:nvGrpSpPr>
          <p:grpSpPr>
            <a:xfrm>
              <a:off x="4542184" y="1534519"/>
              <a:ext cx="307149" cy="413301"/>
              <a:chOff x="4211960" y="594800"/>
              <a:chExt cx="374475" cy="662059"/>
            </a:xfrm>
          </p:grpSpPr>
          <p:sp>
            <p:nvSpPr>
              <p:cNvPr id="22" name="直角三角形 21">
                <a:extLst>
                  <a:ext uri="{FF2B5EF4-FFF2-40B4-BE49-F238E27FC236}">
                    <a16:creationId xmlns:a16="http://schemas.microsoft.com/office/drawing/2014/main" id="{264599E4-6C58-644A-A7AA-6E039ED8822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23" name="直接连接符 42">
                <a:extLst>
                  <a:ext uri="{FF2B5EF4-FFF2-40B4-BE49-F238E27FC236}">
                    <a16:creationId xmlns:a16="http://schemas.microsoft.com/office/drawing/2014/main" id="{F1E14252-9A63-4A4D-B4FD-EF4BB7055B67}"/>
                  </a:ext>
                </a:extLst>
              </p:cNvPr>
              <p:cNvCxnSpPr>
                <a:cxnSpLocks/>
                <a:stCxn id="22" idx="4"/>
                <a:endCxn id="2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24" name="PA_淘宝店chenying0907 7">
            <a:extLst>
              <a:ext uri="{FF2B5EF4-FFF2-40B4-BE49-F238E27FC236}">
                <a16:creationId xmlns:a16="http://schemas.microsoft.com/office/drawing/2014/main" id="{C6279BB6-5593-754F-B4C2-9F56B8558577}"/>
              </a:ext>
            </a:extLst>
          </p:cNvPr>
          <p:cNvGrpSpPr/>
          <p:nvPr>
            <p:custDataLst>
              <p:tags r:id="rId4"/>
            </p:custDataLst>
          </p:nvPr>
        </p:nvGrpSpPr>
        <p:grpSpPr>
          <a:xfrm>
            <a:off x="4241135" y="2599860"/>
            <a:ext cx="2791932" cy="545860"/>
            <a:chOff x="4241135" y="2287500"/>
            <a:chExt cx="2791932" cy="545860"/>
          </a:xfrm>
        </p:grpSpPr>
        <p:sp>
          <p:nvSpPr>
            <p:cNvPr id="25" name="PA_文本框 24">
              <a:extLst>
                <a:ext uri="{FF2B5EF4-FFF2-40B4-BE49-F238E27FC236}">
                  <a16:creationId xmlns:a16="http://schemas.microsoft.com/office/drawing/2014/main" id="{56E8F68F-DDD5-1C47-A882-5B59834974A3}"/>
                </a:ext>
              </a:extLst>
            </p:cNvPr>
            <p:cNvSpPr txBox="1"/>
            <p:nvPr>
              <p:custDataLst>
                <p:tags r:id="rId9"/>
              </p:custDataLst>
            </p:nvPr>
          </p:nvSpPr>
          <p:spPr>
            <a:xfrm>
              <a:off x="4241135" y="231014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03</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6" name="PA_文本框 25">
              <a:extLst>
                <a:ext uri="{FF2B5EF4-FFF2-40B4-BE49-F238E27FC236}">
                  <a16:creationId xmlns:a16="http://schemas.microsoft.com/office/drawing/2014/main" id="{E0F765B5-0717-FB4B-A065-9FB4FD8718A8}"/>
                </a:ext>
              </a:extLst>
            </p:cNvPr>
            <p:cNvSpPr txBox="1"/>
            <p:nvPr>
              <p:custDataLst>
                <p:tags r:id="rId10"/>
              </p:custDataLst>
            </p:nvPr>
          </p:nvSpPr>
          <p:spPr>
            <a:xfrm>
              <a:off x="5076056" y="2287500"/>
              <a:ext cx="1957011"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Evaluation</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27" name="PA_淘宝店chenying0907 43">
              <a:extLst>
                <a:ext uri="{FF2B5EF4-FFF2-40B4-BE49-F238E27FC236}">
                  <a16:creationId xmlns:a16="http://schemas.microsoft.com/office/drawing/2014/main" id="{A96FFFDD-93E2-3E4E-AF64-5B409789BB0E}"/>
                </a:ext>
              </a:extLst>
            </p:cNvPr>
            <p:cNvGrpSpPr/>
            <p:nvPr>
              <p:custDataLst>
                <p:tags r:id="rId11"/>
              </p:custDataLst>
            </p:nvPr>
          </p:nvGrpSpPr>
          <p:grpSpPr>
            <a:xfrm>
              <a:off x="4542184" y="2365099"/>
              <a:ext cx="307149" cy="413301"/>
              <a:chOff x="4211960" y="594800"/>
              <a:chExt cx="374475" cy="662059"/>
            </a:xfrm>
          </p:grpSpPr>
          <p:sp>
            <p:nvSpPr>
              <p:cNvPr id="28" name="直角三角形 27">
                <a:extLst>
                  <a:ext uri="{FF2B5EF4-FFF2-40B4-BE49-F238E27FC236}">
                    <a16:creationId xmlns:a16="http://schemas.microsoft.com/office/drawing/2014/main" id="{98B046BD-6BDF-1A46-91B0-6A446AAB3C86}"/>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29" name="直接连接符 45">
                <a:extLst>
                  <a:ext uri="{FF2B5EF4-FFF2-40B4-BE49-F238E27FC236}">
                    <a16:creationId xmlns:a16="http://schemas.microsoft.com/office/drawing/2014/main" id="{D00335A2-C744-3944-8353-1E6CA8232B44}"/>
                  </a:ext>
                </a:extLst>
              </p:cNvPr>
              <p:cNvCxnSpPr>
                <a:stCxn id="28" idx="4"/>
                <a:endCxn id="28"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0" name="PA_淘宝店chenying0907 8">
            <a:extLst>
              <a:ext uri="{FF2B5EF4-FFF2-40B4-BE49-F238E27FC236}">
                <a16:creationId xmlns:a16="http://schemas.microsoft.com/office/drawing/2014/main" id="{781D722C-8026-564C-A450-0A897506F7CB}"/>
              </a:ext>
            </a:extLst>
          </p:cNvPr>
          <p:cNvGrpSpPr/>
          <p:nvPr>
            <p:custDataLst>
              <p:tags r:id="rId5"/>
            </p:custDataLst>
          </p:nvPr>
        </p:nvGrpSpPr>
        <p:grpSpPr>
          <a:xfrm>
            <a:off x="4241135" y="3601189"/>
            <a:ext cx="3084255" cy="554913"/>
            <a:chOff x="4241135" y="3093787"/>
            <a:chExt cx="3084255" cy="554913"/>
          </a:xfrm>
        </p:grpSpPr>
        <p:sp>
          <p:nvSpPr>
            <p:cNvPr id="31" name="PA_文本框 27">
              <a:extLst>
                <a:ext uri="{FF2B5EF4-FFF2-40B4-BE49-F238E27FC236}">
                  <a16:creationId xmlns:a16="http://schemas.microsoft.com/office/drawing/2014/main" id="{B9BD3BA4-6E47-034E-A4E4-00FEE42EDBAF}"/>
                </a:ext>
              </a:extLst>
            </p:cNvPr>
            <p:cNvSpPr txBox="1"/>
            <p:nvPr>
              <p:custDataLst>
                <p:tags r:id="rId6"/>
              </p:custDataLst>
            </p:nvPr>
          </p:nvSpPr>
          <p:spPr>
            <a:xfrm>
              <a:off x="4241135" y="3125480"/>
              <a:ext cx="590226"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04</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2" name="PA_文本框 28">
              <a:extLst>
                <a:ext uri="{FF2B5EF4-FFF2-40B4-BE49-F238E27FC236}">
                  <a16:creationId xmlns:a16="http://schemas.microsoft.com/office/drawing/2014/main" id="{E912853B-1C4D-074A-92E5-C20CE7F97196}"/>
                </a:ext>
              </a:extLst>
            </p:cNvPr>
            <p:cNvSpPr txBox="1"/>
            <p:nvPr>
              <p:custDataLst>
                <p:tags r:id="rId7"/>
              </p:custDataLst>
            </p:nvPr>
          </p:nvSpPr>
          <p:spPr>
            <a:xfrm>
              <a:off x="5076056" y="3093787"/>
              <a:ext cx="2249334"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Conclusions</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33" name="PA_淘宝店chenying0907 46">
              <a:extLst>
                <a:ext uri="{FF2B5EF4-FFF2-40B4-BE49-F238E27FC236}">
                  <a16:creationId xmlns:a16="http://schemas.microsoft.com/office/drawing/2014/main" id="{E711166A-9D97-B54C-A769-96307B8F0C82}"/>
                </a:ext>
              </a:extLst>
            </p:cNvPr>
            <p:cNvGrpSpPr/>
            <p:nvPr>
              <p:custDataLst>
                <p:tags r:id="rId8"/>
              </p:custDataLst>
            </p:nvPr>
          </p:nvGrpSpPr>
          <p:grpSpPr>
            <a:xfrm>
              <a:off x="4542184" y="3180439"/>
              <a:ext cx="307149" cy="413301"/>
              <a:chOff x="4211960" y="594800"/>
              <a:chExt cx="374475" cy="662059"/>
            </a:xfrm>
          </p:grpSpPr>
          <p:sp>
            <p:nvSpPr>
              <p:cNvPr id="34" name="直角三角形 33">
                <a:extLst>
                  <a:ext uri="{FF2B5EF4-FFF2-40B4-BE49-F238E27FC236}">
                    <a16:creationId xmlns:a16="http://schemas.microsoft.com/office/drawing/2014/main" id="{EA0FF8E3-3CC2-F641-A45F-D135BD0CAAF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35" name="直接连接符 48">
                <a:extLst>
                  <a:ext uri="{FF2B5EF4-FFF2-40B4-BE49-F238E27FC236}">
                    <a16:creationId xmlns:a16="http://schemas.microsoft.com/office/drawing/2014/main" id="{F7136193-D354-CD48-BC94-48E1B058E7DF}"/>
                  </a:ext>
                </a:extLst>
              </p:cNvPr>
              <p:cNvCxnSpPr>
                <a:stCxn id="34" idx="4"/>
                <a:endCxn id="34"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80227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835969" cy="707886"/>
          </a:xfrm>
          <a:prstGeom prst="rect">
            <a:avLst/>
          </a:prstGeom>
          <a:noFill/>
        </p:spPr>
        <p:txBody>
          <a:bodyPr wrap="none" lIns="91440" tIns="45720" rIns="91440" bIns="45720">
            <a:spAutoFit/>
          </a:bodyPr>
          <a:lstStyle/>
          <a:p>
            <a:r>
              <a:rPr lang="en-US" altLang="zh-CN" sz="4000" dirty="0" err="1"/>
              <a:t>Euno-B+Tree</a:t>
            </a:r>
            <a:endParaRPr lang="zh-CN" altLang="en-US" sz="4000" dirty="0">
              <a:ln w="0"/>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0508C62-50E7-9D45-AEA5-C3271AC373F1}"/>
              </a:ext>
            </a:extLst>
          </p:cNvPr>
          <p:cNvSpPr/>
          <p:nvPr/>
        </p:nvSpPr>
        <p:spPr>
          <a:xfrm>
            <a:off x="1071006" y="1093125"/>
            <a:ext cx="2615777" cy="523220"/>
          </a:xfrm>
          <a:prstGeom prst="rect">
            <a:avLst/>
          </a:prstGeom>
          <a:noFill/>
        </p:spPr>
        <p:txBody>
          <a:bodyPr wrap="square" lIns="91440" tIns="45720" rIns="91440" bIns="45720">
            <a:spAutoFit/>
          </a:bodyPr>
          <a:lstStyle/>
          <a:p>
            <a:r>
              <a:rPr lang="en-US" altLang="zh-CN" sz="2800" dirty="0"/>
              <a:t>Range Query</a:t>
            </a:r>
          </a:p>
        </p:txBody>
      </p:sp>
      <p:sp>
        <p:nvSpPr>
          <p:cNvPr id="9" name="矩形 8">
            <a:extLst>
              <a:ext uri="{FF2B5EF4-FFF2-40B4-BE49-F238E27FC236}">
                <a16:creationId xmlns:a16="http://schemas.microsoft.com/office/drawing/2014/main" id="{A5DBC5C5-9FFF-B644-B849-189E753DC848}"/>
              </a:ext>
            </a:extLst>
          </p:cNvPr>
          <p:cNvSpPr/>
          <p:nvPr/>
        </p:nvSpPr>
        <p:spPr>
          <a:xfrm>
            <a:off x="1635904" y="1822985"/>
            <a:ext cx="3757363" cy="461665"/>
          </a:xfrm>
          <a:prstGeom prst="rect">
            <a:avLst/>
          </a:prstGeom>
          <a:noFill/>
        </p:spPr>
        <p:txBody>
          <a:bodyPr wrap="square" lIns="91440" tIns="45720" rIns="91440" bIns="45720">
            <a:spAutoFit/>
          </a:bodyPr>
          <a:lstStyle/>
          <a:p>
            <a:r>
              <a:rPr lang="en-US" altLang="zh-CN" sz="2400" dirty="0"/>
              <a:t>reserved keys</a:t>
            </a:r>
            <a:endParaRPr lang="en-US" altLang="zh-CN" sz="2400" dirty="0">
              <a:solidFill>
                <a:srgbClr val="FF0000"/>
              </a:solidFill>
            </a:endParaRPr>
          </a:p>
        </p:txBody>
      </p:sp>
      <p:sp>
        <p:nvSpPr>
          <p:cNvPr id="10" name="矩形 9">
            <a:extLst>
              <a:ext uri="{FF2B5EF4-FFF2-40B4-BE49-F238E27FC236}">
                <a16:creationId xmlns:a16="http://schemas.microsoft.com/office/drawing/2014/main" id="{7C77FE2D-E930-B04A-B995-059B5C988BF5}"/>
              </a:ext>
            </a:extLst>
          </p:cNvPr>
          <p:cNvSpPr/>
          <p:nvPr/>
        </p:nvSpPr>
        <p:spPr>
          <a:xfrm>
            <a:off x="1635904" y="3221150"/>
            <a:ext cx="6301866" cy="461665"/>
          </a:xfrm>
          <a:prstGeom prst="rect">
            <a:avLst/>
          </a:prstGeom>
          <a:noFill/>
        </p:spPr>
        <p:txBody>
          <a:bodyPr wrap="square" lIns="91440" tIns="45720" rIns="91440" bIns="45720">
            <a:spAutoFit/>
          </a:bodyPr>
          <a:lstStyle/>
          <a:p>
            <a:r>
              <a:rPr lang="en-US" altLang="zh-CN" sz="2400" dirty="0"/>
              <a:t>like</a:t>
            </a:r>
            <a:r>
              <a:rPr lang="zh-CN" altLang="en-US" sz="2400" dirty="0"/>
              <a:t> </a:t>
            </a:r>
            <a:r>
              <a:rPr lang="en-US" altLang="zh-CN" sz="2400" dirty="0"/>
              <a:t>put</a:t>
            </a:r>
            <a:r>
              <a:rPr lang="zh-CN" altLang="en-US" sz="2400" dirty="0"/>
              <a:t> </a:t>
            </a:r>
            <a:r>
              <a:rPr lang="en-US" altLang="zh-CN" sz="2400" dirty="0"/>
              <a:t>operation</a:t>
            </a:r>
            <a:endParaRPr lang="en-US" altLang="zh-CN" sz="2400" dirty="0">
              <a:solidFill>
                <a:srgbClr val="FF0000"/>
              </a:solidFill>
            </a:endParaRPr>
          </a:p>
        </p:txBody>
      </p:sp>
      <p:sp>
        <p:nvSpPr>
          <p:cNvPr id="12" name="矩形 11">
            <a:extLst>
              <a:ext uri="{FF2B5EF4-FFF2-40B4-BE49-F238E27FC236}">
                <a16:creationId xmlns:a16="http://schemas.microsoft.com/office/drawing/2014/main" id="{402709AC-B599-1348-AFAB-1FB096054303}"/>
              </a:ext>
            </a:extLst>
          </p:cNvPr>
          <p:cNvSpPr/>
          <p:nvPr/>
        </p:nvSpPr>
        <p:spPr>
          <a:xfrm>
            <a:off x="1071006" y="2491290"/>
            <a:ext cx="2615777" cy="523220"/>
          </a:xfrm>
          <a:prstGeom prst="rect">
            <a:avLst/>
          </a:prstGeom>
          <a:noFill/>
        </p:spPr>
        <p:txBody>
          <a:bodyPr wrap="square" lIns="91440" tIns="45720" rIns="91440" bIns="45720">
            <a:spAutoFit/>
          </a:bodyPr>
          <a:lstStyle/>
          <a:p>
            <a:r>
              <a:rPr lang="en-US" altLang="zh-CN" sz="2800" dirty="0"/>
              <a:t>Deletion</a:t>
            </a:r>
          </a:p>
        </p:txBody>
      </p:sp>
      <p:sp>
        <p:nvSpPr>
          <p:cNvPr id="13" name="矩形 12">
            <a:extLst>
              <a:ext uri="{FF2B5EF4-FFF2-40B4-BE49-F238E27FC236}">
                <a16:creationId xmlns:a16="http://schemas.microsoft.com/office/drawing/2014/main" id="{6268B05F-94E7-7D4F-A85C-CF18591BEB1F}"/>
              </a:ext>
            </a:extLst>
          </p:cNvPr>
          <p:cNvSpPr/>
          <p:nvPr/>
        </p:nvSpPr>
        <p:spPr>
          <a:xfrm>
            <a:off x="1635904" y="3889455"/>
            <a:ext cx="6301866" cy="461665"/>
          </a:xfrm>
          <a:prstGeom prst="rect">
            <a:avLst/>
          </a:prstGeom>
          <a:noFill/>
        </p:spPr>
        <p:txBody>
          <a:bodyPr wrap="square" lIns="91440" tIns="45720" rIns="91440" bIns="45720">
            <a:spAutoFit/>
          </a:bodyPr>
          <a:lstStyle/>
          <a:p>
            <a:r>
              <a:rPr lang="en-US" altLang="zh-CN" sz="2400" dirty="0"/>
              <a:t>Re-balance</a:t>
            </a:r>
          </a:p>
        </p:txBody>
      </p:sp>
    </p:spTree>
    <p:extLst>
      <p:ext uri="{BB962C8B-B14F-4D97-AF65-F5344CB8AC3E}">
        <p14:creationId xmlns:p14="http://schemas.microsoft.com/office/powerpoint/2010/main" val="2647179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03</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F3758AE-DE90-F049-9844-B9EE980B96BC}"/>
              </a:ext>
            </a:extLst>
          </p:cNvPr>
          <p:cNvSpPr txBox="1"/>
          <p:nvPr>
            <p:custDataLst>
              <p:tags r:id="rId4"/>
            </p:custDataLst>
          </p:nvPr>
        </p:nvSpPr>
        <p:spPr>
          <a:xfrm>
            <a:off x="3524159" y="1425882"/>
            <a:ext cx="2487535" cy="646331"/>
          </a:xfrm>
          <a:prstGeom prst="rect">
            <a:avLst/>
          </a:prstGeom>
          <a:noFill/>
        </p:spPr>
        <p:txBody>
          <a:bodyPr wrap="square" rtlCol="0">
            <a:spAutoFit/>
          </a:bodyPr>
          <a:lstStyle/>
          <a:p>
            <a:r>
              <a:rPr lang="en-US" altLang="zh-CN" sz="3600" dirty="0">
                <a:solidFill>
                  <a:schemeClr val="bg1">
                    <a:lumMod val="50000"/>
                  </a:schemeClr>
                </a:solidFill>
                <a:latin typeface="Noto Sans S Chinese Medium" panose="020B0600000000000000" pitchFamily="34" charset="-122"/>
                <a:ea typeface="Noto Sans S Chinese Medium" panose="020B0600000000000000" pitchFamily="34" charset="-122"/>
              </a:rPr>
              <a:t>Evaluation</a:t>
            </a:r>
            <a:endParaRPr lang="zh-CN" altLang="en-US" sz="36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23">
            <a:extLst>
              <a:ext uri="{FF2B5EF4-FFF2-40B4-BE49-F238E27FC236}">
                <a16:creationId xmlns:a16="http://schemas.microsoft.com/office/drawing/2014/main" id="{165EC2AF-106E-4A4E-BBAE-49237E039A26}"/>
              </a:ext>
            </a:extLst>
          </p:cNvPr>
          <p:cNvSpPr/>
          <p:nvPr>
            <p:custDataLst>
              <p:tags r:id="rId5"/>
            </p:custDataLst>
          </p:nvPr>
        </p:nvSpPr>
        <p:spPr>
          <a:xfrm>
            <a:off x="3524160" y="2187142"/>
            <a:ext cx="2842349" cy="961289"/>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2000" dirty="0">
                <a:solidFill>
                  <a:schemeClr val="bg1">
                    <a:lumMod val="50000"/>
                  </a:schemeClr>
                </a:solidFill>
                <a:latin typeface="Noto Sans S Chinese Medium" panose="020B0600000000000000" pitchFamily="34" charset="-122"/>
                <a:ea typeface="Noto Sans S Chinese Medium" panose="020B0600000000000000" pitchFamily="34" charset="-122"/>
              </a:rPr>
              <a:t>Experimental Setup</a:t>
            </a:r>
          </a:p>
          <a:p>
            <a:pPr marL="171450" indent="-171450">
              <a:lnSpc>
                <a:spcPct val="150000"/>
              </a:lnSpc>
              <a:buClr>
                <a:schemeClr val="accent3"/>
              </a:buClr>
              <a:buFont typeface="Wingdings" panose="05000000000000000000" pitchFamily="2" charset="2"/>
              <a:buChar char="p"/>
            </a:pPr>
            <a:r>
              <a:rPr lang="en-US" altLang="zh-CN" sz="2000" dirty="0">
                <a:solidFill>
                  <a:schemeClr val="bg1">
                    <a:lumMod val="50000"/>
                  </a:schemeClr>
                </a:solidFill>
                <a:latin typeface="Noto Sans S Chinese Medium" panose="020B0600000000000000" pitchFamily="34" charset="-122"/>
                <a:ea typeface="Noto Sans S Chinese Medium" panose="020B0600000000000000" pitchFamily="34" charset="-122"/>
              </a:rPr>
              <a:t>Result</a:t>
            </a:r>
          </a:p>
        </p:txBody>
      </p:sp>
    </p:spTree>
    <p:extLst>
      <p:ext uri="{BB962C8B-B14F-4D97-AF65-F5344CB8AC3E}">
        <p14:creationId xmlns:p14="http://schemas.microsoft.com/office/powerpoint/2010/main" val="195182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4248920" cy="707886"/>
          </a:xfrm>
          <a:prstGeom prst="rect">
            <a:avLst/>
          </a:prstGeom>
          <a:noFill/>
        </p:spPr>
        <p:txBody>
          <a:bodyPr wrap="none" lIns="91440" tIns="45720" rIns="91440" bIns="45720">
            <a:spAutoFit/>
          </a:bodyPr>
          <a:lstStyle/>
          <a:p>
            <a:r>
              <a:rPr lang="en-US" altLang="zh-CN" sz="4000" dirty="0"/>
              <a:t>Experimental Setup</a:t>
            </a:r>
          </a:p>
        </p:txBody>
      </p:sp>
      <p:sp>
        <p:nvSpPr>
          <p:cNvPr id="11" name="矩形 10">
            <a:extLst>
              <a:ext uri="{FF2B5EF4-FFF2-40B4-BE49-F238E27FC236}">
                <a16:creationId xmlns:a16="http://schemas.microsoft.com/office/drawing/2014/main" id="{40508C62-50E7-9D45-AEA5-C3271AC373F1}"/>
              </a:ext>
            </a:extLst>
          </p:cNvPr>
          <p:cNvSpPr/>
          <p:nvPr/>
        </p:nvSpPr>
        <p:spPr>
          <a:xfrm>
            <a:off x="1071005" y="1141765"/>
            <a:ext cx="7469879" cy="523220"/>
          </a:xfrm>
          <a:prstGeom prst="rect">
            <a:avLst/>
          </a:prstGeom>
          <a:noFill/>
        </p:spPr>
        <p:txBody>
          <a:bodyPr wrap="square" lIns="91440" tIns="45720" rIns="91440" bIns="45720">
            <a:spAutoFit/>
          </a:bodyPr>
          <a:lstStyle/>
          <a:p>
            <a:r>
              <a:rPr lang="en-US" altLang="zh-CN" sz="2800" dirty="0"/>
              <a:t>20-core server, Linux 3.19.0</a:t>
            </a:r>
          </a:p>
        </p:txBody>
      </p:sp>
      <p:sp>
        <p:nvSpPr>
          <p:cNvPr id="12" name="矩形 11">
            <a:extLst>
              <a:ext uri="{FF2B5EF4-FFF2-40B4-BE49-F238E27FC236}">
                <a16:creationId xmlns:a16="http://schemas.microsoft.com/office/drawing/2014/main" id="{402709AC-B599-1348-AFAB-1FB096054303}"/>
              </a:ext>
            </a:extLst>
          </p:cNvPr>
          <p:cNvSpPr/>
          <p:nvPr/>
        </p:nvSpPr>
        <p:spPr>
          <a:xfrm>
            <a:off x="1463531" y="2217025"/>
            <a:ext cx="7164903" cy="707886"/>
          </a:xfrm>
          <a:prstGeom prst="rect">
            <a:avLst/>
          </a:prstGeom>
          <a:noFill/>
        </p:spPr>
        <p:txBody>
          <a:bodyPr wrap="square" lIns="91440" tIns="45720" rIns="91440" bIns="45720">
            <a:spAutoFit/>
          </a:bodyPr>
          <a:lstStyle/>
          <a:p>
            <a:r>
              <a:rPr lang="en-US" altLang="zh-CN" sz="2000" dirty="0"/>
              <a:t>each core has private 32 KB L1 data cache, 32KB L1 instruction cache, and 256 KB L2 cache, each chip has a shared 25 MB L3 cache</a:t>
            </a:r>
          </a:p>
        </p:txBody>
      </p:sp>
      <p:sp>
        <p:nvSpPr>
          <p:cNvPr id="2" name="矩形 1">
            <a:extLst>
              <a:ext uri="{FF2B5EF4-FFF2-40B4-BE49-F238E27FC236}">
                <a16:creationId xmlns:a16="http://schemas.microsoft.com/office/drawing/2014/main" id="{6010A5CD-EF53-B84A-8041-B8732D5EB303}"/>
              </a:ext>
            </a:extLst>
          </p:cNvPr>
          <p:cNvSpPr/>
          <p:nvPr/>
        </p:nvSpPr>
        <p:spPr>
          <a:xfrm>
            <a:off x="1463531" y="1744052"/>
            <a:ext cx="5368842" cy="400110"/>
          </a:xfrm>
          <a:prstGeom prst="rect">
            <a:avLst/>
          </a:prstGeom>
        </p:spPr>
        <p:txBody>
          <a:bodyPr wrap="none">
            <a:spAutoFit/>
          </a:bodyPr>
          <a:lstStyle/>
          <a:p>
            <a:r>
              <a:rPr lang="en-US" altLang="zh-CN" sz="2000" dirty="0"/>
              <a:t>two 2.30 GHz 10-core Intel® Xeon® E5-2650 chips</a:t>
            </a:r>
            <a:endParaRPr lang="zh-CN" altLang="en-US" sz="2000" dirty="0"/>
          </a:p>
        </p:txBody>
      </p:sp>
      <p:sp>
        <p:nvSpPr>
          <p:cNvPr id="13" name="矩形 12">
            <a:extLst>
              <a:ext uri="{FF2B5EF4-FFF2-40B4-BE49-F238E27FC236}">
                <a16:creationId xmlns:a16="http://schemas.microsoft.com/office/drawing/2014/main" id="{B1F555F2-94BD-674F-ADD7-C8ACD79D2915}"/>
              </a:ext>
            </a:extLst>
          </p:cNvPr>
          <p:cNvSpPr/>
          <p:nvPr/>
        </p:nvSpPr>
        <p:spPr>
          <a:xfrm>
            <a:off x="1463531" y="2997774"/>
            <a:ext cx="4386212" cy="400110"/>
          </a:xfrm>
          <a:prstGeom prst="rect">
            <a:avLst/>
          </a:prstGeom>
          <a:noFill/>
        </p:spPr>
        <p:txBody>
          <a:bodyPr wrap="square" lIns="91440" tIns="45720" rIns="91440" bIns="45720">
            <a:spAutoFit/>
          </a:bodyPr>
          <a:lstStyle/>
          <a:p>
            <a:r>
              <a:rPr lang="en-US" altLang="zh-CN" sz="2000" dirty="0"/>
              <a:t>cache line size is 64 bytes </a:t>
            </a:r>
          </a:p>
        </p:txBody>
      </p:sp>
      <p:sp>
        <p:nvSpPr>
          <p:cNvPr id="15" name="矩形 14">
            <a:extLst>
              <a:ext uri="{FF2B5EF4-FFF2-40B4-BE49-F238E27FC236}">
                <a16:creationId xmlns:a16="http://schemas.microsoft.com/office/drawing/2014/main" id="{84E4865B-19FE-E840-90D7-0C35A2919A8A}"/>
              </a:ext>
            </a:extLst>
          </p:cNvPr>
          <p:cNvSpPr/>
          <p:nvPr/>
        </p:nvSpPr>
        <p:spPr>
          <a:xfrm>
            <a:off x="1463531" y="3470747"/>
            <a:ext cx="4386212" cy="400110"/>
          </a:xfrm>
          <a:prstGeom prst="rect">
            <a:avLst/>
          </a:prstGeom>
          <a:noFill/>
        </p:spPr>
        <p:txBody>
          <a:bodyPr wrap="square" lIns="91440" tIns="45720" rIns="91440" bIns="45720">
            <a:spAutoFit/>
          </a:bodyPr>
          <a:lstStyle/>
          <a:p>
            <a:r>
              <a:rPr lang="en-US" altLang="zh-CN" sz="2000" dirty="0"/>
              <a:t>total DRAM size is 256 GB </a:t>
            </a:r>
          </a:p>
        </p:txBody>
      </p:sp>
      <p:sp>
        <p:nvSpPr>
          <p:cNvPr id="16" name="矩形 15">
            <a:extLst>
              <a:ext uri="{FF2B5EF4-FFF2-40B4-BE49-F238E27FC236}">
                <a16:creationId xmlns:a16="http://schemas.microsoft.com/office/drawing/2014/main" id="{4E14A84C-4216-B949-B39D-DFA2DE5487DF}"/>
              </a:ext>
            </a:extLst>
          </p:cNvPr>
          <p:cNvSpPr/>
          <p:nvPr/>
        </p:nvSpPr>
        <p:spPr>
          <a:xfrm>
            <a:off x="1463530" y="3943720"/>
            <a:ext cx="7077353" cy="707886"/>
          </a:xfrm>
          <a:prstGeom prst="rect">
            <a:avLst/>
          </a:prstGeom>
          <a:noFill/>
        </p:spPr>
        <p:txBody>
          <a:bodyPr wrap="square" lIns="91440" tIns="45720" rIns="91440" bIns="45720">
            <a:spAutoFit/>
          </a:bodyPr>
          <a:lstStyle/>
          <a:p>
            <a:r>
              <a:rPr lang="en-US" altLang="zh-CN" sz="2000" dirty="0"/>
              <a:t>use Intel’s Restricted Transactional Memory to implement atomic regions </a:t>
            </a:r>
          </a:p>
        </p:txBody>
      </p:sp>
    </p:spTree>
    <p:extLst>
      <p:ext uri="{BB962C8B-B14F-4D97-AF65-F5344CB8AC3E}">
        <p14:creationId xmlns:p14="http://schemas.microsoft.com/office/powerpoint/2010/main" val="470887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4248920" cy="707886"/>
          </a:xfrm>
          <a:prstGeom prst="rect">
            <a:avLst/>
          </a:prstGeom>
          <a:noFill/>
        </p:spPr>
        <p:txBody>
          <a:bodyPr wrap="none" lIns="91440" tIns="45720" rIns="91440" bIns="45720">
            <a:spAutoFit/>
          </a:bodyPr>
          <a:lstStyle/>
          <a:p>
            <a:r>
              <a:rPr lang="en-US" altLang="zh-CN" sz="4000" dirty="0"/>
              <a:t>Experimental Setup</a:t>
            </a:r>
          </a:p>
        </p:txBody>
      </p:sp>
      <p:sp>
        <p:nvSpPr>
          <p:cNvPr id="11" name="矩形 10">
            <a:extLst>
              <a:ext uri="{FF2B5EF4-FFF2-40B4-BE49-F238E27FC236}">
                <a16:creationId xmlns:a16="http://schemas.microsoft.com/office/drawing/2014/main" id="{40508C62-50E7-9D45-AEA5-C3271AC373F1}"/>
              </a:ext>
            </a:extLst>
          </p:cNvPr>
          <p:cNvSpPr/>
          <p:nvPr/>
        </p:nvSpPr>
        <p:spPr>
          <a:xfrm>
            <a:off x="1071004" y="1057209"/>
            <a:ext cx="7469879" cy="954107"/>
          </a:xfrm>
          <a:prstGeom prst="rect">
            <a:avLst/>
          </a:prstGeom>
          <a:noFill/>
        </p:spPr>
        <p:txBody>
          <a:bodyPr wrap="square" lIns="91440" tIns="45720" rIns="91440" bIns="45720">
            <a:spAutoFit/>
          </a:bodyPr>
          <a:lstStyle/>
          <a:p>
            <a:r>
              <a:rPr lang="en-US" altLang="zh-CN" sz="2800" dirty="0"/>
              <a:t>compare </a:t>
            </a:r>
            <a:r>
              <a:rPr lang="en-US" altLang="zh-CN" sz="2800" dirty="0" err="1"/>
              <a:t>Euno-B+Tree</a:t>
            </a:r>
            <a:r>
              <a:rPr lang="en-US" altLang="zh-CN" sz="2800" dirty="0"/>
              <a:t> with three different concurrent </a:t>
            </a:r>
            <a:r>
              <a:rPr lang="en-US" altLang="zh-CN" sz="2800" dirty="0" err="1"/>
              <a:t>B+Tree</a:t>
            </a:r>
            <a:r>
              <a:rPr lang="en-US" altLang="zh-CN" sz="2800" dirty="0"/>
              <a:t> implementations</a:t>
            </a:r>
          </a:p>
        </p:txBody>
      </p:sp>
      <p:sp>
        <p:nvSpPr>
          <p:cNvPr id="12" name="矩形 11">
            <a:extLst>
              <a:ext uri="{FF2B5EF4-FFF2-40B4-BE49-F238E27FC236}">
                <a16:creationId xmlns:a16="http://schemas.microsoft.com/office/drawing/2014/main" id="{402709AC-B599-1348-AFAB-1FB096054303}"/>
              </a:ext>
            </a:extLst>
          </p:cNvPr>
          <p:cNvSpPr/>
          <p:nvPr/>
        </p:nvSpPr>
        <p:spPr>
          <a:xfrm>
            <a:off x="1463531" y="2217025"/>
            <a:ext cx="7164903" cy="400110"/>
          </a:xfrm>
          <a:prstGeom prst="rect">
            <a:avLst/>
          </a:prstGeom>
          <a:noFill/>
        </p:spPr>
        <p:txBody>
          <a:bodyPr wrap="square" lIns="91440" tIns="45720" rIns="91440" bIns="45720">
            <a:spAutoFit/>
          </a:bodyPr>
          <a:lstStyle/>
          <a:p>
            <a:r>
              <a:rPr lang="en-US" altLang="zh-CN" sz="2000" dirty="0"/>
              <a:t>HTM-based </a:t>
            </a:r>
            <a:r>
              <a:rPr lang="en-US" altLang="zh-CN" sz="2000" dirty="0" err="1"/>
              <a:t>B+Tree</a:t>
            </a:r>
            <a:endParaRPr lang="en-US" altLang="zh-CN" sz="2000" dirty="0"/>
          </a:p>
        </p:txBody>
      </p:sp>
      <p:sp>
        <p:nvSpPr>
          <p:cNvPr id="13" name="矩形 12">
            <a:extLst>
              <a:ext uri="{FF2B5EF4-FFF2-40B4-BE49-F238E27FC236}">
                <a16:creationId xmlns:a16="http://schemas.microsoft.com/office/drawing/2014/main" id="{B1F555F2-94BD-674F-ADD7-C8ACD79D2915}"/>
              </a:ext>
            </a:extLst>
          </p:cNvPr>
          <p:cNvSpPr/>
          <p:nvPr/>
        </p:nvSpPr>
        <p:spPr>
          <a:xfrm>
            <a:off x="1463531" y="2818889"/>
            <a:ext cx="4386212" cy="400110"/>
          </a:xfrm>
          <a:prstGeom prst="rect">
            <a:avLst/>
          </a:prstGeom>
          <a:noFill/>
        </p:spPr>
        <p:txBody>
          <a:bodyPr wrap="square" lIns="91440" tIns="45720" rIns="91440" bIns="45720">
            <a:spAutoFit/>
          </a:bodyPr>
          <a:lstStyle/>
          <a:p>
            <a:r>
              <a:rPr lang="en-US" altLang="zh-CN" sz="2000" dirty="0" err="1"/>
              <a:t>Masstree</a:t>
            </a:r>
            <a:endParaRPr lang="en-US" altLang="zh-CN" sz="2000" dirty="0"/>
          </a:p>
        </p:txBody>
      </p:sp>
      <p:sp>
        <p:nvSpPr>
          <p:cNvPr id="15" name="矩形 14">
            <a:extLst>
              <a:ext uri="{FF2B5EF4-FFF2-40B4-BE49-F238E27FC236}">
                <a16:creationId xmlns:a16="http://schemas.microsoft.com/office/drawing/2014/main" id="{84E4865B-19FE-E840-90D7-0C35A2919A8A}"/>
              </a:ext>
            </a:extLst>
          </p:cNvPr>
          <p:cNvSpPr/>
          <p:nvPr/>
        </p:nvSpPr>
        <p:spPr>
          <a:xfrm>
            <a:off x="1463531" y="3420753"/>
            <a:ext cx="4386212" cy="400110"/>
          </a:xfrm>
          <a:prstGeom prst="rect">
            <a:avLst/>
          </a:prstGeom>
          <a:noFill/>
        </p:spPr>
        <p:txBody>
          <a:bodyPr wrap="square" lIns="91440" tIns="45720" rIns="91440" bIns="45720">
            <a:spAutoFit/>
          </a:bodyPr>
          <a:lstStyle/>
          <a:p>
            <a:r>
              <a:rPr lang="en-US" altLang="zh-CN" sz="2000" dirty="0"/>
              <a:t>HTM-</a:t>
            </a:r>
            <a:r>
              <a:rPr lang="en-US" altLang="zh-CN" sz="2000" dirty="0" err="1"/>
              <a:t>Masstree</a:t>
            </a:r>
            <a:endParaRPr lang="en-US" altLang="zh-CN" sz="2000" dirty="0"/>
          </a:p>
        </p:txBody>
      </p:sp>
    </p:spTree>
    <p:extLst>
      <p:ext uri="{BB962C8B-B14F-4D97-AF65-F5344CB8AC3E}">
        <p14:creationId xmlns:p14="http://schemas.microsoft.com/office/powerpoint/2010/main" val="322384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637004" cy="707886"/>
          </a:xfrm>
          <a:prstGeom prst="rect">
            <a:avLst/>
          </a:prstGeom>
          <a:noFill/>
        </p:spPr>
        <p:txBody>
          <a:bodyPr wrap="none" lIns="91440" tIns="45720" rIns="91440" bIns="45720">
            <a:spAutoFit/>
          </a:bodyPr>
          <a:lstStyle/>
          <a:p>
            <a:r>
              <a:rPr lang="en-US" altLang="zh-CN" sz="4000" dirty="0"/>
              <a:t>Throughput</a:t>
            </a:r>
          </a:p>
        </p:txBody>
      </p:sp>
      <p:pic>
        <p:nvPicPr>
          <p:cNvPr id="2" name="图片 1">
            <a:extLst>
              <a:ext uri="{FF2B5EF4-FFF2-40B4-BE49-F238E27FC236}">
                <a16:creationId xmlns:a16="http://schemas.microsoft.com/office/drawing/2014/main" id="{D7C9CBC3-77FB-304F-9086-57CC2987C5EB}"/>
              </a:ext>
            </a:extLst>
          </p:cNvPr>
          <p:cNvPicPr>
            <a:picLocks noChangeAspect="1"/>
          </p:cNvPicPr>
          <p:nvPr/>
        </p:nvPicPr>
        <p:blipFill>
          <a:blip r:embed="rId4"/>
          <a:stretch>
            <a:fillRect/>
          </a:stretch>
        </p:blipFill>
        <p:spPr>
          <a:xfrm>
            <a:off x="1406997" y="993070"/>
            <a:ext cx="6365402" cy="3757503"/>
          </a:xfrm>
          <a:prstGeom prst="rect">
            <a:avLst/>
          </a:prstGeom>
        </p:spPr>
      </p:pic>
    </p:spTree>
    <p:extLst>
      <p:ext uri="{BB962C8B-B14F-4D97-AF65-F5344CB8AC3E}">
        <p14:creationId xmlns:p14="http://schemas.microsoft.com/office/powerpoint/2010/main" val="380728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637004" cy="707886"/>
          </a:xfrm>
          <a:prstGeom prst="rect">
            <a:avLst/>
          </a:prstGeom>
          <a:noFill/>
        </p:spPr>
        <p:txBody>
          <a:bodyPr wrap="none" lIns="91440" tIns="45720" rIns="91440" bIns="45720">
            <a:spAutoFit/>
          </a:bodyPr>
          <a:lstStyle/>
          <a:p>
            <a:r>
              <a:rPr lang="en-US" altLang="zh-CN" sz="4000" dirty="0"/>
              <a:t>Throughput</a:t>
            </a:r>
          </a:p>
        </p:txBody>
      </p:sp>
      <p:pic>
        <p:nvPicPr>
          <p:cNvPr id="3" name="图片 2">
            <a:extLst>
              <a:ext uri="{FF2B5EF4-FFF2-40B4-BE49-F238E27FC236}">
                <a16:creationId xmlns:a16="http://schemas.microsoft.com/office/drawing/2014/main" id="{58794D59-DC2C-8E41-B655-A412C411BC07}"/>
              </a:ext>
            </a:extLst>
          </p:cNvPr>
          <p:cNvPicPr>
            <a:picLocks noChangeAspect="1"/>
          </p:cNvPicPr>
          <p:nvPr/>
        </p:nvPicPr>
        <p:blipFill>
          <a:blip r:embed="rId4"/>
          <a:stretch>
            <a:fillRect/>
          </a:stretch>
        </p:blipFill>
        <p:spPr>
          <a:xfrm>
            <a:off x="1055992" y="886485"/>
            <a:ext cx="6949872" cy="3987803"/>
          </a:xfrm>
          <a:prstGeom prst="rect">
            <a:avLst/>
          </a:prstGeom>
        </p:spPr>
      </p:pic>
    </p:spTree>
    <p:extLst>
      <p:ext uri="{BB962C8B-B14F-4D97-AF65-F5344CB8AC3E}">
        <p14:creationId xmlns:p14="http://schemas.microsoft.com/office/powerpoint/2010/main" val="3579494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264338" cy="707886"/>
          </a:xfrm>
          <a:prstGeom prst="rect">
            <a:avLst/>
          </a:prstGeom>
          <a:noFill/>
        </p:spPr>
        <p:txBody>
          <a:bodyPr wrap="none" lIns="91440" tIns="45720" rIns="91440" bIns="45720">
            <a:spAutoFit/>
          </a:bodyPr>
          <a:lstStyle/>
          <a:p>
            <a:r>
              <a:rPr lang="en-US" altLang="zh-CN" sz="4000" dirty="0"/>
              <a:t>Scalability</a:t>
            </a:r>
          </a:p>
        </p:txBody>
      </p:sp>
      <p:pic>
        <p:nvPicPr>
          <p:cNvPr id="3" name="图片 2">
            <a:extLst>
              <a:ext uri="{FF2B5EF4-FFF2-40B4-BE49-F238E27FC236}">
                <a16:creationId xmlns:a16="http://schemas.microsoft.com/office/drawing/2014/main" id="{C42E0594-22A5-2744-898B-65C811C2D1D1}"/>
              </a:ext>
            </a:extLst>
          </p:cNvPr>
          <p:cNvPicPr>
            <a:picLocks noChangeAspect="1"/>
          </p:cNvPicPr>
          <p:nvPr/>
        </p:nvPicPr>
        <p:blipFill>
          <a:blip r:embed="rId4"/>
          <a:stretch>
            <a:fillRect/>
          </a:stretch>
        </p:blipFill>
        <p:spPr>
          <a:xfrm>
            <a:off x="3120303" y="72014"/>
            <a:ext cx="5507449" cy="5000731"/>
          </a:xfrm>
          <a:prstGeom prst="rect">
            <a:avLst/>
          </a:prstGeom>
        </p:spPr>
      </p:pic>
    </p:spTree>
    <p:extLst>
      <p:ext uri="{BB962C8B-B14F-4D97-AF65-F5344CB8AC3E}">
        <p14:creationId xmlns:p14="http://schemas.microsoft.com/office/powerpoint/2010/main" val="2914573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030510" cy="707886"/>
          </a:xfrm>
          <a:prstGeom prst="rect">
            <a:avLst/>
          </a:prstGeom>
          <a:noFill/>
        </p:spPr>
        <p:txBody>
          <a:bodyPr wrap="none" lIns="91440" tIns="45720" rIns="91440" bIns="45720">
            <a:spAutoFit/>
          </a:bodyPr>
          <a:lstStyle/>
          <a:p>
            <a:r>
              <a:rPr lang="en-US" altLang="zh-CN" sz="4000" dirty="0"/>
              <a:t>Get/Put Ratio</a:t>
            </a:r>
          </a:p>
        </p:txBody>
      </p:sp>
      <p:pic>
        <p:nvPicPr>
          <p:cNvPr id="2" name="图片 1">
            <a:extLst>
              <a:ext uri="{FF2B5EF4-FFF2-40B4-BE49-F238E27FC236}">
                <a16:creationId xmlns:a16="http://schemas.microsoft.com/office/drawing/2014/main" id="{30905194-A5CF-D843-A1B3-EEE63A230AF8}"/>
              </a:ext>
            </a:extLst>
          </p:cNvPr>
          <p:cNvPicPr>
            <a:picLocks noChangeAspect="1"/>
          </p:cNvPicPr>
          <p:nvPr/>
        </p:nvPicPr>
        <p:blipFill>
          <a:blip r:embed="rId4"/>
          <a:stretch>
            <a:fillRect/>
          </a:stretch>
        </p:blipFill>
        <p:spPr>
          <a:xfrm>
            <a:off x="3408649" y="9728"/>
            <a:ext cx="5692478" cy="5143500"/>
          </a:xfrm>
          <a:prstGeom prst="rect">
            <a:avLst/>
          </a:prstGeom>
        </p:spPr>
      </p:pic>
    </p:spTree>
    <p:extLst>
      <p:ext uri="{BB962C8B-B14F-4D97-AF65-F5344CB8AC3E}">
        <p14:creationId xmlns:p14="http://schemas.microsoft.com/office/powerpoint/2010/main" val="1065706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3257238" cy="1323439"/>
          </a:xfrm>
          <a:prstGeom prst="rect">
            <a:avLst/>
          </a:prstGeom>
          <a:noFill/>
        </p:spPr>
        <p:txBody>
          <a:bodyPr wrap="none" lIns="91440" tIns="45720" rIns="91440" bIns="45720">
            <a:spAutoFit/>
          </a:bodyPr>
          <a:lstStyle/>
          <a:p>
            <a:r>
              <a:rPr lang="en-US" altLang="zh-CN" sz="4000" dirty="0"/>
              <a:t>Different Input</a:t>
            </a:r>
          </a:p>
          <a:p>
            <a:r>
              <a:rPr lang="en-US" altLang="zh-CN" sz="4000" dirty="0"/>
              <a:t>Distributions</a:t>
            </a:r>
          </a:p>
        </p:txBody>
      </p:sp>
      <p:pic>
        <p:nvPicPr>
          <p:cNvPr id="4" name="图片 3">
            <a:extLst>
              <a:ext uri="{FF2B5EF4-FFF2-40B4-BE49-F238E27FC236}">
                <a16:creationId xmlns:a16="http://schemas.microsoft.com/office/drawing/2014/main" id="{DA8B1E19-0131-5C47-89DC-5B1916DE8921}"/>
              </a:ext>
            </a:extLst>
          </p:cNvPr>
          <p:cNvPicPr>
            <a:picLocks noChangeAspect="1"/>
          </p:cNvPicPr>
          <p:nvPr/>
        </p:nvPicPr>
        <p:blipFill>
          <a:blip r:embed="rId4"/>
          <a:stretch>
            <a:fillRect/>
          </a:stretch>
        </p:blipFill>
        <p:spPr>
          <a:xfrm>
            <a:off x="3720341" y="82675"/>
            <a:ext cx="5427504" cy="4956254"/>
          </a:xfrm>
          <a:prstGeom prst="rect">
            <a:avLst/>
          </a:prstGeom>
        </p:spPr>
      </p:pic>
    </p:spTree>
    <p:extLst>
      <p:ext uri="{BB962C8B-B14F-4D97-AF65-F5344CB8AC3E}">
        <p14:creationId xmlns:p14="http://schemas.microsoft.com/office/powerpoint/2010/main" val="571673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04</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F3758AE-DE90-F049-9844-B9EE980B96BC}"/>
              </a:ext>
            </a:extLst>
          </p:cNvPr>
          <p:cNvSpPr txBox="1"/>
          <p:nvPr>
            <p:custDataLst>
              <p:tags r:id="rId4"/>
            </p:custDataLst>
          </p:nvPr>
        </p:nvSpPr>
        <p:spPr>
          <a:xfrm>
            <a:off x="3640891" y="2248583"/>
            <a:ext cx="2964190" cy="646331"/>
          </a:xfrm>
          <a:prstGeom prst="rect">
            <a:avLst/>
          </a:prstGeom>
          <a:noFill/>
        </p:spPr>
        <p:txBody>
          <a:bodyPr wrap="square" rtlCol="0">
            <a:spAutoFit/>
          </a:bodyPr>
          <a:lstStyle/>
          <a:p>
            <a:r>
              <a:rPr lang="en-US" altLang="zh-CN" sz="3600" dirty="0">
                <a:solidFill>
                  <a:schemeClr val="bg1">
                    <a:lumMod val="50000"/>
                  </a:schemeClr>
                </a:solidFill>
                <a:latin typeface="Noto Sans S Chinese Medium" panose="020B0600000000000000" pitchFamily="34" charset="-122"/>
                <a:ea typeface="Noto Sans S Chinese Medium" panose="020B0600000000000000" pitchFamily="34" charset="-122"/>
              </a:rPr>
              <a:t>Conclusions</a:t>
            </a:r>
            <a:endParaRPr lang="zh-CN" altLang="en-US" sz="36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988313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01</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F3758AE-DE90-F049-9844-B9EE980B96BC}"/>
              </a:ext>
            </a:extLst>
          </p:cNvPr>
          <p:cNvSpPr txBox="1"/>
          <p:nvPr>
            <p:custDataLst>
              <p:tags r:id="rId4"/>
            </p:custDataLst>
          </p:nvPr>
        </p:nvSpPr>
        <p:spPr>
          <a:xfrm>
            <a:off x="3524160" y="1425882"/>
            <a:ext cx="2920864" cy="646331"/>
          </a:xfrm>
          <a:prstGeom prst="rect">
            <a:avLst/>
          </a:prstGeom>
          <a:noFill/>
        </p:spPr>
        <p:txBody>
          <a:bodyPr wrap="none" rtlCol="0">
            <a:spAutoFit/>
          </a:bodyPr>
          <a:lstStyle/>
          <a:p>
            <a:r>
              <a:rPr lang="en-US" altLang="zh-CN" sz="3600" dirty="0">
                <a:solidFill>
                  <a:schemeClr val="bg1">
                    <a:lumMod val="50000"/>
                  </a:schemeClr>
                </a:solidFill>
                <a:latin typeface="Noto Sans S Chinese Medium" panose="020B0600000000000000" pitchFamily="34" charset="-122"/>
                <a:ea typeface="Noto Sans S Chinese Medium" panose="020B0600000000000000" pitchFamily="34" charset="-122"/>
              </a:rPr>
              <a:t>Introduction</a:t>
            </a:r>
            <a:endParaRPr lang="zh-CN" altLang="en-US" sz="36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23">
            <a:extLst>
              <a:ext uri="{FF2B5EF4-FFF2-40B4-BE49-F238E27FC236}">
                <a16:creationId xmlns:a16="http://schemas.microsoft.com/office/drawing/2014/main" id="{165EC2AF-106E-4A4E-BBAE-49237E039A26}"/>
              </a:ext>
            </a:extLst>
          </p:cNvPr>
          <p:cNvSpPr/>
          <p:nvPr>
            <p:custDataLst>
              <p:tags r:id="rId5"/>
            </p:custDataLst>
          </p:nvPr>
        </p:nvSpPr>
        <p:spPr>
          <a:xfrm>
            <a:off x="3524160" y="2187142"/>
            <a:ext cx="2842349" cy="1428211"/>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2000" dirty="0" err="1">
                <a:solidFill>
                  <a:schemeClr val="bg1">
                    <a:lumMod val="50000"/>
                  </a:schemeClr>
                </a:solidFill>
                <a:ea typeface="Noto Sans S Chinese Medium" panose="020B0600000000000000" pitchFamily="34" charset="-122"/>
              </a:rPr>
              <a:t>B+Tree</a:t>
            </a:r>
            <a:r>
              <a:rPr lang="en-US" altLang="zh-CN" sz="2000" dirty="0">
                <a:solidFill>
                  <a:schemeClr val="bg1">
                    <a:lumMod val="50000"/>
                  </a:schemeClr>
                </a:solidFill>
                <a:ea typeface="Noto Sans S Chinese Medium" panose="020B0600000000000000" pitchFamily="34" charset="-122"/>
              </a:rPr>
              <a:t> </a:t>
            </a:r>
          </a:p>
          <a:p>
            <a:pPr marL="171450" indent="-171450">
              <a:lnSpc>
                <a:spcPct val="150000"/>
              </a:lnSpc>
              <a:buClr>
                <a:schemeClr val="accent3"/>
              </a:buClr>
              <a:buFont typeface="Wingdings" panose="05000000000000000000" pitchFamily="2" charset="2"/>
              <a:buChar char="p"/>
            </a:pPr>
            <a:r>
              <a:rPr lang="en-US" altLang="zh-CN" sz="2000" dirty="0">
                <a:solidFill>
                  <a:schemeClr val="bg1">
                    <a:lumMod val="50000"/>
                  </a:schemeClr>
                </a:solidFill>
                <a:ea typeface="Noto Sans S Chinese Medium" panose="020B0600000000000000" pitchFamily="34" charset="-122"/>
              </a:rPr>
              <a:t>HTM-based </a:t>
            </a:r>
            <a:r>
              <a:rPr lang="en-US" altLang="zh-CN" sz="2000" dirty="0" err="1">
                <a:solidFill>
                  <a:schemeClr val="bg1">
                    <a:lumMod val="50000"/>
                  </a:schemeClr>
                </a:solidFill>
                <a:ea typeface="Noto Sans S Chinese Medium" panose="020B0600000000000000" pitchFamily="34" charset="-122"/>
              </a:rPr>
              <a:t>B+Tree</a:t>
            </a:r>
            <a:r>
              <a:rPr lang="en-US" altLang="zh-CN" sz="2000" dirty="0">
                <a:solidFill>
                  <a:schemeClr val="bg1">
                    <a:lumMod val="50000"/>
                  </a:schemeClr>
                </a:solidFill>
                <a:ea typeface="Noto Sans S Chinese Medium" panose="020B0600000000000000" pitchFamily="34" charset="-122"/>
              </a:rPr>
              <a:t> </a:t>
            </a:r>
          </a:p>
          <a:p>
            <a:pPr marL="171450" indent="-171450">
              <a:lnSpc>
                <a:spcPct val="150000"/>
              </a:lnSpc>
              <a:buClr>
                <a:schemeClr val="accent3"/>
              </a:buClr>
              <a:buFont typeface="Wingdings" panose="05000000000000000000" pitchFamily="2" charset="2"/>
              <a:buChar char="p"/>
            </a:pPr>
            <a:r>
              <a:rPr lang="en-US" altLang="zh-CN" sz="2000" dirty="0">
                <a:solidFill>
                  <a:schemeClr val="bg1">
                    <a:lumMod val="50000"/>
                  </a:schemeClr>
                </a:solidFill>
                <a:ea typeface="Noto Sans S Chinese Medium" panose="020B0600000000000000" pitchFamily="34" charset="-122"/>
              </a:rPr>
              <a:t>Contention Analysis</a:t>
            </a:r>
          </a:p>
        </p:txBody>
      </p:sp>
    </p:spTree>
    <p:extLst>
      <p:ext uri="{BB962C8B-B14F-4D97-AF65-F5344CB8AC3E}">
        <p14:creationId xmlns:p14="http://schemas.microsoft.com/office/powerpoint/2010/main" val="1419600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6">
            <a:extLst>
              <a:ext uri="{FF2B5EF4-FFF2-40B4-BE49-F238E27FC236}">
                <a16:creationId xmlns:a16="http://schemas.microsoft.com/office/drawing/2014/main" id="{AB48AF61-5ACD-0D45-B2F3-A1836EB36D7F}"/>
              </a:ext>
            </a:extLst>
          </p:cNvPr>
          <p:cNvGrpSpPr/>
          <p:nvPr>
            <p:custDataLst>
              <p:tags r:id="rId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2659702" cy="707886"/>
          </a:xfrm>
          <a:prstGeom prst="rect">
            <a:avLst/>
          </a:prstGeom>
          <a:noFill/>
        </p:spPr>
        <p:txBody>
          <a:bodyPr wrap="none" lIns="91440" tIns="45720" rIns="91440" bIns="45720">
            <a:spAutoFit/>
          </a:bodyPr>
          <a:lstStyle/>
          <a:p>
            <a:r>
              <a:rPr lang="en-US" altLang="zh-CN" sz="4000" dirty="0"/>
              <a:t>Conclusions</a:t>
            </a:r>
          </a:p>
        </p:txBody>
      </p:sp>
      <p:sp>
        <p:nvSpPr>
          <p:cNvPr id="8" name="矩形 7">
            <a:extLst>
              <a:ext uri="{FF2B5EF4-FFF2-40B4-BE49-F238E27FC236}">
                <a16:creationId xmlns:a16="http://schemas.microsoft.com/office/drawing/2014/main" id="{63F3CC06-FC6F-DF44-973F-30C6D55567D5}"/>
              </a:ext>
            </a:extLst>
          </p:cNvPr>
          <p:cNvSpPr/>
          <p:nvPr/>
        </p:nvSpPr>
        <p:spPr>
          <a:xfrm>
            <a:off x="944545" y="1141765"/>
            <a:ext cx="7469879" cy="830997"/>
          </a:xfrm>
          <a:prstGeom prst="rect">
            <a:avLst/>
          </a:prstGeom>
          <a:noFill/>
        </p:spPr>
        <p:txBody>
          <a:bodyPr wrap="square" lIns="91440" tIns="45720" rIns="91440" bIns="45720">
            <a:spAutoFit/>
          </a:bodyPr>
          <a:lstStyle/>
          <a:p>
            <a:r>
              <a:rPr lang="en-US" altLang="zh-CN" sz="2400" dirty="0"/>
              <a:t>Eunomia provides a new strategy of partitioning monolithic transactions to reduce abort rate</a:t>
            </a:r>
          </a:p>
        </p:txBody>
      </p:sp>
      <p:sp>
        <p:nvSpPr>
          <p:cNvPr id="9" name="矩形 8">
            <a:extLst>
              <a:ext uri="{FF2B5EF4-FFF2-40B4-BE49-F238E27FC236}">
                <a16:creationId xmlns:a16="http://schemas.microsoft.com/office/drawing/2014/main" id="{9925E795-162B-5447-BDBD-0309DC26CBEF}"/>
              </a:ext>
            </a:extLst>
          </p:cNvPr>
          <p:cNvSpPr/>
          <p:nvPr/>
        </p:nvSpPr>
        <p:spPr>
          <a:xfrm>
            <a:off x="944546" y="2056871"/>
            <a:ext cx="7469878" cy="830997"/>
          </a:xfrm>
          <a:prstGeom prst="rect">
            <a:avLst/>
          </a:prstGeom>
          <a:noFill/>
        </p:spPr>
        <p:txBody>
          <a:bodyPr wrap="square" lIns="91440" tIns="45720" rIns="91440" bIns="45720">
            <a:spAutoFit/>
          </a:bodyPr>
          <a:lstStyle/>
          <a:p>
            <a:r>
              <a:rPr lang="en-US" altLang="zh-CN" sz="2400" dirty="0"/>
              <a:t>Eunomia scatters the original tree structure to reduce false conflicts</a:t>
            </a:r>
          </a:p>
        </p:txBody>
      </p:sp>
      <p:sp>
        <p:nvSpPr>
          <p:cNvPr id="10" name="矩形 9">
            <a:extLst>
              <a:ext uri="{FF2B5EF4-FFF2-40B4-BE49-F238E27FC236}">
                <a16:creationId xmlns:a16="http://schemas.microsoft.com/office/drawing/2014/main" id="{5036A076-A536-C94C-8A9E-69C6DA54AC2B}"/>
              </a:ext>
            </a:extLst>
          </p:cNvPr>
          <p:cNvSpPr/>
          <p:nvPr/>
        </p:nvSpPr>
        <p:spPr>
          <a:xfrm>
            <a:off x="944545" y="2971977"/>
            <a:ext cx="7469879" cy="830997"/>
          </a:xfrm>
          <a:prstGeom prst="rect">
            <a:avLst/>
          </a:prstGeom>
          <a:noFill/>
        </p:spPr>
        <p:txBody>
          <a:bodyPr wrap="square" lIns="91440" tIns="45720" rIns="91440" bIns="45720">
            <a:spAutoFit/>
          </a:bodyPr>
          <a:lstStyle/>
          <a:p>
            <a:r>
              <a:rPr lang="en-US" altLang="zh-CN" sz="2400" dirty="0"/>
              <a:t>Eunomia adopts fine-grained advisory locks to eliminate true conflicts</a:t>
            </a:r>
          </a:p>
        </p:txBody>
      </p:sp>
      <p:sp>
        <p:nvSpPr>
          <p:cNvPr id="11" name="矩形 10">
            <a:extLst>
              <a:ext uri="{FF2B5EF4-FFF2-40B4-BE49-F238E27FC236}">
                <a16:creationId xmlns:a16="http://schemas.microsoft.com/office/drawing/2014/main" id="{B2CDA1A5-D19E-2D43-A10D-2B23A52F12DA}"/>
              </a:ext>
            </a:extLst>
          </p:cNvPr>
          <p:cNvSpPr/>
          <p:nvPr/>
        </p:nvSpPr>
        <p:spPr>
          <a:xfrm>
            <a:off x="944545" y="3892830"/>
            <a:ext cx="7469879" cy="461665"/>
          </a:xfrm>
          <a:prstGeom prst="rect">
            <a:avLst/>
          </a:prstGeom>
          <a:noFill/>
        </p:spPr>
        <p:txBody>
          <a:bodyPr wrap="square" lIns="91440" tIns="45720" rIns="91440" bIns="45720">
            <a:spAutoFit/>
          </a:bodyPr>
          <a:lstStyle/>
          <a:p>
            <a:r>
              <a:rPr lang="en-US" altLang="zh-CN" sz="2400" dirty="0"/>
              <a:t>Eunomia adapts away the overhead under low contention</a:t>
            </a:r>
          </a:p>
        </p:txBody>
      </p:sp>
    </p:spTree>
    <p:extLst>
      <p:ext uri="{BB962C8B-B14F-4D97-AF65-F5344CB8AC3E}">
        <p14:creationId xmlns:p14="http://schemas.microsoft.com/office/powerpoint/2010/main" val="3244849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a:extLst>
              <a:ext uri="{FF2B5EF4-FFF2-40B4-BE49-F238E27FC236}">
                <a16:creationId xmlns:a16="http://schemas.microsoft.com/office/drawing/2014/main" id="{2116C853-0AC1-654A-BADE-225CAC76DC51}"/>
              </a:ext>
            </a:extLst>
          </p:cNvPr>
          <p:cNvGrpSpPr/>
          <p:nvPr>
            <p:custDataLst>
              <p:tags r:id="rId1"/>
            </p:custDataLst>
          </p:nvPr>
        </p:nvGrpSpPr>
        <p:grpSpPr>
          <a:xfrm>
            <a:off x="0" y="1848167"/>
            <a:ext cx="9153526" cy="3311526"/>
            <a:chOff x="-4763" y="1841500"/>
            <a:chExt cx="9153526" cy="3311526"/>
          </a:xfrm>
        </p:grpSpPr>
        <p:sp>
          <p:nvSpPr>
            <p:cNvPr id="3" name="淘宝店chenying0907 36">
              <a:extLst>
                <a:ext uri="{FF2B5EF4-FFF2-40B4-BE49-F238E27FC236}">
                  <a16:creationId xmlns:a16="http://schemas.microsoft.com/office/drawing/2014/main" id="{C9370955-84A0-644A-9FF0-0F4D2A56754A}"/>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C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10968370-741F-5043-9537-E9CBAF83194A}"/>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1244ADDF-2D60-DD43-96C8-62D54FDD84D6}"/>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1363E848-2AC7-C64B-BAA6-4793AFCD5D4D}"/>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C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40">
              <a:extLst>
                <a:ext uri="{FF2B5EF4-FFF2-40B4-BE49-F238E27FC236}">
                  <a16:creationId xmlns:a16="http://schemas.microsoft.com/office/drawing/2014/main" id="{446DFB16-17B8-4C40-9E82-A03488999FB9}"/>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41">
              <a:extLst>
                <a:ext uri="{FF2B5EF4-FFF2-40B4-BE49-F238E27FC236}">
                  <a16:creationId xmlns:a16="http://schemas.microsoft.com/office/drawing/2014/main" id="{349BDABA-CB6F-6842-8D35-1D1FCDC2C26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淘宝店chenying0907 11">
            <a:extLst>
              <a:ext uri="{FF2B5EF4-FFF2-40B4-BE49-F238E27FC236}">
                <a16:creationId xmlns:a16="http://schemas.microsoft.com/office/drawing/2014/main" id="{45635F5B-418D-A54A-9248-C78AC13A194D}"/>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sp>
        <p:nvSpPr>
          <p:cNvPr id="12" name="矩形 11">
            <a:extLst>
              <a:ext uri="{FF2B5EF4-FFF2-40B4-BE49-F238E27FC236}">
                <a16:creationId xmlns:a16="http://schemas.microsoft.com/office/drawing/2014/main" id="{0E9A4265-F5D0-B848-A20B-855DE2F6FA79}"/>
              </a:ext>
            </a:extLst>
          </p:cNvPr>
          <p:cNvSpPr/>
          <p:nvPr/>
        </p:nvSpPr>
        <p:spPr>
          <a:xfrm>
            <a:off x="1275333" y="1903151"/>
            <a:ext cx="2634054" cy="1323439"/>
          </a:xfrm>
          <a:prstGeom prst="rect">
            <a:avLst/>
          </a:prstGeom>
          <a:noFill/>
        </p:spPr>
        <p:txBody>
          <a:bodyPr wrap="none" lIns="91440" tIns="45720" rIns="91440" bIns="45720">
            <a:spAutoFit/>
          </a:bodyPr>
          <a:lstStyle/>
          <a:p>
            <a:pPr algn="ctr"/>
            <a:r>
              <a:rPr lang="en-US" altLang="zh-CN" sz="8000" b="0" cap="none" spc="0" dirty="0">
                <a:ln w="0"/>
                <a:solidFill>
                  <a:schemeClr val="tx1"/>
                </a:solidFill>
                <a:effectLst>
                  <a:outerShdw blurRad="38100" dist="19050" dir="2700000" algn="tl" rotWithShape="0">
                    <a:schemeClr val="dk1">
                      <a:alpha val="40000"/>
                    </a:schemeClr>
                  </a:outerShdw>
                </a:effectLst>
              </a:rPr>
              <a:t>Q &amp; A</a:t>
            </a:r>
            <a:endParaRPr lang="zh-CN" altLang="en-US" sz="8000" b="0" cap="none" spc="0" dirty="0">
              <a:ln w="0"/>
              <a:solidFill>
                <a:schemeClr val="tx1"/>
              </a:solidFill>
              <a:effectLst>
                <a:outerShdw blurRad="38100" dist="19050" dir="2700000" algn="tl" rotWithShape="0">
                  <a:schemeClr val="dk1">
                    <a:alpha val="40000"/>
                  </a:schemeClr>
                </a:outerShdw>
              </a:effectLst>
            </a:endParaRPr>
          </a:p>
        </p:txBody>
      </p:sp>
      <p:pic>
        <p:nvPicPr>
          <p:cNvPr id="14" name="图片 13">
            <a:extLst>
              <a:ext uri="{FF2B5EF4-FFF2-40B4-BE49-F238E27FC236}">
                <a16:creationId xmlns:a16="http://schemas.microsoft.com/office/drawing/2014/main" id="{6F68F09D-FAF2-9745-8068-430045C92B91}"/>
              </a:ext>
            </a:extLst>
          </p:cNvPr>
          <p:cNvPicPr>
            <a:picLocks noChangeAspect="1"/>
          </p:cNvPicPr>
          <p:nvPr/>
        </p:nvPicPr>
        <p:blipFill>
          <a:blip r:embed="rId5"/>
          <a:stretch>
            <a:fillRect/>
          </a:stretch>
        </p:blipFill>
        <p:spPr>
          <a:xfrm>
            <a:off x="4650848" y="592403"/>
            <a:ext cx="3944937" cy="3944937"/>
          </a:xfrm>
          <a:prstGeom prst="rect">
            <a:avLst/>
          </a:prstGeom>
        </p:spPr>
      </p:pic>
    </p:spTree>
    <p:extLst>
      <p:ext uri="{BB962C8B-B14F-4D97-AF65-F5344CB8AC3E}">
        <p14:creationId xmlns:p14="http://schemas.microsoft.com/office/powerpoint/2010/main" val="983581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C6FEA45B-323F-0E43-BDDE-39BC0B8F254D}"/>
              </a:ext>
            </a:extLst>
          </p:cNvPr>
          <p:cNvPicPr>
            <a:picLocks noChangeAspect="1"/>
          </p:cNvPicPr>
          <p:nvPr/>
        </p:nvPicPr>
        <p:blipFill>
          <a:blip r:embed="rId5"/>
          <a:stretch>
            <a:fillRect/>
          </a:stretch>
        </p:blipFill>
        <p:spPr>
          <a:xfrm>
            <a:off x="0" y="863785"/>
            <a:ext cx="9144000" cy="3415929"/>
          </a:xfrm>
          <a:prstGeom prst="rect">
            <a:avLst/>
          </a:prstGeom>
        </p:spPr>
      </p:pic>
    </p:spTree>
    <p:extLst>
      <p:ext uri="{BB962C8B-B14F-4D97-AF65-F5344CB8AC3E}">
        <p14:creationId xmlns:p14="http://schemas.microsoft.com/office/powerpoint/2010/main" val="29282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869D94A1-9963-9A4A-91A2-2BCD19E1FACB}"/>
              </a:ext>
            </a:extLst>
          </p:cNvPr>
          <p:cNvPicPr>
            <a:picLocks noChangeAspect="1"/>
          </p:cNvPicPr>
          <p:nvPr/>
        </p:nvPicPr>
        <p:blipFill>
          <a:blip r:embed="rId5"/>
          <a:stretch>
            <a:fillRect/>
          </a:stretch>
        </p:blipFill>
        <p:spPr>
          <a:xfrm>
            <a:off x="0" y="906027"/>
            <a:ext cx="9144000" cy="3331445"/>
          </a:xfrm>
          <a:prstGeom prst="rect">
            <a:avLst/>
          </a:prstGeom>
        </p:spPr>
      </p:pic>
      <p:sp>
        <p:nvSpPr>
          <p:cNvPr id="3" name="矩形 2">
            <a:extLst>
              <a:ext uri="{FF2B5EF4-FFF2-40B4-BE49-F238E27FC236}">
                <a16:creationId xmlns:a16="http://schemas.microsoft.com/office/drawing/2014/main" id="{13B8A13A-CE22-5C46-A8CD-27989C0D6BAC}"/>
              </a:ext>
            </a:extLst>
          </p:cNvPr>
          <p:cNvSpPr/>
          <p:nvPr/>
        </p:nvSpPr>
        <p:spPr>
          <a:xfrm>
            <a:off x="3875688" y="83972"/>
            <a:ext cx="1392624"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query</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203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E1A308C1-5FED-934E-AA4A-A1D3716ECEBC}"/>
              </a:ext>
            </a:extLst>
          </p:cNvPr>
          <p:cNvPicPr>
            <a:picLocks noChangeAspect="1"/>
          </p:cNvPicPr>
          <p:nvPr/>
        </p:nvPicPr>
        <p:blipFill>
          <a:blip r:embed="rId5"/>
          <a:stretch>
            <a:fillRect/>
          </a:stretch>
        </p:blipFill>
        <p:spPr>
          <a:xfrm>
            <a:off x="0" y="891886"/>
            <a:ext cx="9144000" cy="3359727"/>
          </a:xfrm>
          <a:prstGeom prst="rect">
            <a:avLst/>
          </a:prstGeom>
        </p:spPr>
      </p:pic>
      <p:sp>
        <p:nvSpPr>
          <p:cNvPr id="10" name="矩形 9">
            <a:extLst>
              <a:ext uri="{FF2B5EF4-FFF2-40B4-BE49-F238E27FC236}">
                <a16:creationId xmlns:a16="http://schemas.microsoft.com/office/drawing/2014/main" id="{E4C9CFFE-9021-C04E-8A30-3FC504736F9A}"/>
              </a:ext>
            </a:extLst>
          </p:cNvPr>
          <p:cNvSpPr/>
          <p:nvPr/>
        </p:nvSpPr>
        <p:spPr>
          <a:xfrm>
            <a:off x="3875688" y="83972"/>
            <a:ext cx="1392624"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query</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524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1"/>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2"/>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7" name="矩形 6">
            <a:extLst>
              <a:ext uri="{FF2B5EF4-FFF2-40B4-BE49-F238E27FC236}">
                <a16:creationId xmlns:a16="http://schemas.microsoft.com/office/drawing/2014/main" id="{2436DAFC-D3B8-8241-8B97-A82ABC938239}"/>
              </a:ext>
            </a:extLst>
          </p:cNvPr>
          <p:cNvSpPr/>
          <p:nvPr/>
        </p:nvSpPr>
        <p:spPr>
          <a:xfrm>
            <a:off x="463103" y="178599"/>
            <a:ext cx="1619289" cy="707886"/>
          </a:xfrm>
          <a:prstGeom prst="rect">
            <a:avLst/>
          </a:prstGeom>
          <a:noFill/>
        </p:spPr>
        <p:txBody>
          <a:bodyPr wrap="none" lIns="91440" tIns="45720" rIns="91440" bIns="45720">
            <a:spAutoFit/>
          </a:bodyPr>
          <a:lstStyle/>
          <a:p>
            <a:r>
              <a:rPr lang="en-US" altLang="zh-CN" sz="4000" dirty="0" err="1">
                <a:ln w="0"/>
                <a:effectLst>
                  <a:outerShdw blurRad="38100" dist="19050" dir="2700000" algn="tl" rotWithShape="0">
                    <a:schemeClr val="dk1">
                      <a:alpha val="40000"/>
                    </a:schemeClr>
                  </a:outerShdw>
                </a:effectLst>
              </a:rPr>
              <a:t>B+Tree</a:t>
            </a:r>
            <a:endParaRPr lang="zh-CN" altLang="en-US" sz="4000" dirty="0">
              <a:ln w="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00C95BBE-7CC6-D045-9F2E-91439F1C46BC}"/>
              </a:ext>
            </a:extLst>
          </p:cNvPr>
          <p:cNvPicPr>
            <a:picLocks noChangeAspect="1"/>
          </p:cNvPicPr>
          <p:nvPr/>
        </p:nvPicPr>
        <p:blipFill>
          <a:blip r:embed="rId5"/>
          <a:stretch>
            <a:fillRect/>
          </a:stretch>
        </p:blipFill>
        <p:spPr>
          <a:xfrm>
            <a:off x="0" y="945153"/>
            <a:ext cx="9144000" cy="3350473"/>
          </a:xfrm>
          <a:prstGeom prst="rect">
            <a:avLst/>
          </a:prstGeom>
        </p:spPr>
      </p:pic>
      <p:sp>
        <p:nvSpPr>
          <p:cNvPr id="10" name="矩形 9">
            <a:extLst>
              <a:ext uri="{FF2B5EF4-FFF2-40B4-BE49-F238E27FC236}">
                <a16:creationId xmlns:a16="http://schemas.microsoft.com/office/drawing/2014/main" id="{44660503-068D-CF47-A851-7F157314FB6F}"/>
              </a:ext>
            </a:extLst>
          </p:cNvPr>
          <p:cNvSpPr/>
          <p:nvPr/>
        </p:nvSpPr>
        <p:spPr>
          <a:xfrm>
            <a:off x="3875688" y="83972"/>
            <a:ext cx="1392624"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query</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835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4557</TotalTime>
  <Words>2042</Words>
  <Application>Microsoft Macintosh PowerPoint</Application>
  <PresentationFormat>全屏显示(16:9)</PresentationFormat>
  <Paragraphs>338</Paragraphs>
  <Slides>51</Slides>
  <Notes>51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等线</vt:lpstr>
      <vt:lpstr>等线 Light</vt:lpstr>
      <vt:lpstr>宋体</vt:lpstr>
      <vt:lpstr>微软雅黑</vt:lpstr>
      <vt:lpstr>Noto Sans S Chinese Medium</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橙色淡雅</dc:title>
  <dc:creator>第一PPT</dc:creator>
  <cp:keywords>www.1ppt.com</cp:keywords>
  <dc:description>www.1ppt.com</dc:description>
  <cp:lastModifiedBy>Microsoft Office User</cp:lastModifiedBy>
  <cp:revision>129</cp:revision>
  <dcterms:created xsi:type="dcterms:W3CDTF">2018-09-12T12:44:48Z</dcterms:created>
  <dcterms:modified xsi:type="dcterms:W3CDTF">2019-03-29T07:53:30Z</dcterms:modified>
</cp:coreProperties>
</file>