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78" r:id="rId13"/>
    <p:sldId id="267" r:id="rId14"/>
    <p:sldId id="268" r:id="rId15"/>
    <p:sldId id="269" r:id="rId16"/>
    <p:sldId id="270" r:id="rId17"/>
    <p:sldId id="271" r:id="rId18"/>
    <p:sldId id="293" r:id="rId19"/>
    <p:sldId id="272" r:id="rId20"/>
    <p:sldId id="294" r:id="rId21"/>
    <p:sldId id="295" r:id="rId22"/>
    <p:sldId id="273" r:id="rId23"/>
    <p:sldId id="274" r:id="rId24"/>
    <p:sldId id="297" r:id="rId25"/>
    <p:sldId id="276" r:id="rId26"/>
    <p:sldId id="277"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3029"/>
    <a:srgbClr val="DD86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9"/>
  </p:normalViewPr>
  <p:slideViewPr>
    <p:cSldViewPr snapToGrid="0">
      <p:cViewPr varScale="1">
        <p:scale>
          <a:sx n="136" d="100"/>
          <a:sy n="136" d="100"/>
        </p:scale>
        <p:origin x="960"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SIGOPS07 </a:t>
            </a:r>
            <a:r>
              <a:rPr lang="zh-CN">
                <a:highlight>
                  <a:srgbClr val="FFFFFF"/>
                </a:highlight>
              </a:rPr>
              <a:t>HoF Award</a:t>
            </a:r>
            <a:endParaRPr>
              <a:highlight>
                <a:srgbClr val="FFFFFF"/>
              </a:highlight>
            </a:endParaRPr>
          </a:p>
          <a:p>
            <a:pPr marL="0" lvl="0" indent="0" algn="l" rtl="0">
              <a:spcBef>
                <a:spcPts val="0"/>
              </a:spcBef>
              <a:spcAft>
                <a:spcPts val="0"/>
              </a:spcAft>
              <a:buNone/>
            </a:pPr>
            <a:r>
              <a:rPr lang="zh-CN">
                <a:highlight>
                  <a:srgbClr val="FFFFFF"/>
                </a:highlight>
              </a:rPr>
              <a:t>SOSP17</a:t>
            </a:r>
            <a:endParaRPr>
              <a:highlight>
                <a:srgbClr val="FFFFFF"/>
              </a:highlight>
            </a:endParaRPr>
          </a:p>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57d16c142a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57d16c142a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55a96ce924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55a96ce924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55aaaa654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55aaaa654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80624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55aaaa6544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55aaaa6544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The context is opaque to caller.</a:t>
            </a:r>
            <a:endParaRPr/>
          </a:p>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57b6407c6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57b6407c6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5638bdea7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5638bdea7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57b6407c6c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57b6407c6c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There are two strategies that a client can use to select a node: (1) route its request through a generic load balancer that will select a node based on load information, or (2) use a partition-aware client library that routes requests directly to the appropriate coordinator nodes. </a:t>
            </a:r>
            <a:endParaRPr/>
          </a:p>
          <a:p>
            <a:pPr marL="0" lvl="0" indent="0" algn="l" rtl="0">
              <a:spcBef>
                <a:spcPts val="0"/>
              </a:spcBef>
              <a:spcAft>
                <a:spcPts val="0"/>
              </a:spcAft>
              <a:buNone/>
            </a:pPr>
            <a:r>
              <a:rPr lang="zh-CN"/>
              <a:t>The advantage of the first approach is that the client does not have to link any code specific to Dynamo in its application, whereas the second strategy can achieve lower latency because it skips a potential forwarding step.</a:t>
            </a:r>
            <a:endParaRPr/>
          </a:p>
          <a:p>
            <a:pPr marL="0" lvl="0" indent="0" algn="l" rtl="0">
              <a:spcBef>
                <a:spcPts val="0"/>
              </a:spcBef>
              <a:spcAft>
                <a:spcPts val="0"/>
              </a:spcAft>
              <a:buClr>
                <a:schemeClr val="dk1"/>
              </a:buClr>
              <a:buSzPts val="1100"/>
              <a:buFont typeface="Arial"/>
              <a:buNone/>
            </a:pPr>
            <a:r>
              <a:rPr lang="zh-CN">
                <a:solidFill>
                  <a:schemeClr val="dk1"/>
                </a:solidFill>
              </a:rPr>
              <a:t>In general, only k/N keys need to be remapped when k is the number of keys and N is the number of servers (more specifically, the maximum of the initial and final number of servers).</a:t>
            </a:r>
            <a:endParaRPr>
              <a:solidFill>
                <a:schemeClr val="dk1"/>
              </a:solidFill>
            </a:endParaRPr>
          </a:p>
          <a:p>
            <a:pPr marL="0" lvl="0" indent="0" algn="l" rtl="0">
              <a:spcBef>
                <a:spcPts val="0"/>
              </a:spcBef>
              <a:spcAft>
                <a:spcPts val="0"/>
              </a:spcAft>
              <a:buClr>
                <a:schemeClr val="dk1"/>
              </a:buClr>
              <a:buSzPts val="1100"/>
              <a:buFont typeface="Arial"/>
              <a:buNone/>
            </a:pPr>
            <a:r>
              <a:rPr lang="zh-CN">
                <a:solidFill>
                  <a:schemeClr val="dk1"/>
                </a:solidFill>
              </a:rPr>
              <a:t>Dynamo can be characterized as a zero-hop DHT, where each node maintains enough routing information locally to route a request to the appropriate node directly.</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57b6407c6c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57b6407c6c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5638bdea7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5638bdea7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79680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57b82e6b0c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57b82e6b0c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5a96ce92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5a96ce92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57b82e6b0c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57b82e6b0c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71525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57b82e6b0c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57b82e6b0c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63523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57b82e6b0c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57b82e6b0c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57b6407c6c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57b6407c6c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57d16c142a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57d16c142a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W = 1, high availability, low durability</a:t>
            </a:r>
            <a:endParaRPr/>
          </a:p>
        </p:txBody>
      </p:sp>
    </p:spTree>
    <p:extLst>
      <p:ext uri="{BB962C8B-B14F-4D97-AF65-F5344CB8AC3E}">
        <p14:creationId xmlns:p14="http://schemas.microsoft.com/office/powerpoint/2010/main" val="1102093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57d16c142a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57d16c142a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R=1, High performance read engine</a:t>
            </a:r>
            <a:endParaRPr/>
          </a:p>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57b82e6b0c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57b82e6b0c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Gossip based</a:t>
            </a: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55a96ce924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55a96ce924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57b6407c6c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57b6407c6c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57b82e6b0c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57b82e6b0c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5a96ce92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5a96ce92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57b82e6b0c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57b82e6b0c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57d16c142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57d16c142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57d16c142a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57d16c142a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7d16c142a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7d16c142a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57b82e6b0c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57b82e6b0c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55a96ce924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55a96ce924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57d16c142a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57d16c142a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57b6407c6c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57b6407c6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57b82e6b0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57b82e6b0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57d16c142a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57d16c142a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Unavailability == $$$</a:t>
            </a: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5a96ce924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5a96ce92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57d16c142a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57d16c142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57d16c142a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57d16c142a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55a96ce924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55a96ce924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57d16c142a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57d16c142a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zh-C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8" Type="http://schemas.openxmlformats.org/officeDocument/2006/relationships/hyperlink" Target="https://chenjiayang.me/2018/08/05/paper-Dynamo/" TargetMode="External"/><Relationship Id="rId3" Type="http://schemas.openxmlformats.org/officeDocument/2006/relationships/hyperlink" Target="https://www.allthingsdistributed.com/2007/10/amazons_dynamo.html" TargetMode="External"/><Relationship Id="rId7" Type="http://schemas.openxmlformats.org/officeDocument/2006/relationships/hyperlink" Target="https://zhuanlan.zhihu.com/p/27853552" TargetMode="External"/><Relationship Id="rId2" Type="http://schemas.openxmlformats.org/officeDocument/2006/relationships/notesSlide" Target="../notesSlides/notesSlide38.xml"/><Relationship Id="rId1" Type="http://schemas.openxmlformats.org/officeDocument/2006/relationships/slideLayout" Target="../slideLayouts/slideLayout3.xml"/><Relationship Id="rId6" Type="http://schemas.openxmlformats.org/officeDocument/2006/relationships/hyperlink" Target="https://www.cnblogs.com/liangmou/p/7786345.html" TargetMode="External"/><Relationship Id="rId5" Type="http://schemas.openxmlformats.org/officeDocument/2006/relationships/hyperlink" Target="https://www.toptal.com/big-data/consistent-hashing" TargetMode="External"/><Relationship Id="rId10" Type="http://schemas.openxmlformats.org/officeDocument/2006/relationships/hyperlink" Target="https://www.theregister.co.uk/2017/10/06/10_years_on_amazons_cloud_chief_reflects_on_dynamodb_launch/" TargetMode="External"/><Relationship Id="rId4" Type="http://schemas.openxmlformats.org/officeDocument/2006/relationships/hyperlink" Target="https://queue.acm.org/detail.cfm?id=1142065" TargetMode="External"/><Relationship Id="rId9" Type="http://schemas.openxmlformats.org/officeDocument/2006/relationships/hyperlink" Target="https://cs.uwaterloo.ca/~tozsu/courses/CS848/W15/presentations/JeffAvery-Dynamo.pdf"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6296038" y="1641322"/>
            <a:ext cx="2328233" cy="1143000"/>
          </a:xfrm>
          <a:prstGeom prst="rect">
            <a:avLst/>
          </a:prstGeom>
          <a:noFill/>
          <a:ln>
            <a:noFill/>
          </a:ln>
        </p:spPr>
      </p:pic>
      <p:sp>
        <p:nvSpPr>
          <p:cNvPr id="55" name="Google Shape;55;p13"/>
          <p:cNvSpPr txBox="1">
            <a:spLocks noGrp="1"/>
          </p:cNvSpPr>
          <p:nvPr>
            <p:ph type="ctrTitle"/>
          </p:nvPr>
        </p:nvSpPr>
        <p:spPr>
          <a:xfrm>
            <a:off x="1170075" y="1186525"/>
            <a:ext cx="766230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CN" sz="4200" b="1">
                <a:solidFill>
                  <a:srgbClr val="434343"/>
                </a:solidFill>
                <a:latin typeface="Comic Sans MS"/>
                <a:ea typeface="Comic Sans MS"/>
                <a:cs typeface="Comic Sans MS"/>
                <a:sym typeface="Comic Sans MS"/>
              </a:rPr>
              <a:t>Dynamo:</a:t>
            </a:r>
            <a:r>
              <a:rPr lang="zh-CN" sz="3600" b="1">
                <a:solidFill>
                  <a:srgbClr val="434343"/>
                </a:solidFill>
                <a:latin typeface="Comic Sans MS"/>
                <a:ea typeface="Comic Sans MS"/>
                <a:cs typeface="Comic Sans MS"/>
                <a:sym typeface="Comic Sans MS"/>
              </a:rPr>
              <a:t> </a:t>
            </a:r>
            <a:endParaRPr sz="3600" b="1">
              <a:solidFill>
                <a:srgbClr val="434343"/>
              </a:solidFill>
              <a:latin typeface="Comic Sans MS"/>
              <a:ea typeface="Comic Sans MS"/>
              <a:cs typeface="Comic Sans MS"/>
              <a:sym typeface="Comic Sans MS"/>
            </a:endParaRPr>
          </a:p>
          <a:p>
            <a:pPr marL="0" lvl="0" indent="0" algn="l" rtl="0">
              <a:spcBef>
                <a:spcPts val="0"/>
              </a:spcBef>
              <a:spcAft>
                <a:spcPts val="0"/>
              </a:spcAft>
              <a:buNone/>
            </a:pPr>
            <a:r>
              <a:rPr lang="zh-CN" sz="3200">
                <a:solidFill>
                  <a:schemeClr val="dk2"/>
                </a:solidFill>
                <a:latin typeface="Comic Sans MS"/>
                <a:ea typeface="Comic Sans MS"/>
                <a:cs typeface="Comic Sans MS"/>
                <a:sym typeface="Comic Sans MS"/>
              </a:rPr>
              <a:t>Amazon’s Highly-Available </a:t>
            </a:r>
            <a:endParaRPr sz="3200">
              <a:solidFill>
                <a:schemeClr val="dk2"/>
              </a:solidFill>
              <a:latin typeface="Comic Sans MS"/>
              <a:ea typeface="Comic Sans MS"/>
              <a:cs typeface="Comic Sans MS"/>
              <a:sym typeface="Comic Sans MS"/>
            </a:endParaRPr>
          </a:p>
          <a:p>
            <a:pPr marL="0" lvl="0" indent="0" algn="l" rtl="0">
              <a:spcBef>
                <a:spcPts val="0"/>
              </a:spcBef>
              <a:spcAft>
                <a:spcPts val="0"/>
              </a:spcAft>
              <a:buNone/>
            </a:pPr>
            <a:r>
              <a:rPr lang="zh-CN" sz="3200">
                <a:solidFill>
                  <a:schemeClr val="dk2"/>
                </a:solidFill>
                <a:latin typeface="Comic Sans MS"/>
                <a:ea typeface="Comic Sans MS"/>
                <a:cs typeface="Comic Sans MS"/>
                <a:sym typeface="Comic Sans MS"/>
              </a:rPr>
              <a:t>Key-Value Store</a:t>
            </a:r>
            <a:endParaRPr sz="3200">
              <a:solidFill>
                <a:schemeClr val="dk2"/>
              </a:solidFill>
              <a:latin typeface="Comic Sans MS"/>
              <a:ea typeface="Comic Sans MS"/>
              <a:cs typeface="Comic Sans MS"/>
              <a:sym typeface="Comic Sans MS"/>
            </a:endParaRPr>
          </a:p>
        </p:txBody>
      </p:sp>
      <p:sp>
        <p:nvSpPr>
          <p:cNvPr id="56" name="Google Shape;56;p13"/>
          <p:cNvSpPr txBox="1">
            <a:spLocks noGrp="1"/>
          </p:cNvSpPr>
          <p:nvPr>
            <p:ph type="subTitle" idx="1"/>
          </p:nvPr>
        </p:nvSpPr>
        <p:spPr>
          <a:xfrm>
            <a:off x="1608875" y="3596125"/>
            <a:ext cx="6861900" cy="792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zh-CN" sz="1600">
                <a:latin typeface="Comic Sans MS"/>
                <a:ea typeface="Comic Sans MS"/>
                <a:cs typeface="Comic Sans MS"/>
                <a:sym typeface="Comic Sans MS"/>
              </a:rPr>
              <a:t>Giuseppe DeCandia, Deniz Hastorun, Madan Jampani, Gunavardhan</a:t>
            </a:r>
            <a:endParaRPr sz="1600">
              <a:latin typeface="Comic Sans MS"/>
              <a:ea typeface="Comic Sans MS"/>
              <a:cs typeface="Comic Sans MS"/>
              <a:sym typeface="Comic Sans MS"/>
            </a:endParaRPr>
          </a:p>
          <a:p>
            <a:pPr marL="0" lvl="0" indent="0" algn="r" rtl="0">
              <a:spcBef>
                <a:spcPts val="0"/>
              </a:spcBef>
              <a:spcAft>
                <a:spcPts val="0"/>
              </a:spcAft>
              <a:buNone/>
            </a:pPr>
            <a:r>
              <a:rPr lang="zh-CN" sz="1600">
                <a:latin typeface="Comic Sans MS"/>
                <a:ea typeface="Comic Sans MS"/>
                <a:cs typeface="Comic Sans MS"/>
                <a:sym typeface="Comic Sans MS"/>
              </a:rPr>
              <a:t>Kakulapati, Avinash Lakshman, Alex Pilchin, Swaminathan</a:t>
            </a:r>
            <a:endParaRPr sz="1600">
              <a:latin typeface="Comic Sans MS"/>
              <a:ea typeface="Comic Sans MS"/>
              <a:cs typeface="Comic Sans MS"/>
              <a:sym typeface="Comic Sans MS"/>
            </a:endParaRPr>
          </a:p>
          <a:p>
            <a:pPr marL="0" lvl="0" indent="0" algn="r" rtl="0">
              <a:spcBef>
                <a:spcPts val="0"/>
              </a:spcBef>
              <a:spcAft>
                <a:spcPts val="0"/>
              </a:spcAft>
              <a:buNone/>
            </a:pPr>
            <a:r>
              <a:rPr lang="zh-CN" sz="1600">
                <a:latin typeface="Comic Sans MS"/>
                <a:ea typeface="Comic Sans MS"/>
                <a:cs typeface="Comic Sans MS"/>
                <a:sym typeface="Comic Sans MS"/>
              </a:rPr>
              <a:t>Sivasubramanian, Peter Vosshall and Werner Vogels</a:t>
            </a:r>
            <a:endParaRPr sz="1600">
              <a:latin typeface="Comic Sans MS"/>
              <a:ea typeface="Comic Sans MS"/>
              <a:cs typeface="Comic Sans MS"/>
              <a:sym typeface="Comic Sans MS"/>
            </a:endParaRPr>
          </a:p>
          <a:p>
            <a:pPr marL="0" lvl="0" indent="0" algn="r" rtl="0">
              <a:spcBef>
                <a:spcPts val="0"/>
              </a:spcBef>
              <a:spcAft>
                <a:spcPts val="0"/>
              </a:spcAft>
              <a:buNone/>
            </a:pPr>
            <a:r>
              <a:rPr lang="zh-CN" sz="1600">
                <a:latin typeface="Comic Sans MS"/>
                <a:ea typeface="Comic Sans MS"/>
                <a:cs typeface="Comic Sans MS"/>
                <a:sym typeface="Comic Sans MS"/>
              </a:rPr>
              <a:t>Amazon.com</a:t>
            </a:r>
            <a:endParaRPr sz="1600">
              <a:latin typeface="Comic Sans MS"/>
              <a:ea typeface="Comic Sans MS"/>
              <a:cs typeface="Comic Sans MS"/>
              <a:sym typeface="Comic Sans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sz="3200">
                <a:solidFill>
                  <a:srgbClr val="434343"/>
                </a:solidFill>
                <a:latin typeface="Comic Sans MS"/>
                <a:ea typeface="Comic Sans MS"/>
                <a:cs typeface="Comic Sans MS"/>
                <a:sym typeface="Comic Sans MS"/>
              </a:rPr>
              <a:t>Key Design Principles</a:t>
            </a:r>
            <a:endParaRPr/>
          </a:p>
        </p:txBody>
      </p:sp>
      <p:sp>
        <p:nvSpPr>
          <p:cNvPr id="124" name="Google Shape;124;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CN"/>
              <a:t>10</a:t>
            </a:fld>
            <a:endParaRPr/>
          </a:p>
        </p:txBody>
      </p:sp>
      <p:sp>
        <p:nvSpPr>
          <p:cNvPr id="125" name="Google Shape;125;p22"/>
          <p:cNvSpPr txBox="1"/>
          <p:nvPr/>
        </p:nvSpPr>
        <p:spPr>
          <a:xfrm>
            <a:off x="316900" y="4662025"/>
            <a:ext cx="8520600" cy="32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1200">
                <a:solidFill>
                  <a:srgbClr val="999999"/>
                </a:solidFill>
                <a:latin typeface="Comic Sans MS"/>
                <a:ea typeface="Comic Sans MS"/>
                <a:cs typeface="Comic Sans MS"/>
                <a:sym typeface="Comic Sans MS"/>
              </a:rPr>
              <a:t>Design Principles</a:t>
            </a:r>
            <a:endParaRPr sz="1200">
              <a:solidFill>
                <a:srgbClr val="999999"/>
              </a:solidFill>
              <a:latin typeface="Comic Sans MS"/>
              <a:ea typeface="Comic Sans MS"/>
              <a:cs typeface="Comic Sans MS"/>
              <a:sym typeface="Comic Sans MS"/>
            </a:endParaRPr>
          </a:p>
        </p:txBody>
      </p:sp>
      <p:graphicFrame>
        <p:nvGraphicFramePr>
          <p:cNvPr id="6" name="表格 5">
            <a:extLst>
              <a:ext uri="{FF2B5EF4-FFF2-40B4-BE49-F238E27FC236}">
                <a16:creationId xmlns:a16="http://schemas.microsoft.com/office/drawing/2014/main" id="{EF03C460-6C8D-964D-9B25-17E3090BF956}"/>
              </a:ext>
            </a:extLst>
          </p:cNvPr>
          <p:cNvGraphicFramePr>
            <a:graphicFrameLocks noGrp="1"/>
          </p:cNvGraphicFramePr>
          <p:nvPr>
            <p:extLst>
              <p:ext uri="{D42A27DB-BD31-4B8C-83A1-F6EECF244321}">
                <p14:modId xmlns:p14="http://schemas.microsoft.com/office/powerpoint/2010/main" val="417815762"/>
              </p:ext>
            </p:extLst>
          </p:nvPr>
        </p:nvGraphicFramePr>
        <p:xfrm>
          <a:off x="508000" y="1691199"/>
          <a:ext cx="8128000" cy="2296160"/>
        </p:xfrm>
        <a:graphic>
          <a:graphicData uri="http://schemas.openxmlformats.org/drawingml/2006/table">
            <a:tbl>
              <a:tblPr firstRow="1" bandRow="1">
                <a:tableStyleId>{5FD0F851-EC5A-4D38-B0AD-8093EC10F338}</a:tableStyleId>
              </a:tblPr>
              <a:tblGrid>
                <a:gridCol w="2451100">
                  <a:extLst>
                    <a:ext uri="{9D8B030D-6E8A-4147-A177-3AD203B41FA5}">
                      <a16:colId xmlns:a16="http://schemas.microsoft.com/office/drawing/2014/main" val="3949438206"/>
                    </a:ext>
                  </a:extLst>
                </a:gridCol>
                <a:gridCol w="5676900">
                  <a:extLst>
                    <a:ext uri="{9D8B030D-6E8A-4147-A177-3AD203B41FA5}">
                      <a16:colId xmlns:a16="http://schemas.microsoft.com/office/drawing/2014/main" val="3474159148"/>
                    </a:ext>
                  </a:extLst>
                </a:gridCol>
              </a:tblGrid>
              <a:tr h="0">
                <a:tc>
                  <a:txBody>
                    <a:bodyPr/>
                    <a:lstStyle/>
                    <a:p>
                      <a:r>
                        <a:rPr lang="en-US" altLang="zh-CN" dirty="0">
                          <a:latin typeface="Comic Sans MS" panose="030F0902030302020204" pitchFamily="66" charset="0"/>
                        </a:rPr>
                        <a:t>Principle</a:t>
                      </a:r>
                      <a:endParaRPr lang="zh-CN" altLang="en-US" dirty="0">
                        <a:latin typeface="Comic Sans MS" panose="030F0902030302020204" pitchFamily="66" charset="0"/>
                      </a:endParaRPr>
                    </a:p>
                  </a:txBody>
                  <a:tcPr/>
                </a:tc>
                <a:tc>
                  <a:txBody>
                    <a:bodyPr/>
                    <a:lstStyle/>
                    <a:p>
                      <a:r>
                        <a:rPr lang="en-US" altLang="zh-CN" dirty="0">
                          <a:latin typeface="Comic Sans MS" panose="030F0902030302020204" pitchFamily="66" charset="0"/>
                        </a:rPr>
                        <a:t>Rationale</a:t>
                      </a:r>
                      <a:endParaRPr lang="zh-CN" altLang="en-US" dirty="0">
                        <a:latin typeface="Comic Sans MS" panose="030F0902030302020204" pitchFamily="66" charset="0"/>
                      </a:endParaRPr>
                    </a:p>
                  </a:txBody>
                  <a:tcPr/>
                </a:tc>
                <a:extLst>
                  <a:ext uri="{0D108BD9-81ED-4DB2-BD59-A6C34878D82A}">
                    <a16:rowId xmlns:a16="http://schemas.microsoft.com/office/drawing/2014/main" val="4233765456"/>
                  </a:ext>
                </a:extLst>
              </a:tr>
              <a:tr h="370840">
                <a:tc>
                  <a:txBody>
                    <a:bodyPr/>
                    <a:lstStyle/>
                    <a:p>
                      <a:r>
                        <a:rPr lang="en-US" altLang="zh-CN" dirty="0">
                          <a:latin typeface="Comic Sans MS" panose="030F0902030302020204" pitchFamily="66" charset="0"/>
                        </a:rPr>
                        <a:t>Incremental Scalability</a:t>
                      </a:r>
                      <a:endParaRPr lang="zh-CN" altLang="en-US" dirty="0">
                        <a:latin typeface="Comic Sans MS" panose="030F0902030302020204" pitchFamily="66" charset="0"/>
                      </a:endParaRPr>
                    </a:p>
                  </a:txBody>
                  <a:tcPr/>
                </a:tc>
                <a:tc>
                  <a:txBody>
                    <a:bodyPr/>
                    <a:lstStyle/>
                    <a:p>
                      <a:r>
                        <a:rPr lang="en-US" altLang="zh-CN" dirty="0">
                          <a:latin typeface="Comic Sans MS" panose="030F0902030302020204" pitchFamily="66" charset="0"/>
                        </a:rPr>
                        <a:t>Dynamo should be able to scale out one storage host at a time.</a:t>
                      </a:r>
                      <a:endParaRPr lang="zh-CN" altLang="en-US" dirty="0">
                        <a:latin typeface="Comic Sans MS" panose="030F0902030302020204" pitchFamily="66" charset="0"/>
                      </a:endParaRPr>
                    </a:p>
                  </a:txBody>
                  <a:tcPr/>
                </a:tc>
                <a:extLst>
                  <a:ext uri="{0D108BD9-81ED-4DB2-BD59-A6C34878D82A}">
                    <a16:rowId xmlns:a16="http://schemas.microsoft.com/office/drawing/2014/main" val="2458823110"/>
                  </a:ext>
                </a:extLst>
              </a:tr>
              <a:tr h="370840">
                <a:tc>
                  <a:txBody>
                    <a:bodyPr/>
                    <a:lstStyle/>
                    <a:p>
                      <a:r>
                        <a:rPr lang="en-US" altLang="zh-CN" dirty="0">
                          <a:latin typeface="Comic Sans MS" panose="030F0902030302020204" pitchFamily="66" charset="0"/>
                        </a:rPr>
                        <a:t>Symmetry</a:t>
                      </a:r>
                      <a:endParaRPr lang="zh-CN" altLang="en-US" dirty="0">
                        <a:latin typeface="Comic Sans MS" panose="030F0902030302020204" pitchFamily="66"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omic Sans MS" panose="030F0902030302020204" pitchFamily="66" charset="0"/>
                        </a:rPr>
                        <a:t>Every node in Dynamo should have the same set of responsibilities as its peers; there should be no distinguished node or nodes that take special roles or extra set of responsibilities.</a:t>
                      </a:r>
                      <a:endParaRPr lang="zh-CN" altLang="en-US" dirty="0">
                        <a:latin typeface="Comic Sans MS" panose="030F0902030302020204" pitchFamily="66" charset="0"/>
                      </a:endParaRPr>
                    </a:p>
                  </a:txBody>
                  <a:tcPr/>
                </a:tc>
                <a:extLst>
                  <a:ext uri="{0D108BD9-81ED-4DB2-BD59-A6C34878D82A}">
                    <a16:rowId xmlns:a16="http://schemas.microsoft.com/office/drawing/2014/main" val="1417928035"/>
                  </a:ext>
                </a:extLst>
              </a:tr>
              <a:tr h="370840">
                <a:tc>
                  <a:txBody>
                    <a:bodyPr/>
                    <a:lstStyle/>
                    <a:p>
                      <a:r>
                        <a:rPr lang="en-US" altLang="zh-CN" dirty="0">
                          <a:latin typeface="Comic Sans MS" panose="030F0902030302020204" pitchFamily="66" charset="0"/>
                        </a:rPr>
                        <a:t>Decentralization</a:t>
                      </a:r>
                      <a:endParaRPr lang="zh-CN" altLang="en-US" dirty="0">
                        <a:latin typeface="Comic Sans MS" panose="030F0902030302020204" pitchFamily="66" charset="0"/>
                      </a:endParaRPr>
                    </a:p>
                  </a:txBody>
                  <a:tcPr/>
                </a:tc>
                <a:tc>
                  <a:txBody>
                    <a:bodyPr/>
                    <a:lstStyle/>
                    <a:p>
                      <a:r>
                        <a:rPr lang="en-US" altLang="zh-CN" dirty="0">
                          <a:latin typeface="Comic Sans MS" panose="030F0902030302020204" pitchFamily="66" charset="0"/>
                        </a:rPr>
                        <a:t>An extension of symmetry, the design should favor decentralized peer-to-peer techniques.</a:t>
                      </a:r>
                      <a:endParaRPr lang="zh-CN" altLang="en-US" dirty="0">
                        <a:latin typeface="Comic Sans MS" panose="030F0902030302020204" pitchFamily="66" charset="0"/>
                      </a:endParaRPr>
                    </a:p>
                  </a:txBody>
                  <a:tcPr/>
                </a:tc>
                <a:extLst>
                  <a:ext uri="{0D108BD9-81ED-4DB2-BD59-A6C34878D82A}">
                    <a16:rowId xmlns:a16="http://schemas.microsoft.com/office/drawing/2014/main" val="1891938855"/>
                  </a:ext>
                </a:extLst>
              </a:tr>
              <a:tr h="370840">
                <a:tc>
                  <a:txBody>
                    <a:bodyPr/>
                    <a:lstStyle/>
                    <a:p>
                      <a:r>
                        <a:rPr lang="en-US" altLang="zh-CN" dirty="0">
                          <a:latin typeface="Comic Sans MS" panose="030F0902030302020204" pitchFamily="66" charset="0"/>
                        </a:rPr>
                        <a:t>Heterogeneity</a:t>
                      </a:r>
                      <a:endParaRPr lang="zh-CN" altLang="en-US" dirty="0">
                        <a:latin typeface="Comic Sans MS" panose="030F0902030302020204" pitchFamily="66" charset="0"/>
                      </a:endParaRPr>
                    </a:p>
                  </a:txBody>
                  <a:tcPr/>
                </a:tc>
                <a:tc>
                  <a:txBody>
                    <a:bodyPr/>
                    <a:lstStyle/>
                    <a:p>
                      <a:r>
                        <a:rPr lang="en-US" altLang="zh-CN" dirty="0">
                          <a:latin typeface="Comic Sans MS" panose="030F0902030302020204" pitchFamily="66" charset="0"/>
                        </a:rPr>
                        <a:t>The system needs to be able to exploit heterogeneity.</a:t>
                      </a:r>
                      <a:endParaRPr lang="zh-CN" altLang="en-US" dirty="0">
                        <a:latin typeface="Comic Sans MS" panose="030F0902030302020204" pitchFamily="66" charset="0"/>
                      </a:endParaRPr>
                    </a:p>
                  </a:txBody>
                  <a:tcPr/>
                </a:tc>
                <a:extLst>
                  <a:ext uri="{0D108BD9-81ED-4DB2-BD59-A6C34878D82A}">
                    <a16:rowId xmlns:a16="http://schemas.microsoft.com/office/drawing/2014/main" val="3600638039"/>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sz="3200">
                <a:solidFill>
                  <a:srgbClr val="434343"/>
                </a:solidFill>
                <a:latin typeface="Comic Sans MS"/>
                <a:ea typeface="Comic Sans MS"/>
                <a:cs typeface="Comic Sans MS"/>
                <a:sym typeface="Comic Sans MS"/>
              </a:rPr>
              <a:t>Outline</a:t>
            </a:r>
            <a:endParaRPr sz="3200">
              <a:solidFill>
                <a:srgbClr val="434343"/>
              </a:solidFill>
              <a:latin typeface="Comic Sans MS"/>
              <a:ea typeface="Comic Sans MS"/>
              <a:cs typeface="Comic Sans MS"/>
              <a:sym typeface="Comic Sans MS"/>
            </a:endParaRPr>
          </a:p>
        </p:txBody>
      </p:sp>
      <p:sp>
        <p:nvSpPr>
          <p:cNvPr id="132" name="Google Shape;132;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914400" lvl="0" indent="-355600" algn="l" rtl="0">
              <a:lnSpc>
                <a:spcPct val="150000"/>
              </a:lnSpc>
              <a:spcBef>
                <a:spcPts val="0"/>
              </a:spcBef>
              <a:spcAft>
                <a:spcPts val="0"/>
              </a:spcAft>
              <a:buClr>
                <a:srgbClr val="999999"/>
              </a:buClr>
              <a:buSzPts val="2000"/>
              <a:buFont typeface="Comic Sans MS"/>
              <a:buChar char="●"/>
            </a:pPr>
            <a:r>
              <a:rPr lang="zh-CN" sz="2000">
                <a:solidFill>
                  <a:srgbClr val="999999"/>
                </a:solidFill>
                <a:latin typeface="Comic Sans MS"/>
                <a:ea typeface="Comic Sans MS"/>
                <a:cs typeface="Comic Sans MS"/>
                <a:sym typeface="Comic Sans MS"/>
              </a:rPr>
              <a:t>Background</a:t>
            </a:r>
            <a:endParaRPr sz="2000">
              <a:solidFill>
                <a:srgbClr val="999999"/>
              </a:solidFill>
              <a:latin typeface="Comic Sans MS"/>
              <a:ea typeface="Comic Sans MS"/>
              <a:cs typeface="Comic Sans MS"/>
              <a:sym typeface="Comic Sans MS"/>
            </a:endParaRPr>
          </a:p>
          <a:p>
            <a:pPr marL="914400" lvl="0" indent="-355600" algn="l" rtl="0">
              <a:lnSpc>
                <a:spcPct val="150000"/>
              </a:lnSpc>
              <a:spcBef>
                <a:spcPts val="0"/>
              </a:spcBef>
              <a:spcAft>
                <a:spcPts val="0"/>
              </a:spcAft>
              <a:buClr>
                <a:srgbClr val="999999"/>
              </a:buClr>
              <a:buSzPts val="2000"/>
              <a:buFont typeface="Comic Sans MS"/>
              <a:buChar char="●"/>
            </a:pPr>
            <a:r>
              <a:rPr lang="zh-CN" sz="2000">
                <a:solidFill>
                  <a:srgbClr val="999999"/>
                </a:solidFill>
                <a:latin typeface="Comic Sans MS"/>
                <a:ea typeface="Comic Sans MS"/>
                <a:cs typeface="Comic Sans MS"/>
                <a:sym typeface="Comic Sans MS"/>
              </a:rPr>
              <a:t>System Requirements</a:t>
            </a:r>
            <a:endParaRPr sz="2000">
              <a:solidFill>
                <a:srgbClr val="999999"/>
              </a:solidFill>
              <a:latin typeface="Comic Sans MS"/>
              <a:ea typeface="Comic Sans MS"/>
              <a:cs typeface="Comic Sans MS"/>
              <a:sym typeface="Comic Sans MS"/>
            </a:endParaRPr>
          </a:p>
          <a:p>
            <a:pPr marL="914400" lvl="0" indent="-355600" algn="l" rtl="0">
              <a:lnSpc>
                <a:spcPct val="150000"/>
              </a:lnSpc>
              <a:spcBef>
                <a:spcPts val="0"/>
              </a:spcBef>
              <a:spcAft>
                <a:spcPts val="0"/>
              </a:spcAft>
              <a:buClr>
                <a:srgbClr val="999999"/>
              </a:buClr>
              <a:buSzPts val="2000"/>
              <a:buFont typeface="Comic Sans MS"/>
              <a:buChar char="●"/>
            </a:pPr>
            <a:r>
              <a:rPr lang="zh-CN" sz="2000">
                <a:solidFill>
                  <a:srgbClr val="999999"/>
                </a:solidFill>
                <a:latin typeface="Comic Sans MS"/>
                <a:ea typeface="Comic Sans MS"/>
                <a:cs typeface="Comic Sans MS"/>
                <a:sym typeface="Comic Sans MS"/>
              </a:rPr>
              <a:t>Design Principles</a:t>
            </a:r>
            <a:endParaRPr sz="2000">
              <a:solidFill>
                <a:srgbClr val="999999"/>
              </a:solidFill>
              <a:latin typeface="Comic Sans MS"/>
              <a:ea typeface="Comic Sans MS"/>
              <a:cs typeface="Comic Sans MS"/>
              <a:sym typeface="Comic Sans MS"/>
            </a:endParaRPr>
          </a:p>
          <a:p>
            <a:pPr marL="914400" lvl="0" indent="-355600" algn="l" rtl="0">
              <a:lnSpc>
                <a:spcPct val="150000"/>
              </a:lnSpc>
              <a:spcBef>
                <a:spcPts val="0"/>
              </a:spcBef>
              <a:spcAft>
                <a:spcPts val="0"/>
              </a:spcAft>
              <a:buClr>
                <a:srgbClr val="434343"/>
              </a:buClr>
              <a:buSzPts val="2000"/>
              <a:buFont typeface="Comic Sans MS"/>
              <a:buChar char="●"/>
            </a:pPr>
            <a:r>
              <a:rPr lang="zh-CN" sz="2000">
                <a:solidFill>
                  <a:srgbClr val="434343"/>
                </a:solidFill>
                <a:latin typeface="Comic Sans MS"/>
                <a:ea typeface="Comic Sans MS"/>
                <a:cs typeface="Comic Sans MS"/>
                <a:sym typeface="Comic Sans MS"/>
              </a:rPr>
              <a:t>System Architecture</a:t>
            </a:r>
            <a:endParaRPr sz="2000">
              <a:solidFill>
                <a:srgbClr val="434343"/>
              </a:solidFill>
              <a:latin typeface="Comic Sans MS"/>
              <a:ea typeface="Comic Sans MS"/>
              <a:cs typeface="Comic Sans MS"/>
              <a:sym typeface="Comic Sans MS"/>
            </a:endParaRPr>
          </a:p>
          <a:p>
            <a:pPr marL="914400" lvl="0" indent="-355600" algn="l" rtl="0">
              <a:lnSpc>
                <a:spcPct val="150000"/>
              </a:lnSpc>
              <a:spcBef>
                <a:spcPts val="0"/>
              </a:spcBef>
              <a:spcAft>
                <a:spcPts val="0"/>
              </a:spcAft>
              <a:buClr>
                <a:srgbClr val="999999"/>
              </a:buClr>
              <a:buSzPts val="2000"/>
              <a:buFont typeface="Comic Sans MS"/>
              <a:buChar char="●"/>
            </a:pPr>
            <a:r>
              <a:rPr lang="zh-CN" sz="2000">
                <a:solidFill>
                  <a:srgbClr val="999999"/>
                </a:solidFill>
                <a:latin typeface="Comic Sans MS"/>
                <a:ea typeface="Comic Sans MS"/>
                <a:cs typeface="Comic Sans MS"/>
                <a:sym typeface="Comic Sans MS"/>
              </a:rPr>
              <a:t>Implementation &amp; Lessons</a:t>
            </a:r>
            <a:endParaRPr sz="2000">
              <a:solidFill>
                <a:srgbClr val="999999"/>
              </a:solidFill>
              <a:latin typeface="Comic Sans MS"/>
              <a:ea typeface="Comic Sans MS"/>
              <a:cs typeface="Comic Sans MS"/>
              <a:sym typeface="Comic Sans MS"/>
            </a:endParaRPr>
          </a:p>
          <a:p>
            <a:pPr marL="914400" lvl="0" indent="-355600" algn="l" rtl="0">
              <a:lnSpc>
                <a:spcPct val="150000"/>
              </a:lnSpc>
              <a:spcBef>
                <a:spcPts val="0"/>
              </a:spcBef>
              <a:spcAft>
                <a:spcPts val="0"/>
              </a:spcAft>
              <a:buClr>
                <a:srgbClr val="999999"/>
              </a:buClr>
              <a:buSzPts val="2000"/>
              <a:buFont typeface="Comic Sans MS"/>
              <a:buChar char="●"/>
            </a:pPr>
            <a:r>
              <a:rPr lang="zh-CN" sz="2000">
                <a:solidFill>
                  <a:srgbClr val="999999"/>
                </a:solidFill>
                <a:latin typeface="Comic Sans MS"/>
                <a:ea typeface="Comic Sans MS"/>
                <a:cs typeface="Comic Sans MS"/>
                <a:sym typeface="Comic Sans MS"/>
              </a:rPr>
              <a:t>Conclusion</a:t>
            </a:r>
            <a:endParaRPr sz="2000">
              <a:solidFill>
                <a:srgbClr val="999999"/>
              </a:solidFill>
              <a:latin typeface="Comic Sans MS"/>
              <a:ea typeface="Comic Sans MS"/>
              <a:cs typeface="Comic Sans MS"/>
              <a:sym typeface="Comic Sans MS"/>
            </a:endParaRPr>
          </a:p>
        </p:txBody>
      </p:sp>
      <p:sp>
        <p:nvSpPr>
          <p:cNvPr id="133" name="Google Shape;133;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C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sz="3200">
                <a:solidFill>
                  <a:srgbClr val="434343"/>
                </a:solidFill>
                <a:latin typeface="Comic Sans MS"/>
                <a:ea typeface="Comic Sans MS"/>
                <a:cs typeface="Comic Sans MS"/>
                <a:sym typeface="Comic Sans MS"/>
              </a:rPr>
              <a:t>Dynamo Techniques</a:t>
            </a:r>
            <a:endParaRPr/>
          </a:p>
        </p:txBody>
      </p:sp>
      <p:sp>
        <p:nvSpPr>
          <p:cNvPr id="239" name="Google Shape;239;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CN"/>
              <a:t>12</a:t>
            </a:fld>
            <a:endParaRPr/>
          </a:p>
        </p:txBody>
      </p:sp>
      <p:sp>
        <p:nvSpPr>
          <p:cNvPr id="240" name="Google Shape;240;p35"/>
          <p:cNvSpPr txBox="1"/>
          <p:nvPr/>
        </p:nvSpPr>
        <p:spPr>
          <a:xfrm>
            <a:off x="316900" y="4662025"/>
            <a:ext cx="8520600" cy="32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1200">
                <a:solidFill>
                  <a:srgbClr val="999999"/>
                </a:solidFill>
                <a:latin typeface="Comic Sans MS"/>
                <a:ea typeface="Comic Sans MS"/>
                <a:cs typeface="Comic Sans MS"/>
                <a:sym typeface="Comic Sans MS"/>
              </a:rPr>
              <a:t>System Architecture</a:t>
            </a:r>
            <a:endParaRPr sz="1200">
              <a:solidFill>
                <a:srgbClr val="999999"/>
              </a:solidFill>
              <a:latin typeface="Comic Sans MS"/>
              <a:ea typeface="Comic Sans MS"/>
              <a:cs typeface="Comic Sans MS"/>
              <a:sym typeface="Comic Sans MS"/>
            </a:endParaRPr>
          </a:p>
        </p:txBody>
      </p:sp>
      <p:graphicFrame>
        <p:nvGraphicFramePr>
          <p:cNvPr id="6" name="表格 5">
            <a:extLst>
              <a:ext uri="{FF2B5EF4-FFF2-40B4-BE49-F238E27FC236}">
                <a16:creationId xmlns:a16="http://schemas.microsoft.com/office/drawing/2014/main" id="{69C79B34-1B2F-9345-B5E4-38E895F0E00B}"/>
              </a:ext>
            </a:extLst>
          </p:cNvPr>
          <p:cNvGraphicFramePr>
            <a:graphicFrameLocks noGrp="1"/>
          </p:cNvGraphicFramePr>
          <p:nvPr/>
        </p:nvGraphicFramePr>
        <p:xfrm>
          <a:off x="508000" y="1644114"/>
          <a:ext cx="8128000" cy="2600960"/>
        </p:xfrm>
        <a:graphic>
          <a:graphicData uri="http://schemas.openxmlformats.org/drawingml/2006/table">
            <a:tbl>
              <a:tblPr firstRow="1" bandRow="1">
                <a:tableStyleId>{5FD0F851-EC5A-4D38-B0AD-8093EC10F338}</a:tableStyleId>
              </a:tblPr>
              <a:tblGrid>
                <a:gridCol w="2451100">
                  <a:extLst>
                    <a:ext uri="{9D8B030D-6E8A-4147-A177-3AD203B41FA5}">
                      <a16:colId xmlns:a16="http://schemas.microsoft.com/office/drawing/2014/main" val="3949438206"/>
                    </a:ext>
                  </a:extLst>
                </a:gridCol>
                <a:gridCol w="5676900">
                  <a:extLst>
                    <a:ext uri="{9D8B030D-6E8A-4147-A177-3AD203B41FA5}">
                      <a16:colId xmlns:a16="http://schemas.microsoft.com/office/drawing/2014/main" val="3474159148"/>
                    </a:ext>
                  </a:extLst>
                </a:gridCol>
              </a:tblGrid>
              <a:tr h="292100">
                <a:tc>
                  <a:txBody>
                    <a:bodyPr/>
                    <a:lstStyle/>
                    <a:p>
                      <a:r>
                        <a:rPr lang="en-US" altLang="zh-CN" dirty="0">
                          <a:latin typeface="Comic Sans MS" panose="030F0902030302020204" pitchFamily="66" charset="0"/>
                        </a:rPr>
                        <a:t>Problem</a:t>
                      </a:r>
                      <a:endParaRPr lang="zh-CN" altLang="en-US" dirty="0">
                        <a:latin typeface="Comic Sans MS" panose="030F0902030302020204" pitchFamily="66" charset="0"/>
                      </a:endParaRPr>
                    </a:p>
                  </a:txBody>
                  <a:tcPr/>
                </a:tc>
                <a:tc>
                  <a:txBody>
                    <a:bodyPr/>
                    <a:lstStyle/>
                    <a:p>
                      <a:r>
                        <a:rPr lang="en-US" altLang="zh-CN" dirty="0">
                          <a:latin typeface="Comic Sans MS" panose="030F0902030302020204" pitchFamily="66" charset="0"/>
                        </a:rPr>
                        <a:t>Technique</a:t>
                      </a:r>
                      <a:endParaRPr lang="zh-CN" altLang="en-US" dirty="0">
                        <a:latin typeface="Comic Sans MS" panose="030F0902030302020204" pitchFamily="66" charset="0"/>
                      </a:endParaRPr>
                    </a:p>
                  </a:txBody>
                  <a:tcPr/>
                </a:tc>
                <a:extLst>
                  <a:ext uri="{0D108BD9-81ED-4DB2-BD59-A6C34878D82A}">
                    <a16:rowId xmlns:a16="http://schemas.microsoft.com/office/drawing/2014/main" val="4233765456"/>
                  </a:ext>
                </a:extLst>
              </a:tr>
              <a:tr h="370840">
                <a:tc>
                  <a:txBody>
                    <a:bodyPr/>
                    <a:lstStyle/>
                    <a:p>
                      <a:r>
                        <a:rPr lang="en-US" altLang="zh-CN" dirty="0">
                          <a:latin typeface="Comic Sans MS" panose="030F0902030302020204" pitchFamily="66" charset="0"/>
                        </a:rPr>
                        <a:t>Partitioning and replication</a:t>
                      </a:r>
                      <a:endParaRPr lang="zh-CN" altLang="en-US" dirty="0">
                        <a:latin typeface="Comic Sans MS" panose="030F0902030302020204" pitchFamily="66" charset="0"/>
                      </a:endParaRPr>
                    </a:p>
                  </a:txBody>
                  <a:tcPr/>
                </a:tc>
                <a:tc>
                  <a:txBody>
                    <a:bodyPr/>
                    <a:lstStyle/>
                    <a:p>
                      <a:r>
                        <a:rPr lang="en-US" altLang="zh-CN" dirty="0">
                          <a:latin typeface="Comic Sans MS" panose="030F0902030302020204" pitchFamily="66" charset="0"/>
                        </a:rPr>
                        <a:t>Consistent Hashing (notions of “eventually consistent” and delayed reconciliation).</a:t>
                      </a:r>
                      <a:endParaRPr lang="zh-CN" altLang="en-US" dirty="0">
                        <a:latin typeface="Comic Sans MS" panose="030F0902030302020204" pitchFamily="66" charset="0"/>
                      </a:endParaRPr>
                    </a:p>
                  </a:txBody>
                  <a:tcPr/>
                </a:tc>
                <a:extLst>
                  <a:ext uri="{0D108BD9-81ED-4DB2-BD59-A6C34878D82A}">
                    <a16:rowId xmlns:a16="http://schemas.microsoft.com/office/drawing/2014/main" val="2458823110"/>
                  </a:ext>
                </a:extLst>
              </a:tr>
              <a:tr h="370840">
                <a:tc>
                  <a:txBody>
                    <a:bodyPr/>
                    <a:lstStyle/>
                    <a:p>
                      <a:r>
                        <a:rPr lang="en-US" altLang="zh-CN" dirty="0">
                          <a:latin typeface="Comic Sans MS" panose="030F0902030302020204" pitchFamily="66" charset="0"/>
                        </a:rPr>
                        <a:t>Recovering from failures</a:t>
                      </a:r>
                      <a:endParaRPr lang="zh-CN" altLang="en-US" dirty="0">
                        <a:latin typeface="Comic Sans MS" panose="030F0902030302020204" pitchFamily="66"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omic Sans MS" panose="030F0902030302020204" pitchFamily="66" charset="0"/>
                        </a:rPr>
                        <a:t>Hinted Handoff and Merkle trees used to quickly detect inconsistencies.</a:t>
                      </a:r>
                    </a:p>
                  </a:txBody>
                  <a:tcPr/>
                </a:tc>
                <a:extLst>
                  <a:ext uri="{0D108BD9-81ED-4DB2-BD59-A6C34878D82A}">
                    <a16:rowId xmlns:a16="http://schemas.microsoft.com/office/drawing/2014/main" val="1417928035"/>
                  </a:ext>
                </a:extLst>
              </a:tr>
              <a:tr h="370840">
                <a:tc>
                  <a:txBody>
                    <a:bodyPr/>
                    <a:lstStyle/>
                    <a:p>
                      <a:r>
                        <a:rPr lang="en-US" altLang="zh-CN" dirty="0">
                          <a:latin typeface="Comic Sans MS" panose="030F0902030302020204" pitchFamily="66" charset="0"/>
                        </a:rPr>
                        <a:t>Consistency</a:t>
                      </a:r>
                      <a:endParaRPr lang="zh-CN" altLang="en-US" dirty="0">
                        <a:latin typeface="Comic Sans MS" panose="030F0902030302020204" pitchFamily="66" charset="0"/>
                      </a:endParaRPr>
                    </a:p>
                  </a:txBody>
                  <a:tcPr/>
                </a:tc>
                <a:tc>
                  <a:txBody>
                    <a:bodyPr/>
                    <a:lstStyle/>
                    <a:p>
                      <a:r>
                        <a:rPr lang="en-US" altLang="zh-CN" dirty="0">
                          <a:latin typeface="Comic Sans MS" panose="030F0902030302020204" pitchFamily="66" charset="0"/>
                        </a:rPr>
                        <a:t>Quorum-like techniques and object versioning.</a:t>
                      </a:r>
                      <a:endParaRPr lang="zh-CN" altLang="en-US" dirty="0">
                        <a:latin typeface="Comic Sans MS" panose="030F0902030302020204" pitchFamily="66" charset="0"/>
                      </a:endParaRPr>
                    </a:p>
                  </a:txBody>
                  <a:tcPr/>
                </a:tc>
                <a:extLst>
                  <a:ext uri="{0D108BD9-81ED-4DB2-BD59-A6C34878D82A}">
                    <a16:rowId xmlns:a16="http://schemas.microsoft.com/office/drawing/2014/main" val="1891938855"/>
                  </a:ext>
                </a:extLst>
              </a:tr>
              <a:tr h="370840">
                <a:tc>
                  <a:txBody>
                    <a:bodyPr/>
                    <a:lstStyle/>
                    <a:p>
                      <a:r>
                        <a:rPr lang="en-US" altLang="zh-CN" dirty="0">
                          <a:latin typeface="Comic Sans MS" panose="030F0902030302020204" pitchFamily="66" charset="0"/>
                        </a:rPr>
                        <a:t>Membership</a:t>
                      </a:r>
                      <a:endParaRPr lang="zh-CN" altLang="en-US" dirty="0">
                        <a:latin typeface="Comic Sans MS" panose="030F0902030302020204" pitchFamily="66" charset="0"/>
                      </a:endParaRPr>
                    </a:p>
                  </a:txBody>
                  <a:tcPr/>
                </a:tc>
                <a:tc>
                  <a:txBody>
                    <a:bodyPr/>
                    <a:lstStyle/>
                    <a:p>
                      <a:r>
                        <a:rPr lang="en-US" altLang="zh-CN" dirty="0">
                          <a:latin typeface="Comic Sans MS" panose="030F0902030302020204" pitchFamily="66" charset="0"/>
                        </a:rPr>
                        <a:t>Gossip-based membership protocol, also used for failure detection.</a:t>
                      </a:r>
                      <a:endParaRPr lang="zh-CN" altLang="en-US" dirty="0">
                        <a:latin typeface="Comic Sans MS" panose="030F0902030302020204" pitchFamily="66" charset="0"/>
                      </a:endParaRPr>
                    </a:p>
                  </a:txBody>
                  <a:tcPr/>
                </a:tc>
                <a:extLst>
                  <a:ext uri="{0D108BD9-81ED-4DB2-BD59-A6C34878D82A}">
                    <a16:rowId xmlns:a16="http://schemas.microsoft.com/office/drawing/2014/main" val="3600638039"/>
                  </a:ext>
                </a:extLst>
              </a:tr>
              <a:tr h="370840">
                <a:tc>
                  <a:txBody>
                    <a:bodyPr/>
                    <a:lstStyle/>
                    <a:p>
                      <a:r>
                        <a:rPr lang="en-US" altLang="zh-CN" dirty="0">
                          <a:latin typeface="Comic Sans MS" panose="030F0902030302020204" pitchFamily="66" charset="0"/>
                        </a:rPr>
                        <a:t>Decentralized</a:t>
                      </a:r>
                      <a:endParaRPr lang="zh-CN" altLang="en-US" dirty="0">
                        <a:latin typeface="Comic Sans MS" panose="030F0902030302020204" pitchFamily="66" charset="0"/>
                      </a:endParaRPr>
                    </a:p>
                  </a:txBody>
                  <a:tcPr/>
                </a:tc>
                <a:tc>
                  <a:txBody>
                    <a:bodyPr/>
                    <a:lstStyle/>
                    <a:p>
                      <a:r>
                        <a:rPr lang="en-US" altLang="zh-CN" dirty="0">
                          <a:latin typeface="Comic Sans MS" panose="030F0902030302020204" pitchFamily="66" charset="0"/>
                        </a:rPr>
                        <a:t>Minimal need for manual administration.</a:t>
                      </a:r>
                      <a:endParaRPr lang="zh-CN" altLang="en-US" dirty="0">
                        <a:latin typeface="Comic Sans MS" panose="030F0902030302020204" pitchFamily="66" charset="0"/>
                      </a:endParaRPr>
                    </a:p>
                  </a:txBody>
                  <a:tcPr/>
                </a:tc>
                <a:extLst>
                  <a:ext uri="{0D108BD9-81ED-4DB2-BD59-A6C34878D82A}">
                    <a16:rowId xmlns:a16="http://schemas.microsoft.com/office/drawing/2014/main" val="4044195080"/>
                  </a:ext>
                </a:extLst>
              </a:tr>
            </a:tbl>
          </a:graphicData>
        </a:graphic>
      </p:graphicFrame>
      <p:pic>
        <p:nvPicPr>
          <p:cNvPr id="2" name="图片 1">
            <a:extLst>
              <a:ext uri="{FF2B5EF4-FFF2-40B4-BE49-F238E27FC236}">
                <a16:creationId xmlns:a16="http://schemas.microsoft.com/office/drawing/2014/main" id="{9073B90E-05A5-0743-82A0-51920B5F9329}"/>
              </a:ext>
            </a:extLst>
          </p:cNvPr>
          <p:cNvPicPr>
            <a:picLocks noChangeAspect="1"/>
          </p:cNvPicPr>
          <p:nvPr/>
        </p:nvPicPr>
        <p:blipFill>
          <a:blip r:embed="rId3"/>
          <a:stretch>
            <a:fillRect/>
          </a:stretch>
        </p:blipFill>
        <p:spPr>
          <a:xfrm>
            <a:off x="0" y="0"/>
            <a:ext cx="9144000" cy="5143500"/>
          </a:xfrm>
          <a:prstGeom prst="rect">
            <a:avLst/>
          </a:prstGeom>
        </p:spPr>
      </p:pic>
    </p:spTree>
    <p:extLst>
      <p:ext uri="{BB962C8B-B14F-4D97-AF65-F5344CB8AC3E}">
        <p14:creationId xmlns:p14="http://schemas.microsoft.com/office/powerpoint/2010/main" val="976358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sz="3200">
                <a:solidFill>
                  <a:srgbClr val="434343"/>
                </a:solidFill>
                <a:latin typeface="Comic Sans MS"/>
                <a:ea typeface="Comic Sans MS"/>
                <a:cs typeface="Comic Sans MS"/>
                <a:sym typeface="Comic Sans MS"/>
              </a:rPr>
              <a:t>Easy usage: Interface</a:t>
            </a:r>
            <a:endParaRPr/>
          </a:p>
        </p:txBody>
      </p:sp>
      <p:sp>
        <p:nvSpPr>
          <p:cNvPr id="139" name="Google Shape;139;p24"/>
          <p:cNvSpPr txBox="1">
            <a:spLocks noGrp="1"/>
          </p:cNvSpPr>
          <p:nvPr>
            <p:ph type="body" idx="1"/>
          </p:nvPr>
        </p:nvSpPr>
        <p:spPr>
          <a:xfrm>
            <a:off x="714050" y="1152475"/>
            <a:ext cx="7257000" cy="3416400"/>
          </a:xfrm>
          <a:prstGeom prst="rect">
            <a:avLst/>
          </a:prstGeom>
        </p:spPr>
        <p:txBody>
          <a:bodyPr spcFirstLastPara="1" wrap="square" lIns="91425" tIns="91425" rIns="91425" bIns="91425" anchor="t" anchorCtr="0">
            <a:noAutofit/>
          </a:bodyPr>
          <a:lstStyle/>
          <a:p>
            <a:pPr marL="457200" marR="0" lvl="0" indent="-355600" algn="l" rtl="0">
              <a:lnSpc>
                <a:spcPct val="135000"/>
              </a:lnSpc>
              <a:spcBef>
                <a:spcPts val="0"/>
              </a:spcBef>
              <a:spcAft>
                <a:spcPts val="0"/>
              </a:spcAft>
              <a:buClr>
                <a:schemeClr val="dk2"/>
              </a:buClr>
              <a:buSzPts val="2000"/>
              <a:buFont typeface="Comic Sans MS"/>
              <a:buChar char="●"/>
            </a:pPr>
            <a:r>
              <a:rPr lang="zh-CN" sz="2000" dirty="0">
                <a:latin typeface="Comic Sans MS"/>
                <a:ea typeface="Comic Sans MS"/>
                <a:cs typeface="Comic Sans MS"/>
                <a:sym typeface="Comic Sans MS"/>
              </a:rPr>
              <a:t>get(key)</a:t>
            </a:r>
            <a:endParaRPr sz="2000" dirty="0">
              <a:latin typeface="Comic Sans MS"/>
              <a:ea typeface="Comic Sans MS"/>
              <a:cs typeface="Comic Sans MS"/>
              <a:sym typeface="Comic Sans MS"/>
            </a:endParaRPr>
          </a:p>
          <a:p>
            <a:pPr marL="914400" marR="0" lvl="1" indent="-355600" algn="l" rtl="0">
              <a:lnSpc>
                <a:spcPct val="135000"/>
              </a:lnSpc>
              <a:spcBef>
                <a:spcPts val="0"/>
              </a:spcBef>
              <a:spcAft>
                <a:spcPts val="0"/>
              </a:spcAft>
              <a:buClr>
                <a:schemeClr val="dk2"/>
              </a:buClr>
              <a:buSzPts val="2000"/>
              <a:buFont typeface="Comic Sans MS"/>
              <a:buChar char="○"/>
            </a:pPr>
            <a:r>
              <a:rPr lang="zh-CN" sz="2000" dirty="0">
                <a:latin typeface="Comic Sans MS"/>
                <a:ea typeface="Comic Sans MS"/>
                <a:cs typeface="Comic Sans MS"/>
                <a:sym typeface="Comic Sans MS"/>
              </a:rPr>
              <a:t>return single object or list of objects with conflicting version and context</a:t>
            </a:r>
            <a:endParaRPr sz="2000" dirty="0">
              <a:latin typeface="Comic Sans MS"/>
              <a:ea typeface="Comic Sans MS"/>
              <a:cs typeface="Comic Sans MS"/>
              <a:sym typeface="Comic Sans MS"/>
            </a:endParaRPr>
          </a:p>
          <a:p>
            <a:pPr marL="457200" marR="0" lvl="0" indent="-355600" algn="l" rtl="0">
              <a:lnSpc>
                <a:spcPct val="135000"/>
              </a:lnSpc>
              <a:spcBef>
                <a:spcPts val="0"/>
              </a:spcBef>
              <a:spcAft>
                <a:spcPts val="0"/>
              </a:spcAft>
              <a:buSzPts val="2000"/>
              <a:buFont typeface="Comic Sans MS"/>
              <a:buChar char="●"/>
            </a:pPr>
            <a:r>
              <a:rPr lang="zh-CN" sz="2000" dirty="0">
                <a:latin typeface="Comic Sans MS"/>
                <a:ea typeface="Comic Sans MS"/>
                <a:cs typeface="Comic Sans MS"/>
                <a:sym typeface="Comic Sans MS"/>
              </a:rPr>
              <a:t>put(key, context, object)</a:t>
            </a:r>
            <a:endParaRPr sz="2000" dirty="0">
              <a:latin typeface="Comic Sans MS"/>
              <a:ea typeface="Comic Sans MS"/>
              <a:cs typeface="Comic Sans MS"/>
              <a:sym typeface="Comic Sans MS"/>
            </a:endParaRPr>
          </a:p>
          <a:p>
            <a:pPr marL="914400" marR="0" lvl="1" indent="-355600" algn="l" rtl="0">
              <a:lnSpc>
                <a:spcPct val="135000"/>
              </a:lnSpc>
              <a:spcBef>
                <a:spcPts val="0"/>
              </a:spcBef>
              <a:spcAft>
                <a:spcPts val="0"/>
              </a:spcAft>
              <a:buSzPts val="2000"/>
              <a:buFont typeface="Comic Sans MS"/>
              <a:buChar char="○"/>
            </a:pPr>
            <a:r>
              <a:rPr lang="zh-CN" sz="2000" dirty="0">
                <a:latin typeface="Comic Sans MS"/>
                <a:ea typeface="Comic Sans MS"/>
                <a:cs typeface="Comic Sans MS"/>
                <a:sym typeface="Comic Sans MS"/>
              </a:rPr>
              <a:t>store object and context under key</a:t>
            </a:r>
            <a:endParaRPr sz="2000" dirty="0">
              <a:latin typeface="Comic Sans MS"/>
              <a:ea typeface="Comic Sans MS"/>
              <a:cs typeface="Comic Sans MS"/>
              <a:sym typeface="Comic Sans MS"/>
            </a:endParaRPr>
          </a:p>
          <a:p>
            <a:pPr marL="457200" marR="0" lvl="0" indent="-355600" algn="l" rtl="0">
              <a:lnSpc>
                <a:spcPct val="135000"/>
              </a:lnSpc>
              <a:spcBef>
                <a:spcPts val="0"/>
              </a:spcBef>
              <a:spcAft>
                <a:spcPts val="0"/>
              </a:spcAft>
              <a:buSzPts val="2000"/>
              <a:buFont typeface="Comic Sans MS"/>
              <a:buChar char="●"/>
            </a:pPr>
            <a:r>
              <a:rPr lang="zh-CN" sz="2000" dirty="0">
                <a:latin typeface="Comic Sans MS"/>
                <a:ea typeface="Comic Sans MS"/>
                <a:cs typeface="Comic Sans MS"/>
                <a:sym typeface="Comic Sans MS"/>
              </a:rPr>
              <a:t>Context encodes system meta-data, e.g. version number</a:t>
            </a:r>
            <a:endParaRPr sz="2000" dirty="0">
              <a:latin typeface="Comic Sans MS"/>
              <a:ea typeface="Comic Sans MS"/>
              <a:cs typeface="Comic Sans MS"/>
              <a:sym typeface="Comic Sans MS"/>
            </a:endParaRPr>
          </a:p>
        </p:txBody>
      </p:sp>
      <p:sp>
        <p:nvSpPr>
          <p:cNvPr id="140" name="Google Shape;140;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CN"/>
              <a:t>13</a:t>
            </a:fld>
            <a:endParaRPr/>
          </a:p>
        </p:txBody>
      </p:sp>
      <p:sp>
        <p:nvSpPr>
          <p:cNvPr id="141" name="Google Shape;141;p24"/>
          <p:cNvSpPr txBox="1"/>
          <p:nvPr/>
        </p:nvSpPr>
        <p:spPr>
          <a:xfrm>
            <a:off x="316900" y="4662025"/>
            <a:ext cx="8520600" cy="32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1200">
                <a:solidFill>
                  <a:srgbClr val="999999"/>
                </a:solidFill>
                <a:latin typeface="Comic Sans MS"/>
                <a:ea typeface="Comic Sans MS"/>
                <a:cs typeface="Comic Sans MS"/>
                <a:sym typeface="Comic Sans MS"/>
              </a:rPr>
              <a:t>System Architecture</a:t>
            </a:r>
            <a:endParaRPr sz="1200">
              <a:solidFill>
                <a:srgbClr val="999999"/>
              </a:solidFill>
              <a:latin typeface="Comic Sans MS"/>
              <a:ea typeface="Comic Sans MS"/>
              <a:cs typeface="Comic Sans MS"/>
              <a:sym typeface="Comic Sans M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5"/>
          <p:cNvSpPr txBox="1">
            <a:spLocks noGrp="1"/>
          </p:cNvSpPr>
          <p:nvPr>
            <p:ph type="body" idx="1"/>
          </p:nvPr>
        </p:nvSpPr>
        <p:spPr>
          <a:xfrm>
            <a:off x="712850" y="2096275"/>
            <a:ext cx="4669500" cy="2320200"/>
          </a:xfrm>
          <a:prstGeom prst="rect">
            <a:avLst/>
          </a:prstGeom>
        </p:spPr>
        <p:txBody>
          <a:bodyPr spcFirstLastPara="1" wrap="square" lIns="91425" tIns="91425" rIns="91425" bIns="91425" anchor="t" anchorCtr="0">
            <a:noAutofit/>
          </a:bodyPr>
          <a:lstStyle/>
          <a:p>
            <a:pPr marL="0" marR="0" lvl="0" indent="0" algn="l" rtl="0">
              <a:lnSpc>
                <a:spcPct val="135000"/>
              </a:lnSpc>
              <a:spcBef>
                <a:spcPts val="0"/>
              </a:spcBef>
              <a:spcAft>
                <a:spcPts val="0"/>
              </a:spcAft>
              <a:buNone/>
            </a:pPr>
            <a:r>
              <a:rPr lang="zh-CN" b="1">
                <a:latin typeface="Comic Sans MS"/>
                <a:ea typeface="Comic Sans MS"/>
                <a:cs typeface="Comic Sans MS"/>
                <a:sym typeface="Comic Sans MS"/>
              </a:rPr>
              <a:t>Consistent Hashing: </a:t>
            </a:r>
            <a:r>
              <a:rPr lang="zh-CN">
                <a:latin typeface="Comic Sans MS"/>
                <a:ea typeface="Comic Sans MS"/>
                <a:cs typeface="Comic Sans MS"/>
                <a:sym typeface="Comic Sans MS"/>
              </a:rPr>
              <a:t>the output range of the hash function returns is a bounded, circular region.</a:t>
            </a:r>
            <a:endParaRPr>
              <a:latin typeface="Comic Sans MS"/>
              <a:ea typeface="Comic Sans MS"/>
              <a:cs typeface="Comic Sans MS"/>
              <a:sym typeface="Comic Sans MS"/>
            </a:endParaRPr>
          </a:p>
          <a:p>
            <a:pPr marL="457200" marR="0" lvl="0" indent="-317500" algn="l" rtl="0">
              <a:lnSpc>
                <a:spcPct val="135000"/>
              </a:lnSpc>
              <a:spcBef>
                <a:spcPts val="0"/>
              </a:spcBef>
              <a:spcAft>
                <a:spcPts val="0"/>
              </a:spcAft>
              <a:buSzPts val="1400"/>
              <a:buFont typeface="Comic Sans MS"/>
              <a:buChar char="●"/>
            </a:pPr>
            <a:r>
              <a:rPr lang="zh-CN" sz="1400">
                <a:latin typeface="Comic Sans MS"/>
                <a:ea typeface="Comic Sans MS"/>
                <a:cs typeface="Comic Sans MS"/>
                <a:sym typeface="Comic Sans MS"/>
              </a:rPr>
              <a:t>Newly added nodes are randomly assigned a key/position.</a:t>
            </a:r>
            <a:endParaRPr sz="1400">
              <a:latin typeface="Comic Sans MS"/>
              <a:ea typeface="Comic Sans MS"/>
              <a:cs typeface="Comic Sans MS"/>
              <a:sym typeface="Comic Sans MS"/>
            </a:endParaRPr>
          </a:p>
          <a:p>
            <a:pPr marL="457200" marR="0" lvl="0" indent="-317500" algn="l" rtl="0">
              <a:lnSpc>
                <a:spcPct val="135000"/>
              </a:lnSpc>
              <a:spcBef>
                <a:spcPts val="0"/>
              </a:spcBef>
              <a:spcAft>
                <a:spcPts val="0"/>
              </a:spcAft>
              <a:buSzPts val="1400"/>
              <a:buFont typeface="Comic Sans MS"/>
              <a:buChar char="●"/>
            </a:pPr>
            <a:r>
              <a:rPr lang="zh-CN" sz="1400">
                <a:latin typeface="Comic Sans MS"/>
                <a:ea typeface="Comic Sans MS"/>
                <a:cs typeface="Comic Sans MS"/>
                <a:sym typeface="Comic Sans MS"/>
              </a:rPr>
              <a:t>Nodes are responsible for the values ranging from the previous node to themselves.</a:t>
            </a:r>
            <a:endParaRPr sz="1400">
              <a:latin typeface="Comic Sans MS"/>
              <a:ea typeface="Comic Sans MS"/>
              <a:cs typeface="Comic Sans MS"/>
              <a:sym typeface="Comic Sans MS"/>
            </a:endParaRPr>
          </a:p>
        </p:txBody>
      </p:sp>
      <p:sp>
        <p:nvSpPr>
          <p:cNvPr id="147" name="Google Shape;147;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sz="3200">
                <a:solidFill>
                  <a:srgbClr val="434343"/>
                </a:solidFill>
                <a:latin typeface="Comic Sans MS"/>
                <a:ea typeface="Comic Sans MS"/>
                <a:cs typeface="Comic Sans MS"/>
                <a:sym typeface="Comic Sans MS"/>
              </a:rPr>
              <a:t>Partitioning</a:t>
            </a:r>
            <a:endParaRPr/>
          </a:p>
        </p:txBody>
      </p:sp>
      <p:sp>
        <p:nvSpPr>
          <p:cNvPr id="148" name="Google Shape;148;p25"/>
          <p:cNvSpPr txBox="1">
            <a:spLocks noGrp="1"/>
          </p:cNvSpPr>
          <p:nvPr>
            <p:ph type="body" idx="1"/>
          </p:nvPr>
        </p:nvSpPr>
        <p:spPr>
          <a:xfrm>
            <a:off x="712850" y="1152475"/>
            <a:ext cx="8119500" cy="943800"/>
          </a:xfrm>
          <a:prstGeom prst="rect">
            <a:avLst/>
          </a:prstGeom>
        </p:spPr>
        <p:txBody>
          <a:bodyPr spcFirstLastPara="1" wrap="square" lIns="91425" tIns="91425" rIns="91425" bIns="91425" anchor="t" anchorCtr="0">
            <a:noAutofit/>
          </a:bodyPr>
          <a:lstStyle/>
          <a:p>
            <a:pPr marL="0" marR="0" lvl="0" indent="0" algn="l" rtl="0">
              <a:lnSpc>
                <a:spcPct val="135000"/>
              </a:lnSpc>
              <a:spcBef>
                <a:spcPts val="0"/>
              </a:spcBef>
              <a:spcAft>
                <a:spcPts val="0"/>
              </a:spcAft>
              <a:buNone/>
            </a:pPr>
            <a:r>
              <a:rPr lang="zh-CN">
                <a:latin typeface="Comic Sans MS"/>
                <a:ea typeface="Comic Sans MS"/>
                <a:cs typeface="Comic Sans MS"/>
                <a:sym typeface="Comic Sans MS"/>
              </a:rPr>
              <a:t>Scale incrementally by dynamically partition the data over the set of nodes (i.e., storage hosts) in the system.</a:t>
            </a:r>
            <a:endParaRPr>
              <a:latin typeface="Comic Sans MS"/>
              <a:ea typeface="Comic Sans MS"/>
              <a:cs typeface="Comic Sans MS"/>
              <a:sym typeface="Comic Sans MS"/>
            </a:endParaRPr>
          </a:p>
        </p:txBody>
      </p:sp>
      <p:sp>
        <p:nvSpPr>
          <p:cNvPr id="149" name="Google Shape;149;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CN"/>
              <a:t>14</a:t>
            </a:fld>
            <a:endParaRPr/>
          </a:p>
        </p:txBody>
      </p:sp>
      <p:sp>
        <p:nvSpPr>
          <p:cNvPr id="150" name="Google Shape;150;p25"/>
          <p:cNvSpPr txBox="1"/>
          <p:nvPr/>
        </p:nvSpPr>
        <p:spPr>
          <a:xfrm>
            <a:off x="316900" y="4662025"/>
            <a:ext cx="8520600" cy="32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1200">
                <a:solidFill>
                  <a:srgbClr val="999999"/>
                </a:solidFill>
                <a:latin typeface="Comic Sans MS"/>
                <a:ea typeface="Comic Sans MS"/>
                <a:cs typeface="Comic Sans MS"/>
                <a:sym typeface="Comic Sans MS"/>
              </a:rPr>
              <a:t>System Architecture</a:t>
            </a:r>
            <a:endParaRPr sz="1200">
              <a:solidFill>
                <a:srgbClr val="999999"/>
              </a:solidFill>
              <a:latin typeface="Comic Sans MS"/>
              <a:ea typeface="Comic Sans MS"/>
              <a:cs typeface="Comic Sans MS"/>
              <a:sym typeface="Comic Sans MS"/>
            </a:endParaRPr>
          </a:p>
        </p:txBody>
      </p:sp>
      <p:pic>
        <p:nvPicPr>
          <p:cNvPr id="151" name="Google Shape;151;p25"/>
          <p:cNvPicPr preferRelativeResize="0"/>
          <p:nvPr/>
        </p:nvPicPr>
        <p:blipFill>
          <a:blip r:embed="rId3">
            <a:alphaModFix/>
          </a:blip>
          <a:stretch>
            <a:fillRect/>
          </a:stretch>
        </p:blipFill>
        <p:spPr>
          <a:xfrm>
            <a:off x="5565001" y="1939675"/>
            <a:ext cx="2907450" cy="2785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40" name="AutoShape 38">
            <a:extLst>
              <a:ext uri="{FF2B5EF4-FFF2-40B4-BE49-F238E27FC236}">
                <a16:creationId xmlns:a16="http://schemas.microsoft.com/office/drawing/2014/main" id="{D48615F7-6123-2047-9F93-4A89D4A10F71}"/>
              </a:ext>
            </a:extLst>
          </p:cNvPr>
          <p:cNvSpPr>
            <a:spLocks noChangeArrowheads="1"/>
          </p:cNvSpPr>
          <p:nvPr/>
        </p:nvSpPr>
        <p:spPr bwMode="auto">
          <a:xfrm>
            <a:off x="5741554" y="2427546"/>
            <a:ext cx="1296166" cy="324078"/>
          </a:xfrm>
          <a:prstGeom prst="wedgeRectCallout">
            <a:avLst>
              <a:gd name="adj1" fmla="val -84380"/>
              <a:gd name="adj2" fmla="val -26748"/>
            </a:avLst>
          </a:prstGeom>
          <a:ln>
            <a:headEnd/>
            <a:tailEnd/>
          </a:ln>
        </p:spPr>
        <p:style>
          <a:lnRef idx="3">
            <a:schemeClr val="lt1"/>
          </a:lnRef>
          <a:fillRef idx="1">
            <a:schemeClr val="accent3"/>
          </a:fillRef>
          <a:effectRef idx="1">
            <a:schemeClr val="accent3"/>
          </a:effectRef>
          <a:fontRef idx="minor">
            <a:schemeClr val="lt1"/>
          </a:fontRef>
        </p:style>
        <p:txBody>
          <a:bodyPr lIns="0" tIns="0" rIns="0" bIns="0" anchor="ctr" anchorCtr="1"/>
          <a:lstStyle/>
          <a:p>
            <a:pPr algn="ctr" fontAlgn="auto">
              <a:spcBef>
                <a:spcPts val="0"/>
              </a:spcBef>
              <a:spcAft>
                <a:spcPts val="0"/>
              </a:spcAft>
              <a:defRPr/>
            </a:pPr>
            <a:r>
              <a:rPr lang="en-US" sz="1000" b="1" dirty="0"/>
              <a:t>Data: (X, B]</a:t>
            </a:r>
          </a:p>
        </p:txBody>
      </p:sp>
      <p:sp>
        <p:nvSpPr>
          <p:cNvPr id="29" name="AutoShape 38">
            <a:extLst>
              <a:ext uri="{FF2B5EF4-FFF2-40B4-BE49-F238E27FC236}">
                <a16:creationId xmlns:a16="http://schemas.microsoft.com/office/drawing/2014/main" id="{5DB2FD1A-EAB6-7A4F-BD4C-B50B90C92A81}"/>
              </a:ext>
            </a:extLst>
          </p:cNvPr>
          <p:cNvSpPr>
            <a:spLocks noChangeArrowheads="1"/>
          </p:cNvSpPr>
          <p:nvPr/>
        </p:nvSpPr>
        <p:spPr bwMode="auto">
          <a:xfrm>
            <a:off x="5734699" y="2427546"/>
            <a:ext cx="1296166" cy="324078"/>
          </a:xfrm>
          <a:prstGeom prst="wedgeRectCallout">
            <a:avLst>
              <a:gd name="adj1" fmla="val -84380"/>
              <a:gd name="adj2" fmla="val -26748"/>
            </a:avLst>
          </a:prstGeom>
          <a:ln>
            <a:headEnd/>
            <a:tailEnd/>
          </a:ln>
        </p:spPr>
        <p:style>
          <a:lnRef idx="3">
            <a:schemeClr val="lt1"/>
          </a:lnRef>
          <a:fillRef idx="1">
            <a:schemeClr val="accent3"/>
          </a:fillRef>
          <a:effectRef idx="1">
            <a:schemeClr val="accent3"/>
          </a:effectRef>
          <a:fontRef idx="minor">
            <a:schemeClr val="lt1"/>
          </a:fontRef>
        </p:style>
        <p:txBody>
          <a:bodyPr lIns="0" tIns="0" rIns="0" bIns="0" anchor="ctr" anchorCtr="1"/>
          <a:lstStyle/>
          <a:p>
            <a:pPr algn="ctr" fontAlgn="auto">
              <a:spcBef>
                <a:spcPts val="0"/>
              </a:spcBef>
              <a:spcAft>
                <a:spcPts val="0"/>
              </a:spcAft>
              <a:defRPr/>
            </a:pPr>
            <a:r>
              <a:rPr lang="en-US" sz="1000" b="1" dirty="0"/>
              <a:t>Data: (A, B]</a:t>
            </a:r>
          </a:p>
        </p:txBody>
      </p:sp>
      <p:sp>
        <p:nvSpPr>
          <p:cNvPr id="30" name="AutoShape 39">
            <a:extLst>
              <a:ext uri="{FF2B5EF4-FFF2-40B4-BE49-F238E27FC236}">
                <a16:creationId xmlns:a16="http://schemas.microsoft.com/office/drawing/2014/main" id="{5980F717-4C8C-EA4F-AECE-6077CC38E737}"/>
              </a:ext>
            </a:extLst>
          </p:cNvPr>
          <p:cNvSpPr>
            <a:spLocks noChangeArrowheads="1"/>
          </p:cNvSpPr>
          <p:nvPr/>
        </p:nvSpPr>
        <p:spPr bwMode="auto">
          <a:xfrm>
            <a:off x="5741554" y="3237741"/>
            <a:ext cx="1296166" cy="324078"/>
          </a:xfrm>
          <a:prstGeom prst="wedgeRectCallout">
            <a:avLst>
              <a:gd name="adj1" fmla="val -63344"/>
              <a:gd name="adj2" fmla="val 4090"/>
            </a:avLst>
          </a:prstGeom>
          <a:ln>
            <a:headEnd/>
            <a:tailEnd/>
          </a:ln>
        </p:spPr>
        <p:style>
          <a:lnRef idx="3">
            <a:schemeClr val="lt1"/>
          </a:lnRef>
          <a:fillRef idx="1">
            <a:schemeClr val="accent3"/>
          </a:fillRef>
          <a:effectRef idx="1">
            <a:schemeClr val="accent3"/>
          </a:effectRef>
          <a:fontRef idx="minor">
            <a:schemeClr val="lt1"/>
          </a:fontRef>
        </p:style>
        <p:txBody>
          <a:bodyPr lIns="0" tIns="0" rIns="0" bIns="0" anchor="ctr" anchorCtr="1"/>
          <a:lstStyle/>
          <a:p>
            <a:pPr algn="ctr" fontAlgn="auto">
              <a:spcBef>
                <a:spcPts val="0"/>
              </a:spcBef>
              <a:spcAft>
                <a:spcPts val="0"/>
              </a:spcAft>
              <a:defRPr/>
            </a:pPr>
            <a:r>
              <a:rPr lang="en-US" sz="1000" b="1" dirty="0"/>
              <a:t>Data: (B, C]</a:t>
            </a:r>
          </a:p>
        </p:txBody>
      </p:sp>
      <p:sp>
        <p:nvSpPr>
          <p:cNvPr id="35" name="AutoShape 39">
            <a:extLst>
              <a:ext uri="{FF2B5EF4-FFF2-40B4-BE49-F238E27FC236}">
                <a16:creationId xmlns:a16="http://schemas.microsoft.com/office/drawing/2014/main" id="{F24F521E-DA24-4546-A051-69384F8D8905}"/>
              </a:ext>
            </a:extLst>
          </p:cNvPr>
          <p:cNvSpPr>
            <a:spLocks noChangeArrowheads="1"/>
          </p:cNvSpPr>
          <p:nvPr/>
        </p:nvSpPr>
        <p:spPr bwMode="auto">
          <a:xfrm>
            <a:off x="5741554" y="4168390"/>
            <a:ext cx="1296166" cy="324078"/>
          </a:xfrm>
          <a:prstGeom prst="wedgeRectCallout">
            <a:avLst>
              <a:gd name="adj1" fmla="val -96858"/>
              <a:gd name="adj2" fmla="val -34921"/>
            </a:avLst>
          </a:prstGeom>
          <a:ln>
            <a:headEnd/>
            <a:tailEnd/>
          </a:ln>
        </p:spPr>
        <p:style>
          <a:lnRef idx="3">
            <a:schemeClr val="lt1"/>
          </a:lnRef>
          <a:fillRef idx="1">
            <a:schemeClr val="accent3"/>
          </a:fillRef>
          <a:effectRef idx="1">
            <a:schemeClr val="accent3"/>
          </a:effectRef>
          <a:fontRef idx="minor">
            <a:schemeClr val="lt1"/>
          </a:fontRef>
        </p:style>
        <p:txBody>
          <a:bodyPr lIns="0" tIns="0" rIns="0" bIns="0" anchor="ctr" anchorCtr="1"/>
          <a:lstStyle/>
          <a:p>
            <a:pPr algn="ctr" fontAlgn="auto">
              <a:spcBef>
                <a:spcPts val="0"/>
              </a:spcBef>
              <a:spcAft>
                <a:spcPts val="0"/>
              </a:spcAft>
              <a:defRPr/>
            </a:pPr>
            <a:r>
              <a:rPr lang="en-US" sz="1000" b="1" dirty="0"/>
              <a:t>Data: (C, D]</a:t>
            </a:r>
          </a:p>
        </p:txBody>
      </p:sp>
      <p:sp>
        <p:nvSpPr>
          <p:cNvPr id="156" name="Google Shape;156;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sz="3200">
                <a:solidFill>
                  <a:srgbClr val="434343"/>
                </a:solidFill>
                <a:latin typeface="Comic Sans MS"/>
                <a:ea typeface="Comic Sans MS"/>
                <a:cs typeface="Comic Sans MS"/>
                <a:sym typeface="Comic Sans MS"/>
              </a:rPr>
              <a:t>Partitioning: Add a Node</a:t>
            </a:r>
            <a:endParaRPr/>
          </a:p>
        </p:txBody>
      </p:sp>
      <p:sp>
        <p:nvSpPr>
          <p:cNvPr id="157" name="Google Shape;157;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CN"/>
              <a:t>15</a:t>
            </a:fld>
            <a:endParaRPr/>
          </a:p>
        </p:txBody>
      </p:sp>
      <p:sp>
        <p:nvSpPr>
          <p:cNvPr id="158" name="Google Shape;158;p26"/>
          <p:cNvSpPr txBox="1"/>
          <p:nvPr/>
        </p:nvSpPr>
        <p:spPr>
          <a:xfrm>
            <a:off x="316900" y="4662025"/>
            <a:ext cx="8520600" cy="32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1200">
                <a:solidFill>
                  <a:srgbClr val="999999"/>
                </a:solidFill>
                <a:latin typeface="Comic Sans MS"/>
                <a:ea typeface="Comic Sans MS"/>
                <a:cs typeface="Comic Sans MS"/>
                <a:sym typeface="Comic Sans MS"/>
              </a:rPr>
              <a:t>System Architecture</a:t>
            </a:r>
            <a:endParaRPr sz="1200">
              <a:solidFill>
                <a:srgbClr val="999999"/>
              </a:solidFill>
              <a:latin typeface="Comic Sans MS"/>
              <a:ea typeface="Comic Sans MS"/>
              <a:cs typeface="Comic Sans MS"/>
              <a:sym typeface="Comic Sans MS"/>
            </a:endParaRPr>
          </a:p>
        </p:txBody>
      </p:sp>
      <p:grpSp>
        <p:nvGrpSpPr>
          <p:cNvPr id="6" name="Group 42">
            <a:extLst>
              <a:ext uri="{FF2B5EF4-FFF2-40B4-BE49-F238E27FC236}">
                <a16:creationId xmlns:a16="http://schemas.microsoft.com/office/drawing/2014/main" id="{6E87C2CA-EAAC-9C4D-B13C-A303C0691201}"/>
              </a:ext>
            </a:extLst>
          </p:cNvPr>
          <p:cNvGrpSpPr>
            <a:grpSpLocks/>
          </p:cNvGrpSpPr>
          <p:nvPr/>
        </p:nvGrpSpPr>
        <p:grpSpPr bwMode="auto">
          <a:xfrm>
            <a:off x="2753832" y="2025299"/>
            <a:ext cx="2664341" cy="2477908"/>
            <a:chOff x="2438400" y="3886200"/>
            <a:chExt cx="2819400" cy="2743200"/>
          </a:xfrm>
        </p:grpSpPr>
        <p:sp>
          <p:nvSpPr>
            <p:cNvPr id="7" name="Oval 47">
              <a:extLst>
                <a:ext uri="{FF2B5EF4-FFF2-40B4-BE49-F238E27FC236}">
                  <a16:creationId xmlns:a16="http://schemas.microsoft.com/office/drawing/2014/main" id="{F16B1580-2D5C-5E45-8DDC-7A0EEAFBD8B9}"/>
                </a:ext>
              </a:extLst>
            </p:cNvPr>
            <p:cNvSpPr/>
            <p:nvPr/>
          </p:nvSpPr>
          <p:spPr>
            <a:xfrm>
              <a:off x="2438400" y="3886200"/>
              <a:ext cx="2743200" cy="2743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Oval 48">
              <a:extLst>
                <a:ext uri="{FF2B5EF4-FFF2-40B4-BE49-F238E27FC236}">
                  <a16:creationId xmlns:a16="http://schemas.microsoft.com/office/drawing/2014/main" id="{8F81427A-A1E1-0547-B268-4602232F961C}"/>
                </a:ext>
              </a:extLst>
            </p:cNvPr>
            <p:cNvSpPr/>
            <p:nvPr/>
          </p:nvSpPr>
          <p:spPr>
            <a:xfrm>
              <a:off x="2971800" y="4038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Oval 49">
              <a:extLst>
                <a:ext uri="{FF2B5EF4-FFF2-40B4-BE49-F238E27FC236}">
                  <a16:creationId xmlns:a16="http://schemas.microsoft.com/office/drawing/2014/main" id="{45725D51-A6F3-E746-843D-8DB564418FF5}"/>
                </a:ext>
              </a:extLst>
            </p:cNvPr>
            <p:cNvSpPr/>
            <p:nvPr/>
          </p:nvSpPr>
          <p:spPr>
            <a:xfrm>
              <a:off x="4800600" y="4343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Oval 50">
              <a:extLst>
                <a:ext uri="{FF2B5EF4-FFF2-40B4-BE49-F238E27FC236}">
                  <a16:creationId xmlns:a16="http://schemas.microsoft.com/office/drawing/2014/main" id="{0D831563-7178-E249-B995-F2EE6B3AA236}"/>
                </a:ext>
              </a:extLst>
            </p:cNvPr>
            <p:cNvSpPr/>
            <p:nvPr/>
          </p:nvSpPr>
          <p:spPr>
            <a:xfrm>
              <a:off x="5105400" y="5334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Oval 54">
              <a:extLst>
                <a:ext uri="{FF2B5EF4-FFF2-40B4-BE49-F238E27FC236}">
                  <a16:creationId xmlns:a16="http://schemas.microsoft.com/office/drawing/2014/main" id="{448F943D-E799-544E-8057-C2FCBF80FEF5}"/>
                </a:ext>
              </a:extLst>
            </p:cNvPr>
            <p:cNvSpPr/>
            <p:nvPr/>
          </p:nvSpPr>
          <p:spPr>
            <a:xfrm>
              <a:off x="2438400" y="4724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Oval 55">
              <a:extLst>
                <a:ext uri="{FF2B5EF4-FFF2-40B4-BE49-F238E27FC236}">
                  <a16:creationId xmlns:a16="http://schemas.microsoft.com/office/drawing/2014/main" id="{56F62FA7-E585-FD47-9F06-7C149FDB694B}"/>
                </a:ext>
              </a:extLst>
            </p:cNvPr>
            <p:cNvSpPr/>
            <p:nvPr/>
          </p:nvSpPr>
          <p:spPr>
            <a:xfrm>
              <a:off x="4648200" y="6172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TextBox 58">
              <a:extLst>
                <a:ext uri="{FF2B5EF4-FFF2-40B4-BE49-F238E27FC236}">
                  <a16:creationId xmlns:a16="http://schemas.microsoft.com/office/drawing/2014/main" id="{AA1002A3-D8AC-FB41-B636-DDEF19D3ED9B}"/>
                </a:ext>
              </a:extLst>
            </p:cNvPr>
            <p:cNvSpPr txBox="1">
              <a:spLocks noChangeArrowheads="1"/>
            </p:cNvSpPr>
            <p:nvPr/>
          </p:nvSpPr>
          <p:spPr bwMode="auto">
            <a:xfrm>
              <a:off x="4800600" y="5040868"/>
              <a:ext cx="3080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sv-SE" altLang="zh-CN">
                  <a:latin typeface="Calibri" panose="020F0502020204030204" pitchFamily="34" charset="0"/>
                </a:rPr>
                <a:t>C</a:t>
              </a:r>
              <a:endParaRPr lang="en-US" altLang="zh-CN">
                <a:latin typeface="Calibri" panose="020F0502020204030204" pitchFamily="34" charset="0"/>
              </a:endParaRPr>
            </a:p>
          </p:txBody>
        </p:sp>
        <p:sp>
          <p:nvSpPr>
            <p:cNvPr id="14" name="TextBox 59">
              <a:extLst>
                <a:ext uri="{FF2B5EF4-FFF2-40B4-BE49-F238E27FC236}">
                  <a16:creationId xmlns:a16="http://schemas.microsoft.com/office/drawing/2014/main" id="{B4217317-6125-3942-BDBF-08A15A1ACDF8}"/>
                </a:ext>
              </a:extLst>
            </p:cNvPr>
            <p:cNvSpPr txBox="1">
              <a:spLocks noChangeArrowheads="1"/>
            </p:cNvSpPr>
            <p:nvPr/>
          </p:nvSpPr>
          <p:spPr bwMode="auto">
            <a:xfrm>
              <a:off x="4346514" y="5955268"/>
              <a:ext cx="3273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sv-SE" altLang="zh-CN">
                  <a:latin typeface="Calibri" panose="020F0502020204030204" pitchFamily="34" charset="0"/>
                </a:rPr>
                <a:t>D</a:t>
              </a:r>
              <a:endParaRPr lang="en-US" altLang="zh-CN">
                <a:latin typeface="Calibri" panose="020F0502020204030204" pitchFamily="34" charset="0"/>
              </a:endParaRPr>
            </a:p>
          </p:txBody>
        </p:sp>
        <p:sp>
          <p:nvSpPr>
            <p:cNvPr id="15" name="Oval 64">
              <a:extLst>
                <a:ext uri="{FF2B5EF4-FFF2-40B4-BE49-F238E27FC236}">
                  <a16:creationId xmlns:a16="http://schemas.microsoft.com/office/drawing/2014/main" id="{2EB65F0C-9040-1246-BA43-1D141DE784A4}"/>
                </a:ext>
              </a:extLst>
            </p:cNvPr>
            <p:cNvSpPr/>
            <p:nvPr/>
          </p:nvSpPr>
          <p:spPr>
            <a:xfrm>
              <a:off x="2438400" y="5562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Oval 65">
              <a:extLst>
                <a:ext uri="{FF2B5EF4-FFF2-40B4-BE49-F238E27FC236}">
                  <a16:creationId xmlns:a16="http://schemas.microsoft.com/office/drawing/2014/main" id="{3044838A-EC0F-0142-B185-80C8A22CA769}"/>
                </a:ext>
              </a:extLst>
            </p:cNvPr>
            <p:cNvSpPr/>
            <p:nvPr/>
          </p:nvSpPr>
          <p:spPr>
            <a:xfrm>
              <a:off x="2971800" y="6324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TextBox 66">
              <a:extLst>
                <a:ext uri="{FF2B5EF4-FFF2-40B4-BE49-F238E27FC236}">
                  <a16:creationId xmlns:a16="http://schemas.microsoft.com/office/drawing/2014/main" id="{B47F8FD0-4B62-7A40-A77E-CBC2F743484B}"/>
                </a:ext>
              </a:extLst>
            </p:cNvPr>
            <p:cNvSpPr txBox="1">
              <a:spLocks noChangeArrowheads="1"/>
            </p:cNvSpPr>
            <p:nvPr/>
          </p:nvSpPr>
          <p:spPr bwMode="auto">
            <a:xfrm>
              <a:off x="2895600" y="4191000"/>
              <a:ext cx="3177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sv-SE" altLang="zh-CN">
                  <a:latin typeface="Calibri" panose="020F0502020204030204" pitchFamily="34" charset="0"/>
                </a:rPr>
                <a:t>A</a:t>
              </a:r>
              <a:endParaRPr lang="en-US" altLang="zh-CN">
                <a:latin typeface="Calibri" panose="020F0502020204030204" pitchFamily="34" charset="0"/>
              </a:endParaRPr>
            </a:p>
          </p:txBody>
        </p:sp>
        <p:sp>
          <p:nvSpPr>
            <p:cNvPr id="18" name="TextBox 67">
              <a:extLst>
                <a:ext uri="{FF2B5EF4-FFF2-40B4-BE49-F238E27FC236}">
                  <a16:creationId xmlns:a16="http://schemas.microsoft.com/office/drawing/2014/main" id="{3A9D159B-A152-7146-9DA9-523A5454C464}"/>
                </a:ext>
              </a:extLst>
            </p:cNvPr>
            <p:cNvSpPr txBox="1">
              <a:spLocks noChangeArrowheads="1"/>
            </p:cNvSpPr>
            <p:nvPr/>
          </p:nvSpPr>
          <p:spPr bwMode="auto">
            <a:xfrm>
              <a:off x="2590800" y="4724400"/>
              <a:ext cx="3305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sv-SE" altLang="zh-CN">
                  <a:latin typeface="Calibri" panose="020F0502020204030204" pitchFamily="34" charset="0"/>
                </a:rPr>
                <a:t>G</a:t>
              </a:r>
              <a:endParaRPr lang="en-US" altLang="zh-CN">
                <a:latin typeface="Calibri" panose="020F0502020204030204" pitchFamily="34" charset="0"/>
              </a:endParaRPr>
            </a:p>
          </p:txBody>
        </p:sp>
        <p:sp>
          <p:nvSpPr>
            <p:cNvPr id="19" name="TextBox 68">
              <a:extLst>
                <a:ext uri="{FF2B5EF4-FFF2-40B4-BE49-F238E27FC236}">
                  <a16:creationId xmlns:a16="http://schemas.microsoft.com/office/drawing/2014/main" id="{3BBF3E2C-C9C9-E546-A02B-CAD6682D6835}"/>
                </a:ext>
              </a:extLst>
            </p:cNvPr>
            <p:cNvSpPr txBox="1">
              <a:spLocks noChangeArrowheads="1"/>
            </p:cNvSpPr>
            <p:nvPr/>
          </p:nvSpPr>
          <p:spPr bwMode="auto">
            <a:xfrm>
              <a:off x="2590800" y="5410200"/>
              <a:ext cx="2904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sv-SE" altLang="zh-CN">
                  <a:latin typeface="Calibri" panose="020F0502020204030204" pitchFamily="34" charset="0"/>
                </a:rPr>
                <a:t>F</a:t>
              </a:r>
              <a:endParaRPr lang="en-US" altLang="zh-CN">
                <a:latin typeface="Calibri" panose="020F0502020204030204" pitchFamily="34" charset="0"/>
              </a:endParaRPr>
            </a:p>
          </p:txBody>
        </p:sp>
        <p:sp>
          <p:nvSpPr>
            <p:cNvPr id="20" name="TextBox 69">
              <a:extLst>
                <a:ext uri="{FF2B5EF4-FFF2-40B4-BE49-F238E27FC236}">
                  <a16:creationId xmlns:a16="http://schemas.microsoft.com/office/drawing/2014/main" id="{BDE5C61A-1C4C-1644-85AF-1BBC7599B27E}"/>
                </a:ext>
              </a:extLst>
            </p:cNvPr>
            <p:cNvSpPr txBox="1">
              <a:spLocks noChangeArrowheads="1"/>
            </p:cNvSpPr>
            <p:nvPr/>
          </p:nvSpPr>
          <p:spPr bwMode="auto">
            <a:xfrm>
              <a:off x="2971800" y="6031468"/>
              <a:ext cx="2968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sv-SE" altLang="zh-CN">
                  <a:latin typeface="Calibri" panose="020F0502020204030204" pitchFamily="34" charset="0"/>
                </a:rPr>
                <a:t>E</a:t>
              </a:r>
              <a:endParaRPr lang="en-US" altLang="zh-CN">
                <a:latin typeface="Calibri" panose="020F0502020204030204" pitchFamily="34" charset="0"/>
              </a:endParaRPr>
            </a:p>
          </p:txBody>
        </p:sp>
        <p:sp>
          <p:nvSpPr>
            <p:cNvPr id="21" name="TextBox 70">
              <a:extLst>
                <a:ext uri="{FF2B5EF4-FFF2-40B4-BE49-F238E27FC236}">
                  <a16:creationId xmlns:a16="http://schemas.microsoft.com/office/drawing/2014/main" id="{2A0122CE-C2B7-D64C-945D-9C8909B963FA}"/>
                </a:ext>
              </a:extLst>
            </p:cNvPr>
            <p:cNvSpPr txBox="1">
              <a:spLocks noChangeArrowheads="1"/>
            </p:cNvSpPr>
            <p:nvPr/>
          </p:nvSpPr>
          <p:spPr bwMode="auto">
            <a:xfrm>
              <a:off x="4495800" y="4267200"/>
              <a:ext cx="3177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sv-SE" altLang="zh-CN">
                  <a:latin typeface="Calibri" panose="020F0502020204030204" pitchFamily="34" charset="0"/>
                </a:rPr>
                <a:t>B</a:t>
              </a:r>
              <a:endParaRPr lang="en-US" altLang="zh-CN">
                <a:latin typeface="Calibri" panose="020F0502020204030204" pitchFamily="34" charset="0"/>
              </a:endParaRPr>
            </a:p>
          </p:txBody>
        </p:sp>
      </p:grpSp>
      <p:grpSp>
        <p:nvGrpSpPr>
          <p:cNvPr id="22" name="Group 44">
            <a:extLst>
              <a:ext uri="{FF2B5EF4-FFF2-40B4-BE49-F238E27FC236}">
                <a16:creationId xmlns:a16="http://schemas.microsoft.com/office/drawing/2014/main" id="{FA4EE420-1639-BF43-A408-8875918BEA7F}"/>
              </a:ext>
            </a:extLst>
          </p:cNvPr>
          <p:cNvGrpSpPr>
            <a:grpSpLocks/>
          </p:cNvGrpSpPr>
          <p:nvPr/>
        </p:nvGrpSpPr>
        <p:grpSpPr bwMode="auto">
          <a:xfrm>
            <a:off x="3997891" y="1923365"/>
            <a:ext cx="304800" cy="446088"/>
            <a:chOff x="3886108" y="3810000"/>
            <a:chExt cx="304892" cy="445532"/>
          </a:xfrm>
        </p:grpSpPr>
        <p:sp>
          <p:nvSpPr>
            <p:cNvPr id="23" name="TextBox 57">
              <a:extLst>
                <a:ext uri="{FF2B5EF4-FFF2-40B4-BE49-F238E27FC236}">
                  <a16:creationId xmlns:a16="http://schemas.microsoft.com/office/drawing/2014/main" id="{B9C20D2F-1D67-4B4D-A02C-2CBEB7C161EC}"/>
                </a:ext>
              </a:extLst>
            </p:cNvPr>
            <p:cNvSpPr txBox="1">
              <a:spLocks noChangeArrowheads="1"/>
            </p:cNvSpPr>
            <p:nvPr/>
          </p:nvSpPr>
          <p:spPr bwMode="auto">
            <a:xfrm>
              <a:off x="3886108" y="3886200"/>
              <a:ext cx="30489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sv-SE" altLang="zh-CN">
                  <a:latin typeface="Calibri" panose="020F0502020204030204" pitchFamily="34" charset="0"/>
                </a:rPr>
                <a:t>X</a:t>
              </a:r>
              <a:endParaRPr lang="en-US" altLang="zh-CN">
                <a:latin typeface="Calibri" panose="020F0502020204030204" pitchFamily="34" charset="0"/>
              </a:endParaRPr>
            </a:p>
          </p:txBody>
        </p:sp>
        <p:sp>
          <p:nvSpPr>
            <p:cNvPr id="24" name="Oval 52">
              <a:extLst>
                <a:ext uri="{FF2B5EF4-FFF2-40B4-BE49-F238E27FC236}">
                  <a16:creationId xmlns:a16="http://schemas.microsoft.com/office/drawing/2014/main" id="{A2BE2704-B1D0-C24D-B460-3B0133CAD718}"/>
                </a:ext>
              </a:extLst>
            </p:cNvPr>
            <p:cNvSpPr/>
            <p:nvPr/>
          </p:nvSpPr>
          <p:spPr>
            <a:xfrm>
              <a:off x="3962331" y="3810000"/>
              <a:ext cx="152446" cy="152210"/>
            </a:xfrm>
            <a:prstGeom prst="ellipse">
              <a:avLst/>
            </a:prstGeom>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8" name="AutoShape 39">
            <a:extLst>
              <a:ext uri="{FF2B5EF4-FFF2-40B4-BE49-F238E27FC236}">
                <a16:creationId xmlns:a16="http://schemas.microsoft.com/office/drawing/2014/main" id="{55BA69EC-2D74-6C49-92A3-2E068858EF94}"/>
              </a:ext>
            </a:extLst>
          </p:cNvPr>
          <p:cNvSpPr>
            <a:spLocks noChangeArrowheads="1"/>
          </p:cNvSpPr>
          <p:nvPr/>
        </p:nvSpPr>
        <p:spPr bwMode="auto">
          <a:xfrm>
            <a:off x="5341208" y="1624966"/>
            <a:ext cx="1296166" cy="324078"/>
          </a:xfrm>
          <a:prstGeom prst="wedgeRectCallout">
            <a:avLst>
              <a:gd name="adj1" fmla="val -80398"/>
              <a:gd name="adj2" fmla="val 42616"/>
            </a:avLst>
          </a:prstGeom>
          <a:ln>
            <a:headEnd/>
            <a:tailEnd/>
          </a:ln>
        </p:spPr>
        <p:style>
          <a:lnRef idx="3">
            <a:schemeClr val="lt1"/>
          </a:lnRef>
          <a:fillRef idx="1">
            <a:schemeClr val="accent3"/>
          </a:fillRef>
          <a:effectRef idx="1">
            <a:schemeClr val="accent3"/>
          </a:effectRef>
          <a:fontRef idx="minor">
            <a:schemeClr val="lt1"/>
          </a:fontRef>
        </p:style>
        <p:txBody>
          <a:bodyPr lIns="0" tIns="0" rIns="0" bIns="0" anchor="ctr" anchorCtr="1"/>
          <a:lstStyle/>
          <a:p>
            <a:pPr algn="ctr" fontAlgn="auto">
              <a:spcBef>
                <a:spcPts val="0"/>
              </a:spcBef>
              <a:spcAft>
                <a:spcPts val="0"/>
              </a:spcAft>
              <a:defRPr/>
            </a:pPr>
            <a:r>
              <a:rPr lang="en-US" sz="1000" b="1" dirty="0"/>
              <a:t>Data: (A, 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xit" presetSubtype="0" fill="hold" grpId="0" nodeType="clickEffect">
                                  <p:stCondLst>
                                    <p:cond delay="0"/>
                                  </p:stCondLst>
                                  <p:childTnLst>
                                    <p:animEffect transition="out" filter="dissolve">
                                      <p:cBhvr>
                                        <p:cTn id="14" dur="500"/>
                                        <p:tgtEl>
                                          <p:spTgt spid="29"/>
                                        </p:tgtEl>
                                      </p:cBhvr>
                                    </p:animEffect>
                                    <p:set>
                                      <p:cBhvr>
                                        <p:cTn id="15" dur="1" fill="hold">
                                          <p:stCondLst>
                                            <p:cond delay="499"/>
                                          </p:stCondLst>
                                        </p:cTn>
                                        <p:tgtEl>
                                          <p:spTgt spid="29"/>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29" grpId="0" animBg="1"/>
      <p:bldP spid="3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sz="3200">
                <a:solidFill>
                  <a:srgbClr val="434343"/>
                </a:solidFill>
                <a:latin typeface="Comic Sans MS"/>
                <a:ea typeface="Comic Sans MS"/>
                <a:cs typeface="Comic Sans MS"/>
                <a:sym typeface="Comic Sans MS"/>
              </a:rPr>
              <a:t>Partitioning: Virtual Nodes</a:t>
            </a:r>
            <a:endParaRPr/>
          </a:p>
        </p:txBody>
      </p:sp>
      <p:sp>
        <p:nvSpPr>
          <p:cNvPr id="165" name="Google Shape;165;p27"/>
          <p:cNvSpPr txBox="1">
            <a:spLocks noGrp="1"/>
          </p:cNvSpPr>
          <p:nvPr>
            <p:ph type="body" idx="1"/>
          </p:nvPr>
        </p:nvSpPr>
        <p:spPr>
          <a:xfrm>
            <a:off x="714050" y="1152475"/>
            <a:ext cx="8118300" cy="2082000"/>
          </a:xfrm>
          <a:prstGeom prst="rect">
            <a:avLst/>
          </a:prstGeom>
        </p:spPr>
        <p:txBody>
          <a:bodyPr spcFirstLastPara="1" wrap="square" lIns="91425" tIns="91425" rIns="91425" bIns="91425" anchor="t" anchorCtr="0">
            <a:noAutofit/>
          </a:bodyPr>
          <a:lstStyle/>
          <a:p>
            <a:pPr marL="0" lvl="0" indent="0" algn="l" rtl="0">
              <a:lnSpc>
                <a:spcPct val="135000"/>
              </a:lnSpc>
              <a:spcBef>
                <a:spcPts val="0"/>
              </a:spcBef>
              <a:spcAft>
                <a:spcPts val="0"/>
              </a:spcAft>
              <a:buNone/>
            </a:pPr>
            <a:r>
              <a:rPr lang="zh-CN" b="1">
                <a:latin typeface="Comic Sans MS"/>
                <a:ea typeface="Comic Sans MS"/>
                <a:cs typeface="Comic Sans MS"/>
                <a:sym typeface="Comic Sans MS"/>
              </a:rPr>
              <a:t>Consistent hashing may lead to imbalance:</a:t>
            </a:r>
            <a:r>
              <a:rPr lang="zh-CN">
                <a:latin typeface="Comic Sans MS"/>
                <a:ea typeface="Comic Sans MS"/>
                <a:cs typeface="Comic Sans MS"/>
                <a:sym typeface="Comic Sans MS"/>
              </a:rPr>
              <a:t> </a:t>
            </a:r>
            <a:endParaRPr>
              <a:latin typeface="Comic Sans MS"/>
              <a:ea typeface="Comic Sans MS"/>
              <a:cs typeface="Comic Sans MS"/>
              <a:sym typeface="Comic Sans MS"/>
            </a:endParaRPr>
          </a:p>
          <a:p>
            <a:pPr marL="457200" lvl="0" indent="-342900" algn="l" rtl="0">
              <a:lnSpc>
                <a:spcPct val="135000"/>
              </a:lnSpc>
              <a:spcBef>
                <a:spcPts val="0"/>
              </a:spcBef>
              <a:spcAft>
                <a:spcPts val="0"/>
              </a:spcAft>
              <a:buSzPts val="1800"/>
              <a:buFont typeface="Comic Sans MS"/>
              <a:buChar char="➔"/>
            </a:pPr>
            <a:r>
              <a:rPr lang="zh-CN">
                <a:latin typeface="Comic Sans MS"/>
                <a:ea typeface="Comic Sans MS"/>
                <a:cs typeface="Comic Sans MS"/>
                <a:sym typeface="Comic Sans MS"/>
              </a:rPr>
              <a:t>Node identifiers may not be balanced</a:t>
            </a:r>
            <a:endParaRPr>
              <a:latin typeface="Comic Sans MS"/>
              <a:ea typeface="Comic Sans MS"/>
              <a:cs typeface="Comic Sans MS"/>
              <a:sym typeface="Comic Sans MS"/>
            </a:endParaRPr>
          </a:p>
          <a:p>
            <a:pPr marL="457200" lvl="0" indent="-342900" algn="l" rtl="0">
              <a:lnSpc>
                <a:spcPct val="135000"/>
              </a:lnSpc>
              <a:spcBef>
                <a:spcPts val="0"/>
              </a:spcBef>
              <a:spcAft>
                <a:spcPts val="0"/>
              </a:spcAft>
              <a:buSzPts val="1800"/>
              <a:buFont typeface="Comic Sans MS"/>
              <a:buChar char="➔"/>
            </a:pPr>
            <a:r>
              <a:rPr lang="zh-CN">
                <a:latin typeface="Comic Sans MS"/>
                <a:ea typeface="Comic Sans MS"/>
                <a:cs typeface="Comic Sans MS"/>
                <a:sym typeface="Comic Sans MS"/>
              </a:rPr>
              <a:t>Data identifiers may not be balanced</a:t>
            </a:r>
            <a:endParaRPr>
              <a:latin typeface="Comic Sans MS"/>
              <a:ea typeface="Comic Sans MS"/>
              <a:cs typeface="Comic Sans MS"/>
              <a:sym typeface="Comic Sans MS"/>
            </a:endParaRPr>
          </a:p>
          <a:p>
            <a:pPr marL="457200" lvl="0" indent="-342900" algn="l" rtl="0">
              <a:lnSpc>
                <a:spcPct val="135000"/>
              </a:lnSpc>
              <a:spcBef>
                <a:spcPts val="0"/>
              </a:spcBef>
              <a:spcAft>
                <a:spcPts val="0"/>
              </a:spcAft>
              <a:buSzPts val="1800"/>
              <a:buFont typeface="Comic Sans MS"/>
              <a:buChar char="➔"/>
            </a:pPr>
            <a:r>
              <a:rPr lang="zh-CN">
                <a:latin typeface="Comic Sans MS"/>
                <a:ea typeface="Comic Sans MS"/>
                <a:cs typeface="Comic Sans MS"/>
                <a:sym typeface="Comic Sans MS"/>
              </a:rPr>
              <a:t>Heterogeneous nodes</a:t>
            </a:r>
            <a:endParaRPr>
              <a:latin typeface="Comic Sans MS"/>
              <a:ea typeface="Comic Sans MS"/>
              <a:cs typeface="Comic Sans MS"/>
              <a:sym typeface="Comic Sans MS"/>
            </a:endParaRPr>
          </a:p>
        </p:txBody>
      </p:sp>
      <p:sp>
        <p:nvSpPr>
          <p:cNvPr id="166" name="Google Shape;166;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CN"/>
              <a:t>16</a:t>
            </a:fld>
            <a:endParaRPr/>
          </a:p>
        </p:txBody>
      </p:sp>
      <p:sp>
        <p:nvSpPr>
          <p:cNvPr id="167" name="Google Shape;167;p27"/>
          <p:cNvSpPr txBox="1"/>
          <p:nvPr/>
        </p:nvSpPr>
        <p:spPr>
          <a:xfrm>
            <a:off x="316900" y="4662025"/>
            <a:ext cx="8520600" cy="32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1200">
                <a:solidFill>
                  <a:srgbClr val="999999"/>
                </a:solidFill>
                <a:latin typeface="Comic Sans MS"/>
                <a:ea typeface="Comic Sans MS"/>
                <a:cs typeface="Comic Sans MS"/>
                <a:sym typeface="Comic Sans MS"/>
              </a:rPr>
              <a:t>System Architecture</a:t>
            </a:r>
            <a:endParaRPr sz="1200">
              <a:solidFill>
                <a:srgbClr val="999999"/>
              </a:solidFill>
              <a:latin typeface="Comic Sans MS"/>
              <a:ea typeface="Comic Sans MS"/>
              <a:cs typeface="Comic Sans MS"/>
              <a:sym typeface="Comic Sans MS"/>
            </a:endParaRPr>
          </a:p>
        </p:txBody>
      </p:sp>
      <p:pic>
        <p:nvPicPr>
          <p:cNvPr id="168" name="Google Shape;168;p27"/>
          <p:cNvPicPr preferRelativeResize="0"/>
          <p:nvPr/>
        </p:nvPicPr>
        <p:blipFill>
          <a:blip r:embed="rId3">
            <a:alphaModFix/>
          </a:blip>
          <a:stretch>
            <a:fillRect/>
          </a:stretch>
        </p:blipFill>
        <p:spPr>
          <a:xfrm>
            <a:off x="2441187" y="2833622"/>
            <a:ext cx="2542401" cy="1645455"/>
          </a:xfrm>
          <a:prstGeom prst="rect">
            <a:avLst/>
          </a:prstGeom>
          <a:noFill/>
          <a:ln>
            <a:noFill/>
          </a:ln>
        </p:spPr>
      </p:pic>
      <p:pic>
        <p:nvPicPr>
          <p:cNvPr id="169" name="Google Shape;169;p27"/>
          <p:cNvPicPr preferRelativeResize="0"/>
          <p:nvPr/>
        </p:nvPicPr>
        <p:blipFill>
          <a:blip r:embed="rId4">
            <a:alphaModFix/>
          </a:blip>
          <a:stretch>
            <a:fillRect/>
          </a:stretch>
        </p:blipFill>
        <p:spPr>
          <a:xfrm>
            <a:off x="5222548" y="2789350"/>
            <a:ext cx="1882664" cy="1734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sz="3200" dirty="0">
                <a:solidFill>
                  <a:srgbClr val="434343"/>
                </a:solidFill>
                <a:latin typeface="Comic Sans MS"/>
                <a:ea typeface="Comic Sans MS"/>
                <a:cs typeface="Comic Sans MS"/>
                <a:sym typeface="Comic Sans MS"/>
              </a:rPr>
              <a:t>Replication</a:t>
            </a:r>
            <a:endParaRPr dirty="0"/>
          </a:p>
        </p:txBody>
      </p:sp>
      <p:sp>
        <p:nvSpPr>
          <p:cNvPr id="175" name="Google Shape;175;p28"/>
          <p:cNvSpPr txBox="1">
            <a:spLocks noGrp="1"/>
          </p:cNvSpPr>
          <p:nvPr>
            <p:ph type="body" idx="1"/>
          </p:nvPr>
        </p:nvSpPr>
        <p:spPr>
          <a:xfrm>
            <a:off x="714050" y="1657675"/>
            <a:ext cx="4743600" cy="2758500"/>
          </a:xfrm>
          <a:prstGeom prst="rect">
            <a:avLst/>
          </a:prstGeom>
        </p:spPr>
        <p:txBody>
          <a:bodyPr spcFirstLastPara="1" wrap="square" lIns="91425" tIns="91425" rIns="91425" bIns="91425" anchor="t" anchorCtr="0">
            <a:noAutofit/>
          </a:bodyPr>
          <a:lstStyle/>
          <a:p>
            <a:pPr marL="457200" lvl="0" indent="-317500" algn="l" rtl="0">
              <a:lnSpc>
                <a:spcPct val="135000"/>
              </a:lnSpc>
              <a:spcBef>
                <a:spcPts val="0"/>
              </a:spcBef>
              <a:spcAft>
                <a:spcPts val="0"/>
              </a:spcAft>
              <a:buSzPts val="1400"/>
              <a:buFont typeface="Comic Sans MS"/>
              <a:buChar char="●"/>
            </a:pPr>
            <a:r>
              <a:rPr lang="zh-CN" sz="1400">
                <a:latin typeface="Comic Sans MS"/>
                <a:ea typeface="Comic Sans MS"/>
                <a:cs typeface="Comic Sans MS"/>
                <a:sym typeface="Comic Sans MS"/>
              </a:rPr>
              <a:t>Each key is assigned a “coordinator” node that is responsible for handling replication.</a:t>
            </a:r>
            <a:endParaRPr sz="1400">
              <a:latin typeface="Comic Sans MS"/>
              <a:ea typeface="Comic Sans MS"/>
              <a:cs typeface="Comic Sans MS"/>
              <a:sym typeface="Comic Sans MS"/>
            </a:endParaRPr>
          </a:p>
          <a:p>
            <a:pPr marL="457200" lvl="0" indent="-317500" algn="l" rtl="0">
              <a:lnSpc>
                <a:spcPct val="135000"/>
              </a:lnSpc>
              <a:spcBef>
                <a:spcPts val="0"/>
              </a:spcBef>
              <a:spcAft>
                <a:spcPts val="0"/>
              </a:spcAft>
              <a:buSzPts val="1400"/>
              <a:buFont typeface="Comic Sans MS"/>
              <a:buChar char="●"/>
            </a:pPr>
            <a:r>
              <a:rPr lang="zh-CN" sz="1400">
                <a:latin typeface="Comic Sans MS"/>
                <a:ea typeface="Comic Sans MS"/>
                <a:cs typeface="Comic Sans MS"/>
                <a:sym typeface="Comic Sans MS"/>
              </a:rPr>
              <a:t>The coordinator, in turn, handles replication for all items that fall within its range.</a:t>
            </a:r>
            <a:endParaRPr sz="1400">
              <a:latin typeface="Comic Sans MS"/>
              <a:ea typeface="Comic Sans MS"/>
              <a:cs typeface="Comic Sans MS"/>
              <a:sym typeface="Comic Sans MS"/>
            </a:endParaRPr>
          </a:p>
          <a:p>
            <a:pPr marL="457200" lvl="0" indent="-317500" algn="l" rtl="0">
              <a:lnSpc>
                <a:spcPct val="135000"/>
              </a:lnSpc>
              <a:spcBef>
                <a:spcPts val="0"/>
              </a:spcBef>
              <a:spcAft>
                <a:spcPts val="0"/>
              </a:spcAft>
              <a:buSzPts val="1400"/>
              <a:buFont typeface="Comic Sans MS"/>
              <a:buChar char="●"/>
            </a:pPr>
            <a:r>
              <a:rPr lang="zh-CN" sz="1400">
                <a:latin typeface="Comic Sans MS"/>
                <a:ea typeface="Comic Sans MS"/>
                <a:cs typeface="Comic Sans MS"/>
                <a:sym typeface="Comic Sans MS"/>
              </a:rPr>
              <a:t>The coordinator replicates these keys at the N-1 clockwise successor nodes in the ring.</a:t>
            </a:r>
            <a:endParaRPr sz="1400">
              <a:latin typeface="Comic Sans MS"/>
              <a:ea typeface="Comic Sans MS"/>
              <a:cs typeface="Comic Sans MS"/>
              <a:sym typeface="Comic Sans MS"/>
            </a:endParaRPr>
          </a:p>
          <a:p>
            <a:pPr marL="457200" lvl="0" indent="-317500" algn="l" rtl="0">
              <a:lnSpc>
                <a:spcPct val="135000"/>
              </a:lnSpc>
              <a:spcBef>
                <a:spcPts val="0"/>
              </a:spcBef>
              <a:spcAft>
                <a:spcPts val="0"/>
              </a:spcAft>
              <a:buSzPts val="1400"/>
              <a:buFont typeface="Comic Sans MS"/>
              <a:buChar char="●"/>
            </a:pPr>
            <a:r>
              <a:rPr lang="zh-CN" sz="1400">
                <a:latin typeface="Comic Sans MS"/>
                <a:ea typeface="Comic Sans MS"/>
                <a:cs typeface="Comic Sans MS"/>
                <a:sym typeface="Comic Sans MS"/>
              </a:rPr>
              <a:t>This list of key-owners is called the preference list.</a:t>
            </a:r>
            <a:endParaRPr sz="1400">
              <a:latin typeface="Comic Sans MS"/>
              <a:ea typeface="Comic Sans MS"/>
              <a:cs typeface="Comic Sans MS"/>
              <a:sym typeface="Comic Sans MS"/>
            </a:endParaRPr>
          </a:p>
        </p:txBody>
      </p:sp>
      <p:sp>
        <p:nvSpPr>
          <p:cNvPr id="176" name="Google Shape;176;p28"/>
          <p:cNvSpPr txBox="1">
            <a:spLocks noGrp="1"/>
          </p:cNvSpPr>
          <p:nvPr>
            <p:ph type="body" idx="1"/>
          </p:nvPr>
        </p:nvSpPr>
        <p:spPr>
          <a:xfrm>
            <a:off x="714050" y="1152475"/>
            <a:ext cx="8118300" cy="505200"/>
          </a:xfrm>
          <a:prstGeom prst="rect">
            <a:avLst/>
          </a:prstGeom>
        </p:spPr>
        <p:txBody>
          <a:bodyPr spcFirstLastPara="1" wrap="square" lIns="91425" tIns="91425" rIns="91425" bIns="91425" anchor="t" anchorCtr="0">
            <a:noAutofit/>
          </a:bodyPr>
          <a:lstStyle/>
          <a:p>
            <a:pPr marL="0" lvl="0" indent="0" algn="l" rtl="0">
              <a:lnSpc>
                <a:spcPct val="135000"/>
              </a:lnSpc>
              <a:spcBef>
                <a:spcPts val="0"/>
              </a:spcBef>
              <a:spcAft>
                <a:spcPts val="0"/>
              </a:spcAft>
              <a:buNone/>
            </a:pPr>
            <a:r>
              <a:rPr lang="zh-CN">
                <a:latin typeface="Comic Sans MS"/>
                <a:ea typeface="Comic Sans MS"/>
                <a:cs typeface="Comic Sans MS"/>
                <a:sym typeface="Comic Sans MS"/>
              </a:rPr>
              <a:t>To achieve high availability, Dynamo replicates data across nodes.</a:t>
            </a:r>
            <a:endParaRPr>
              <a:latin typeface="Comic Sans MS"/>
              <a:ea typeface="Comic Sans MS"/>
              <a:cs typeface="Comic Sans MS"/>
              <a:sym typeface="Comic Sans MS"/>
            </a:endParaRPr>
          </a:p>
        </p:txBody>
      </p:sp>
      <p:sp>
        <p:nvSpPr>
          <p:cNvPr id="177" name="Google Shape;177;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CN"/>
              <a:t>17</a:t>
            </a:fld>
            <a:endParaRPr/>
          </a:p>
        </p:txBody>
      </p:sp>
      <p:sp>
        <p:nvSpPr>
          <p:cNvPr id="178" name="Google Shape;178;p28"/>
          <p:cNvSpPr txBox="1"/>
          <p:nvPr/>
        </p:nvSpPr>
        <p:spPr>
          <a:xfrm>
            <a:off x="316900" y="4662025"/>
            <a:ext cx="8520600" cy="32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1200">
                <a:solidFill>
                  <a:srgbClr val="999999"/>
                </a:solidFill>
                <a:latin typeface="Comic Sans MS"/>
                <a:ea typeface="Comic Sans MS"/>
                <a:cs typeface="Comic Sans MS"/>
                <a:sym typeface="Comic Sans MS"/>
              </a:rPr>
              <a:t>System Architecture</a:t>
            </a:r>
            <a:endParaRPr sz="1200">
              <a:solidFill>
                <a:srgbClr val="999999"/>
              </a:solidFill>
              <a:latin typeface="Comic Sans MS"/>
              <a:ea typeface="Comic Sans MS"/>
              <a:cs typeface="Comic Sans MS"/>
              <a:sym typeface="Comic Sans MS"/>
            </a:endParaRPr>
          </a:p>
        </p:txBody>
      </p:sp>
      <p:pic>
        <p:nvPicPr>
          <p:cNvPr id="179" name="Google Shape;179;p28"/>
          <p:cNvPicPr preferRelativeResize="0"/>
          <p:nvPr/>
        </p:nvPicPr>
        <p:blipFill>
          <a:blip r:embed="rId3">
            <a:alphaModFix/>
          </a:blip>
          <a:stretch>
            <a:fillRect/>
          </a:stretch>
        </p:blipFill>
        <p:spPr>
          <a:xfrm>
            <a:off x="5457500" y="2096400"/>
            <a:ext cx="3374799" cy="24724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65" name="Text Box 42">
            <a:extLst>
              <a:ext uri="{FF2B5EF4-FFF2-40B4-BE49-F238E27FC236}">
                <a16:creationId xmlns:a16="http://schemas.microsoft.com/office/drawing/2014/main" id="{477B06A9-0AD5-A642-8EF3-1DEB5C7DD438}"/>
              </a:ext>
            </a:extLst>
          </p:cNvPr>
          <p:cNvSpPr txBox="1">
            <a:spLocks noChangeArrowheads="1"/>
          </p:cNvSpPr>
          <p:nvPr/>
        </p:nvSpPr>
        <p:spPr bwMode="auto">
          <a:xfrm>
            <a:off x="6383870" y="2961948"/>
            <a:ext cx="685800" cy="246221"/>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zh-CN" sz="1000" b="1" dirty="0">
                <a:solidFill>
                  <a:schemeClr val="tx2"/>
                </a:solidFill>
                <a:latin typeface="Calibri" panose="020F0502020204030204" pitchFamily="34" charset="0"/>
              </a:rPr>
              <a:t>Node A</a:t>
            </a:r>
          </a:p>
        </p:txBody>
      </p:sp>
      <p:sp>
        <p:nvSpPr>
          <p:cNvPr id="71" name="Text Box 42">
            <a:extLst>
              <a:ext uri="{FF2B5EF4-FFF2-40B4-BE49-F238E27FC236}">
                <a16:creationId xmlns:a16="http://schemas.microsoft.com/office/drawing/2014/main" id="{E82638C1-E4AF-BF40-AFB5-7AC6CA0725EB}"/>
              </a:ext>
            </a:extLst>
          </p:cNvPr>
          <p:cNvSpPr txBox="1">
            <a:spLocks noChangeArrowheads="1"/>
          </p:cNvSpPr>
          <p:nvPr/>
        </p:nvSpPr>
        <p:spPr bwMode="auto">
          <a:xfrm>
            <a:off x="6361974" y="2155905"/>
            <a:ext cx="685800" cy="246221"/>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zh-CN" sz="1000" b="1" dirty="0">
                <a:solidFill>
                  <a:schemeClr val="tx2"/>
                </a:solidFill>
                <a:latin typeface="Calibri" panose="020F0502020204030204" pitchFamily="34" charset="0"/>
              </a:rPr>
              <a:t>Node G</a:t>
            </a:r>
          </a:p>
        </p:txBody>
      </p:sp>
      <p:sp>
        <p:nvSpPr>
          <p:cNvPr id="72" name="Text Box 42">
            <a:extLst>
              <a:ext uri="{FF2B5EF4-FFF2-40B4-BE49-F238E27FC236}">
                <a16:creationId xmlns:a16="http://schemas.microsoft.com/office/drawing/2014/main" id="{18C1689E-3756-334C-9C66-DD6D5CAA5756}"/>
              </a:ext>
            </a:extLst>
          </p:cNvPr>
          <p:cNvSpPr txBox="1">
            <a:spLocks noChangeArrowheads="1"/>
          </p:cNvSpPr>
          <p:nvPr/>
        </p:nvSpPr>
        <p:spPr bwMode="auto">
          <a:xfrm>
            <a:off x="5676174" y="2155905"/>
            <a:ext cx="685800" cy="246221"/>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zh-CN" sz="1000" b="1" dirty="0">
                <a:solidFill>
                  <a:schemeClr val="tx2"/>
                </a:solidFill>
                <a:latin typeface="Calibri" panose="020F0502020204030204" pitchFamily="34" charset="0"/>
              </a:rPr>
              <a:t>Node A</a:t>
            </a:r>
            <a:endParaRPr lang="en-US" altLang="zh-CN" sz="1000" dirty="0">
              <a:solidFill>
                <a:schemeClr val="tx2"/>
              </a:solidFill>
              <a:latin typeface="Calibri" panose="020F0502020204030204" pitchFamily="34" charset="0"/>
            </a:endParaRPr>
          </a:p>
        </p:txBody>
      </p:sp>
      <p:sp>
        <p:nvSpPr>
          <p:cNvPr id="73" name="AutoShape 38">
            <a:extLst>
              <a:ext uri="{FF2B5EF4-FFF2-40B4-BE49-F238E27FC236}">
                <a16:creationId xmlns:a16="http://schemas.microsoft.com/office/drawing/2014/main" id="{9EEBE341-EF0D-EC49-9466-CF07A358B33D}"/>
              </a:ext>
            </a:extLst>
          </p:cNvPr>
          <p:cNvSpPr>
            <a:spLocks noChangeArrowheads="1"/>
          </p:cNvSpPr>
          <p:nvPr/>
        </p:nvSpPr>
        <p:spPr bwMode="auto">
          <a:xfrm>
            <a:off x="5756423" y="2442331"/>
            <a:ext cx="1296166" cy="324078"/>
          </a:xfrm>
          <a:prstGeom prst="wedgeRectCallout">
            <a:avLst>
              <a:gd name="adj1" fmla="val -84380"/>
              <a:gd name="adj2" fmla="val -26748"/>
            </a:avLst>
          </a:prstGeom>
          <a:ln>
            <a:headEnd/>
            <a:tailEnd/>
          </a:ln>
        </p:spPr>
        <p:style>
          <a:lnRef idx="3">
            <a:schemeClr val="lt1"/>
          </a:lnRef>
          <a:fillRef idx="1">
            <a:schemeClr val="accent3"/>
          </a:fillRef>
          <a:effectRef idx="1">
            <a:schemeClr val="accent3"/>
          </a:effectRef>
          <a:fontRef idx="minor">
            <a:schemeClr val="lt1"/>
          </a:fontRef>
        </p:style>
        <p:txBody>
          <a:bodyPr lIns="0" tIns="0" rIns="0" bIns="0" anchor="ctr" anchorCtr="1"/>
          <a:lstStyle/>
          <a:p>
            <a:pPr algn="ctr" fontAlgn="auto">
              <a:spcBef>
                <a:spcPts val="0"/>
              </a:spcBef>
              <a:spcAft>
                <a:spcPts val="0"/>
              </a:spcAft>
              <a:defRPr/>
            </a:pPr>
            <a:r>
              <a:rPr lang="en-US" sz="1000" b="1" dirty="0"/>
              <a:t>Data: (A, B]</a:t>
            </a:r>
          </a:p>
        </p:txBody>
      </p:sp>
      <p:sp>
        <p:nvSpPr>
          <p:cNvPr id="74" name="Text Box 42">
            <a:extLst>
              <a:ext uri="{FF2B5EF4-FFF2-40B4-BE49-F238E27FC236}">
                <a16:creationId xmlns:a16="http://schemas.microsoft.com/office/drawing/2014/main" id="{3CDA990F-DAFF-9047-A950-A364F10F4B99}"/>
              </a:ext>
            </a:extLst>
          </p:cNvPr>
          <p:cNvSpPr txBox="1">
            <a:spLocks noChangeArrowheads="1"/>
          </p:cNvSpPr>
          <p:nvPr/>
        </p:nvSpPr>
        <p:spPr bwMode="auto">
          <a:xfrm>
            <a:off x="6383869" y="2961948"/>
            <a:ext cx="685800" cy="246221"/>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zh-CN" sz="1000" b="1" dirty="0">
                <a:solidFill>
                  <a:schemeClr val="tx2"/>
                </a:solidFill>
                <a:latin typeface="Calibri" panose="020F0502020204030204" pitchFamily="34" charset="0"/>
              </a:rPr>
              <a:t>Node X</a:t>
            </a:r>
          </a:p>
        </p:txBody>
      </p:sp>
      <p:sp>
        <p:nvSpPr>
          <p:cNvPr id="156" name="Google Shape;156;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lgn="ctr"/>
            <a:r>
              <a:rPr lang="zh-CN" altLang="zh-CN" sz="3200" dirty="0">
                <a:solidFill>
                  <a:srgbClr val="434343"/>
                </a:solidFill>
                <a:latin typeface="Comic Sans MS"/>
                <a:ea typeface="Comic Sans MS"/>
                <a:cs typeface="Comic Sans MS"/>
                <a:sym typeface="Comic Sans MS"/>
              </a:rPr>
              <a:t>Replication</a:t>
            </a:r>
            <a:r>
              <a:rPr lang="zh-CN" sz="3200" dirty="0">
                <a:solidFill>
                  <a:srgbClr val="434343"/>
                </a:solidFill>
                <a:latin typeface="Comic Sans MS"/>
                <a:ea typeface="Comic Sans MS"/>
                <a:cs typeface="Comic Sans MS"/>
                <a:sym typeface="Comic Sans MS"/>
              </a:rPr>
              <a:t>: Add a Node</a:t>
            </a:r>
            <a:endParaRPr dirty="0"/>
          </a:p>
        </p:txBody>
      </p:sp>
      <p:sp>
        <p:nvSpPr>
          <p:cNvPr id="157" name="Google Shape;157;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CN"/>
              <a:t>18</a:t>
            </a:fld>
            <a:endParaRPr/>
          </a:p>
        </p:txBody>
      </p:sp>
      <p:sp>
        <p:nvSpPr>
          <p:cNvPr id="158" name="Google Shape;158;p26"/>
          <p:cNvSpPr txBox="1"/>
          <p:nvPr/>
        </p:nvSpPr>
        <p:spPr>
          <a:xfrm>
            <a:off x="316900" y="4662025"/>
            <a:ext cx="8520600" cy="32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1200">
                <a:solidFill>
                  <a:srgbClr val="999999"/>
                </a:solidFill>
                <a:latin typeface="Comic Sans MS"/>
                <a:ea typeface="Comic Sans MS"/>
                <a:cs typeface="Comic Sans MS"/>
                <a:sym typeface="Comic Sans MS"/>
              </a:rPr>
              <a:t>System Architecture</a:t>
            </a:r>
            <a:endParaRPr sz="1200">
              <a:solidFill>
                <a:srgbClr val="999999"/>
              </a:solidFill>
              <a:latin typeface="Comic Sans MS"/>
              <a:ea typeface="Comic Sans MS"/>
              <a:cs typeface="Comic Sans MS"/>
              <a:sym typeface="Comic Sans MS"/>
            </a:endParaRPr>
          </a:p>
        </p:txBody>
      </p:sp>
      <p:grpSp>
        <p:nvGrpSpPr>
          <p:cNvPr id="39" name="Group 42">
            <a:extLst>
              <a:ext uri="{FF2B5EF4-FFF2-40B4-BE49-F238E27FC236}">
                <a16:creationId xmlns:a16="http://schemas.microsoft.com/office/drawing/2014/main" id="{0C992D85-9130-DA41-AD92-3DC171B20E06}"/>
              </a:ext>
            </a:extLst>
          </p:cNvPr>
          <p:cNvGrpSpPr>
            <a:grpSpLocks/>
          </p:cNvGrpSpPr>
          <p:nvPr/>
        </p:nvGrpSpPr>
        <p:grpSpPr bwMode="auto">
          <a:xfrm>
            <a:off x="2753832" y="2025299"/>
            <a:ext cx="2664341" cy="2477908"/>
            <a:chOff x="2438400" y="3886200"/>
            <a:chExt cx="2819400" cy="2743200"/>
          </a:xfrm>
        </p:grpSpPr>
        <p:sp>
          <p:nvSpPr>
            <p:cNvPr id="40" name="Oval 47">
              <a:extLst>
                <a:ext uri="{FF2B5EF4-FFF2-40B4-BE49-F238E27FC236}">
                  <a16:creationId xmlns:a16="http://schemas.microsoft.com/office/drawing/2014/main" id="{EBD7A4F5-F388-FB4A-B509-136D48F1C865}"/>
                </a:ext>
              </a:extLst>
            </p:cNvPr>
            <p:cNvSpPr/>
            <p:nvPr/>
          </p:nvSpPr>
          <p:spPr>
            <a:xfrm>
              <a:off x="2438400" y="3886200"/>
              <a:ext cx="2743200" cy="2743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1" name="Oval 48">
              <a:extLst>
                <a:ext uri="{FF2B5EF4-FFF2-40B4-BE49-F238E27FC236}">
                  <a16:creationId xmlns:a16="http://schemas.microsoft.com/office/drawing/2014/main" id="{96472F08-A55F-5648-B518-5B500B4F720B}"/>
                </a:ext>
              </a:extLst>
            </p:cNvPr>
            <p:cNvSpPr/>
            <p:nvPr/>
          </p:nvSpPr>
          <p:spPr>
            <a:xfrm>
              <a:off x="2971800" y="4038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 name="Oval 49">
              <a:extLst>
                <a:ext uri="{FF2B5EF4-FFF2-40B4-BE49-F238E27FC236}">
                  <a16:creationId xmlns:a16="http://schemas.microsoft.com/office/drawing/2014/main" id="{FFCAB0E2-8D72-B54C-B5E2-8C1E5C53771C}"/>
                </a:ext>
              </a:extLst>
            </p:cNvPr>
            <p:cNvSpPr/>
            <p:nvPr/>
          </p:nvSpPr>
          <p:spPr>
            <a:xfrm>
              <a:off x="4800600" y="4343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3" name="Oval 50">
              <a:extLst>
                <a:ext uri="{FF2B5EF4-FFF2-40B4-BE49-F238E27FC236}">
                  <a16:creationId xmlns:a16="http://schemas.microsoft.com/office/drawing/2014/main" id="{BD91DC7D-E24D-0848-A8AA-1EB8ECE66B4C}"/>
                </a:ext>
              </a:extLst>
            </p:cNvPr>
            <p:cNvSpPr/>
            <p:nvPr/>
          </p:nvSpPr>
          <p:spPr>
            <a:xfrm>
              <a:off x="5105400" y="5334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4" name="Oval 54">
              <a:extLst>
                <a:ext uri="{FF2B5EF4-FFF2-40B4-BE49-F238E27FC236}">
                  <a16:creationId xmlns:a16="http://schemas.microsoft.com/office/drawing/2014/main" id="{96B7E29C-C2D1-EE4A-B14A-D16029A62464}"/>
                </a:ext>
              </a:extLst>
            </p:cNvPr>
            <p:cNvSpPr/>
            <p:nvPr/>
          </p:nvSpPr>
          <p:spPr>
            <a:xfrm>
              <a:off x="2438400" y="4724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5" name="Oval 55">
              <a:extLst>
                <a:ext uri="{FF2B5EF4-FFF2-40B4-BE49-F238E27FC236}">
                  <a16:creationId xmlns:a16="http://schemas.microsoft.com/office/drawing/2014/main" id="{1CC491A0-B779-4B46-AB9A-7FEE32C0FAEF}"/>
                </a:ext>
              </a:extLst>
            </p:cNvPr>
            <p:cNvSpPr/>
            <p:nvPr/>
          </p:nvSpPr>
          <p:spPr>
            <a:xfrm>
              <a:off x="4648200" y="6172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6" name="TextBox 58">
              <a:extLst>
                <a:ext uri="{FF2B5EF4-FFF2-40B4-BE49-F238E27FC236}">
                  <a16:creationId xmlns:a16="http://schemas.microsoft.com/office/drawing/2014/main" id="{77F20049-0CD1-CF41-9025-5540A5E868AC}"/>
                </a:ext>
              </a:extLst>
            </p:cNvPr>
            <p:cNvSpPr txBox="1">
              <a:spLocks noChangeArrowheads="1"/>
            </p:cNvSpPr>
            <p:nvPr/>
          </p:nvSpPr>
          <p:spPr bwMode="auto">
            <a:xfrm>
              <a:off x="4800600" y="5040868"/>
              <a:ext cx="3080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sv-SE" altLang="zh-CN">
                  <a:latin typeface="Calibri" panose="020F0502020204030204" pitchFamily="34" charset="0"/>
                </a:rPr>
                <a:t>C</a:t>
              </a:r>
              <a:endParaRPr lang="en-US" altLang="zh-CN">
                <a:latin typeface="Calibri" panose="020F0502020204030204" pitchFamily="34" charset="0"/>
              </a:endParaRPr>
            </a:p>
          </p:txBody>
        </p:sp>
        <p:sp>
          <p:nvSpPr>
            <p:cNvPr id="47" name="TextBox 59">
              <a:extLst>
                <a:ext uri="{FF2B5EF4-FFF2-40B4-BE49-F238E27FC236}">
                  <a16:creationId xmlns:a16="http://schemas.microsoft.com/office/drawing/2014/main" id="{BEC126F9-1202-DA4F-9630-17FA2BDA5B53}"/>
                </a:ext>
              </a:extLst>
            </p:cNvPr>
            <p:cNvSpPr txBox="1">
              <a:spLocks noChangeArrowheads="1"/>
            </p:cNvSpPr>
            <p:nvPr/>
          </p:nvSpPr>
          <p:spPr bwMode="auto">
            <a:xfrm>
              <a:off x="4346514" y="5955268"/>
              <a:ext cx="3273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sv-SE" altLang="zh-CN">
                  <a:latin typeface="Calibri" panose="020F0502020204030204" pitchFamily="34" charset="0"/>
                </a:rPr>
                <a:t>D</a:t>
              </a:r>
              <a:endParaRPr lang="en-US" altLang="zh-CN">
                <a:latin typeface="Calibri" panose="020F0502020204030204" pitchFamily="34" charset="0"/>
              </a:endParaRPr>
            </a:p>
          </p:txBody>
        </p:sp>
        <p:sp>
          <p:nvSpPr>
            <p:cNvPr id="48" name="Oval 64">
              <a:extLst>
                <a:ext uri="{FF2B5EF4-FFF2-40B4-BE49-F238E27FC236}">
                  <a16:creationId xmlns:a16="http://schemas.microsoft.com/office/drawing/2014/main" id="{BC998E03-2844-224F-AB95-1E5449A7051B}"/>
                </a:ext>
              </a:extLst>
            </p:cNvPr>
            <p:cNvSpPr/>
            <p:nvPr/>
          </p:nvSpPr>
          <p:spPr>
            <a:xfrm>
              <a:off x="2438400" y="5562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9" name="Oval 65">
              <a:extLst>
                <a:ext uri="{FF2B5EF4-FFF2-40B4-BE49-F238E27FC236}">
                  <a16:creationId xmlns:a16="http://schemas.microsoft.com/office/drawing/2014/main" id="{A0C6DDC2-9532-F54B-9520-41A30E3F5AE7}"/>
                </a:ext>
              </a:extLst>
            </p:cNvPr>
            <p:cNvSpPr/>
            <p:nvPr/>
          </p:nvSpPr>
          <p:spPr>
            <a:xfrm>
              <a:off x="2971800" y="6324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0" name="TextBox 66">
              <a:extLst>
                <a:ext uri="{FF2B5EF4-FFF2-40B4-BE49-F238E27FC236}">
                  <a16:creationId xmlns:a16="http://schemas.microsoft.com/office/drawing/2014/main" id="{9554E19B-F441-F44B-841C-1EDB39B6010B}"/>
                </a:ext>
              </a:extLst>
            </p:cNvPr>
            <p:cNvSpPr txBox="1">
              <a:spLocks noChangeArrowheads="1"/>
            </p:cNvSpPr>
            <p:nvPr/>
          </p:nvSpPr>
          <p:spPr bwMode="auto">
            <a:xfrm>
              <a:off x="2895600" y="4191000"/>
              <a:ext cx="3177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sv-SE" altLang="zh-CN">
                  <a:latin typeface="Calibri" panose="020F0502020204030204" pitchFamily="34" charset="0"/>
                </a:rPr>
                <a:t>A</a:t>
              </a:r>
              <a:endParaRPr lang="en-US" altLang="zh-CN">
                <a:latin typeface="Calibri" panose="020F0502020204030204" pitchFamily="34" charset="0"/>
              </a:endParaRPr>
            </a:p>
          </p:txBody>
        </p:sp>
        <p:sp>
          <p:nvSpPr>
            <p:cNvPr id="51" name="TextBox 67">
              <a:extLst>
                <a:ext uri="{FF2B5EF4-FFF2-40B4-BE49-F238E27FC236}">
                  <a16:creationId xmlns:a16="http://schemas.microsoft.com/office/drawing/2014/main" id="{484D2B57-4447-A749-B13D-D61B60CF5150}"/>
                </a:ext>
              </a:extLst>
            </p:cNvPr>
            <p:cNvSpPr txBox="1">
              <a:spLocks noChangeArrowheads="1"/>
            </p:cNvSpPr>
            <p:nvPr/>
          </p:nvSpPr>
          <p:spPr bwMode="auto">
            <a:xfrm>
              <a:off x="2590800" y="4724400"/>
              <a:ext cx="3305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sv-SE" altLang="zh-CN">
                  <a:latin typeface="Calibri" panose="020F0502020204030204" pitchFamily="34" charset="0"/>
                </a:rPr>
                <a:t>G</a:t>
              </a:r>
              <a:endParaRPr lang="en-US" altLang="zh-CN">
                <a:latin typeface="Calibri" panose="020F0502020204030204" pitchFamily="34" charset="0"/>
              </a:endParaRPr>
            </a:p>
          </p:txBody>
        </p:sp>
        <p:sp>
          <p:nvSpPr>
            <p:cNvPr id="52" name="TextBox 68">
              <a:extLst>
                <a:ext uri="{FF2B5EF4-FFF2-40B4-BE49-F238E27FC236}">
                  <a16:creationId xmlns:a16="http://schemas.microsoft.com/office/drawing/2014/main" id="{22E004F1-8462-A84E-9F8E-900A220A5CB3}"/>
                </a:ext>
              </a:extLst>
            </p:cNvPr>
            <p:cNvSpPr txBox="1">
              <a:spLocks noChangeArrowheads="1"/>
            </p:cNvSpPr>
            <p:nvPr/>
          </p:nvSpPr>
          <p:spPr bwMode="auto">
            <a:xfrm>
              <a:off x="2590800" y="5410200"/>
              <a:ext cx="2904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sv-SE" altLang="zh-CN">
                  <a:latin typeface="Calibri" panose="020F0502020204030204" pitchFamily="34" charset="0"/>
                </a:rPr>
                <a:t>F</a:t>
              </a:r>
              <a:endParaRPr lang="en-US" altLang="zh-CN">
                <a:latin typeface="Calibri" panose="020F0502020204030204" pitchFamily="34" charset="0"/>
              </a:endParaRPr>
            </a:p>
          </p:txBody>
        </p:sp>
        <p:sp>
          <p:nvSpPr>
            <p:cNvPr id="53" name="TextBox 69">
              <a:extLst>
                <a:ext uri="{FF2B5EF4-FFF2-40B4-BE49-F238E27FC236}">
                  <a16:creationId xmlns:a16="http://schemas.microsoft.com/office/drawing/2014/main" id="{4C5DCAD6-2857-F94C-AD16-5E39E88A368C}"/>
                </a:ext>
              </a:extLst>
            </p:cNvPr>
            <p:cNvSpPr txBox="1">
              <a:spLocks noChangeArrowheads="1"/>
            </p:cNvSpPr>
            <p:nvPr/>
          </p:nvSpPr>
          <p:spPr bwMode="auto">
            <a:xfrm>
              <a:off x="2971800" y="6031468"/>
              <a:ext cx="2968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sv-SE" altLang="zh-CN">
                  <a:latin typeface="Calibri" panose="020F0502020204030204" pitchFamily="34" charset="0"/>
                </a:rPr>
                <a:t>E</a:t>
              </a:r>
              <a:endParaRPr lang="en-US" altLang="zh-CN">
                <a:latin typeface="Calibri" panose="020F0502020204030204" pitchFamily="34" charset="0"/>
              </a:endParaRPr>
            </a:p>
          </p:txBody>
        </p:sp>
        <p:sp>
          <p:nvSpPr>
            <p:cNvPr id="54" name="TextBox 70">
              <a:extLst>
                <a:ext uri="{FF2B5EF4-FFF2-40B4-BE49-F238E27FC236}">
                  <a16:creationId xmlns:a16="http://schemas.microsoft.com/office/drawing/2014/main" id="{5518E419-4CE4-E747-9F85-7746B1E6BE6C}"/>
                </a:ext>
              </a:extLst>
            </p:cNvPr>
            <p:cNvSpPr txBox="1">
              <a:spLocks noChangeArrowheads="1"/>
            </p:cNvSpPr>
            <p:nvPr/>
          </p:nvSpPr>
          <p:spPr bwMode="auto">
            <a:xfrm>
              <a:off x="4495800" y="4267200"/>
              <a:ext cx="3177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sv-SE" altLang="zh-CN">
                  <a:latin typeface="Calibri" panose="020F0502020204030204" pitchFamily="34" charset="0"/>
                </a:rPr>
                <a:t>B</a:t>
              </a:r>
              <a:endParaRPr lang="en-US" altLang="zh-CN">
                <a:latin typeface="Calibri" panose="020F0502020204030204" pitchFamily="34" charset="0"/>
              </a:endParaRPr>
            </a:p>
          </p:txBody>
        </p:sp>
      </p:grpSp>
      <p:grpSp>
        <p:nvGrpSpPr>
          <p:cNvPr id="55" name="Group 44">
            <a:extLst>
              <a:ext uri="{FF2B5EF4-FFF2-40B4-BE49-F238E27FC236}">
                <a16:creationId xmlns:a16="http://schemas.microsoft.com/office/drawing/2014/main" id="{CB43C76D-FC91-894E-8A31-CB99E20790C2}"/>
              </a:ext>
            </a:extLst>
          </p:cNvPr>
          <p:cNvGrpSpPr>
            <a:grpSpLocks/>
          </p:cNvGrpSpPr>
          <p:nvPr/>
        </p:nvGrpSpPr>
        <p:grpSpPr bwMode="auto">
          <a:xfrm>
            <a:off x="3997891" y="1923365"/>
            <a:ext cx="304800" cy="446088"/>
            <a:chOff x="3886108" y="3810000"/>
            <a:chExt cx="304892" cy="445532"/>
          </a:xfrm>
        </p:grpSpPr>
        <p:sp>
          <p:nvSpPr>
            <p:cNvPr id="56" name="TextBox 57">
              <a:extLst>
                <a:ext uri="{FF2B5EF4-FFF2-40B4-BE49-F238E27FC236}">
                  <a16:creationId xmlns:a16="http://schemas.microsoft.com/office/drawing/2014/main" id="{D75392C8-7585-7D49-B48D-0FF06F6DA26D}"/>
                </a:ext>
              </a:extLst>
            </p:cNvPr>
            <p:cNvSpPr txBox="1">
              <a:spLocks noChangeArrowheads="1"/>
            </p:cNvSpPr>
            <p:nvPr/>
          </p:nvSpPr>
          <p:spPr bwMode="auto">
            <a:xfrm>
              <a:off x="3886108" y="3886200"/>
              <a:ext cx="30489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sv-SE" altLang="zh-CN">
                  <a:latin typeface="Calibri" panose="020F0502020204030204" pitchFamily="34" charset="0"/>
                </a:rPr>
                <a:t>X</a:t>
              </a:r>
              <a:endParaRPr lang="en-US" altLang="zh-CN">
                <a:latin typeface="Calibri" panose="020F0502020204030204" pitchFamily="34" charset="0"/>
              </a:endParaRPr>
            </a:p>
          </p:txBody>
        </p:sp>
        <p:sp>
          <p:nvSpPr>
            <p:cNvPr id="57" name="Oval 52">
              <a:extLst>
                <a:ext uri="{FF2B5EF4-FFF2-40B4-BE49-F238E27FC236}">
                  <a16:creationId xmlns:a16="http://schemas.microsoft.com/office/drawing/2014/main" id="{879DEEED-CBAD-1C4A-BCAE-A8FC0BB1F60F}"/>
                </a:ext>
              </a:extLst>
            </p:cNvPr>
            <p:cNvSpPr/>
            <p:nvPr/>
          </p:nvSpPr>
          <p:spPr>
            <a:xfrm>
              <a:off x="3962331" y="3810000"/>
              <a:ext cx="152446" cy="152210"/>
            </a:xfrm>
            <a:prstGeom prst="ellipse">
              <a:avLst/>
            </a:prstGeom>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59" name="AutoShape 38">
            <a:extLst>
              <a:ext uri="{FF2B5EF4-FFF2-40B4-BE49-F238E27FC236}">
                <a16:creationId xmlns:a16="http://schemas.microsoft.com/office/drawing/2014/main" id="{705009F0-FF56-E444-AC5B-0A3F071BC0B9}"/>
              </a:ext>
            </a:extLst>
          </p:cNvPr>
          <p:cNvSpPr>
            <a:spLocks noChangeArrowheads="1"/>
          </p:cNvSpPr>
          <p:nvPr/>
        </p:nvSpPr>
        <p:spPr bwMode="auto">
          <a:xfrm>
            <a:off x="5741554" y="2427545"/>
            <a:ext cx="1296166" cy="324078"/>
          </a:xfrm>
          <a:prstGeom prst="wedgeRectCallout">
            <a:avLst>
              <a:gd name="adj1" fmla="val -84380"/>
              <a:gd name="adj2" fmla="val -26748"/>
            </a:avLst>
          </a:prstGeom>
          <a:ln>
            <a:headEnd/>
            <a:tailEnd/>
          </a:ln>
        </p:spPr>
        <p:style>
          <a:lnRef idx="3">
            <a:schemeClr val="lt1"/>
          </a:lnRef>
          <a:fillRef idx="1">
            <a:schemeClr val="accent3"/>
          </a:fillRef>
          <a:effectRef idx="1">
            <a:schemeClr val="accent3"/>
          </a:effectRef>
          <a:fontRef idx="minor">
            <a:schemeClr val="lt1"/>
          </a:fontRef>
        </p:style>
        <p:txBody>
          <a:bodyPr lIns="0" tIns="0" rIns="0" bIns="0" anchor="ctr" anchorCtr="1"/>
          <a:lstStyle/>
          <a:p>
            <a:pPr algn="ctr" fontAlgn="auto">
              <a:spcBef>
                <a:spcPts val="0"/>
              </a:spcBef>
              <a:spcAft>
                <a:spcPts val="0"/>
              </a:spcAft>
              <a:defRPr/>
            </a:pPr>
            <a:r>
              <a:rPr lang="en-US" sz="1000" b="1" dirty="0"/>
              <a:t>Data: (X, B]</a:t>
            </a:r>
          </a:p>
        </p:txBody>
      </p:sp>
      <p:sp>
        <p:nvSpPr>
          <p:cNvPr id="60" name="AutoShape 39">
            <a:extLst>
              <a:ext uri="{FF2B5EF4-FFF2-40B4-BE49-F238E27FC236}">
                <a16:creationId xmlns:a16="http://schemas.microsoft.com/office/drawing/2014/main" id="{54A9C444-37DC-8642-8ED9-2A106320561E}"/>
              </a:ext>
            </a:extLst>
          </p:cNvPr>
          <p:cNvSpPr>
            <a:spLocks noChangeArrowheads="1"/>
          </p:cNvSpPr>
          <p:nvPr/>
        </p:nvSpPr>
        <p:spPr bwMode="auto">
          <a:xfrm>
            <a:off x="5741554" y="3237741"/>
            <a:ext cx="1296166" cy="324078"/>
          </a:xfrm>
          <a:prstGeom prst="wedgeRectCallout">
            <a:avLst>
              <a:gd name="adj1" fmla="val -63344"/>
              <a:gd name="adj2" fmla="val 4090"/>
            </a:avLst>
          </a:prstGeom>
          <a:ln>
            <a:headEnd/>
            <a:tailEnd/>
          </a:ln>
        </p:spPr>
        <p:style>
          <a:lnRef idx="3">
            <a:schemeClr val="lt1"/>
          </a:lnRef>
          <a:fillRef idx="1">
            <a:schemeClr val="accent3"/>
          </a:fillRef>
          <a:effectRef idx="1">
            <a:schemeClr val="accent3"/>
          </a:effectRef>
          <a:fontRef idx="minor">
            <a:schemeClr val="lt1"/>
          </a:fontRef>
        </p:style>
        <p:txBody>
          <a:bodyPr lIns="0" tIns="0" rIns="0" bIns="0" anchor="ctr" anchorCtr="1"/>
          <a:lstStyle/>
          <a:p>
            <a:pPr algn="ctr" fontAlgn="auto">
              <a:spcBef>
                <a:spcPts val="0"/>
              </a:spcBef>
              <a:spcAft>
                <a:spcPts val="0"/>
              </a:spcAft>
              <a:defRPr/>
            </a:pPr>
            <a:r>
              <a:rPr lang="en-US" sz="1000" b="1" dirty="0"/>
              <a:t>Data: (B, C]</a:t>
            </a:r>
          </a:p>
        </p:txBody>
      </p:sp>
      <p:sp>
        <p:nvSpPr>
          <p:cNvPr id="61" name="AutoShape 39">
            <a:extLst>
              <a:ext uri="{FF2B5EF4-FFF2-40B4-BE49-F238E27FC236}">
                <a16:creationId xmlns:a16="http://schemas.microsoft.com/office/drawing/2014/main" id="{1B78D3B9-0F7F-004E-A91D-CE991DB16D17}"/>
              </a:ext>
            </a:extLst>
          </p:cNvPr>
          <p:cNvSpPr>
            <a:spLocks noChangeArrowheads="1"/>
          </p:cNvSpPr>
          <p:nvPr/>
        </p:nvSpPr>
        <p:spPr bwMode="auto">
          <a:xfrm>
            <a:off x="5741554" y="4168390"/>
            <a:ext cx="1296166" cy="324078"/>
          </a:xfrm>
          <a:prstGeom prst="wedgeRectCallout">
            <a:avLst>
              <a:gd name="adj1" fmla="val -96858"/>
              <a:gd name="adj2" fmla="val -34921"/>
            </a:avLst>
          </a:prstGeom>
          <a:ln>
            <a:headEnd/>
            <a:tailEnd/>
          </a:ln>
        </p:spPr>
        <p:style>
          <a:lnRef idx="3">
            <a:schemeClr val="lt1"/>
          </a:lnRef>
          <a:fillRef idx="1">
            <a:schemeClr val="accent3"/>
          </a:fillRef>
          <a:effectRef idx="1">
            <a:schemeClr val="accent3"/>
          </a:effectRef>
          <a:fontRef idx="minor">
            <a:schemeClr val="lt1"/>
          </a:fontRef>
        </p:style>
        <p:txBody>
          <a:bodyPr lIns="0" tIns="0" rIns="0" bIns="0" anchor="ctr" anchorCtr="1"/>
          <a:lstStyle/>
          <a:p>
            <a:pPr algn="ctr" fontAlgn="auto">
              <a:spcBef>
                <a:spcPts val="0"/>
              </a:spcBef>
              <a:spcAft>
                <a:spcPts val="0"/>
              </a:spcAft>
              <a:defRPr/>
            </a:pPr>
            <a:r>
              <a:rPr lang="en-US" sz="1000" b="1" dirty="0"/>
              <a:t>Data: (C, D]</a:t>
            </a:r>
          </a:p>
        </p:txBody>
      </p:sp>
      <p:sp>
        <p:nvSpPr>
          <p:cNvPr id="62" name="AutoShape 39">
            <a:extLst>
              <a:ext uri="{FF2B5EF4-FFF2-40B4-BE49-F238E27FC236}">
                <a16:creationId xmlns:a16="http://schemas.microsoft.com/office/drawing/2014/main" id="{702D7335-2C05-9147-8A9F-D81DC620477F}"/>
              </a:ext>
            </a:extLst>
          </p:cNvPr>
          <p:cNvSpPr>
            <a:spLocks noChangeArrowheads="1"/>
          </p:cNvSpPr>
          <p:nvPr/>
        </p:nvSpPr>
        <p:spPr bwMode="auto">
          <a:xfrm>
            <a:off x="5341208" y="1624966"/>
            <a:ext cx="1296166" cy="324078"/>
          </a:xfrm>
          <a:prstGeom prst="wedgeRectCallout">
            <a:avLst>
              <a:gd name="adj1" fmla="val -80398"/>
              <a:gd name="adj2" fmla="val 42616"/>
            </a:avLst>
          </a:prstGeom>
          <a:ln>
            <a:headEnd/>
            <a:tailEnd/>
          </a:ln>
        </p:spPr>
        <p:style>
          <a:lnRef idx="3">
            <a:schemeClr val="lt1"/>
          </a:lnRef>
          <a:fillRef idx="1">
            <a:schemeClr val="accent3"/>
          </a:fillRef>
          <a:effectRef idx="1">
            <a:schemeClr val="accent3"/>
          </a:effectRef>
          <a:fontRef idx="minor">
            <a:schemeClr val="lt1"/>
          </a:fontRef>
        </p:style>
        <p:txBody>
          <a:bodyPr lIns="0" tIns="0" rIns="0" bIns="0" anchor="ctr" anchorCtr="1"/>
          <a:lstStyle/>
          <a:p>
            <a:pPr algn="ctr" fontAlgn="auto">
              <a:spcBef>
                <a:spcPts val="0"/>
              </a:spcBef>
              <a:spcAft>
                <a:spcPts val="0"/>
              </a:spcAft>
              <a:defRPr/>
            </a:pPr>
            <a:r>
              <a:rPr lang="en-US" sz="1000" b="1" dirty="0"/>
              <a:t>Data: (A, X]</a:t>
            </a:r>
          </a:p>
        </p:txBody>
      </p:sp>
      <p:sp>
        <p:nvSpPr>
          <p:cNvPr id="63" name="Text Box 42">
            <a:extLst>
              <a:ext uri="{FF2B5EF4-FFF2-40B4-BE49-F238E27FC236}">
                <a16:creationId xmlns:a16="http://schemas.microsoft.com/office/drawing/2014/main" id="{36DD429D-5BF1-464B-B148-4FD684834569}"/>
              </a:ext>
            </a:extLst>
          </p:cNvPr>
          <p:cNvSpPr txBox="1">
            <a:spLocks noChangeArrowheads="1"/>
          </p:cNvSpPr>
          <p:nvPr/>
        </p:nvSpPr>
        <p:spPr bwMode="auto">
          <a:xfrm>
            <a:off x="6383869" y="2141482"/>
            <a:ext cx="685800" cy="246221"/>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zh-CN" sz="1000" b="1" dirty="0">
                <a:solidFill>
                  <a:schemeClr val="tx2"/>
                </a:solidFill>
                <a:latin typeface="Calibri" panose="020F0502020204030204" pitchFamily="34" charset="0"/>
              </a:rPr>
              <a:t>Node A</a:t>
            </a:r>
          </a:p>
        </p:txBody>
      </p:sp>
      <p:sp>
        <p:nvSpPr>
          <p:cNvPr id="64" name="Text Box 42">
            <a:extLst>
              <a:ext uri="{FF2B5EF4-FFF2-40B4-BE49-F238E27FC236}">
                <a16:creationId xmlns:a16="http://schemas.microsoft.com/office/drawing/2014/main" id="{70E9C508-E95C-9243-9954-5263BDB74686}"/>
              </a:ext>
            </a:extLst>
          </p:cNvPr>
          <p:cNvSpPr txBox="1">
            <a:spLocks noChangeArrowheads="1"/>
          </p:cNvSpPr>
          <p:nvPr/>
        </p:nvSpPr>
        <p:spPr bwMode="auto">
          <a:xfrm>
            <a:off x="5698069" y="2141482"/>
            <a:ext cx="685800" cy="246221"/>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zh-CN" sz="1000" b="1" dirty="0">
                <a:solidFill>
                  <a:schemeClr val="tx2"/>
                </a:solidFill>
                <a:latin typeface="Calibri" panose="020F0502020204030204" pitchFamily="34" charset="0"/>
              </a:rPr>
              <a:t>Node X</a:t>
            </a:r>
            <a:endParaRPr lang="en-US" altLang="zh-CN" sz="1000" dirty="0">
              <a:solidFill>
                <a:schemeClr val="tx2"/>
              </a:solidFill>
              <a:latin typeface="Calibri" panose="020F0502020204030204" pitchFamily="34" charset="0"/>
            </a:endParaRPr>
          </a:p>
        </p:txBody>
      </p:sp>
      <p:sp>
        <p:nvSpPr>
          <p:cNvPr id="66" name="Text Box 42">
            <a:extLst>
              <a:ext uri="{FF2B5EF4-FFF2-40B4-BE49-F238E27FC236}">
                <a16:creationId xmlns:a16="http://schemas.microsoft.com/office/drawing/2014/main" id="{09C5DE0C-ED0B-AE4A-9F09-B655E7A5C8E0}"/>
              </a:ext>
            </a:extLst>
          </p:cNvPr>
          <p:cNvSpPr txBox="1">
            <a:spLocks noChangeArrowheads="1"/>
          </p:cNvSpPr>
          <p:nvPr/>
        </p:nvSpPr>
        <p:spPr bwMode="auto">
          <a:xfrm>
            <a:off x="5698069" y="2961948"/>
            <a:ext cx="685800" cy="246221"/>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zh-CN" sz="1000" b="1" dirty="0">
                <a:solidFill>
                  <a:schemeClr val="tx2"/>
                </a:solidFill>
                <a:latin typeface="Calibri" panose="020F0502020204030204" pitchFamily="34" charset="0"/>
              </a:rPr>
              <a:t>Node B</a:t>
            </a:r>
            <a:endParaRPr lang="en-US" altLang="zh-CN" sz="1000" dirty="0">
              <a:solidFill>
                <a:schemeClr val="tx2"/>
              </a:solidFill>
              <a:latin typeface="Calibri" panose="020F0502020204030204" pitchFamily="34" charset="0"/>
            </a:endParaRPr>
          </a:p>
        </p:txBody>
      </p:sp>
      <p:sp>
        <p:nvSpPr>
          <p:cNvPr id="67" name="Text Box 42">
            <a:extLst>
              <a:ext uri="{FF2B5EF4-FFF2-40B4-BE49-F238E27FC236}">
                <a16:creationId xmlns:a16="http://schemas.microsoft.com/office/drawing/2014/main" id="{0FB959BD-BA34-2844-9967-43008E4320DE}"/>
              </a:ext>
            </a:extLst>
          </p:cNvPr>
          <p:cNvSpPr txBox="1">
            <a:spLocks noChangeArrowheads="1"/>
          </p:cNvSpPr>
          <p:nvPr/>
        </p:nvSpPr>
        <p:spPr bwMode="auto">
          <a:xfrm>
            <a:off x="6404507" y="3884622"/>
            <a:ext cx="685800" cy="246221"/>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zh-CN" sz="1000" b="1">
                <a:solidFill>
                  <a:schemeClr val="tx2"/>
                </a:solidFill>
                <a:latin typeface="Calibri" panose="020F0502020204030204" pitchFamily="34" charset="0"/>
              </a:rPr>
              <a:t>Node B</a:t>
            </a:r>
          </a:p>
        </p:txBody>
      </p:sp>
      <p:sp>
        <p:nvSpPr>
          <p:cNvPr id="68" name="Text Box 42">
            <a:extLst>
              <a:ext uri="{FF2B5EF4-FFF2-40B4-BE49-F238E27FC236}">
                <a16:creationId xmlns:a16="http://schemas.microsoft.com/office/drawing/2014/main" id="{2F9DB8B1-553B-F441-AB8C-22833519C17A}"/>
              </a:ext>
            </a:extLst>
          </p:cNvPr>
          <p:cNvSpPr txBox="1">
            <a:spLocks noChangeArrowheads="1"/>
          </p:cNvSpPr>
          <p:nvPr/>
        </p:nvSpPr>
        <p:spPr bwMode="auto">
          <a:xfrm>
            <a:off x="5718706" y="3884622"/>
            <a:ext cx="685800" cy="246221"/>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zh-CN" sz="1000" b="1" dirty="0">
                <a:solidFill>
                  <a:schemeClr val="tx2"/>
                </a:solidFill>
                <a:latin typeface="Calibri" panose="020F0502020204030204" pitchFamily="34" charset="0"/>
              </a:rPr>
              <a:t>Node C</a:t>
            </a:r>
            <a:endParaRPr lang="en-US" altLang="zh-CN" sz="1000" dirty="0">
              <a:solidFill>
                <a:schemeClr val="tx2"/>
              </a:solidFill>
              <a:latin typeface="Calibri" panose="020F0502020204030204" pitchFamily="34" charset="0"/>
            </a:endParaRPr>
          </a:p>
        </p:txBody>
      </p:sp>
      <p:sp>
        <p:nvSpPr>
          <p:cNvPr id="69" name="Text Box 42">
            <a:extLst>
              <a:ext uri="{FF2B5EF4-FFF2-40B4-BE49-F238E27FC236}">
                <a16:creationId xmlns:a16="http://schemas.microsoft.com/office/drawing/2014/main" id="{347105C6-6AB0-EE40-B4A3-C8046EF12336}"/>
              </a:ext>
            </a:extLst>
          </p:cNvPr>
          <p:cNvSpPr txBox="1">
            <a:spLocks noChangeArrowheads="1"/>
          </p:cNvSpPr>
          <p:nvPr/>
        </p:nvSpPr>
        <p:spPr bwMode="auto">
          <a:xfrm>
            <a:off x="5951574" y="1337608"/>
            <a:ext cx="685800" cy="246221"/>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zh-CN" sz="1000" b="1" dirty="0">
                <a:solidFill>
                  <a:schemeClr val="tx2"/>
                </a:solidFill>
                <a:latin typeface="Calibri" panose="020F0502020204030204" pitchFamily="34" charset="0"/>
              </a:rPr>
              <a:t>Node G</a:t>
            </a:r>
          </a:p>
        </p:txBody>
      </p:sp>
      <p:sp>
        <p:nvSpPr>
          <p:cNvPr id="70" name="Text Box 42">
            <a:extLst>
              <a:ext uri="{FF2B5EF4-FFF2-40B4-BE49-F238E27FC236}">
                <a16:creationId xmlns:a16="http://schemas.microsoft.com/office/drawing/2014/main" id="{FEB32946-666C-7840-9AA1-66DFA121F30B}"/>
              </a:ext>
            </a:extLst>
          </p:cNvPr>
          <p:cNvSpPr txBox="1">
            <a:spLocks noChangeArrowheads="1"/>
          </p:cNvSpPr>
          <p:nvPr/>
        </p:nvSpPr>
        <p:spPr bwMode="auto">
          <a:xfrm>
            <a:off x="5265774" y="1337608"/>
            <a:ext cx="685800" cy="246221"/>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zh-CN" sz="1000" b="1" dirty="0">
                <a:solidFill>
                  <a:schemeClr val="tx2"/>
                </a:solidFill>
                <a:latin typeface="Calibri" panose="020F0502020204030204" pitchFamily="34" charset="0"/>
              </a:rPr>
              <a:t>Node A</a:t>
            </a:r>
            <a:endParaRPr lang="en-US" altLang="zh-CN" sz="1000" dirty="0">
              <a:solidFill>
                <a:schemeClr val="tx2"/>
              </a:solidFill>
              <a:latin typeface="Calibri" panose="020F0502020204030204" pitchFamily="34" charset="0"/>
            </a:endParaRPr>
          </a:p>
        </p:txBody>
      </p:sp>
    </p:spTree>
    <p:extLst>
      <p:ext uri="{BB962C8B-B14F-4D97-AF65-F5344CB8AC3E}">
        <p14:creationId xmlns:p14="http://schemas.microsoft.com/office/powerpoint/2010/main" val="2520566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9" presetClass="exit" presetSubtype="0" fill="hold" grpId="0" nodeType="clickEffect">
                                  <p:stCondLst>
                                    <p:cond delay="0"/>
                                  </p:stCondLst>
                                  <p:childTnLst>
                                    <p:animEffect transition="out" filter="dissolve">
                                      <p:cBhvr>
                                        <p:cTn id="18" dur="500"/>
                                        <p:tgtEl>
                                          <p:spTgt spid="73"/>
                                        </p:tgtEl>
                                      </p:cBhvr>
                                    </p:animEffect>
                                    <p:set>
                                      <p:cBhvr>
                                        <p:cTn id="19" dur="1" fill="hold">
                                          <p:stCondLst>
                                            <p:cond delay="499"/>
                                          </p:stCondLst>
                                        </p:cTn>
                                        <p:tgtEl>
                                          <p:spTgt spid="73"/>
                                        </p:tgtEl>
                                        <p:attrNameLst>
                                          <p:attrName>style.visibility</p:attrName>
                                        </p:attrNameLst>
                                      </p:cBhvr>
                                      <p:to>
                                        <p:strVal val="hidden"/>
                                      </p:to>
                                    </p:set>
                                  </p:childTnLst>
                                </p:cTn>
                              </p:par>
                              <p:par>
                                <p:cTn id="20" presetID="9" presetClass="exit" presetSubtype="0" fill="hold" grpId="0" nodeType="withEffect">
                                  <p:stCondLst>
                                    <p:cond delay="0"/>
                                  </p:stCondLst>
                                  <p:childTnLst>
                                    <p:animEffect transition="out" filter="dissolve">
                                      <p:cBhvr>
                                        <p:cTn id="21" dur="500"/>
                                        <p:tgtEl>
                                          <p:spTgt spid="72"/>
                                        </p:tgtEl>
                                      </p:cBhvr>
                                    </p:animEffect>
                                    <p:set>
                                      <p:cBhvr>
                                        <p:cTn id="22" dur="1" fill="hold">
                                          <p:stCondLst>
                                            <p:cond delay="499"/>
                                          </p:stCondLst>
                                        </p:cTn>
                                        <p:tgtEl>
                                          <p:spTgt spid="72"/>
                                        </p:tgtEl>
                                        <p:attrNameLst>
                                          <p:attrName>style.visibility</p:attrName>
                                        </p:attrNameLst>
                                      </p:cBhvr>
                                      <p:to>
                                        <p:strVal val="hidden"/>
                                      </p:to>
                                    </p:set>
                                  </p:childTnLst>
                                </p:cTn>
                              </p:par>
                              <p:par>
                                <p:cTn id="23" presetID="9" presetClass="exit" presetSubtype="0" fill="hold" grpId="0" nodeType="withEffect">
                                  <p:stCondLst>
                                    <p:cond delay="0"/>
                                  </p:stCondLst>
                                  <p:childTnLst>
                                    <p:animEffect transition="out" filter="dissolve">
                                      <p:cBhvr>
                                        <p:cTn id="24" dur="500"/>
                                        <p:tgtEl>
                                          <p:spTgt spid="71"/>
                                        </p:tgtEl>
                                      </p:cBhvr>
                                    </p:animEffect>
                                    <p:set>
                                      <p:cBhvr>
                                        <p:cTn id="25" dur="1" fill="hold">
                                          <p:stCondLst>
                                            <p:cond delay="499"/>
                                          </p:stCondLst>
                                        </p:cTn>
                                        <p:tgtEl>
                                          <p:spTgt spid="71"/>
                                        </p:tgtEl>
                                        <p:attrNameLst>
                                          <p:attrName>style.visibility</p:attrName>
                                        </p:attrNameLst>
                                      </p:cBhvr>
                                      <p:to>
                                        <p:strVal val="hidden"/>
                                      </p:to>
                                    </p:set>
                                  </p:childTnLst>
                                </p:cTn>
                              </p:par>
                              <p:par>
                                <p:cTn id="26" presetID="9" presetClass="exit" presetSubtype="0" fill="hold" grpId="0" nodeType="withEffect">
                                  <p:stCondLst>
                                    <p:cond delay="0"/>
                                  </p:stCondLst>
                                  <p:childTnLst>
                                    <p:animEffect transition="out" filter="dissolve">
                                      <p:cBhvr>
                                        <p:cTn id="27" dur="500"/>
                                        <p:tgtEl>
                                          <p:spTgt spid="65"/>
                                        </p:tgtEl>
                                      </p:cBhvr>
                                    </p:animEffect>
                                    <p:set>
                                      <p:cBhvr>
                                        <p:cTn id="28" dur="1" fill="hold">
                                          <p:stCondLst>
                                            <p:cond delay="499"/>
                                          </p:stCondLst>
                                        </p:cTn>
                                        <p:tgtEl>
                                          <p:spTgt spid="65"/>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71" grpId="0" animBg="1"/>
      <p:bldP spid="72" grpId="0" animBg="1"/>
      <p:bldP spid="73" grpId="0" animBg="1"/>
      <p:bldP spid="74" grpId="0" animBg="1"/>
      <p:bldP spid="59" grpId="0" animBg="1"/>
      <p:bldP spid="62" grpId="0" animBg="1"/>
      <p:bldP spid="63" grpId="0" animBg="1"/>
      <p:bldP spid="64" grpId="0" animBg="1"/>
      <p:bldP spid="69" grpId="0" animBg="1"/>
      <p:bldP spid="7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0" name="Rectangle 9">
            <a:extLst>
              <a:ext uri="{FF2B5EF4-FFF2-40B4-BE49-F238E27FC236}">
                <a16:creationId xmlns:a16="http://schemas.microsoft.com/office/drawing/2014/main" id="{B7CC9786-829A-ED42-A7E4-E462CAA1720E}"/>
              </a:ext>
            </a:extLst>
          </p:cNvPr>
          <p:cNvSpPr>
            <a:spLocks noChangeAspect="1"/>
          </p:cNvSpPr>
          <p:nvPr/>
        </p:nvSpPr>
        <p:spPr>
          <a:xfrm>
            <a:off x="7924800" y="12954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v-SE" dirty="0"/>
              <a:t>1</a:t>
            </a:r>
            <a:endParaRPr lang="en-US" dirty="0"/>
          </a:p>
        </p:txBody>
      </p:sp>
      <p:sp>
        <p:nvSpPr>
          <p:cNvPr id="11" name="Rectangle 10">
            <a:extLst>
              <a:ext uri="{FF2B5EF4-FFF2-40B4-BE49-F238E27FC236}">
                <a16:creationId xmlns:a16="http://schemas.microsoft.com/office/drawing/2014/main" id="{F0D4BD10-7059-2C46-8114-612C347912E5}"/>
              </a:ext>
            </a:extLst>
          </p:cNvPr>
          <p:cNvSpPr>
            <a:spLocks noChangeAspect="1"/>
          </p:cNvSpPr>
          <p:nvPr/>
        </p:nvSpPr>
        <p:spPr>
          <a:xfrm>
            <a:off x="8610600" y="23622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v-SE" dirty="0"/>
              <a:t>1</a:t>
            </a:r>
            <a:endParaRPr lang="en-US" dirty="0"/>
          </a:p>
        </p:txBody>
      </p:sp>
      <p:sp>
        <p:nvSpPr>
          <p:cNvPr id="19" name="Rectangle 34">
            <a:extLst>
              <a:ext uri="{FF2B5EF4-FFF2-40B4-BE49-F238E27FC236}">
                <a16:creationId xmlns:a16="http://schemas.microsoft.com/office/drawing/2014/main" id="{341B369D-5823-FD47-9E8B-03F4D7B51B46}"/>
              </a:ext>
            </a:extLst>
          </p:cNvPr>
          <p:cNvSpPr>
            <a:spLocks noChangeAspect="1"/>
          </p:cNvSpPr>
          <p:nvPr/>
        </p:nvSpPr>
        <p:spPr>
          <a:xfrm>
            <a:off x="8382000" y="3429000"/>
            <a:ext cx="381000" cy="304800"/>
          </a:xfrm>
          <a:prstGeom prst="rect">
            <a:avLst/>
          </a:prstGeom>
          <a:solidFill>
            <a:srgbClr val="E83029"/>
          </a:solidFill>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fontAlgn="auto">
              <a:spcBef>
                <a:spcPts val="0"/>
              </a:spcBef>
              <a:spcAft>
                <a:spcPts val="0"/>
              </a:spcAft>
              <a:defRPr/>
            </a:pPr>
            <a:r>
              <a:rPr lang="sv-SE" dirty="0"/>
              <a:t>1’</a:t>
            </a:r>
            <a:endParaRPr lang="en-US" dirty="0"/>
          </a:p>
        </p:txBody>
      </p:sp>
      <p:sp>
        <p:nvSpPr>
          <p:cNvPr id="20" name="Rectangle 35">
            <a:extLst>
              <a:ext uri="{FF2B5EF4-FFF2-40B4-BE49-F238E27FC236}">
                <a16:creationId xmlns:a16="http://schemas.microsoft.com/office/drawing/2014/main" id="{6441DFEE-F9E0-2D4C-BA80-A9CE23911080}"/>
              </a:ext>
            </a:extLst>
          </p:cNvPr>
          <p:cNvSpPr>
            <a:spLocks noChangeAspect="1"/>
          </p:cNvSpPr>
          <p:nvPr/>
        </p:nvSpPr>
        <p:spPr>
          <a:xfrm>
            <a:off x="8610600" y="23622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v-SE" dirty="0"/>
              <a:t>1’</a:t>
            </a:r>
            <a:endParaRPr lang="en-US" dirty="0"/>
          </a:p>
        </p:txBody>
      </p:sp>
      <p:sp>
        <p:nvSpPr>
          <p:cNvPr id="21" name="Rectangle 36">
            <a:extLst>
              <a:ext uri="{FF2B5EF4-FFF2-40B4-BE49-F238E27FC236}">
                <a16:creationId xmlns:a16="http://schemas.microsoft.com/office/drawing/2014/main" id="{A3492701-9593-8843-8003-97F89E4819C0}"/>
              </a:ext>
            </a:extLst>
          </p:cNvPr>
          <p:cNvSpPr>
            <a:spLocks noChangeAspect="1"/>
          </p:cNvSpPr>
          <p:nvPr/>
        </p:nvSpPr>
        <p:spPr>
          <a:xfrm>
            <a:off x="7924800" y="12954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v-SE" dirty="0"/>
              <a:t>1’</a:t>
            </a:r>
            <a:endParaRPr lang="en-US" dirty="0"/>
          </a:p>
        </p:txBody>
      </p:sp>
      <p:sp>
        <p:nvSpPr>
          <p:cNvPr id="184" name="Google Shape;184;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sz="3200" dirty="0">
                <a:solidFill>
                  <a:srgbClr val="434343"/>
                </a:solidFill>
                <a:latin typeface="Comic Sans MS"/>
                <a:ea typeface="Comic Sans MS"/>
                <a:cs typeface="Comic Sans MS"/>
                <a:sym typeface="Comic Sans MS"/>
              </a:rPr>
              <a:t>Handling Failures: Hinted Handoff</a:t>
            </a:r>
            <a:endParaRPr dirty="0"/>
          </a:p>
        </p:txBody>
      </p:sp>
      <p:sp>
        <p:nvSpPr>
          <p:cNvPr id="185" name="Google Shape;185;p29"/>
          <p:cNvSpPr txBox="1">
            <a:spLocks noGrp="1"/>
          </p:cNvSpPr>
          <p:nvPr>
            <p:ph type="body" idx="1"/>
          </p:nvPr>
        </p:nvSpPr>
        <p:spPr>
          <a:xfrm>
            <a:off x="701800" y="1132275"/>
            <a:ext cx="4210442" cy="3416400"/>
          </a:xfrm>
          <a:prstGeom prst="rect">
            <a:avLst/>
          </a:prstGeom>
        </p:spPr>
        <p:txBody>
          <a:bodyPr spcFirstLastPara="1" wrap="square" lIns="91425" tIns="91425" rIns="91425" bIns="91425" anchor="t" anchorCtr="0">
            <a:noAutofit/>
          </a:bodyPr>
          <a:lstStyle/>
          <a:p>
            <a:pPr lvl="0">
              <a:buFont typeface="Comic Sans MS"/>
              <a:buChar char="●"/>
            </a:pPr>
            <a:r>
              <a:rPr lang="en-US" altLang="zh-CN" dirty="0">
                <a:latin typeface="Comic Sans MS"/>
                <a:ea typeface="Comic Sans MS"/>
                <a:cs typeface="Comic Sans MS"/>
                <a:sym typeface="Comic Sans MS"/>
              </a:rPr>
              <a:t>When A is temporarily down or unreachable during a write, send replica to D</a:t>
            </a:r>
          </a:p>
          <a:p>
            <a:pPr lvl="0">
              <a:buFont typeface="Comic Sans MS"/>
              <a:buChar char="●"/>
            </a:pPr>
            <a:r>
              <a:rPr lang="en-US" altLang="zh-CN" dirty="0">
                <a:latin typeface="Comic Sans MS"/>
                <a:ea typeface="Comic Sans MS"/>
                <a:cs typeface="Comic Sans MS"/>
                <a:sym typeface="Comic Sans MS"/>
              </a:rPr>
              <a:t>D is hinted that the replica belongs to A and it will deliver to A when A is recovered.</a:t>
            </a:r>
          </a:p>
        </p:txBody>
      </p:sp>
      <p:sp>
        <p:nvSpPr>
          <p:cNvPr id="186" name="Google Shape;186;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CN"/>
              <a:t>19</a:t>
            </a:fld>
            <a:endParaRPr/>
          </a:p>
        </p:txBody>
      </p:sp>
      <p:sp>
        <p:nvSpPr>
          <p:cNvPr id="187" name="Google Shape;187;p29"/>
          <p:cNvSpPr txBox="1"/>
          <p:nvPr/>
        </p:nvSpPr>
        <p:spPr>
          <a:xfrm>
            <a:off x="316900" y="4662025"/>
            <a:ext cx="8520600" cy="32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1200">
                <a:solidFill>
                  <a:srgbClr val="999999"/>
                </a:solidFill>
                <a:latin typeface="Comic Sans MS"/>
                <a:ea typeface="Comic Sans MS"/>
                <a:cs typeface="Comic Sans MS"/>
                <a:sym typeface="Comic Sans MS"/>
              </a:rPr>
              <a:t>System Architecture</a:t>
            </a:r>
            <a:endParaRPr sz="1200">
              <a:solidFill>
                <a:srgbClr val="999999"/>
              </a:solidFill>
              <a:latin typeface="Comic Sans MS"/>
              <a:ea typeface="Comic Sans MS"/>
              <a:cs typeface="Comic Sans MS"/>
              <a:sym typeface="Comic Sans MS"/>
            </a:endParaRPr>
          </a:p>
        </p:txBody>
      </p:sp>
      <p:sp>
        <p:nvSpPr>
          <p:cNvPr id="6" name="Oval 3">
            <a:extLst>
              <a:ext uri="{FF2B5EF4-FFF2-40B4-BE49-F238E27FC236}">
                <a16:creationId xmlns:a16="http://schemas.microsoft.com/office/drawing/2014/main" id="{09F9721D-FA88-8F40-8363-5254FEC8F2A6}"/>
              </a:ext>
            </a:extLst>
          </p:cNvPr>
          <p:cNvSpPr>
            <a:spLocks noChangeAspect="1"/>
          </p:cNvSpPr>
          <p:nvPr/>
        </p:nvSpPr>
        <p:spPr>
          <a:xfrm>
            <a:off x="5867400" y="1447800"/>
            <a:ext cx="2590800" cy="2590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Oval 4">
            <a:extLst>
              <a:ext uri="{FF2B5EF4-FFF2-40B4-BE49-F238E27FC236}">
                <a16:creationId xmlns:a16="http://schemas.microsoft.com/office/drawing/2014/main" id="{B59327F1-3C65-3548-8BAF-06219056465B}"/>
              </a:ext>
            </a:extLst>
          </p:cNvPr>
          <p:cNvSpPr>
            <a:spLocks noChangeAspect="1"/>
          </p:cNvSpPr>
          <p:nvPr/>
        </p:nvSpPr>
        <p:spPr>
          <a:xfrm>
            <a:off x="8153400" y="3429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Oval 6">
            <a:extLst>
              <a:ext uri="{FF2B5EF4-FFF2-40B4-BE49-F238E27FC236}">
                <a16:creationId xmlns:a16="http://schemas.microsoft.com/office/drawing/2014/main" id="{1B5C7E89-04FD-324C-A20F-52010A26F670}"/>
              </a:ext>
            </a:extLst>
          </p:cNvPr>
          <p:cNvSpPr>
            <a:spLocks noChangeAspect="1"/>
          </p:cNvSpPr>
          <p:nvPr/>
        </p:nvSpPr>
        <p:spPr>
          <a:xfrm>
            <a:off x="7924800" y="1676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Oval 7">
            <a:extLst>
              <a:ext uri="{FF2B5EF4-FFF2-40B4-BE49-F238E27FC236}">
                <a16:creationId xmlns:a16="http://schemas.microsoft.com/office/drawing/2014/main" id="{4F858887-7305-A54B-B6A1-B7416185369E}"/>
              </a:ext>
            </a:extLst>
          </p:cNvPr>
          <p:cNvSpPr>
            <a:spLocks noChangeAspect="1"/>
          </p:cNvSpPr>
          <p:nvPr/>
        </p:nvSpPr>
        <p:spPr>
          <a:xfrm>
            <a:off x="8382000" y="2514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Oval 5">
            <a:extLst>
              <a:ext uri="{FF2B5EF4-FFF2-40B4-BE49-F238E27FC236}">
                <a16:creationId xmlns:a16="http://schemas.microsoft.com/office/drawing/2014/main" id="{F323A5B7-767F-4241-83A8-469631F8F7B6}"/>
              </a:ext>
            </a:extLst>
          </p:cNvPr>
          <p:cNvSpPr>
            <a:spLocks noChangeAspect="1"/>
          </p:cNvSpPr>
          <p:nvPr/>
        </p:nvSpPr>
        <p:spPr bwMode="auto">
          <a:xfrm>
            <a:off x="7086600" y="1371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Rectangle 8">
            <a:extLst>
              <a:ext uri="{FF2B5EF4-FFF2-40B4-BE49-F238E27FC236}">
                <a16:creationId xmlns:a16="http://schemas.microsoft.com/office/drawing/2014/main" id="{7DF93759-17D6-4840-AC32-5C35327AA9A5}"/>
              </a:ext>
            </a:extLst>
          </p:cNvPr>
          <p:cNvSpPr>
            <a:spLocks noChangeAspect="1"/>
          </p:cNvSpPr>
          <p:nvPr/>
        </p:nvSpPr>
        <p:spPr bwMode="auto">
          <a:xfrm>
            <a:off x="7009200" y="9906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v-SE" dirty="0"/>
              <a:t>1</a:t>
            </a:r>
            <a:endParaRPr lang="en-US" dirty="0"/>
          </a:p>
        </p:txBody>
      </p:sp>
      <p:sp>
        <p:nvSpPr>
          <p:cNvPr id="15" name="TextBox 29">
            <a:extLst>
              <a:ext uri="{FF2B5EF4-FFF2-40B4-BE49-F238E27FC236}">
                <a16:creationId xmlns:a16="http://schemas.microsoft.com/office/drawing/2014/main" id="{AACFBC2C-E7D5-2345-B828-8530AC6A9886}"/>
              </a:ext>
            </a:extLst>
          </p:cNvPr>
          <p:cNvSpPr txBox="1">
            <a:spLocks noChangeAspect="1" noChangeArrowheads="1"/>
          </p:cNvSpPr>
          <p:nvPr/>
        </p:nvSpPr>
        <p:spPr bwMode="auto">
          <a:xfrm>
            <a:off x="7010400" y="1524329"/>
            <a:ext cx="31771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sv-SE" altLang="zh-CN">
                <a:latin typeface="Calibri" panose="020F0502020204030204" pitchFamily="34" charset="0"/>
              </a:rPr>
              <a:t>A</a:t>
            </a:r>
            <a:endParaRPr lang="en-US" altLang="zh-CN">
              <a:latin typeface="Calibri" panose="020F0502020204030204" pitchFamily="34" charset="0"/>
            </a:endParaRPr>
          </a:p>
        </p:txBody>
      </p:sp>
      <p:sp>
        <p:nvSpPr>
          <p:cNvPr id="16" name="TextBox 30">
            <a:extLst>
              <a:ext uri="{FF2B5EF4-FFF2-40B4-BE49-F238E27FC236}">
                <a16:creationId xmlns:a16="http://schemas.microsoft.com/office/drawing/2014/main" id="{FD1BE9D5-287C-F648-9AC6-D80DB3DFEBE7}"/>
              </a:ext>
            </a:extLst>
          </p:cNvPr>
          <p:cNvSpPr txBox="1">
            <a:spLocks noChangeAspect="1" noChangeArrowheads="1"/>
          </p:cNvSpPr>
          <p:nvPr/>
        </p:nvSpPr>
        <p:spPr bwMode="auto">
          <a:xfrm>
            <a:off x="7767638" y="1763713"/>
            <a:ext cx="30956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sv-SE" altLang="zh-CN">
                <a:latin typeface="Calibri" panose="020F0502020204030204" pitchFamily="34" charset="0"/>
              </a:rPr>
              <a:t>B</a:t>
            </a:r>
            <a:endParaRPr lang="en-US" altLang="zh-CN">
              <a:latin typeface="Calibri" panose="020F0502020204030204" pitchFamily="34" charset="0"/>
            </a:endParaRPr>
          </a:p>
        </p:txBody>
      </p:sp>
      <p:sp>
        <p:nvSpPr>
          <p:cNvPr id="17" name="TextBox 31">
            <a:extLst>
              <a:ext uri="{FF2B5EF4-FFF2-40B4-BE49-F238E27FC236}">
                <a16:creationId xmlns:a16="http://schemas.microsoft.com/office/drawing/2014/main" id="{577B6B4F-4489-3148-90B2-5EABA5E164F2}"/>
              </a:ext>
            </a:extLst>
          </p:cNvPr>
          <p:cNvSpPr txBox="1">
            <a:spLocks noChangeAspect="1" noChangeArrowheads="1"/>
          </p:cNvSpPr>
          <p:nvPr/>
        </p:nvSpPr>
        <p:spPr bwMode="auto">
          <a:xfrm>
            <a:off x="8077200" y="2438400"/>
            <a:ext cx="3079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sv-SE" altLang="zh-CN">
                <a:latin typeface="Calibri" panose="020F0502020204030204" pitchFamily="34" charset="0"/>
              </a:rPr>
              <a:t>C</a:t>
            </a:r>
            <a:endParaRPr lang="en-US" altLang="zh-CN">
              <a:latin typeface="Calibri" panose="020F0502020204030204" pitchFamily="34" charset="0"/>
            </a:endParaRPr>
          </a:p>
        </p:txBody>
      </p:sp>
      <p:sp>
        <p:nvSpPr>
          <p:cNvPr id="18" name="TextBox 32">
            <a:extLst>
              <a:ext uri="{FF2B5EF4-FFF2-40B4-BE49-F238E27FC236}">
                <a16:creationId xmlns:a16="http://schemas.microsoft.com/office/drawing/2014/main" id="{D7525248-E5BC-5D48-895E-A380FEBA87A4}"/>
              </a:ext>
            </a:extLst>
          </p:cNvPr>
          <p:cNvSpPr txBox="1">
            <a:spLocks noChangeAspect="1" noChangeArrowheads="1"/>
          </p:cNvSpPr>
          <p:nvPr/>
        </p:nvSpPr>
        <p:spPr bwMode="auto">
          <a:xfrm>
            <a:off x="7924800" y="3200400"/>
            <a:ext cx="3270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sv-SE" altLang="zh-CN">
                <a:latin typeface="Calibri" panose="020F0502020204030204" pitchFamily="34" charset="0"/>
              </a:rPr>
              <a:t>D</a:t>
            </a:r>
            <a:endParaRPr lang="en-US" altLang="zh-CN">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p:cTn id="6" dur="indefinite"/>
                                        <p:tgtEl>
                                          <p:spTgt spid="14"/>
                                        </p:tgtEl>
                                        <p:attrNameLst>
                                          <p:attrName>style.opacity</p:attrName>
                                        </p:attrNameLst>
                                      </p:cBhvr>
                                      <p:to>
                                        <p:strVal val="0.5"/>
                                      </p:to>
                                    </p:set>
                                    <p:animEffect filter="image" prLst="opacity: 0.5">
                                      <p:cBhvr rctx="IE">
                                        <p:cTn id="7" dur="indefinite"/>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20"/>
                                        </p:tgtEl>
                                        <p:attrNameLst>
                                          <p:attrName>style.visibility</p:attrName>
                                        </p:attrNameLst>
                                      </p:cBhvr>
                                      <p:to>
                                        <p:strVal val="visible"/>
                                      </p:to>
                                    </p:set>
                                  </p:childTnLst>
                                </p:cTn>
                              </p:par>
                              <p:par>
                                <p:cTn id="14" presetID="1" presetClass="entr" presetSubtype="0" fill="hold" grpId="1" nodeType="withEffect">
                                  <p:stCondLst>
                                    <p:cond delay="0"/>
                                  </p:stCondLst>
                                  <p:childTnLst>
                                    <p:set>
                                      <p:cBhvr>
                                        <p:cTn id="15" dur="1" fill="hold">
                                          <p:stCondLst>
                                            <p:cond delay="0"/>
                                          </p:stCondLst>
                                        </p:cTn>
                                        <p:tgtEl>
                                          <p:spTgt spid="1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0" presetClass="path" presetSubtype="0" accel="50000" decel="50000" fill="hold" grpId="2" nodeType="clickEffect">
                                  <p:stCondLst>
                                    <p:cond delay="0"/>
                                  </p:stCondLst>
                                  <p:childTnLst>
                                    <p:animMotion origin="layout" path="M 0.00174 3.7037E-6 C 0.01771 -0.06852 0.03368 -0.13735 0.025 -0.20463 C 0.01615 -0.27253 -0.02101 -0.36513 -0.05052 -0.40988 C -0.08021 -0.45463 -0.13559 -0.46328 -0.15156 -0.47192 " pathEditMode="relative" rAng="0" ptsTypes="AAAA">
                                      <p:cBhvr>
                                        <p:cTn id="19" dur="2000" fill="hold"/>
                                        <p:tgtEl>
                                          <p:spTgt spid="19"/>
                                        </p:tgtEl>
                                        <p:attrNameLst>
                                          <p:attrName>ppt_x</p:attrName>
                                          <p:attrName>ppt_y</p:attrName>
                                        </p:attrNameLst>
                                      </p:cBhvr>
                                      <p:rCtr x="-6389" y="-23611"/>
                                    </p:animMotion>
                                  </p:childTnLst>
                                </p:cTn>
                              </p:par>
                            </p:childTnLst>
                          </p:cTn>
                        </p:par>
                        <p:par>
                          <p:cTn id="20" fill="hold">
                            <p:stCondLst>
                              <p:cond delay="2000"/>
                            </p:stCondLst>
                            <p:childTnLst>
                              <p:par>
                                <p:cTn id="21" presetID="1" presetClass="exit" presetSubtype="0" fill="hold" grpId="1" nodeType="afterEffect">
                                  <p:stCondLst>
                                    <p:cond delay="0"/>
                                  </p:stCondLst>
                                  <p:childTnLst>
                                    <p:set>
                                      <p:cBhvr>
                                        <p:cTn id="22"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1" animBg="1"/>
      <p:bldP spid="19" grpId="2" animBg="1"/>
      <p:bldP spid="20" grpId="0" animBg="1"/>
      <p:bldP spid="21" grpId="0" animBg="1"/>
      <p:bldP spid="14" grpId="0" animBg="1"/>
      <p:bldP spid="14" grpId="1" animBg="1"/>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sz="3200">
                <a:solidFill>
                  <a:srgbClr val="434343"/>
                </a:solidFill>
                <a:latin typeface="Comic Sans MS"/>
                <a:ea typeface="Comic Sans MS"/>
                <a:cs typeface="Comic Sans MS"/>
                <a:sym typeface="Comic Sans MS"/>
              </a:rPr>
              <a:t>Outline</a:t>
            </a:r>
            <a:endParaRPr sz="3200">
              <a:solidFill>
                <a:srgbClr val="434343"/>
              </a:solidFill>
              <a:latin typeface="Comic Sans MS"/>
              <a:ea typeface="Comic Sans MS"/>
              <a:cs typeface="Comic Sans MS"/>
              <a:sym typeface="Comic Sans MS"/>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914400" lvl="0" indent="-355600" algn="l" rtl="0">
              <a:lnSpc>
                <a:spcPct val="150000"/>
              </a:lnSpc>
              <a:spcBef>
                <a:spcPts val="0"/>
              </a:spcBef>
              <a:spcAft>
                <a:spcPts val="0"/>
              </a:spcAft>
              <a:buClr>
                <a:srgbClr val="434343"/>
              </a:buClr>
              <a:buSzPts val="2000"/>
              <a:buFont typeface="Comic Sans MS"/>
              <a:buChar char="●"/>
            </a:pPr>
            <a:r>
              <a:rPr lang="zh-CN" sz="2000" dirty="0">
                <a:solidFill>
                  <a:srgbClr val="434343"/>
                </a:solidFill>
                <a:latin typeface="Comic Sans MS"/>
                <a:ea typeface="Comic Sans MS"/>
                <a:cs typeface="Comic Sans MS"/>
                <a:sym typeface="Comic Sans MS"/>
              </a:rPr>
              <a:t>Background</a:t>
            </a:r>
            <a:endParaRPr sz="2000" dirty="0">
              <a:solidFill>
                <a:srgbClr val="434343"/>
              </a:solidFill>
              <a:latin typeface="Comic Sans MS"/>
              <a:ea typeface="Comic Sans MS"/>
              <a:cs typeface="Comic Sans MS"/>
              <a:sym typeface="Comic Sans MS"/>
            </a:endParaRPr>
          </a:p>
          <a:p>
            <a:pPr marL="914400" lvl="0" indent="-355600" algn="l" rtl="0">
              <a:lnSpc>
                <a:spcPct val="150000"/>
              </a:lnSpc>
              <a:spcBef>
                <a:spcPts val="0"/>
              </a:spcBef>
              <a:spcAft>
                <a:spcPts val="0"/>
              </a:spcAft>
              <a:buClr>
                <a:srgbClr val="434343"/>
              </a:buClr>
              <a:buSzPts val="2000"/>
              <a:buFont typeface="Comic Sans MS"/>
              <a:buChar char="●"/>
            </a:pPr>
            <a:r>
              <a:rPr lang="zh-CN" sz="2000" dirty="0">
                <a:solidFill>
                  <a:srgbClr val="434343"/>
                </a:solidFill>
                <a:latin typeface="Comic Sans MS"/>
                <a:ea typeface="Comic Sans MS"/>
                <a:cs typeface="Comic Sans MS"/>
                <a:sym typeface="Comic Sans MS"/>
              </a:rPr>
              <a:t>System Requirements</a:t>
            </a:r>
            <a:endParaRPr sz="2000" dirty="0">
              <a:solidFill>
                <a:srgbClr val="434343"/>
              </a:solidFill>
              <a:latin typeface="Comic Sans MS"/>
              <a:ea typeface="Comic Sans MS"/>
              <a:cs typeface="Comic Sans MS"/>
              <a:sym typeface="Comic Sans MS"/>
            </a:endParaRPr>
          </a:p>
          <a:p>
            <a:pPr marL="914400" lvl="0" indent="-355600" algn="l" rtl="0">
              <a:lnSpc>
                <a:spcPct val="150000"/>
              </a:lnSpc>
              <a:spcBef>
                <a:spcPts val="0"/>
              </a:spcBef>
              <a:spcAft>
                <a:spcPts val="0"/>
              </a:spcAft>
              <a:buClr>
                <a:srgbClr val="434343"/>
              </a:buClr>
              <a:buSzPts val="2000"/>
              <a:buFont typeface="Comic Sans MS"/>
              <a:buChar char="●"/>
            </a:pPr>
            <a:r>
              <a:rPr lang="zh-CN" sz="2000" dirty="0">
                <a:solidFill>
                  <a:srgbClr val="434343"/>
                </a:solidFill>
                <a:latin typeface="Comic Sans MS"/>
                <a:ea typeface="Comic Sans MS"/>
                <a:cs typeface="Comic Sans MS"/>
                <a:sym typeface="Comic Sans MS"/>
              </a:rPr>
              <a:t>Design Principles</a:t>
            </a:r>
            <a:endParaRPr sz="2000" dirty="0">
              <a:solidFill>
                <a:srgbClr val="434343"/>
              </a:solidFill>
              <a:latin typeface="Comic Sans MS"/>
              <a:ea typeface="Comic Sans MS"/>
              <a:cs typeface="Comic Sans MS"/>
              <a:sym typeface="Comic Sans MS"/>
            </a:endParaRPr>
          </a:p>
          <a:p>
            <a:pPr marL="914400" lvl="0" indent="-355600" algn="l" rtl="0">
              <a:lnSpc>
                <a:spcPct val="150000"/>
              </a:lnSpc>
              <a:spcBef>
                <a:spcPts val="0"/>
              </a:spcBef>
              <a:spcAft>
                <a:spcPts val="0"/>
              </a:spcAft>
              <a:buClr>
                <a:srgbClr val="434343"/>
              </a:buClr>
              <a:buSzPts val="2000"/>
              <a:buFont typeface="Comic Sans MS"/>
              <a:buChar char="●"/>
            </a:pPr>
            <a:r>
              <a:rPr lang="zh-CN" sz="2000" dirty="0">
                <a:solidFill>
                  <a:srgbClr val="434343"/>
                </a:solidFill>
                <a:latin typeface="Comic Sans MS"/>
                <a:ea typeface="Comic Sans MS"/>
                <a:cs typeface="Comic Sans MS"/>
                <a:sym typeface="Comic Sans MS"/>
              </a:rPr>
              <a:t>System Architecture</a:t>
            </a:r>
            <a:endParaRPr sz="2000" dirty="0">
              <a:solidFill>
                <a:srgbClr val="434343"/>
              </a:solidFill>
              <a:latin typeface="Comic Sans MS"/>
              <a:ea typeface="Comic Sans MS"/>
              <a:cs typeface="Comic Sans MS"/>
              <a:sym typeface="Comic Sans MS"/>
            </a:endParaRPr>
          </a:p>
          <a:p>
            <a:pPr marL="914400" lvl="0" indent="-355600">
              <a:lnSpc>
                <a:spcPct val="150000"/>
              </a:lnSpc>
              <a:buClr>
                <a:srgbClr val="434343"/>
              </a:buClr>
              <a:buSzPts val="2000"/>
              <a:buFont typeface="Comic Sans MS"/>
              <a:buChar char="●"/>
            </a:pPr>
            <a:r>
              <a:rPr lang="en-US" altLang="zh-CN" sz="2000" dirty="0">
                <a:solidFill>
                  <a:srgbClr val="434343"/>
                </a:solidFill>
                <a:latin typeface="Comic Sans MS"/>
                <a:ea typeface="Comic Sans MS"/>
                <a:cs typeface="Comic Sans MS"/>
                <a:sym typeface="Comic Sans MS"/>
              </a:rPr>
              <a:t>Evaluation</a:t>
            </a:r>
            <a:endParaRPr sz="2000" dirty="0">
              <a:solidFill>
                <a:srgbClr val="434343"/>
              </a:solidFill>
              <a:latin typeface="Comic Sans MS"/>
              <a:ea typeface="Comic Sans MS"/>
              <a:cs typeface="Comic Sans MS"/>
              <a:sym typeface="Comic Sans MS"/>
            </a:endParaRPr>
          </a:p>
          <a:p>
            <a:pPr marL="914400" lvl="0" indent="-355600" algn="l" rtl="0">
              <a:lnSpc>
                <a:spcPct val="150000"/>
              </a:lnSpc>
              <a:spcBef>
                <a:spcPts val="0"/>
              </a:spcBef>
              <a:spcAft>
                <a:spcPts val="0"/>
              </a:spcAft>
              <a:buClr>
                <a:srgbClr val="434343"/>
              </a:buClr>
              <a:buSzPts val="2000"/>
              <a:buFont typeface="Comic Sans MS"/>
              <a:buChar char="●"/>
            </a:pPr>
            <a:r>
              <a:rPr lang="zh-CN" sz="2000" dirty="0">
                <a:solidFill>
                  <a:srgbClr val="434343"/>
                </a:solidFill>
                <a:latin typeface="Comic Sans MS"/>
                <a:ea typeface="Comic Sans MS"/>
                <a:cs typeface="Comic Sans MS"/>
                <a:sym typeface="Comic Sans MS"/>
              </a:rPr>
              <a:t>Conclusion</a:t>
            </a:r>
            <a:endParaRPr sz="2000" dirty="0">
              <a:solidFill>
                <a:srgbClr val="434343"/>
              </a:solidFill>
              <a:latin typeface="Comic Sans MS"/>
              <a:ea typeface="Comic Sans MS"/>
              <a:cs typeface="Comic Sans MS"/>
              <a:sym typeface="Comic Sans MS"/>
            </a:endParaRPr>
          </a:p>
        </p:txBody>
      </p:sp>
      <p:sp>
        <p:nvSpPr>
          <p:cNvPr id="63" name="Google Shape;63;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C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22" name="Rectangle 38">
            <a:extLst>
              <a:ext uri="{FF2B5EF4-FFF2-40B4-BE49-F238E27FC236}">
                <a16:creationId xmlns:a16="http://schemas.microsoft.com/office/drawing/2014/main" id="{DE8A0233-346B-F944-82B6-5BE6336F107B}"/>
              </a:ext>
            </a:extLst>
          </p:cNvPr>
          <p:cNvSpPr/>
          <p:nvPr/>
        </p:nvSpPr>
        <p:spPr>
          <a:xfrm>
            <a:off x="7010400" y="9906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v-SE" dirty="0"/>
              <a:t>1’</a:t>
            </a:r>
            <a:endParaRPr lang="en-US" dirty="0"/>
          </a:p>
        </p:txBody>
      </p:sp>
      <p:sp>
        <p:nvSpPr>
          <p:cNvPr id="10" name="Rectangle 9">
            <a:extLst>
              <a:ext uri="{FF2B5EF4-FFF2-40B4-BE49-F238E27FC236}">
                <a16:creationId xmlns:a16="http://schemas.microsoft.com/office/drawing/2014/main" id="{B7CC9786-829A-ED42-A7E4-E462CAA1720E}"/>
              </a:ext>
            </a:extLst>
          </p:cNvPr>
          <p:cNvSpPr/>
          <p:nvPr/>
        </p:nvSpPr>
        <p:spPr>
          <a:xfrm>
            <a:off x="7924800" y="12954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v-SE" dirty="0"/>
              <a:t>1</a:t>
            </a:r>
            <a:endParaRPr lang="en-US" dirty="0"/>
          </a:p>
        </p:txBody>
      </p:sp>
      <p:sp>
        <p:nvSpPr>
          <p:cNvPr id="11" name="Rectangle 10">
            <a:extLst>
              <a:ext uri="{FF2B5EF4-FFF2-40B4-BE49-F238E27FC236}">
                <a16:creationId xmlns:a16="http://schemas.microsoft.com/office/drawing/2014/main" id="{F0D4BD10-7059-2C46-8114-612C347912E5}"/>
              </a:ext>
            </a:extLst>
          </p:cNvPr>
          <p:cNvSpPr/>
          <p:nvPr/>
        </p:nvSpPr>
        <p:spPr>
          <a:xfrm>
            <a:off x="8610600" y="23622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v-SE" dirty="0"/>
              <a:t>1</a:t>
            </a:r>
            <a:endParaRPr lang="en-US" dirty="0"/>
          </a:p>
        </p:txBody>
      </p:sp>
      <p:sp>
        <p:nvSpPr>
          <p:cNvPr id="20" name="Rectangle 35">
            <a:extLst>
              <a:ext uri="{FF2B5EF4-FFF2-40B4-BE49-F238E27FC236}">
                <a16:creationId xmlns:a16="http://schemas.microsoft.com/office/drawing/2014/main" id="{6441DFEE-F9E0-2D4C-BA80-A9CE23911080}"/>
              </a:ext>
            </a:extLst>
          </p:cNvPr>
          <p:cNvSpPr/>
          <p:nvPr/>
        </p:nvSpPr>
        <p:spPr>
          <a:xfrm>
            <a:off x="8610600" y="23622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v-SE" dirty="0"/>
              <a:t>1’</a:t>
            </a:r>
            <a:endParaRPr lang="en-US" dirty="0"/>
          </a:p>
        </p:txBody>
      </p:sp>
      <p:sp>
        <p:nvSpPr>
          <p:cNvPr id="21" name="Rectangle 36">
            <a:extLst>
              <a:ext uri="{FF2B5EF4-FFF2-40B4-BE49-F238E27FC236}">
                <a16:creationId xmlns:a16="http://schemas.microsoft.com/office/drawing/2014/main" id="{A3492701-9593-8843-8003-97F89E4819C0}"/>
              </a:ext>
            </a:extLst>
          </p:cNvPr>
          <p:cNvSpPr/>
          <p:nvPr/>
        </p:nvSpPr>
        <p:spPr>
          <a:xfrm>
            <a:off x="7924800" y="12954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v-SE" dirty="0"/>
              <a:t>1’</a:t>
            </a:r>
            <a:endParaRPr lang="en-US" dirty="0"/>
          </a:p>
        </p:txBody>
      </p:sp>
      <p:sp>
        <p:nvSpPr>
          <p:cNvPr id="184" name="Google Shape;184;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sz="3200" dirty="0">
                <a:solidFill>
                  <a:srgbClr val="434343"/>
                </a:solidFill>
                <a:latin typeface="Comic Sans MS"/>
                <a:ea typeface="Comic Sans MS"/>
                <a:cs typeface="Comic Sans MS"/>
                <a:sym typeface="Comic Sans MS"/>
              </a:rPr>
              <a:t>Handling Failures: Hinted Handoff</a:t>
            </a:r>
            <a:endParaRPr dirty="0"/>
          </a:p>
        </p:txBody>
      </p:sp>
      <p:sp>
        <p:nvSpPr>
          <p:cNvPr id="185" name="Google Shape;185;p29"/>
          <p:cNvSpPr txBox="1">
            <a:spLocks noGrp="1"/>
          </p:cNvSpPr>
          <p:nvPr>
            <p:ph type="body" idx="1"/>
          </p:nvPr>
        </p:nvSpPr>
        <p:spPr>
          <a:xfrm>
            <a:off x="701800" y="1132275"/>
            <a:ext cx="4210442" cy="3416400"/>
          </a:xfrm>
          <a:prstGeom prst="rect">
            <a:avLst/>
          </a:prstGeom>
        </p:spPr>
        <p:txBody>
          <a:bodyPr spcFirstLastPara="1" wrap="square" lIns="91425" tIns="91425" rIns="91425" bIns="91425" anchor="t" anchorCtr="0">
            <a:noAutofit/>
          </a:bodyPr>
          <a:lstStyle/>
          <a:p>
            <a:pPr lvl="0">
              <a:buFont typeface="Comic Sans MS"/>
              <a:buChar char="●"/>
            </a:pPr>
            <a:r>
              <a:rPr lang="en-US" altLang="zh-CN" dirty="0">
                <a:latin typeface="Comic Sans MS"/>
                <a:ea typeface="Comic Sans MS"/>
                <a:cs typeface="Comic Sans MS"/>
                <a:sym typeface="Comic Sans MS"/>
              </a:rPr>
              <a:t>When A is temporarily down or unreachable during a write, send replica to D</a:t>
            </a:r>
          </a:p>
          <a:p>
            <a:pPr lvl="0">
              <a:buFont typeface="Comic Sans MS"/>
              <a:buChar char="●"/>
            </a:pPr>
            <a:r>
              <a:rPr lang="en-US" altLang="zh-CN" dirty="0">
                <a:latin typeface="Comic Sans MS"/>
                <a:ea typeface="Comic Sans MS"/>
                <a:cs typeface="Comic Sans MS"/>
                <a:sym typeface="Comic Sans MS"/>
              </a:rPr>
              <a:t>D is hinted that the replica belongs to A and it will deliver to A when A is recovered.</a:t>
            </a:r>
          </a:p>
          <a:p>
            <a:pPr lvl="0" indent="0">
              <a:spcBef>
                <a:spcPts val="1600"/>
              </a:spcBef>
              <a:buNone/>
            </a:pPr>
            <a:endParaRPr lang="en-US" altLang="zh-CN" dirty="0">
              <a:latin typeface="Comic Sans MS"/>
              <a:ea typeface="Comic Sans MS"/>
              <a:cs typeface="Comic Sans MS"/>
              <a:sym typeface="Comic Sans MS"/>
            </a:endParaRPr>
          </a:p>
          <a:p>
            <a:pPr marL="0" lvl="0" indent="0">
              <a:spcBef>
                <a:spcPts val="1600"/>
              </a:spcBef>
              <a:spcAft>
                <a:spcPts val="1600"/>
              </a:spcAft>
              <a:buNone/>
            </a:pPr>
            <a:endParaRPr lang="en-US" altLang="zh-CN" dirty="0">
              <a:latin typeface="Comic Sans MS"/>
              <a:ea typeface="Comic Sans MS"/>
              <a:cs typeface="Comic Sans MS"/>
              <a:sym typeface="Comic Sans MS"/>
            </a:endParaRPr>
          </a:p>
        </p:txBody>
      </p:sp>
      <p:sp>
        <p:nvSpPr>
          <p:cNvPr id="186" name="Google Shape;186;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CN"/>
              <a:t>20</a:t>
            </a:fld>
            <a:endParaRPr/>
          </a:p>
        </p:txBody>
      </p:sp>
      <p:sp>
        <p:nvSpPr>
          <p:cNvPr id="187" name="Google Shape;187;p29"/>
          <p:cNvSpPr txBox="1"/>
          <p:nvPr/>
        </p:nvSpPr>
        <p:spPr>
          <a:xfrm>
            <a:off x="316900" y="4662025"/>
            <a:ext cx="8520600" cy="32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1200">
                <a:solidFill>
                  <a:srgbClr val="999999"/>
                </a:solidFill>
                <a:latin typeface="Comic Sans MS"/>
                <a:ea typeface="Comic Sans MS"/>
                <a:cs typeface="Comic Sans MS"/>
                <a:sym typeface="Comic Sans MS"/>
              </a:rPr>
              <a:t>System Architecture</a:t>
            </a:r>
            <a:endParaRPr sz="1200">
              <a:solidFill>
                <a:srgbClr val="999999"/>
              </a:solidFill>
              <a:latin typeface="Comic Sans MS"/>
              <a:ea typeface="Comic Sans MS"/>
              <a:cs typeface="Comic Sans MS"/>
              <a:sym typeface="Comic Sans MS"/>
            </a:endParaRPr>
          </a:p>
        </p:txBody>
      </p:sp>
      <p:sp>
        <p:nvSpPr>
          <p:cNvPr id="6" name="Oval 3">
            <a:extLst>
              <a:ext uri="{FF2B5EF4-FFF2-40B4-BE49-F238E27FC236}">
                <a16:creationId xmlns:a16="http://schemas.microsoft.com/office/drawing/2014/main" id="{09F9721D-FA88-8F40-8363-5254FEC8F2A6}"/>
              </a:ext>
            </a:extLst>
          </p:cNvPr>
          <p:cNvSpPr/>
          <p:nvPr/>
        </p:nvSpPr>
        <p:spPr>
          <a:xfrm>
            <a:off x="5867400" y="1447800"/>
            <a:ext cx="2590800" cy="2590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Oval 4">
            <a:extLst>
              <a:ext uri="{FF2B5EF4-FFF2-40B4-BE49-F238E27FC236}">
                <a16:creationId xmlns:a16="http://schemas.microsoft.com/office/drawing/2014/main" id="{B59327F1-3C65-3548-8BAF-06219056465B}"/>
              </a:ext>
            </a:extLst>
          </p:cNvPr>
          <p:cNvSpPr/>
          <p:nvPr/>
        </p:nvSpPr>
        <p:spPr>
          <a:xfrm>
            <a:off x="8153400" y="3429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Oval 6">
            <a:extLst>
              <a:ext uri="{FF2B5EF4-FFF2-40B4-BE49-F238E27FC236}">
                <a16:creationId xmlns:a16="http://schemas.microsoft.com/office/drawing/2014/main" id="{1B5C7E89-04FD-324C-A20F-52010A26F670}"/>
              </a:ext>
            </a:extLst>
          </p:cNvPr>
          <p:cNvSpPr/>
          <p:nvPr/>
        </p:nvSpPr>
        <p:spPr>
          <a:xfrm>
            <a:off x="7924800" y="1676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Oval 7">
            <a:extLst>
              <a:ext uri="{FF2B5EF4-FFF2-40B4-BE49-F238E27FC236}">
                <a16:creationId xmlns:a16="http://schemas.microsoft.com/office/drawing/2014/main" id="{4F858887-7305-A54B-B6A1-B7416185369E}"/>
              </a:ext>
            </a:extLst>
          </p:cNvPr>
          <p:cNvSpPr/>
          <p:nvPr/>
        </p:nvSpPr>
        <p:spPr>
          <a:xfrm>
            <a:off x="8382000" y="2514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Oval 5">
            <a:extLst>
              <a:ext uri="{FF2B5EF4-FFF2-40B4-BE49-F238E27FC236}">
                <a16:creationId xmlns:a16="http://schemas.microsoft.com/office/drawing/2014/main" id="{F323A5B7-767F-4241-83A8-469631F8F7B6}"/>
              </a:ext>
            </a:extLst>
          </p:cNvPr>
          <p:cNvSpPr/>
          <p:nvPr/>
        </p:nvSpPr>
        <p:spPr bwMode="auto">
          <a:xfrm>
            <a:off x="7086600" y="1371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TextBox 29">
            <a:extLst>
              <a:ext uri="{FF2B5EF4-FFF2-40B4-BE49-F238E27FC236}">
                <a16:creationId xmlns:a16="http://schemas.microsoft.com/office/drawing/2014/main" id="{AACFBC2C-E7D5-2345-B828-8530AC6A9886}"/>
              </a:ext>
            </a:extLst>
          </p:cNvPr>
          <p:cNvSpPr txBox="1">
            <a:spLocks noChangeArrowheads="1"/>
          </p:cNvSpPr>
          <p:nvPr/>
        </p:nvSpPr>
        <p:spPr bwMode="auto">
          <a:xfrm>
            <a:off x="7010400" y="1524329"/>
            <a:ext cx="317716" cy="369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sv-SE" altLang="zh-CN">
                <a:latin typeface="Calibri" panose="020F0502020204030204" pitchFamily="34" charset="0"/>
              </a:rPr>
              <a:t>A</a:t>
            </a:r>
            <a:endParaRPr lang="en-US" altLang="zh-CN">
              <a:latin typeface="Calibri" panose="020F0502020204030204" pitchFamily="34" charset="0"/>
            </a:endParaRPr>
          </a:p>
        </p:txBody>
      </p:sp>
      <p:sp>
        <p:nvSpPr>
          <p:cNvPr id="16" name="TextBox 30">
            <a:extLst>
              <a:ext uri="{FF2B5EF4-FFF2-40B4-BE49-F238E27FC236}">
                <a16:creationId xmlns:a16="http://schemas.microsoft.com/office/drawing/2014/main" id="{FD1BE9D5-287C-F648-9AC6-D80DB3DFEBE7}"/>
              </a:ext>
            </a:extLst>
          </p:cNvPr>
          <p:cNvSpPr txBox="1">
            <a:spLocks noChangeArrowheads="1"/>
          </p:cNvSpPr>
          <p:nvPr/>
        </p:nvSpPr>
        <p:spPr bwMode="auto">
          <a:xfrm>
            <a:off x="7767638" y="1763713"/>
            <a:ext cx="3095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sv-SE" altLang="zh-CN">
                <a:latin typeface="Calibri" panose="020F0502020204030204" pitchFamily="34" charset="0"/>
              </a:rPr>
              <a:t>B</a:t>
            </a:r>
            <a:endParaRPr lang="en-US" altLang="zh-CN">
              <a:latin typeface="Calibri" panose="020F0502020204030204" pitchFamily="34" charset="0"/>
            </a:endParaRPr>
          </a:p>
        </p:txBody>
      </p:sp>
      <p:sp>
        <p:nvSpPr>
          <p:cNvPr id="17" name="TextBox 31">
            <a:extLst>
              <a:ext uri="{FF2B5EF4-FFF2-40B4-BE49-F238E27FC236}">
                <a16:creationId xmlns:a16="http://schemas.microsoft.com/office/drawing/2014/main" id="{577B6B4F-4489-3148-90B2-5EABA5E164F2}"/>
              </a:ext>
            </a:extLst>
          </p:cNvPr>
          <p:cNvSpPr txBox="1">
            <a:spLocks noChangeArrowheads="1"/>
          </p:cNvSpPr>
          <p:nvPr/>
        </p:nvSpPr>
        <p:spPr bwMode="auto">
          <a:xfrm>
            <a:off x="8077200" y="2438400"/>
            <a:ext cx="3079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sv-SE" altLang="zh-CN">
                <a:latin typeface="Calibri" panose="020F0502020204030204" pitchFamily="34" charset="0"/>
              </a:rPr>
              <a:t>C</a:t>
            </a:r>
            <a:endParaRPr lang="en-US" altLang="zh-CN">
              <a:latin typeface="Calibri" panose="020F0502020204030204" pitchFamily="34" charset="0"/>
            </a:endParaRPr>
          </a:p>
        </p:txBody>
      </p:sp>
      <p:sp>
        <p:nvSpPr>
          <p:cNvPr id="18" name="TextBox 32">
            <a:extLst>
              <a:ext uri="{FF2B5EF4-FFF2-40B4-BE49-F238E27FC236}">
                <a16:creationId xmlns:a16="http://schemas.microsoft.com/office/drawing/2014/main" id="{D7525248-E5BC-5D48-895E-A380FEBA87A4}"/>
              </a:ext>
            </a:extLst>
          </p:cNvPr>
          <p:cNvSpPr txBox="1">
            <a:spLocks noChangeArrowheads="1"/>
          </p:cNvSpPr>
          <p:nvPr/>
        </p:nvSpPr>
        <p:spPr bwMode="auto">
          <a:xfrm>
            <a:off x="7924800" y="3200400"/>
            <a:ext cx="3270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sv-SE" altLang="zh-CN">
                <a:latin typeface="Calibri" panose="020F0502020204030204" pitchFamily="34" charset="0"/>
              </a:rPr>
              <a:t>D</a:t>
            </a:r>
            <a:endParaRPr lang="en-US" altLang="zh-CN">
              <a:latin typeface="Calibri" panose="020F0502020204030204" pitchFamily="34" charset="0"/>
            </a:endParaRPr>
          </a:p>
        </p:txBody>
      </p:sp>
    </p:spTree>
    <p:extLst>
      <p:ext uri="{BB962C8B-B14F-4D97-AF65-F5344CB8AC3E}">
        <p14:creationId xmlns:p14="http://schemas.microsoft.com/office/powerpoint/2010/main" val="31892168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sz="3200" dirty="0">
                <a:solidFill>
                  <a:srgbClr val="434343"/>
                </a:solidFill>
                <a:latin typeface="Comic Sans MS"/>
                <a:ea typeface="Comic Sans MS"/>
                <a:cs typeface="Comic Sans MS"/>
                <a:sym typeface="Comic Sans MS"/>
              </a:rPr>
              <a:t>Handling Failures: Hinted Handoff</a:t>
            </a:r>
            <a:endParaRPr dirty="0"/>
          </a:p>
        </p:txBody>
      </p:sp>
      <p:sp>
        <p:nvSpPr>
          <p:cNvPr id="185" name="Google Shape;185;p29"/>
          <p:cNvSpPr txBox="1">
            <a:spLocks noGrp="1"/>
          </p:cNvSpPr>
          <p:nvPr>
            <p:ph type="body" idx="1"/>
          </p:nvPr>
        </p:nvSpPr>
        <p:spPr>
          <a:xfrm>
            <a:off x="701800" y="1132275"/>
            <a:ext cx="4210442" cy="3416400"/>
          </a:xfrm>
          <a:prstGeom prst="rect">
            <a:avLst/>
          </a:prstGeom>
        </p:spPr>
        <p:txBody>
          <a:bodyPr spcFirstLastPara="1" wrap="square" lIns="91425" tIns="91425" rIns="91425" bIns="91425" anchor="t" anchorCtr="0">
            <a:noAutofit/>
          </a:bodyPr>
          <a:lstStyle/>
          <a:p>
            <a:pPr lvl="0">
              <a:buFont typeface="Comic Sans MS"/>
              <a:buChar char="●"/>
            </a:pPr>
            <a:r>
              <a:rPr lang="en-US" altLang="zh-CN" dirty="0">
                <a:latin typeface="Comic Sans MS"/>
                <a:ea typeface="Comic Sans MS"/>
                <a:cs typeface="Comic Sans MS"/>
                <a:sym typeface="Comic Sans MS"/>
              </a:rPr>
              <a:t>When A is temporarily down or unreachable during a write, send replica to D</a:t>
            </a:r>
          </a:p>
          <a:p>
            <a:pPr lvl="0">
              <a:buFont typeface="Comic Sans MS"/>
              <a:buChar char="●"/>
            </a:pPr>
            <a:r>
              <a:rPr lang="en-US" altLang="zh-CN" dirty="0">
                <a:latin typeface="Comic Sans MS"/>
                <a:ea typeface="Comic Sans MS"/>
                <a:cs typeface="Comic Sans MS"/>
                <a:sym typeface="Comic Sans MS"/>
              </a:rPr>
              <a:t>D is hinted that the replica belongs to A and it will deliver to A when A is recovered.</a:t>
            </a:r>
          </a:p>
          <a:p>
            <a:pPr marL="114300" indent="0">
              <a:buNone/>
            </a:pPr>
            <a:endParaRPr lang="en-US" altLang="zh-CN" dirty="0">
              <a:latin typeface="Comic Sans MS"/>
              <a:ea typeface="Comic Sans MS"/>
              <a:cs typeface="Comic Sans MS"/>
              <a:sym typeface="Comic Sans MS"/>
            </a:endParaRPr>
          </a:p>
          <a:p>
            <a:pPr marL="114300" indent="0">
              <a:buNone/>
            </a:pPr>
            <a:r>
              <a:rPr lang="en-US" altLang="zh-CN" dirty="0">
                <a:latin typeface="Comic Sans MS"/>
                <a:sym typeface="Comic Sans MS"/>
              </a:rPr>
              <a:t>Tolerate failure of a data center</a:t>
            </a:r>
          </a:p>
          <a:p>
            <a:pPr marL="114300" indent="0">
              <a:buNone/>
            </a:pPr>
            <a:r>
              <a:rPr lang="en-US" altLang="zh-CN" dirty="0">
                <a:latin typeface="Comic Sans MS"/>
                <a:ea typeface="Comic Sans MS"/>
                <a:cs typeface="Comic Sans MS"/>
                <a:sym typeface="Comic Sans MS"/>
              </a:rPr>
              <a:t>     - Each object replicated across multiple data centers</a:t>
            </a:r>
          </a:p>
          <a:p>
            <a:pPr lvl="1">
              <a:buFont typeface="Comic Sans MS"/>
              <a:buChar char="●"/>
            </a:pPr>
            <a:endParaRPr lang="en-US" altLang="zh-CN" dirty="0">
              <a:latin typeface="Comic Sans MS"/>
              <a:ea typeface="Comic Sans MS"/>
              <a:cs typeface="Comic Sans MS"/>
              <a:sym typeface="Comic Sans MS"/>
            </a:endParaRPr>
          </a:p>
          <a:p>
            <a:pPr lvl="0" indent="0">
              <a:spcBef>
                <a:spcPts val="1600"/>
              </a:spcBef>
              <a:buNone/>
            </a:pPr>
            <a:endParaRPr lang="en-US" altLang="zh-CN" dirty="0">
              <a:latin typeface="Comic Sans MS"/>
              <a:ea typeface="Comic Sans MS"/>
              <a:cs typeface="Comic Sans MS"/>
              <a:sym typeface="Comic Sans MS"/>
            </a:endParaRPr>
          </a:p>
          <a:p>
            <a:pPr marL="0" lvl="0" indent="0">
              <a:spcBef>
                <a:spcPts val="1600"/>
              </a:spcBef>
              <a:spcAft>
                <a:spcPts val="1600"/>
              </a:spcAft>
              <a:buNone/>
            </a:pPr>
            <a:endParaRPr lang="en-US" altLang="zh-CN" dirty="0">
              <a:latin typeface="Comic Sans MS"/>
              <a:ea typeface="Comic Sans MS"/>
              <a:cs typeface="Comic Sans MS"/>
              <a:sym typeface="Comic Sans MS"/>
            </a:endParaRPr>
          </a:p>
        </p:txBody>
      </p:sp>
      <p:sp>
        <p:nvSpPr>
          <p:cNvPr id="186" name="Google Shape;186;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CN"/>
              <a:t>21</a:t>
            </a:fld>
            <a:endParaRPr/>
          </a:p>
        </p:txBody>
      </p:sp>
      <p:sp>
        <p:nvSpPr>
          <p:cNvPr id="187" name="Google Shape;187;p29"/>
          <p:cNvSpPr txBox="1"/>
          <p:nvPr/>
        </p:nvSpPr>
        <p:spPr>
          <a:xfrm>
            <a:off x="316900" y="4662025"/>
            <a:ext cx="8520600" cy="32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1200">
                <a:solidFill>
                  <a:srgbClr val="999999"/>
                </a:solidFill>
                <a:latin typeface="Comic Sans MS"/>
                <a:ea typeface="Comic Sans MS"/>
                <a:cs typeface="Comic Sans MS"/>
                <a:sym typeface="Comic Sans MS"/>
              </a:rPr>
              <a:t>System Architecture</a:t>
            </a:r>
            <a:endParaRPr sz="1200">
              <a:solidFill>
                <a:srgbClr val="999999"/>
              </a:solidFill>
              <a:latin typeface="Comic Sans MS"/>
              <a:ea typeface="Comic Sans MS"/>
              <a:cs typeface="Comic Sans MS"/>
              <a:sym typeface="Comic Sans MS"/>
            </a:endParaRPr>
          </a:p>
        </p:txBody>
      </p:sp>
      <p:grpSp>
        <p:nvGrpSpPr>
          <p:cNvPr id="23" name="Group 27">
            <a:extLst>
              <a:ext uri="{FF2B5EF4-FFF2-40B4-BE49-F238E27FC236}">
                <a16:creationId xmlns:a16="http://schemas.microsoft.com/office/drawing/2014/main" id="{A5B5C8FB-B1D7-9C4F-9DDE-FB1155D8DA86}"/>
              </a:ext>
            </a:extLst>
          </p:cNvPr>
          <p:cNvGrpSpPr>
            <a:grpSpLocks/>
          </p:cNvGrpSpPr>
          <p:nvPr/>
        </p:nvGrpSpPr>
        <p:grpSpPr bwMode="auto">
          <a:xfrm>
            <a:off x="6035749" y="1523534"/>
            <a:ext cx="1803400" cy="2333625"/>
            <a:chOff x="6248400" y="4191000"/>
            <a:chExt cx="1803256" cy="2333625"/>
          </a:xfrm>
        </p:grpSpPr>
        <p:pic>
          <p:nvPicPr>
            <p:cNvPr id="24" name="Picture 3">
              <a:extLst>
                <a:ext uri="{FF2B5EF4-FFF2-40B4-BE49-F238E27FC236}">
                  <a16:creationId xmlns:a16="http://schemas.microsoft.com/office/drawing/2014/main" id="{15CE18A5-BFBB-A241-8AE6-48F3A5F54213}"/>
                </a:ext>
              </a:extLst>
            </p:cNvPr>
            <p:cNvPicPr>
              <a:picLocks noChangeAspect="1" noChangeArrowheads="1"/>
            </p:cNvPicPr>
            <p:nvPr/>
          </p:nvPicPr>
          <p:blipFill>
            <a:blip r:embed="rId3">
              <a:clrChange>
                <a:clrFrom>
                  <a:srgbClr val="10A4DB"/>
                </a:clrFrom>
                <a:clrTo>
                  <a:srgbClr val="10A4DB">
                    <a:alpha val="0"/>
                  </a:srgbClr>
                </a:clrTo>
              </a:clrChange>
              <a:extLst>
                <a:ext uri="{28A0092B-C50C-407E-A947-70E740481C1C}">
                  <a14:useLocalDpi xmlns:a14="http://schemas.microsoft.com/office/drawing/2010/main" val="0"/>
                </a:ext>
              </a:extLst>
            </a:blip>
            <a:srcRect/>
            <a:stretch>
              <a:fillRect/>
            </a:stretch>
          </p:blipFill>
          <p:spPr bwMode="auto">
            <a:xfrm>
              <a:off x="6248400" y="4191000"/>
              <a:ext cx="1803256" cy="233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Oval 22">
              <a:extLst>
                <a:ext uri="{FF2B5EF4-FFF2-40B4-BE49-F238E27FC236}">
                  <a16:creationId xmlns:a16="http://schemas.microsoft.com/office/drawing/2014/main" id="{80C31492-7A3E-5641-9763-46EE25BBD375}"/>
                </a:ext>
              </a:extLst>
            </p:cNvPr>
            <p:cNvSpPr/>
            <p:nvPr/>
          </p:nvSpPr>
          <p:spPr>
            <a:xfrm>
              <a:off x="7086533" y="5715000"/>
              <a:ext cx="152388"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6" name="Oval 23">
              <a:extLst>
                <a:ext uri="{FF2B5EF4-FFF2-40B4-BE49-F238E27FC236}">
                  <a16:creationId xmlns:a16="http://schemas.microsoft.com/office/drawing/2014/main" id="{5C9DDBBA-9606-9242-AF92-0EC930A79437}"/>
                </a:ext>
              </a:extLst>
            </p:cNvPr>
            <p:cNvSpPr/>
            <p:nvPr/>
          </p:nvSpPr>
          <p:spPr>
            <a:xfrm>
              <a:off x="6476982" y="5791200"/>
              <a:ext cx="152388"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 name="Oval 24">
              <a:extLst>
                <a:ext uri="{FF2B5EF4-FFF2-40B4-BE49-F238E27FC236}">
                  <a16:creationId xmlns:a16="http://schemas.microsoft.com/office/drawing/2014/main" id="{15C308BE-9AB8-3447-9772-008E9F2D28E9}"/>
                </a:ext>
              </a:extLst>
            </p:cNvPr>
            <p:cNvSpPr/>
            <p:nvPr/>
          </p:nvSpPr>
          <p:spPr>
            <a:xfrm>
              <a:off x="6629370" y="6248400"/>
              <a:ext cx="152388"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8" name="Oval 25">
              <a:extLst>
                <a:ext uri="{FF2B5EF4-FFF2-40B4-BE49-F238E27FC236}">
                  <a16:creationId xmlns:a16="http://schemas.microsoft.com/office/drawing/2014/main" id="{A5BB6AC5-E5BA-EF49-BB26-5D300C4A1BF5}"/>
                </a:ext>
              </a:extLst>
            </p:cNvPr>
            <p:cNvSpPr/>
            <p:nvPr/>
          </p:nvSpPr>
          <p:spPr>
            <a:xfrm>
              <a:off x="7543697" y="5486400"/>
              <a:ext cx="152388"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9" name="&quot;No&quot; Symbol 26">
            <a:extLst>
              <a:ext uri="{FF2B5EF4-FFF2-40B4-BE49-F238E27FC236}">
                <a16:creationId xmlns:a16="http://schemas.microsoft.com/office/drawing/2014/main" id="{65EF6D6E-7793-544C-AFF1-45F05D830901}"/>
              </a:ext>
            </a:extLst>
          </p:cNvPr>
          <p:cNvSpPr/>
          <p:nvPr/>
        </p:nvSpPr>
        <p:spPr>
          <a:xfrm>
            <a:off x="6785049" y="2971334"/>
            <a:ext cx="304800" cy="304800"/>
          </a:xfrm>
          <a:prstGeom prst="noSmoking">
            <a:avLst/>
          </a:prstGeom>
          <a:solidFill>
            <a:srgbClr val="E83029"/>
          </a:solidFill>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Tree>
    <p:extLst>
      <p:ext uri="{BB962C8B-B14F-4D97-AF65-F5344CB8AC3E}">
        <p14:creationId xmlns:p14="http://schemas.microsoft.com/office/powerpoint/2010/main" val="2917053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sz="3200">
                <a:solidFill>
                  <a:srgbClr val="434343"/>
                </a:solidFill>
                <a:latin typeface="Comic Sans MS"/>
                <a:ea typeface="Comic Sans MS"/>
                <a:cs typeface="Comic Sans MS"/>
                <a:sym typeface="Comic Sans MS"/>
              </a:rPr>
              <a:t>Handling Failures: Replica Sync</a:t>
            </a:r>
            <a:endParaRPr/>
          </a:p>
        </p:txBody>
      </p:sp>
      <p:sp>
        <p:nvSpPr>
          <p:cNvPr id="193" name="Google Shape;193;p30"/>
          <p:cNvSpPr txBox="1">
            <a:spLocks noGrp="1"/>
          </p:cNvSpPr>
          <p:nvPr>
            <p:ph type="body" idx="1"/>
          </p:nvPr>
        </p:nvSpPr>
        <p:spPr>
          <a:xfrm>
            <a:off x="701800" y="1132275"/>
            <a:ext cx="81357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Comic Sans MS"/>
              <a:buChar char="●"/>
            </a:pPr>
            <a:r>
              <a:rPr lang="zh-CN" dirty="0">
                <a:latin typeface="Comic Sans MS"/>
                <a:ea typeface="Comic Sans MS"/>
                <a:cs typeface="Comic Sans MS"/>
                <a:sym typeface="Comic Sans MS"/>
              </a:rPr>
              <a:t>Anti-entropy for replica synchronization</a:t>
            </a:r>
            <a:endParaRPr dirty="0">
              <a:latin typeface="Comic Sans MS"/>
              <a:ea typeface="Comic Sans MS"/>
              <a:cs typeface="Comic Sans MS"/>
              <a:sym typeface="Comic Sans MS"/>
            </a:endParaRPr>
          </a:p>
          <a:p>
            <a:pPr marL="457200" lvl="0" indent="-342900" algn="l" rtl="0">
              <a:spcBef>
                <a:spcPts val="0"/>
              </a:spcBef>
              <a:spcAft>
                <a:spcPts val="0"/>
              </a:spcAft>
              <a:buSzPts val="1800"/>
              <a:buFont typeface="Comic Sans MS"/>
              <a:buChar char="●"/>
            </a:pPr>
            <a:r>
              <a:rPr lang="zh-CN" dirty="0">
                <a:latin typeface="Comic Sans MS"/>
                <a:ea typeface="Comic Sans MS"/>
                <a:cs typeface="Comic Sans MS"/>
                <a:sym typeface="Comic Sans MS"/>
              </a:rPr>
              <a:t>Use </a:t>
            </a:r>
            <a:r>
              <a:rPr lang="zh-CN" b="1" dirty="0">
                <a:latin typeface="Comic Sans MS"/>
                <a:ea typeface="Comic Sans MS"/>
                <a:cs typeface="Comic Sans MS"/>
                <a:sym typeface="Comic Sans MS"/>
              </a:rPr>
              <a:t>Merkle trees</a:t>
            </a:r>
            <a:r>
              <a:rPr lang="zh-CN" dirty="0">
                <a:latin typeface="Comic Sans MS"/>
                <a:ea typeface="Comic Sans MS"/>
                <a:cs typeface="Comic Sans MS"/>
                <a:sym typeface="Comic Sans MS"/>
              </a:rPr>
              <a:t> for fast inconsistency detection and minimum transfer of data</a:t>
            </a:r>
            <a:endParaRPr dirty="0">
              <a:latin typeface="Comic Sans MS"/>
              <a:ea typeface="Comic Sans MS"/>
              <a:cs typeface="Comic Sans MS"/>
              <a:sym typeface="Comic Sans MS"/>
            </a:endParaRPr>
          </a:p>
          <a:p>
            <a:pPr marL="457200" lvl="0" indent="0" algn="l" rtl="0">
              <a:spcBef>
                <a:spcPts val="1600"/>
              </a:spcBef>
              <a:spcAft>
                <a:spcPts val="0"/>
              </a:spcAft>
              <a:buNone/>
            </a:pPr>
            <a:endParaRPr dirty="0">
              <a:latin typeface="Comic Sans MS"/>
              <a:ea typeface="Comic Sans MS"/>
              <a:cs typeface="Comic Sans MS"/>
              <a:sym typeface="Comic Sans MS"/>
            </a:endParaRPr>
          </a:p>
          <a:p>
            <a:pPr marL="0" lvl="0" indent="0" algn="l" rtl="0">
              <a:spcBef>
                <a:spcPts val="1600"/>
              </a:spcBef>
              <a:spcAft>
                <a:spcPts val="1600"/>
              </a:spcAft>
              <a:buNone/>
            </a:pPr>
            <a:endParaRPr dirty="0">
              <a:latin typeface="Comic Sans MS"/>
              <a:ea typeface="Comic Sans MS"/>
              <a:cs typeface="Comic Sans MS"/>
              <a:sym typeface="Comic Sans MS"/>
            </a:endParaRPr>
          </a:p>
        </p:txBody>
      </p:sp>
      <p:sp>
        <p:nvSpPr>
          <p:cNvPr id="194" name="Google Shape;194;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CN"/>
              <a:t>22</a:t>
            </a:fld>
            <a:endParaRPr/>
          </a:p>
        </p:txBody>
      </p:sp>
      <p:sp>
        <p:nvSpPr>
          <p:cNvPr id="195" name="Google Shape;195;p30"/>
          <p:cNvSpPr txBox="1"/>
          <p:nvPr/>
        </p:nvSpPr>
        <p:spPr>
          <a:xfrm>
            <a:off x="316900" y="4662025"/>
            <a:ext cx="8520600" cy="32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1200">
                <a:solidFill>
                  <a:srgbClr val="999999"/>
                </a:solidFill>
                <a:latin typeface="Comic Sans MS"/>
                <a:ea typeface="Comic Sans MS"/>
                <a:cs typeface="Comic Sans MS"/>
                <a:sym typeface="Comic Sans MS"/>
              </a:rPr>
              <a:t>System Architecture</a:t>
            </a:r>
            <a:endParaRPr sz="1200">
              <a:solidFill>
                <a:srgbClr val="999999"/>
              </a:solidFill>
              <a:latin typeface="Comic Sans MS"/>
              <a:ea typeface="Comic Sans MS"/>
              <a:cs typeface="Comic Sans MS"/>
              <a:sym typeface="Comic Sans MS"/>
            </a:endParaRPr>
          </a:p>
        </p:txBody>
      </p:sp>
      <p:pic>
        <p:nvPicPr>
          <p:cNvPr id="196" name="Google Shape;196;p30"/>
          <p:cNvPicPr preferRelativeResize="0"/>
          <p:nvPr/>
        </p:nvPicPr>
        <p:blipFill>
          <a:blip r:embed="rId3">
            <a:alphaModFix/>
          </a:blip>
          <a:stretch>
            <a:fillRect/>
          </a:stretch>
        </p:blipFill>
        <p:spPr>
          <a:xfrm>
            <a:off x="1959775" y="2195988"/>
            <a:ext cx="5619750" cy="23526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sz="3200">
                <a:solidFill>
                  <a:srgbClr val="434343"/>
                </a:solidFill>
                <a:latin typeface="Comic Sans MS"/>
                <a:ea typeface="Comic Sans MS"/>
                <a:cs typeface="Comic Sans MS"/>
                <a:sym typeface="Comic Sans MS"/>
              </a:rPr>
              <a:t>Consistency: Vector Clocks</a:t>
            </a:r>
            <a:endParaRPr/>
          </a:p>
        </p:txBody>
      </p:sp>
      <p:sp>
        <p:nvSpPr>
          <p:cNvPr id="202" name="Google Shape;202;p31"/>
          <p:cNvSpPr txBox="1">
            <a:spLocks noGrp="1"/>
          </p:cNvSpPr>
          <p:nvPr>
            <p:ph type="body" idx="1"/>
          </p:nvPr>
        </p:nvSpPr>
        <p:spPr>
          <a:xfrm>
            <a:off x="696450" y="1152475"/>
            <a:ext cx="47754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dirty="0">
                <a:latin typeface="Comic Sans MS"/>
                <a:ea typeface="Comic Sans MS"/>
                <a:cs typeface="Comic Sans MS"/>
                <a:sym typeface="Comic Sans MS"/>
              </a:rPr>
              <a:t>Dynamo guarantees “eventual consistency”. </a:t>
            </a:r>
            <a:r>
              <a:rPr lang="zh-CN" b="1" dirty="0">
                <a:latin typeface="Comic Sans MS"/>
                <a:ea typeface="Comic Sans MS"/>
                <a:cs typeface="Comic Sans MS"/>
                <a:sym typeface="Comic Sans MS"/>
              </a:rPr>
              <a:t>Updates are propagated asynchronously</a:t>
            </a:r>
            <a:r>
              <a:rPr lang="zh-CN" dirty="0">
                <a:latin typeface="Comic Sans MS"/>
                <a:ea typeface="Comic Sans MS"/>
                <a:cs typeface="Comic Sans MS"/>
                <a:sym typeface="Comic Sans MS"/>
              </a:rPr>
              <a:t>.</a:t>
            </a:r>
            <a:endParaRPr dirty="0">
              <a:latin typeface="Comic Sans MS"/>
              <a:ea typeface="Comic Sans MS"/>
              <a:cs typeface="Comic Sans MS"/>
              <a:sym typeface="Comic Sans MS"/>
            </a:endParaRPr>
          </a:p>
          <a:p>
            <a:pPr marL="457200" lvl="0" indent="-342900" algn="l" rtl="0">
              <a:spcBef>
                <a:spcPts val="1600"/>
              </a:spcBef>
              <a:spcAft>
                <a:spcPts val="0"/>
              </a:spcAft>
              <a:buSzPts val="1800"/>
              <a:buFont typeface="Comic Sans MS"/>
              <a:buChar char="●"/>
            </a:pPr>
            <a:r>
              <a:rPr lang="zh-CN" dirty="0">
                <a:latin typeface="Comic Sans MS"/>
                <a:ea typeface="Comic Sans MS"/>
                <a:cs typeface="Comic Sans MS"/>
                <a:sym typeface="Comic Sans MS"/>
              </a:rPr>
              <a:t>A vector clock is effectively a list of (node, counter) pairs.</a:t>
            </a:r>
            <a:endParaRPr dirty="0">
              <a:latin typeface="Comic Sans MS"/>
              <a:ea typeface="Comic Sans MS"/>
              <a:cs typeface="Comic Sans MS"/>
              <a:sym typeface="Comic Sans MS"/>
            </a:endParaRPr>
          </a:p>
          <a:p>
            <a:pPr marL="457200" lvl="0" indent="-342900" algn="l" rtl="0">
              <a:spcBef>
                <a:spcPts val="0"/>
              </a:spcBef>
              <a:spcAft>
                <a:spcPts val="0"/>
              </a:spcAft>
              <a:buSzPts val="1800"/>
              <a:buFont typeface="Comic Sans MS"/>
              <a:buChar char="●"/>
            </a:pPr>
            <a:r>
              <a:rPr lang="zh-CN" dirty="0">
                <a:latin typeface="Comic Sans MS"/>
                <a:ea typeface="Comic Sans MS"/>
                <a:cs typeface="Comic Sans MS"/>
                <a:sym typeface="Comic Sans MS"/>
              </a:rPr>
              <a:t>Use vector clocks for capturing causality</a:t>
            </a:r>
            <a:endParaRPr dirty="0">
              <a:latin typeface="Comic Sans MS"/>
              <a:ea typeface="Comic Sans MS"/>
              <a:cs typeface="Comic Sans MS"/>
              <a:sym typeface="Comic Sans MS"/>
            </a:endParaRPr>
          </a:p>
          <a:p>
            <a:pPr marL="914400" lvl="1" indent="-317500" algn="l" rtl="0">
              <a:spcBef>
                <a:spcPts val="0"/>
              </a:spcBef>
              <a:spcAft>
                <a:spcPts val="0"/>
              </a:spcAft>
              <a:buSzPts val="1400"/>
              <a:buFont typeface="Comic Sans MS"/>
              <a:buChar char="○"/>
            </a:pPr>
            <a:r>
              <a:rPr lang="zh-CN" dirty="0">
                <a:latin typeface="Comic Sans MS"/>
                <a:ea typeface="Comic Sans MS"/>
                <a:cs typeface="Comic Sans MS"/>
                <a:sym typeface="Comic Sans MS"/>
              </a:rPr>
              <a:t>If causal, older version can be forgotten</a:t>
            </a:r>
            <a:endParaRPr dirty="0">
              <a:latin typeface="Comic Sans MS"/>
              <a:ea typeface="Comic Sans MS"/>
              <a:cs typeface="Comic Sans MS"/>
              <a:sym typeface="Comic Sans MS"/>
            </a:endParaRPr>
          </a:p>
          <a:p>
            <a:pPr marL="914400" lvl="1" indent="-317500" algn="l" rtl="0">
              <a:spcBef>
                <a:spcPts val="0"/>
              </a:spcBef>
              <a:spcAft>
                <a:spcPts val="0"/>
              </a:spcAft>
              <a:buSzPts val="1400"/>
              <a:buFont typeface="Comic Sans MS"/>
              <a:buChar char="○"/>
            </a:pPr>
            <a:r>
              <a:rPr lang="zh-CN" dirty="0">
                <a:latin typeface="Comic Sans MS"/>
                <a:ea typeface="Comic Sans MS"/>
                <a:cs typeface="Comic Sans MS"/>
                <a:sym typeface="Comic Sans MS"/>
              </a:rPr>
              <a:t>If concurrent, conflict exists requiring reconciliation</a:t>
            </a:r>
            <a:endParaRPr dirty="0">
              <a:latin typeface="Comic Sans MS"/>
              <a:ea typeface="Comic Sans MS"/>
              <a:cs typeface="Comic Sans MS"/>
              <a:sym typeface="Comic Sans MS"/>
            </a:endParaRPr>
          </a:p>
        </p:txBody>
      </p:sp>
      <p:sp>
        <p:nvSpPr>
          <p:cNvPr id="203" name="Google Shape;203;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CN"/>
              <a:t>23</a:t>
            </a:fld>
            <a:endParaRPr/>
          </a:p>
        </p:txBody>
      </p:sp>
      <p:sp>
        <p:nvSpPr>
          <p:cNvPr id="204" name="Google Shape;204;p31"/>
          <p:cNvSpPr txBox="1"/>
          <p:nvPr/>
        </p:nvSpPr>
        <p:spPr>
          <a:xfrm>
            <a:off x="316900" y="4662025"/>
            <a:ext cx="8520600" cy="32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1200">
                <a:solidFill>
                  <a:srgbClr val="999999"/>
                </a:solidFill>
                <a:latin typeface="Comic Sans MS"/>
                <a:ea typeface="Comic Sans MS"/>
                <a:cs typeface="Comic Sans MS"/>
                <a:sym typeface="Comic Sans MS"/>
              </a:rPr>
              <a:t>System Architecture</a:t>
            </a:r>
            <a:endParaRPr sz="1200">
              <a:solidFill>
                <a:srgbClr val="999999"/>
              </a:solidFill>
              <a:latin typeface="Comic Sans MS"/>
              <a:ea typeface="Comic Sans MS"/>
              <a:cs typeface="Comic Sans MS"/>
              <a:sym typeface="Comic Sans MS"/>
            </a:endParaRPr>
          </a:p>
        </p:txBody>
      </p:sp>
      <p:pic>
        <p:nvPicPr>
          <p:cNvPr id="205" name="Google Shape;205;p31"/>
          <p:cNvPicPr preferRelativeResize="0"/>
          <p:nvPr/>
        </p:nvPicPr>
        <p:blipFill>
          <a:blip r:embed="rId3">
            <a:alphaModFix/>
          </a:blip>
          <a:stretch>
            <a:fillRect/>
          </a:stretch>
        </p:blipFill>
        <p:spPr>
          <a:xfrm>
            <a:off x="5380100" y="1152475"/>
            <a:ext cx="3435369" cy="3416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zh-CN" sz="3200">
                <a:solidFill>
                  <a:srgbClr val="434343"/>
                </a:solidFill>
                <a:latin typeface="Comic Sans MS"/>
                <a:ea typeface="Comic Sans MS"/>
                <a:cs typeface="Comic Sans MS"/>
                <a:sym typeface="Comic Sans MS"/>
              </a:rPr>
              <a:t>Consistency: Sloppy Quorum</a:t>
            </a:r>
            <a:endParaRPr/>
          </a:p>
        </p:txBody>
      </p:sp>
      <p:sp>
        <p:nvSpPr>
          <p:cNvPr id="211" name="Google Shape;211;p32"/>
          <p:cNvSpPr txBox="1">
            <a:spLocks noGrp="1"/>
          </p:cNvSpPr>
          <p:nvPr>
            <p:ph type="body" idx="1"/>
          </p:nvPr>
        </p:nvSpPr>
        <p:spPr>
          <a:xfrm>
            <a:off x="714050" y="1152475"/>
            <a:ext cx="8118300" cy="1297275"/>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Comic Sans MS"/>
              <a:buChar char="●"/>
            </a:pPr>
            <a:r>
              <a:rPr lang="zh-CN" dirty="0">
                <a:latin typeface="Comic Sans MS"/>
                <a:ea typeface="Comic Sans MS"/>
                <a:cs typeface="Comic Sans MS"/>
                <a:sym typeface="Comic Sans MS"/>
              </a:rPr>
              <a:t> </a:t>
            </a:r>
            <a:r>
              <a:rPr lang="zh-CN" b="1" dirty="0">
                <a:latin typeface="Comic Sans MS"/>
                <a:ea typeface="Comic Sans MS"/>
                <a:cs typeface="Comic Sans MS"/>
                <a:sym typeface="Comic Sans MS"/>
              </a:rPr>
              <a:t>R</a:t>
            </a:r>
            <a:r>
              <a:rPr lang="zh-CN" dirty="0">
                <a:latin typeface="Comic Sans MS"/>
                <a:ea typeface="Comic Sans MS"/>
                <a:cs typeface="Comic Sans MS"/>
                <a:sym typeface="Comic Sans MS"/>
              </a:rPr>
              <a:t> </a:t>
            </a:r>
            <a:r>
              <a:rPr lang="zh-CN" b="1" dirty="0">
                <a:latin typeface="Comic Sans MS"/>
                <a:ea typeface="Comic Sans MS"/>
                <a:cs typeface="Comic Sans MS"/>
                <a:sym typeface="Comic Sans MS"/>
              </a:rPr>
              <a:t>/W</a:t>
            </a:r>
            <a:r>
              <a:rPr lang="zh-CN" dirty="0">
                <a:latin typeface="Comic Sans MS"/>
                <a:ea typeface="Comic Sans MS"/>
                <a:cs typeface="Comic Sans MS"/>
                <a:sym typeface="Comic Sans MS"/>
              </a:rPr>
              <a:t>: the minimum number of nodes that must participate in a </a:t>
            </a:r>
            <a:r>
              <a:rPr lang="zh-CN" b="1" dirty="0">
                <a:latin typeface="Comic Sans MS"/>
                <a:ea typeface="Comic Sans MS"/>
                <a:cs typeface="Comic Sans MS"/>
                <a:sym typeface="Comic Sans MS"/>
              </a:rPr>
              <a:t>read/write</a:t>
            </a:r>
            <a:r>
              <a:rPr lang="zh-CN" dirty="0">
                <a:latin typeface="Comic Sans MS"/>
                <a:ea typeface="Comic Sans MS"/>
                <a:cs typeface="Comic Sans MS"/>
                <a:sym typeface="Comic Sans MS"/>
              </a:rPr>
              <a:t> request</a:t>
            </a:r>
            <a:endParaRPr dirty="0">
              <a:latin typeface="Comic Sans MS"/>
              <a:ea typeface="Comic Sans MS"/>
              <a:cs typeface="Comic Sans MS"/>
              <a:sym typeface="Comic Sans MS"/>
            </a:endParaRPr>
          </a:p>
          <a:p>
            <a:pPr marL="457200" lvl="0" indent="-342900" algn="l" rtl="0">
              <a:spcBef>
                <a:spcPts val="0"/>
              </a:spcBef>
              <a:spcAft>
                <a:spcPts val="0"/>
              </a:spcAft>
              <a:buSzPts val="1800"/>
              <a:buFont typeface="Comic Sans MS"/>
              <a:buChar char="●"/>
            </a:pPr>
            <a:r>
              <a:rPr lang="zh-CN" dirty="0">
                <a:latin typeface="Comic Sans MS"/>
                <a:ea typeface="Comic Sans MS"/>
                <a:cs typeface="Comic Sans MS"/>
                <a:sym typeface="Comic Sans MS"/>
              </a:rPr>
              <a:t>R + W &gt; N (</a:t>
            </a:r>
            <a:r>
              <a:rPr lang="en-US" altLang="zh-CN" dirty="0">
                <a:latin typeface="Comic Sans MS"/>
                <a:ea typeface="Comic Sans MS"/>
                <a:cs typeface="Comic Sans MS"/>
                <a:sym typeface="Comic Sans MS"/>
              </a:rPr>
              <a:t>quorum</a:t>
            </a:r>
            <a:r>
              <a:rPr lang="zh-CN" dirty="0">
                <a:latin typeface="Comic Sans MS"/>
                <a:ea typeface="Comic Sans MS"/>
                <a:cs typeface="Comic Sans MS"/>
                <a:sym typeface="Comic Sans MS"/>
              </a:rPr>
              <a:t>)</a:t>
            </a:r>
            <a:endParaRPr dirty="0">
              <a:latin typeface="Comic Sans MS"/>
              <a:ea typeface="Comic Sans MS"/>
              <a:cs typeface="Comic Sans MS"/>
              <a:sym typeface="Comic Sans MS"/>
            </a:endParaRPr>
          </a:p>
          <a:p>
            <a:pPr marL="0" lvl="0" indent="0" algn="l" rtl="0">
              <a:spcBef>
                <a:spcPts val="1600"/>
              </a:spcBef>
              <a:spcAft>
                <a:spcPts val="1600"/>
              </a:spcAft>
              <a:buNone/>
            </a:pPr>
            <a:endParaRPr dirty="0">
              <a:latin typeface="Comic Sans MS"/>
              <a:ea typeface="Comic Sans MS"/>
              <a:cs typeface="Comic Sans MS"/>
              <a:sym typeface="Comic Sans MS"/>
            </a:endParaRPr>
          </a:p>
        </p:txBody>
      </p:sp>
      <p:sp>
        <p:nvSpPr>
          <p:cNvPr id="212" name="Google Shape;212;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CN"/>
              <a:t>24</a:t>
            </a:fld>
            <a:endParaRPr/>
          </a:p>
        </p:txBody>
      </p:sp>
      <p:sp>
        <p:nvSpPr>
          <p:cNvPr id="213" name="Google Shape;213;p32"/>
          <p:cNvSpPr txBox="1"/>
          <p:nvPr/>
        </p:nvSpPr>
        <p:spPr>
          <a:xfrm>
            <a:off x="316900" y="4662025"/>
            <a:ext cx="8520600" cy="32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1200">
                <a:solidFill>
                  <a:srgbClr val="999999"/>
                </a:solidFill>
                <a:latin typeface="Comic Sans MS"/>
                <a:ea typeface="Comic Sans MS"/>
                <a:cs typeface="Comic Sans MS"/>
                <a:sym typeface="Comic Sans MS"/>
              </a:rPr>
              <a:t>System Architecture</a:t>
            </a:r>
            <a:endParaRPr sz="1200">
              <a:solidFill>
                <a:srgbClr val="999999"/>
              </a:solidFill>
              <a:latin typeface="Comic Sans MS"/>
              <a:ea typeface="Comic Sans MS"/>
              <a:cs typeface="Comic Sans MS"/>
              <a:sym typeface="Comic Sans MS"/>
            </a:endParaRPr>
          </a:p>
        </p:txBody>
      </p:sp>
      <p:pic>
        <p:nvPicPr>
          <p:cNvPr id="215" name="Google Shape;215;p32"/>
          <p:cNvPicPr preferRelativeResize="0"/>
          <p:nvPr/>
        </p:nvPicPr>
        <p:blipFill rotWithShape="1">
          <a:blip r:embed="rId3">
            <a:alphaModFix/>
          </a:blip>
          <a:srcRect b="26139"/>
          <a:stretch/>
        </p:blipFill>
        <p:spPr>
          <a:xfrm>
            <a:off x="3580334" y="2584500"/>
            <a:ext cx="1649850" cy="1477400"/>
          </a:xfrm>
          <a:prstGeom prst="rect">
            <a:avLst/>
          </a:prstGeom>
          <a:noFill/>
          <a:ln>
            <a:noFill/>
          </a:ln>
        </p:spPr>
      </p:pic>
      <p:sp>
        <p:nvSpPr>
          <p:cNvPr id="217" name="Google Shape;217;p32"/>
          <p:cNvSpPr txBox="1"/>
          <p:nvPr/>
        </p:nvSpPr>
        <p:spPr>
          <a:xfrm>
            <a:off x="3580334" y="4203038"/>
            <a:ext cx="16500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dirty="0">
                <a:latin typeface="Comic Sans MS"/>
                <a:ea typeface="Comic Sans MS"/>
                <a:cs typeface="Comic Sans MS"/>
                <a:sym typeface="Comic Sans MS"/>
              </a:rPr>
              <a:t>(R:4, W:2, N:5)</a:t>
            </a:r>
            <a:endParaRPr dirty="0">
              <a:latin typeface="Comic Sans MS"/>
              <a:ea typeface="Comic Sans MS"/>
              <a:cs typeface="Comic Sans MS"/>
              <a:sym typeface="Comic Sans MS"/>
            </a:endParaRPr>
          </a:p>
        </p:txBody>
      </p:sp>
      <p:sp>
        <p:nvSpPr>
          <p:cNvPr id="3" name="矩形 2">
            <a:extLst>
              <a:ext uri="{FF2B5EF4-FFF2-40B4-BE49-F238E27FC236}">
                <a16:creationId xmlns:a16="http://schemas.microsoft.com/office/drawing/2014/main" id="{2C723769-E1E5-AB46-91DE-D5BB84F998B4}"/>
              </a:ext>
            </a:extLst>
          </p:cNvPr>
          <p:cNvSpPr/>
          <p:nvPr/>
        </p:nvSpPr>
        <p:spPr>
          <a:xfrm>
            <a:off x="361855" y="3172505"/>
            <a:ext cx="2517036" cy="307777"/>
          </a:xfrm>
          <a:prstGeom prst="rect">
            <a:avLst/>
          </a:prstGeom>
        </p:spPr>
        <p:txBody>
          <a:bodyPr wrap="none">
            <a:spAutoFit/>
          </a:bodyPr>
          <a:lstStyle/>
          <a:p>
            <a:pPr marL="596900" lvl="1">
              <a:buSzPts val="1400"/>
            </a:pPr>
            <a:r>
              <a:rPr lang="en-US" altLang="zh-CN" dirty="0">
                <a:solidFill>
                  <a:schemeClr val="bg2"/>
                </a:solidFill>
                <a:latin typeface="Comic Sans MS"/>
                <a:ea typeface="Comic Sans MS"/>
                <a:cs typeface="Comic Sans MS"/>
                <a:sym typeface="Comic Sans MS"/>
              </a:rPr>
              <a:t>Create a new version</a:t>
            </a:r>
          </a:p>
        </p:txBody>
      </p:sp>
      <p:sp>
        <p:nvSpPr>
          <p:cNvPr id="4" name="矩形 3">
            <a:extLst>
              <a:ext uri="{FF2B5EF4-FFF2-40B4-BE49-F238E27FC236}">
                <a16:creationId xmlns:a16="http://schemas.microsoft.com/office/drawing/2014/main" id="{4C9856C0-1AD6-0C41-9996-1CDB46915E3F}"/>
              </a:ext>
            </a:extLst>
          </p:cNvPr>
          <p:cNvSpPr/>
          <p:nvPr/>
        </p:nvSpPr>
        <p:spPr>
          <a:xfrm>
            <a:off x="5888116" y="2957062"/>
            <a:ext cx="2944184" cy="738664"/>
          </a:xfrm>
          <a:prstGeom prst="rect">
            <a:avLst/>
          </a:prstGeom>
        </p:spPr>
        <p:txBody>
          <a:bodyPr wrap="square">
            <a:spAutoFit/>
          </a:bodyPr>
          <a:lstStyle/>
          <a:p>
            <a:r>
              <a:rPr lang="zh-CN" altLang="zh-CN" dirty="0">
                <a:solidFill>
                  <a:schemeClr val="bg2"/>
                </a:solidFill>
                <a:latin typeface="Comic Sans MS"/>
                <a:ea typeface="Comic Sans MS"/>
                <a:cs typeface="Comic Sans MS"/>
                <a:sym typeface="Comic Sans MS"/>
              </a:rPr>
              <a:t>If it receives multiple versions, it will reconcile and write-back a new version</a:t>
            </a:r>
            <a:endParaRPr lang="zh-CN" altLang="en-US" dirty="0">
              <a:solidFill>
                <a:schemeClr val="bg2"/>
              </a:solidFill>
            </a:endParaRPr>
          </a:p>
        </p:txBody>
      </p:sp>
      <p:cxnSp>
        <p:nvCxnSpPr>
          <p:cNvPr id="6" name="直线箭头连接符 5">
            <a:extLst>
              <a:ext uri="{FF2B5EF4-FFF2-40B4-BE49-F238E27FC236}">
                <a16:creationId xmlns:a16="http://schemas.microsoft.com/office/drawing/2014/main" id="{49475F52-EFCF-3646-9B0B-EFF44F1B6186}"/>
              </a:ext>
            </a:extLst>
          </p:cNvPr>
          <p:cNvCxnSpPr>
            <a:cxnSpLocks/>
          </p:cNvCxnSpPr>
          <p:nvPr/>
        </p:nvCxnSpPr>
        <p:spPr>
          <a:xfrm flipH="1">
            <a:off x="5245688" y="3323200"/>
            <a:ext cx="6424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线箭头连接符 15">
            <a:extLst>
              <a:ext uri="{FF2B5EF4-FFF2-40B4-BE49-F238E27FC236}">
                <a16:creationId xmlns:a16="http://schemas.microsoft.com/office/drawing/2014/main" id="{C3D39E42-BE51-BF42-A742-D96A8F651D82}"/>
              </a:ext>
            </a:extLst>
          </p:cNvPr>
          <p:cNvCxnSpPr>
            <a:cxnSpLocks/>
          </p:cNvCxnSpPr>
          <p:nvPr/>
        </p:nvCxnSpPr>
        <p:spPr>
          <a:xfrm flipV="1">
            <a:off x="2922402" y="3323200"/>
            <a:ext cx="624888" cy="4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48284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Shape 221"/>
        <p:cNvGrpSpPr/>
        <p:nvPr/>
      </p:nvGrpSpPr>
      <p:grpSpPr>
        <a:xfrm>
          <a:off x="0" y="0"/>
          <a:ext cx="0" cy="0"/>
          <a:chOff x="0" y="0"/>
          <a:chExt cx="0" cy="0"/>
        </a:xfrm>
      </p:grpSpPr>
      <p:sp>
        <p:nvSpPr>
          <p:cNvPr id="222" name="Google Shape;222;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zh-CN" sz="3200">
                <a:solidFill>
                  <a:srgbClr val="434343"/>
                </a:solidFill>
                <a:latin typeface="Comic Sans MS"/>
                <a:ea typeface="Comic Sans MS"/>
                <a:cs typeface="Comic Sans MS"/>
                <a:sym typeface="Comic Sans MS"/>
              </a:rPr>
              <a:t>Consistency: Sloppy Quorum</a:t>
            </a:r>
            <a:endParaRPr/>
          </a:p>
        </p:txBody>
      </p:sp>
      <p:sp>
        <p:nvSpPr>
          <p:cNvPr id="223" name="Google Shape;223;p33"/>
          <p:cNvSpPr txBox="1">
            <a:spLocks noGrp="1"/>
          </p:cNvSpPr>
          <p:nvPr>
            <p:ph type="body" idx="1"/>
          </p:nvPr>
        </p:nvSpPr>
        <p:spPr>
          <a:xfrm>
            <a:off x="714050" y="1152475"/>
            <a:ext cx="8118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dirty="0">
                <a:latin typeface="Comic Sans MS"/>
                <a:ea typeface="Comic Sans MS"/>
                <a:cs typeface="Comic Sans MS"/>
                <a:sym typeface="Comic Sans MS"/>
              </a:rPr>
              <a:t>Example:</a:t>
            </a:r>
            <a:endParaRPr dirty="0">
              <a:latin typeface="Comic Sans MS"/>
              <a:ea typeface="Comic Sans MS"/>
              <a:cs typeface="Comic Sans MS"/>
              <a:sym typeface="Comic Sans MS"/>
            </a:endParaRPr>
          </a:p>
          <a:p>
            <a:pPr marL="457200" lvl="0" indent="-342900" algn="l" rtl="0">
              <a:spcBef>
                <a:spcPts val="1600"/>
              </a:spcBef>
              <a:spcAft>
                <a:spcPts val="0"/>
              </a:spcAft>
              <a:buSzPts val="1800"/>
              <a:buFont typeface="Comic Sans MS"/>
              <a:buChar char="●"/>
            </a:pPr>
            <a:r>
              <a:rPr lang="zh-CN" dirty="0">
                <a:latin typeface="Comic Sans MS"/>
                <a:ea typeface="Comic Sans MS"/>
                <a:cs typeface="Comic Sans MS"/>
                <a:sym typeface="Comic Sans MS"/>
              </a:rPr>
              <a:t>put(): The coordinator node will:</a:t>
            </a:r>
            <a:endParaRPr dirty="0">
              <a:latin typeface="Comic Sans MS"/>
              <a:ea typeface="Comic Sans MS"/>
              <a:cs typeface="Comic Sans MS"/>
              <a:sym typeface="Comic Sans MS"/>
            </a:endParaRPr>
          </a:p>
          <a:p>
            <a:pPr marL="914400" lvl="1" indent="-317500" algn="l" rtl="0">
              <a:spcBef>
                <a:spcPts val="0"/>
              </a:spcBef>
              <a:spcAft>
                <a:spcPts val="0"/>
              </a:spcAft>
              <a:buSzPts val="1400"/>
              <a:buFont typeface="Comic Sans MS"/>
              <a:buChar char="○"/>
            </a:pPr>
            <a:r>
              <a:rPr lang="zh-CN" dirty="0">
                <a:latin typeface="Comic Sans MS"/>
                <a:ea typeface="Comic Sans MS"/>
                <a:cs typeface="Comic Sans MS"/>
                <a:sym typeface="Comic Sans MS"/>
              </a:rPr>
              <a:t>Create a new version</a:t>
            </a:r>
            <a:endParaRPr dirty="0">
              <a:latin typeface="Comic Sans MS"/>
              <a:ea typeface="Comic Sans MS"/>
              <a:cs typeface="Comic Sans MS"/>
              <a:sym typeface="Comic Sans MS"/>
            </a:endParaRPr>
          </a:p>
          <a:p>
            <a:pPr marL="914400" lvl="1" indent="-317500" algn="l" rtl="0">
              <a:spcBef>
                <a:spcPts val="0"/>
              </a:spcBef>
              <a:spcAft>
                <a:spcPts val="0"/>
              </a:spcAft>
              <a:buSzPts val="1400"/>
              <a:buFont typeface="Comic Sans MS"/>
              <a:buChar char="○"/>
            </a:pPr>
            <a:r>
              <a:rPr lang="zh-CN" dirty="0">
                <a:latin typeface="Comic Sans MS"/>
                <a:ea typeface="Comic Sans MS"/>
                <a:cs typeface="Comic Sans MS"/>
                <a:sym typeface="Comic Sans MS"/>
              </a:rPr>
              <a:t>Send the data to N healthy nodes</a:t>
            </a:r>
            <a:endParaRPr dirty="0">
              <a:latin typeface="Comic Sans MS"/>
              <a:ea typeface="Comic Sans MS"/>
              <a:cs typeface="Comic Sans MS"/>
              <a:sym typeface="Comic Sans MS"/>
            </a:endParaRPr>
          </a:p>
          <a:p>
            <a:pPr marL="914400" lvl="1" indent="-317500" algn="l" rtl="0">
              <a:spcBef>
                <a:spcPts val="0"/>
              </a:spcBef>
              <a:spcAft>
                <a:spcPts val="0"/>
              </a:spcAft>
              <a:buSzPts val="1400"/>
              <a:buFont typeface="Comic Sans MS"/>
              <a:buChar char="○"/>
            </a:pPr>
            <a:r>
              <a:rPr lang="zh-CN" dirty="0">
                <a:latin typeface="Comic Sans MS"/>
                <a:ea typeface="Comic Sans MS"/>
                <a:cs typeface="Comic Sans MS"/>
                <a:sym typeface="Comic Sans MS"/>
              </a:rPr>
              <a:t>If W - 1 response, treat the write as successful</a:t>
            </a:r>
            <a:endParaRPr dirty="0">
              <a:latin typeface="Comic Sans MS"/>
              <a:ea typeface="Comic Sans MS"/>
              <a:cs typeface="Comic Sans MS"/>
              <a:sym typeface="Comic Sans MS"/>
            </a:endParaRPr>
          </a:p>
          <a:p>
            <a:pPr marL="457200" lvl="0" indent="-342900" algn="l" rtl="0">
              <a:spcBef>
                <a:spcPts val="0"/>
              </a:spcBef>
              <a:spcAft>
                <a:spcPts val="0"/>
              </a:spcAft>
              <a:buSzPts val="1800"/>
              <a:buFont typeface="Comic Sans MS"/>
              <a:buChar char="●"/>
            </a:pPr>
            <a:r>
              <a:rPr lang="zh-CN" dirty="0">
                <a:latin typeface="Comic Sans MS"/>
                <a:ea typeface="Comic Sans MS"/>
                <a:cs typeface="Comic Sans MS"/>
                <a:sym typeface="Comic Sans MS"/>
              </a:rPr>
              <a:t>get(): The coordinator node will:</a:t>
            </a:r>
            <a:endParaRPr dirty="0">
              <a:latin typeface="Comic Sans MS"/>
              <a:ea typeface="Comic Sans MS"/>
              <a:cs typeface="Comic Sans MS"/>
              <a:sym typeface="Comic Sans MS"/>
            </a:endParaRPr>
          </a:p>
          <a:p>
            <a:pPr marL="914400" lvl="1" indent="-317500" algn="l" rtl="0">
              <a:spcBef>
                <a:spcPts val="0"/>
              </a:spcBef>
              <a:spcAft>
                <a:spcPts val="0"/>
              </a:spcAft>
              <a:buSzPts val="1400"/>
              <a:buFont typeface="Comic Sans MS"/>
              <a:buChar char="○"/>
            </a:pPr>
            <a:r>
              <a:rPr lang="zh-CN" dirty="0">
                <a:latin typeface="Comic Sans MS"/>
                <a:ea typeface="Comic Sans MS"/>
                <a:cs typeface="Comic Sans MS"/>
                <a:sym typeface="Comic Sans MS"/>
              </a:rPr>
              <a:t>Request versions of that data from N highest-ranked reachable nodes in the preference list.</a:t>
            </a:r>
            <a:endParaRPr dirty="0">
              <a:latin typeface="Comic Sans MS"/>
              <a:ea typeface="Comic Sans MS"/>
              <a:cs typeface="Comic Sans MS"/>
              <a:sym typeface="Comic Sans MS"/>
            </a:endParaRPr>
          </a:p>
          <a:p>
            <a:pPr marL="914400" lvl="1" indent="-317500" algn="l" rtl="0">
              <a:spcBef>
                <a:spcPts val="0"/>
              </a:spcBef>
              <a:spcAft>
                <a:spcPts val="0"/>
              </a:spcAft>
              <a:buSzPts val="1400"/>
              <a:buFont typeface="Comic Sans MS"/>
              <a:buChar char="○"/>
            </a:pPr>
            <a:r>
              <a:rPr lang="zh-CN" dirty="0">
                <a:latin typeface="Comic Sans MS"/>
                <a:ea typeface="Comic Sans MS"/>
                <a:cs typeface="Comic Sans MS"/>
                <a:sym typeface="Comic Sans MS"/>
              </a:rPr>
              <a:t>Waits for R responses before returning the result to the client. If it receives multiple versions, it will reconcile and write-back a new version(superseding the previous one).</a:t>
            </a:r>
            <a:endParaRPr dirty="0">
              <a:latin typeface="Comic Sans MS"/>
              <a:ea typeface="Comic Sans MS"/>
              <a:cs typeface="Comic Sans MS"/>
              <a:sym typeface="Comic Sans MS"/>
            </a:endParaRPr>
          </a:p>
          <a:p>
            <a:pPr marL="0" lvl="0" indent="0" algn="l" rtl="0">
              <a:spcBef>
                <a:spcPts val="1600"/>
              </a:spcBef>
              <a:spcAft>
                <a:spcPts val="1600"/>
              </a:spcAft>
              <a:buNone/>
            </a:pPr>
            <a:endParaRPr dirty="0">
              <a:latin typeface="Comic Sans MS"/>
              <a:ea typeface="Comic Sans MS"/>
              <a:cs typeface="Comic Sans MS"/>
              <a:sym typeface="Comic Sans MS"/>
            </a:endParaRPr>
          </a:p>
        </p:txBody>
      </p:sp>
      <p:sp>
        <p:nvSpPr>
          <p:cNvPr id="224" name="Google Shape;224;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CN"/>
              <a:t>25</a:t>
            </a:fld>
            <a:endParaRPr/>
          </a:p>
        </p:txBody>
      </p:sp>
      <p:sp>
        <p:nvSpPr>
          <p:cNvPr id="225" name="Google Shape;225;p33"/>
          <p:cNvSpPr txBox="1"/>
          <p:nvPr/>
        </p:nvSpPr>
        <p:spPr>
          <a:xfrm>
            <a:off x="316900" y="4662025"/>
            <a:ext cx="8520600" cy="32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1200">
                <a:solidFill>
                  <a:srgbClr val="999999"/>
                </a:solidFill>
                <a:latin typeface="Comic Sans MS"/>
                <a:ea typeface="Comic Sans MS"/>
                <a:cs typeface="Comic Sans MS"/>
                <a:sym typeface="Comic Sans MS"/>
              </a:rPr>
              <a:t>System Architecture</a:t>
            </a:r>
            <a:endParaRPr sz="1200">
              <a:solidFill>
                <a:srgbClr val="999999"/>
              </a:solidFill>
              <a:latin typeface="Comic Sans MS"/>
              <a:ea typeface="Comic Sans MS"/>
              <a:cs typeface="Comic Sans MS"/>
              <a:sym typeface="Comic Sans M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Shape 229"/>
        <p:cNvGrpSpPr/>
        <p:nvPr/>
      </p:nvGrpSpPr>
      <p:grpSpPr>
        <a:xfrm>
          <a:off x="0" y="0"/>
          <a:ext cx="0" cy="0"/>
          <a:chOff x="0" y="0"/>
          <a:chExt cx="0" cy="0"/>
        </a:xfrm>
      </p:grpSpPr>
      <p:sp>
        <p:nvSpPr>
          <p:cNvPr id="230" name="Google Shape;230;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sz="3200">
                <a:solidFill>
                  <a:srgbClr val="434343"/>
                </a:solidFill>
                <a:latin typeface="Comic Sans MS"/>
                <a:ea typeface="Comic Sans MS"/>
                <a:cs typeface="Comic Sans MS"/>
                <a:sym typeface="Comic Sans MS"/>
              </a:rPr>
              <a:t>Membership &amp; Failure Detection</a:t>
            </a:r>
            <a:endParaRPr/>
          </a:p>
        </p:txBody>
      </p:sp>
      <p:sp>
        <p:nvSpPr>
          <p:cNvPr id="231" name="Google Shape;231;p34"/>
          <p:cNvSpPr txBox="1">
            <a:spLocks noGrp="1"/>
          </p:cNvSpPr>
          <p:nvPr>
            <p:ph type="body" idx="1"/>
          </p:nvPr>
        </p:nvSpPr>
        <p:spPr>
          <a:xfrm>
            <a:off x="701800" y="1132275"/>
            <a:ext cx="81357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latin typeface="Comic Sans MS"/>
              <a:ea typeface="Comic Sans MS"/>
              <a:cs typeface="Comic Sans MS"/>
              <a:sym typeface="Comic Sans MS"/>
            </a:endParaRPr>
          </a:p>
        </p:txBody>
      </p:sp>
      <p:sp>
        <p:nvSpPr>
          <p:cNvPr id="232" name="Google Shape;232;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CN"/>
              <a:t>26</a:t>
            </a:fld>
            <a:endParaRPr/>
          </a:p>
        </p:txBody>
      </p:sp>
      <p:sp>
        <p:nvSpPr>
          <p:cNvPr id="233" name="Google Shape;233;p34"/>
          <p:cNvSpPr txBox="1"/>
          <p:nvPr/>
        </p:nvSpPr>
        <p:spPr>
          <a:xfrm>
            <a:off x="316900" y="4662025"/>
            <a:ext cx="8520600" cy="32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1200">
                <a:solidFill>
                  <a:srgbClr val="999999"/>
                </a:solidFill>
                <a:latin typeface="Comic Sans MS"/>
                <a:ea typeface="Comic Sans MS"/>
                <a:cs typeface="Comic Sans MS"/>
                <a:sym typeface="Comic Sans MS"/>
              </a:rPr>
              <a:t>System Architecture</a:t>
            </a:r>
            <a:endParaRPr sz="1200">
              <a:solidFill>
                <a:srgbClr val="999999"/>
              </a:solidFill>
              <a:latin typeface="Comic Sans MS"/>
              <a:ea typeface="Comic Sans MS"/>
              <a:cs typeface="Comic Sans MS"/>
              <a:sym typeface="Comic Sans M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sz="3200">
                <a:solidFill>
                  <a:srgbClr val="434343"/>
                </a:solidFill>
                <a:latin typeface="Comic Sans MS"/>
                <a:ea typeface="Comic Sans MS"/>
                <a:cs typeface="Comic Sans MS"/>
                <a:sym typeface="Comic Sans MS"/>
              </a:rPr>
              <a:t>Outline</a:t>
            </a:r>
            <a:endParaRPr sz="3200">
              <a:solidFill>
                <a:srgbClr val="434343"/>
              </a:solidFill>
              <a:latin typeface="Comic Sans MS"/>
              <a:ea typeface="Comic Sans MS"/>
              <a:cs typeface="Comic Sans MS"/>
              <a:sym typeface="Comic Sans MS"/>
            </a:endParaRPr>
          </a:p>
        </p:txBody>
      </p:sp>
      <p:sp>
        <p:nvSpPr>
          <p:cNvPr id="247" name="Google Shape;247;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914400" lvl="0" indent="-355600" algn="l" rtl="0">
              <a:lnSpc>
                <a:spcPct val="150000"/>
              </a:lnSpc>
              <a:spcBef>
                <a:spcPts val="0"/>
              </a:spcBef>
              <a:spcAft>
                <a:spcPts val="0"/>
              </a:spcAft>
              <a:buClr>
                <a:srgbClr val="999999"/>
              </a:buClr>
              <a:buSzPts val="2000"/>
              <a:buFont typeface="Comic Sans MS"/>
              <a:buChar char="●"/>
            </a:pPr>
            <a:r>
              <a:rPr lang="zh-CN" sz="2000" dirty="0">
                <a:solidFill>
                  <a:srgbClr val="999999"/>
                </a:solidFill>
                <a:latin typeface="Comic Sans MS"/>
                <a:ea typeface="Comic Sans MS"/>
                <a:cs typeface="Comic Sans MS"/>
                <a:sym typeface="Comic Sans MS"/>
              </a:rPr>
              <a:t>Background</a:t>
            </a:r>
            <a:endParaRPr sz="2000" dirty="0">
              <a:solidFill>
                <a:srgbClr val="999999"/>
              </a:solidFill>
              <a:latin typeface="Comic Sans MS"/>
              <a:ea typeface="Comic Sans MS"/>
              <a:cs typeface="Comic Sans MS"/>
              <a:sym typeface="Comic Sans MS"/>
            </a:endParaRPr>
          </a:p>
          <a:p>
            <a:pPr marL="914400" lvl="0" indent="-355600" algn="l" rtl="0">
              <a:lnSpc>
                <a:spcPct val="150000"/>
              </a:lnSpc>
              <a:spcBef>
                <a:spcPts val="0"/>
              </a:spcBef>
              <a:spcAft>
                <a:spcPts val="0"/>
              </a:spcAft>
              <a:buClr>
                <a:srgbClr val="999999"/>
              </a:buClr>
              <a:buSzPts val="2000"/>
              <a:buFont typeface="Comic Sans MS"/>
              <a:buChar char="●"/>
            </a:pPr>
            <a:r>
              <a:rPr lang="zh-CN" sz="2000" dirty="0">
                <a:solidFill>
                  <a:srgbClr val="999999"/>
                </a:solidFill>
                <a:latin typeface="Comic Sans MS"/>
                <a:ea typeface="Comic Sans MS"/>
                <a:cs typeface="Comic Sans MS"/>
                <a:sym typeface="Comic Sans MS"/>
              </a:rPr>
              <a:t>System Requirements</a:t>
            </a:r>
            <a:endParaRPr sz="2000" dirty="0">
              <a:solidFill>
                <a:srgbClr val="999999"/>
              </a:solidFill>
              <a:latin typeface="Comic Sans MS"/>
              <a:ea typeface="Comic Sans MS"/>
              <a:cs typeface="Comic Sans MS"/>
              <a:sym typeface="Comic Sans MS"/>
            </a:endParaRPr>
          </a:p>
          <a:p>
            <a:pPr marL="914400" lvl="0" indent="-355600" algn="l" rtl="0">
              <a:lnSpc>
                <a:spcPct val="150000"/>
              </a:lnSpc>
              <a:spcBef>
                <a:spcPts val="0"/>
              </a:spcBef>
              <a:spcAft>
                <a:spcPts val="0"/>
              </a:spcAft>
              <a:buClr>
                <a:srgbClr val="999999"/>
              </a:buClr>
              <a:buSzPts val="2000"/>
              <a:buFont typeface="Comic Sans MS"/>
              <a:buChar char="●"/>
            </a:pPr>
            <a:r>
              <a:rPr lang="zh-CN" sz="2000" dirty="0">
                <a:solidFill>
                  <a:srgbClr val="999999"/>
                </a:solidFill>
                <a:latin typeface="Comic Sans MS"/>
                <a:ea typeface="Comic Sans MS"/>
                <a:cs typeface="Comic Sans MS"/>
                <a:sym typeface="Comic Sans MS"/>
              </a:rPr>
              <a:t>Design Principles</a:t>
            </a:r>
            <a:endParaRPr sz="2000" dirty="0">
              <a:solidFill>
                <a:srgbClr val="999999"/>
              </a:solidFill>
              <a:latin typeface="Comic Sans MS"/>
              <a:ea typeface="Comic Sans MS"/>
              <a:cs typeface="Comic Sans MS"/>
              <a:sym typeface="Comic Sans MS"/>
            </a:endParaRPr>
          </a:p>
          <a:p>
            <a:pPr marL="914400" lvl="0" indent="-355600" algn="l" rtl="0">
              <a:lnSpc>
                <a:spcPct val="150000"/>
              </a:lnSpc>
              <a:spcBef>
                <a:spcPts val="0"/>
              </a:spcBef>
              <a:spcAft>
                <a:spcPts val="0"/>
              </a:spcAft>
              <a:buClr>
                <a:srgbClr val="999999"/>
              </a:buClr>
              <a:buSzPts val="2000"/>
              <a:buFont typeface="Comic Sans MS"/>
              <a:buChar char="●"/>
            </a:pPr>
            <a:r>
              <a:rPr lang="zh-CN" sz="2000" dirty="0">
                <a:solidFill>
                  <a:srgbClr val="999999"/>
                </a:solidFill>
                <a:latin typeface="Comic Sans MS"/>
                <a:ea typeface="Comic Sans MS"/>
                <a:cs typeface="Comic Sans MS"/>
                <a:sym typeface="Comic Sans MS"/>
              </a:rPr>
              <a:t>System Architecture</a:t>
            </a:r>
            <a:endParaRPr sz="2000" dirty="0">
              <a:solidFill>
                <a:srgbClr val="999999"/>
              </a:solidFill>
              <a:latin typeface="Comic Sans MS"/>
              <a:ea typeface="Comic Sans MS"/>
              <a:cs typeface="Comic Sans MS"/>
              <a:sym typeface="Comic Sans MS"/>
            </a:endParaRPr>
          </a:p>
          <a:p>
            <a:pPr marL="914400" lvl="0" indent="-355600">
              <a:lnSpc>
                <a:spcPct val="150000"/>
              </a:lnSpc>
              <a:buClr>
                <a:srgbClr val="434343"/>
              </a:buClr>
              <a:buSzPts val="2000"/>
              <a:buFont typeface="Comic Sans MS"/>
              <a:buChar char="●"/>
            </a:pPr>
            <a:r>
              <a:rPr lang="en-US" altLang="zh-CN" sz="2000" dirty="0">
                <a:solidFill>
                  <a:srgbClr val="434343"/>
                </a:solidFill>
                <a:latin typeface="Comic Sans MS"/>
                <a:ea typeface="Comic Sans MS"/>
                <a:cs typeface="Comic Sans MS"/>
                <a:sym typeface="Comic Sans MS"/>
              </a:rPr>
              <a:t>Evaluation</a:t>
            </a:r>
          </a:p>
          <a:p>
            <a:pPr marL="914400" lvl="0" indent="-355600">
              <a:lnSpc>
                <a:spcPct val="150000"/>
              </a:lnSpc>
              <a:buClr>
                <a:srgbClr val="434343"/>
              </a:buClr>
              <a:buSzPts val="2000"/>
              <a:buFont typeface="Comic Sans MS"/>
              <a:buChar char="●"/>
            </a:pPr>
            <a:r>
              <a:rPr lang="zh-CN" sz="2000" dirty="0">
                <a:solidFill>
                  <a:srgbClr val="999999"/>
                </a:solidFill>
                <a:latin typeface="Comic Sans MS"/>
                <a:ea typeface="Comic Sans MS"/>
                <a:cs typeface="Comic Sans MS"/>
                <a:sym typeface="Comic Sans MS"/>
              </a:rPr>
              <a:t>Conclusion</a:t>
            </a:r>
            <a:endParaRPr sz="2000" dirty="0">
              <a:solidFill>
                <a:srgbClr val="999999"/>
              </a:solidFill>
              <a:latin typeface="Comic Sans MS"/>
              <a:ea typeface="Comic Sans MS"/>
              <a:cs typeface="Comic Sans MS"/>
              <a:sym typeface="Comic Sans MS"/>
            </a:endParaRPr>
          </a:p>
        </p:txBody>
      </p:sp>
      <p:sp>
        <p:nvSpPr>
          <p:cNvPr id="248" name="Google Shape;248;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C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Shape 252"/>
        <p:cNvGrpSpPr/>
        <p:nvPr/>
      </p:nvGrpSpPr>
      <p:grpSpPr>
        <a:xfrm>
          <a:off x="0" y="0"/>
          <a:ext cx="0" cy="0"/>
          <a:chOff x="0" y="0"/>
          <a:chExt cx="0" cy="0"/>
        </a:xfrm>
      </p:grpSpPr>
      <p:sp>
        <p:nvSpPr>
          <p:cNvPr id="253" name="Google Shape;253;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sz="3200">
                <a:solidFill>
                  <a:srgbClr val="434343"/>
                </a:solidFill>
                <a:latin typeface="Comic Sans MS"/>
                <a:ea typeface="Comic Sans MS"/>
                <a:cs typeface="Comic Sans MS"/>
                <a:sym typeface="Comic Sans MS"/>
              </a:rPr>
              <a:t>Storage Node Overview</a:t>
            </a:r>
            <a:endParaRPr/>
          </a:p>
        </p:txBody>
      </p:sp>
      <p:sp>
        <p:nvSpPr>
          <p:cNvPr id="254" name="Google Shape;254;p37"/>
          <p:cNvSpPr txBox="1">
            <a:spLocks noGrp="1"/>
          </p:cNvSpPr>
          <p:nvPr>
            <p:ph type="body" idx="1"/>
          </p:nvPr>
        </p:nvSpPr>
        <p:spPr>
          <a:xfrm>
            <a:off x="741725" y="1152475"/>
            <a:ext cx="80907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atin typeface="Comic Sans MS"/>
                <a:ea typeface="Comic Sans MS"/>
                <a:cs typeface="Comic Sans MS"/>
                <a:sym typeface="Comic Sans MS"/>
              </a:rPr>
              <a:t>Built in JAVA</a:t>
            </a:r>
            <a:endParaRPr>
              <a:latin typeface="Comic Sans MS"/>
              <a:ea typeface="Comic Sans MS"/>
              <a:cs typeface="Comic Sans MS"/>
              <a:sym typeface="Comic Sans MS"/>
            </a:endParaRPr>
          </a:p>
          <a:p>
            <a:pPr marL="0" lvl="0" indent="0" algn="l" rtl="0">
              <a:spcBef>
                <a:spcPts val="1600"/>
              </a:spcBef>
              <a:spcAft>
                <a:spcPts val="0"/>
              </a:spcAft>
              <a:buNone/>
            </a:pPr>
            <a:r>
              <a:rPr lang="zh-CN">
                <a:latin typeface="Comic Sans MS"/>
                <a:ea typeface="Comic Sans MS"/>
                <a:cs typeface="Comic Sans MS"/>
                <a:sym typeface="Comic Sans MS"/>
              </a:rPr>
              <a:t>Each storage node has three main components.</a:t>
            </a:r>
            <a:endParaRPr>
              <a:latin typeface="Comic Sans MS"/>
              <a:ea typeface="Comic Sans MS"/>
              <a:cs typeface="Comic Sans MS"/>
              <a:sym typeface="Comic Sans MS"/>
            </a:endParaRPr>
          </a:p>
          <a:p>
            <a:pPr marL="457200" lvl="0" indent="-342900" algn="l" rtl="0">
              <a:spcBef>
                <a:spcPts val="1600"/>
              </a:spcBef>
              <a:spcAft>
                <a:spcPts val="0"/>
              </a:spcAft>
              <a:buSzPts val="1800"/>
              <a:buFont typeface="Comic Sans MS"/>
              <a:buChar char="●"/>
            </a:pPr>
            <a:r>
              <a:rPr lang="zh-CN">
                <a:latin typeface="Comic Sans MS"/>
                <a:ea typeface="Comic Sans MS"/>
                <a:cs typeface="Comic Sans MS"/>
                <a:sym typeface="Comic Sans MS"/>
              </a:rPr>
              <a:t>Request Coordination</a:t>
            </a:r>
            <a:endParaRPr>
              <a:latin typeface="Comic Sans MS"/>
              <a:ea typeface="Comic Sans MS"/>
              <a:cs typeface="Comic Sans MS"/>
              <a:sym typeface="Comic Sans MS"/>
            </a:endParaRPr>
          </a:p>
          <a:p>
            <a:pPr marL="457200" lvl="0" indent="-342900" algn="l" rtl="0">
              <a:spcBef>
                <a:spcPts val="0"/>
              </a:spcBef>
              <a:spcAft>
                <a:spcPts val="0"/>
              </a:spcAft>
              <a:buSzPts val="1800"/>
              <a:buFont typeface="Comic Sans MS"/>
              <a:buChar char="●"/>
            </a:pPr>
            <a:r>
              <a:rPr lang="zh-CN">
                <a:latin typeface="Comic Sans MS"/>
                <a:ea typeface="Comic Sans MS"/>
                <a:cs typeface="Comic Sans MS"/>
                <a:sym typeface="Comic Sans MS"/>
              </a:rPr>
              <a:t>Membership and failure detection</a:t>
            </a:r>
            <a:endParaRPr>
              <a:latin typeface="Comic Sans MS"/>
              <a:ea typeface="Comic Sans MS"/>
              <a:cs typeface="Comic Sans MS"/>
              <a:sym typeface="Comic Sans MS"/>
            </a:endParaRPr>
          </a:p>
          <a:p>
            <a:pPr marL="457200" lvl="0" indent="-342900" algn="l" rtl="0">
              <a:spcBef>
                <a:spcPts val="0"/>
              </a:spcBef>
              <a:spcAft>
                <a:spcPts val="0"/>
              </a:spcAft>
              <a:buSzPts val="1800"/>
              <a:buFont typeface="Comic Sans MS"/>
              <a:buChar char="●"/>
            </a:pPr>
            <a:r>
              <a:rPr lang="zh-CN">
                <a:latin typeface="Comic Sans MS"/>
                <a:ea typeface="Comic Sans MS"/>
                <a:cs typeface="Comic Sans MS"/>
                <a:sym typeface="Comic Sans MS"/>
              </a:rPr>
              <a:t>Local Persistence Engine: Pluggable</a:t>
            </a:r>
            <a:endParaRPr>
              <a:latin typeface="Comic Sans MS"/>
              <a:ea typeface="Comic Sans MS"/>
              <a:cs typeface="Comic Sans MS"/>
              <a:sym typeface="Comic Sans MS"/>
            </a:endParaRPr>
          </a:p>
          <a:p>
            <a:pPr marL="0" lvl="0" indent="0" algn="l" rtl="0">
              <a:spcBef>
                <a:spcPts val="1600"/>
              </a:spcBef>
              <a:spcAft>
                <a:spcPts val="1600"/>
              </a:spcAft>
              <a:buNone/>
            </a:pPr>
            <a:endParaRPr>
              <a:latin typeface="Comic Sans MS"/>
              <a:ea typeface="Comic Sans MS"/>
              <a:cs typeface="Comic Sans MS"/>
              <a:sym typeface="Comic Sans MS"/>
            </a:endParaRPr>
          </a:p>
        </p:txBody>
      </p:sp>
      <p:sp>
        <p:nvSpPr>
          <p:cNvPr id="255" name="Google Shape;255;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CN"/>
              <a:t>28</a:t>
            </a:fld>
            <a:endParaRPr/>
          </a:p>
        </p:txBody>
      </p:sp>
      <p:sp>
        <p:nvSpPr>
          <p:cNvPr id="256" name="Google Shape;256;p37"/>
          <p:cNvSpPr txBox="1"/>
          <p:nvPr/>
        </p:nvSpPr>
        <p:spPr>
          <a:xfrm>
            <a:off x="316900" y="4662025"/>
            <a:ext cx="8520600" cy="32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1200">
                <a:solidFill>
                  <a:srgbClr val="999999"/>
                </a:solidFill>
                <a:latin typeface="Comic Sans MS"/>
                <a:ea typeface="Comic Sans MS"/>
                <a:cs typeface="Comic Sans MS"/>
                <a:sym typeface="Comic Sans MS"/>
              </a:rPr>
              <a:t>Implementation &amp; Lessons</a:t>
            </a:r>
            <a:endParaRPr sz="1200">
              <a:solidFill>
                <a:srgbClr val="999999"/>
              </a:solidFill>
              <a:latin typeface="Comic Sans MS"/>
              <a:ea typeface="Comic Sans MS"/>
              <a:cs typeface="Comic Sans MS"/>
              <a:sym typeface="Comic Sans M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sz="3200">
                <a:solidFill>
                  <a:srgbClr val="434343"/>
                </a:solidFill>
                <a:latin typeface="Comic Sans MS"/>
                <a:ea typeface="Comic Sans MS"/>
                <a:cs typeface="Comic Sans MS"/>
                <a:sym typeface="Comic Sans MS"/>
              </a:rPr>
              <a:t>Performance Tradeoffs</a:t>
            </a:r>
            <a:endParaRPr/>
          </a:p>
        </p:txBody>
      </p:sp>
      <p:sp>
        <p:nvSpPr>
          <p:cNvPr id="262" name="Google Shape;262;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CN"/>
              <a:t>29</a:t>
            </a:fld>
            <a:endParaRPr/>
          </a:p>
        </p:txBody>
      </p:sp>
      <p:sp>
        <p:nvSpPr>
          <p:cNvPr id="263" name="Google Shape;263;p38"/>
          <p:cNvSpPr txBox="1"/>
          <p:nvPr/>
        </p:nvSpPr>
        <p:spPr>
          <a:xfrm>
            <a:off x="316900" y="4662025"/>
            <a:ext cx="8520600" cy="32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1200">
                <a:solidFill>
                  <a:srgbClr val="999999"/>
                </a:solidFill>
                <a:latin typeface="Comic Sans MS"/>
                <a:ea typeface="Comic Sans MS"/>
                <a:cs typeface="Comic Sans MS"/>
                <a:sym typeface="Comic Sans MS"/>
              </a:rPr>
              <a:t>Implementation &amp; Lessons</a:t>
            </a:r>
            <a:endParaRPr sz="1200">
              <a:solidFill>
                <a:srgbClr val="999999"/>
              </a:solidFill>
              <a:latin typeface="Comic Sans MS"/>
              <a:ea typeface="Comic Sans MS"/>
              <a:cs typeface="Comic Sans MS"/>
              <a:sym typeface="Comic Sans MS"/>
            </a:endParaRPr>
          </a:p>
        </p:txBody>
      </p:sp>
      <p:pic>
        <p:nvPicPr>
          <p:cNvPr id="264" name="Google Shape;264;p38"/>
          <p:cNvPicPr preferRelativeResize="0"/>
          <p:nvPr/>
        </p:nvPicPr>
        <p:blipFill rotWithShape="1">
          <a:blip r:embed="rId3">
            <a:alphaModFix/>
          </a:blip>
          <a:srcRect l="1613"/>
          <a:stretch/>
        </p:blipFill>
        <p:spPr>
          <a:xfrm>
            <a:off x="2057200" y="1147075"/>
            <a:ext cx="5039999" cy="3427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sz="3200">
                <a:solidFill>
                  <a:srgbClr val="434343"/>
                </a:solidFill>
                <a:latin typeface="Comic Sans MS"/>
                <a:ea typeface="Comic Sans MS"/>
                <a:cs typeface="Comic Sans MS"/>
                <a:sym typeface="Comic Sans MS"/>
              </a:rPr>
              <a:t>Outline</a:t>
            </a:r>
            <a:endParaRPr sz="3200">
              <a:solidFill>
                <a:srgbClr val="434343"/>
              </a:solidFill>
              <a:latin typeface="Comic Sans MS"/>
              <a:ea typeface="Comic Sans MS"/>
              <a:cs typeface="Comic Sans MS"/>
              <a:sym typeface="Comic Sans MS"/>
            </a:endParaRPr>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914400" lvl="0" indent="-355600" algn="l" rtl="0">
              <a:lnSpc>
                <a:spcPct val="150000"/>
              </a:lnSpc>
              <a:spcBef>
                <a:spcPts val="0"/>
              </a:spcBef>
              <a:spcAft>
                <a:spcPts val="0"/>
              </a:spcAft>
              <a:buClr>
                <a:srgbClr val="434343"/>
              </a:buClr>
              <a:buSzPts val="2000"/>
              <a:buFont typeface="Comic Sans MS"/>
              <a:buChar char="●"/>
            </a:pPr>
            <a:r>
              <a:rPr lang="zh-CN" sz="2000" dirty="0">
                <a:solidFill>
                  <a:srgbClr val="434343"/>
                </a:solidFill>
                <a:latin typeface="Comic Sans MS"/>
                <a:ea typeface="Comic Sans MS"/>
                <a:cs typeface="Comic Sans MS"/>
                <a:sym typeface="Comic Sans MS"/>
              </a:rPr>
              <a:t>Background</a:t>
            </a:r>
            <a:endParaRPr sz="2000" dirty="0">
              <a:solidFill>
                <a:srgbClr val="434343"/>
              </a:solidFill>
              <a:latin typeface="Comic Sans MS"/>
              <a:ea typeface="Comic Sans MS"/>
              <a:cs typeface="Comic Sans MS"/>
              <a:sym typeface="Comic Sans MS"/>
            </a:endParaRPr>
          </a:p>
          <a:p>
            <a:pPr marL="914400" lvl="0" indent="-355600" algn="l" rtl="0">
              <a:lnSpc>
                <a:spcPct val="150000"/>
              </a:lnSpc>
              <a:spcBef>
                <a:spcPts val="0"/>
              </a:spcBef>
              <a:spcAft>
                <a:spcPts val="0"/>
              </a:spcAft>
              <a:buClr>
                <a:srgbClr val="999999"/>
              </a:buClr>
              <a:buSzPts val="2000"/>
              <a:buFont typeface="Comic Sans MS"/>
              <a:buChar char="●"/>
            </a:pPr>
            <a:r>
              <a:rPr lang="zh-CN" sz="2000" dirty="0">
                <a:solidFill>
                  <a:srgbClr val="999999"/>
                </a:solidFill>
                <a:latin typeface="Comic Sans MS"/>
                <a:ea typeface="Comic Sans MS"/>
                <a:cs typeface="Comic Sans MS"/>
                <a:sym typeface="Comic Sans MS"/>
              </a:rPr>
              <a:t>System Requirements</a:t>
            </a:r>
            <a:endParaRPr sz="2000" dirty="0">
              <a:solidFill>
                <a:srgbClr val="999999"/>
              </a:solidFill>
              <a:latin typeface="Comic Sans MS"/>
              <a:ea typeface="Comic Sans MS"/>
              <a:cs typeface="Comic Sans MS"/>
              <a:sym typeface="Comic Sans MS"/>
            </a:endParaRPr>
          </a:p>
          <a:p>
            <a:pPr marL="914400" lvl="0" indent="-355600" algn="l" rtl="0">
              <a:lnSpc>
                <a:spcPct val="150000"/>
              </a:lnSpc>
              <a:spcBef>
                <a:spcPts val="0"/>
              </a:spcBef>
              <a:spcAft>
                <a:spcPts val="0"/>
              </a:spcAft>
              <a:buClr>
                <a:srgbClr val="999999"/>
              </a:buClr>
              <a:buSzPts val="2000"/>
              <a:buFont typeface="Comic Sans MS"/>
              <a:buChar char="●"/>
            </a:pPr>
            <a:r>
              <a:rPr lang="zh-CN" sz="2000" dirty="0">
                <a:solidFill>
                  <a:srgbClr val="999999"/>
                </a:solidFill>
                <a:latin typeface="Comic Sans MS"/>
                <a:ea typeface="Comic Sans MS"/>
                <a:cs typeface="Comic Sans MS"/>
                <a:sym typeface="Comic Sans MS"/>
              </a:rPr>
              <a:t>Design Principles</a:t>
            </a:r>
            <a:endParaRPr sz="2000" dirty="0">
              <a:solidFill>
                <a:srgbClr val="999999"/>
              </a:solidFill>
              <a:latin typeface="Comic Sans MS"/>
              <a:ea typeface="Comic Sans MS"/>
              <a:cs typeface="Comic Sans MS"/>
              <a:sym typeface="Comic Sans MS"/>
            </a:endParaRPr>
          </a:p>
          <a:p>
            <a:pPr marL="914400" lvl="0" indent="-355600" algn="l" rtl="0">
              <a:lnSpc>
                <a:spcPct val="150000"/>
              </a:lnSpc>
              <a:spcBef>
                <a:spcPts val="0"/>
              </a:spcBef>
              <a:spcAft>
                <a:spcPts val="0"/>
              </a:spcAft>
              <a:buClr>
                <a:srgbClr val="999999"/>
              </a:buClr>
              <a:buSzPts val="2000"/>
              <a:buFont typeface="Comic Sans MS"/>
              <a:buChar char="●"/>
            </a:pPr>
            <a:r>
              <a:rPr lang="zh-CN" sz="2000" dirty="0">
                <a:solidFill>
                  <a:srgbClr val="999999"/>
                </a:solidFill>
                <a:latin typeface="Comic Sans MS"/>
                <a:ea typeface="Comic Sans MS"/>
                <a:cs typeface="Comic Sans MS"/>
                <a:sym typeface="Comic Sans MS"/>
              </a:rPr>
              <a:t>System Architecture</a:t>
            </a:r>
            <a:endParaRPr sz="2000" dirty="0">
              <a:solidFill>
                <a:srgbClr val="999999"/>
              </a:solidFill>
              <a:latin typeface="Comic Sans MS"/>
              <a:ea typeface="Comic Sans MS"/>
              <a:cs typeface="Comic Sans MS"/>
              <a:sym typeface="Comic Sans MS"/>
            </a:endParaRPr>
          </a:p>
          <a:p>
            <a:pPr marL="914400" lvl="0" indent="-355600">
              <a:lnSpc>
                <a:spcPct val="150000"/>
              </a:lnSpc>
              <a:buClr>
                <a:srgbClr val="999999"/>
              </a:buClr>
              <a:buSzPts val="2000"/>
              <a:buFont typeface="Comic Sans MS"/>
              <a:buChar char="●"/>
            </a:pPr>
            <a:r>
              <a:rPr lang="en-US" altLang="zh-CN" sz="2000" dirty="0">
                <a:solidFill>
                  <a:srgbClr val="999999"/>
                </a:solidFill>
                <a:latin typeface="Comic Sans MS"/>
                <a:ea typeface="Comic Sans MS"/>
                <a:cs typeface="Comic Sans MS"/>
                <a:sym typeface="Comic Sans MS"/>
              </a:rPr>
              <a:t>Evaluation</a:t>
            </a:r>
            <a:endParaRPr sz="2000" dirty="0">
              <a:solidFill>
                <a:srgbClr val="999999"/>
              </a:solidFill>
              <a:latin typeface="Comic Sans MS"/>
              <a:ea typeface="Comic Sans MS"/>
              <a:cs typeface="Comic Sans MS"/>
              <a:sym typeface="Comic Sans MS"/>
            </a:endParaRPr>
          </a:p>
          <a:p>
            <a:pPr marL="914400" lvl="0" indent="-355600" algn="l" rtl="0">
              <a:lnSpc>
                <a:spcPct val="150000"/>
              </a:lnSpc>
              <a:spcBef>
                <a:spcPts val="0"/>
              </a:spcBef>
              <a:spcAft>
                <a:spcPts val="0"/>
              </a:spcAft>
              <a:buClr>
                <a:srgbClr val="999999"/>
              </a:buClr>
              <a:buSzPts val="2000"/>
              <a:buFont typeface="Comic Sans MS"/>
              <a:buChar char="●"/>
            </a:pPr>
            <a:r>
              <a:rPr lang="zh-CN" sz="2000" dirty="0">
                <a:solidFill>
                  <a:srgbClr val="999999"/>
                </a:solidFill>
                <a:latin typeface="Comic Sans MS"/>
                <a:ea typeface="Comic Sans MS"/>
                <a:cs typeface="Comic Sans MS"/>
                <a:sym typeface="Comic Sans MS"/>
              </a:rPr>
              <a:t>Conclusion</a:t>
            </a:r>
            <a:endParaRPr sz="2000" dirty="0">
              <a:solidFill>
                <a:srgbClr val="999999"/>
              </a:solidFill>
              <a:latin typeface="Comic Sans MS"/>
              <a:ea typeface="Comic Sans MS"/>
              <a:cs typeface="Comic Sans MS"/>
              <a:sym typeface="Comic Sans MS"/>
            </a:endParaRPr>
          </a:p>
        </p:txBody>
      </p:sp>
      <p:sp>
        <p:nvSpPr>
          <p:cNvPr id="70" name="Google Shape;7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C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sz="3200">
                <a:solidFill>
                  <a:srgbClr val="434343"/>
                </a:solidFill>
                <a:latin typeface="Comic Sans MS"/>
                <a:ea typeface="Comic Sans MS"/>
                <a:cs typeface="Comic Sans MS"/>
                <a:sym typeface="Comic Sans MS"/>
              </a:rPr>
              <a:t>Load Distribution Strategies</a:t>
            </a:r>
            <a:endParaRPr/>
          </a:p>
        </p:txBody>
      </p:sp>
      <p:sp>
        <p:nvSpPr>
          <p:cNvPr id="270" name="Google Shape;270;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CN"/>
              <a:t>30</a:t>
            </a:fld>
            <a:endParaRPr/>
          </a:p>
        </p:txBody>
      </p:sp>
      <p:sp>
        <p:nvSpPr>
          <p:cNvPr id="271" name="Google Shape;271;p39"/>
          <p:cNvSpPr txBox="1"/>
          <p:nvPr/>
        </p:nvSpPr>
        <p:spPr>
          <a:xfrm>
            <a:off x="316900" y="4662025"/>
            <a:ext cx="8520600" cy="32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1200">
                <a:solidFill>
                  <a:srgbClr val="999999"/>
                </a:solidFill>
                <a:latin typeface="Comic Sans MS"/>
                <a:ea typeface="Comic Sans MS"/>
                <a:cs typeface="Comic Sans MS"/>
                <a:sym typeface="Comic Sans MS"/>
              </a:rPr>
              <a:t>Implementation &amp; Lessons</a:t>
            </a:r>
            <a:endParaRPr sz="1200">
              <a:solidFill>
                <a:srgbClr val="999999"/>
              </a:solidFill>
              <a:latin typeface="Comic Sans MS"/>
              <a:ea typeface="Comic Sans MS"/>
              <a:cs typeface="Comic Sans MS"/>
              <a:sym typeface="Comic Sans MS"/>
            </a:endParaRPr>
          </a:p>
        </p:txBody>
      </p:sp>
      <p:pic>
        <p:nvPicPr>
          <p:cNvPr id="272" name="Google Shape;272;p39"/>
          <p:cNvPicPr preferRelativeResize="0">
            <a:picLocks noChangeAspect="1"/>
          </p:cNvPicPr>
          <p:nvPr/>
        </p:nvPicPr>
        <p:blipFill>
          <a:blip r:embed="rId3">
            <a:alphaModFix/>
          </a:blip>
          <a:stretch>
            <a:fillRect/>
          </a:stretch>
        </p:blipFill>
        <p:spPr>
          <a:xfrm>
            <a:off x="782525" y="1399875"/>
            <a:ext cx="7578950" cy="28800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sz="3200">
                <a:solidFill>
                  <a:srgbClr val="434343"/>
                </a:solidFill>
                <a:latin typeface="Comic Sans MS"/>
                <a:ea typeface="Comic Sans MS"/>
                <a:cs typeface="Comic Sans MS"/>
                <a:sym typeface="Comic Sans MS"/>
              </a:rPr>
              <a:t>Load Balancing Efficiency</a:t>
            </a:r>
            <a:endParaRPr/>
          </a:p>
        </p:txBody>
      </p:sp>
      <p:sp>
        <p:nvSpPr>
          <p:cNvPr id="278" name="Google Shape;278;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CN"/>
              <a:t>31</a:t>
            </a:fld>
            <a:endParaRPr/>
          </a:p>
        </p:txBody>
      </p:sp>
      <p:sp>
        <p:nvSpPr>
          <p:cNvPr id="279" name="Google Shape;279;p40"/>
          <p:cNvSpPr txBox="1"/>
          <p:nvPr/>
        </p:nvSpPr>
        <p:spPr>
          <a:xfrm>
            <a:off x="316900" y="4662025"/>
            <a:ext cx="8520600" cy="32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1200">
                <a:solidFill>
                  <a:srgbClr val="999999"/>
                </a:solidFill>
                <a:latin typeface="Comic Sans MS"/>
                <a:ea typeface="Comic Sans MS"/>
                <a:cs typeface="Comic Sans MS"/>
                <a:sym typeface="Comic Sans MS"/>
              </a:rPr>
              <a:t>Implementation &amp; Lessons</a:t>
            </a:r>
            <a:endParaRPr sz="1200">
              <a:solidFill>
                <a:srgbClr val="999999"/>
              </a:solidFill>
              <a:latin typeface="Comic Sans MS"/>
              <a:ea typeface="Comic Sans MS"/>
              <a:cs typeface="Comic Sans MS"/>
              <a:sym typeface="Comic Sans MS"/>
            </a:endParaRPr>
          </a:p>
        </p:txBody>
      </p:sp>
      <p:pic>
        <p:nvPicPr>
          <p:cNvPr id="280" name="Google Shape;280;p40"/>
          <p:cNvPicPr preferRelativeResize="0"/>
          <p:nvPr/>
        </p:nvPicPr>
        <p:blipFill rotWithShape="1">
          <a:blip r:embed="rId3">
            <a:alphaModFix/>
          </a:blip>
          <a:srcRect l="3630" t="2914" r="2313" b="4860"/>
          <a:stretch/>
        </p:blipFill>
        <p:spPr>
          <a:xfrm>
            <a:off x="2187688" y="1321748"/>
            <a:ext cx="5160632" cy="32471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sz="3200">
                <a:solidFill>
                  <a:srgbClr val="434343"/>
                </a:solidFill>
                <a:latin typeface="Comic Sans MS"/>
                <a:ea typeface="Comic Sans MS"/>
                <a:cs typeface="Comic Sans MS"/>
                <a:sym typeface="Comic Sans MS"/>
              </a:rPr>
              <a:t>Coordination</a:t>
            </a:r>
            <a:endParaRPr/>
          </a:p>
        </p:txBody>
      </p:sp>
      <p:sp>
        <p:nvSpPr>
          <p:cNvPr id="286" name="Google Shape;286;p41"/>
          <p:cNvSpPr txBox="1">
            <a:spLocks noGrp="1"/>
          </p:cNvSpPr>
          <p:nvPr>
            <p:ph type="body" idx="1"/>
          </p:nvPr>
        </p:nvSpPr>
        <p:spPr>
          <a:xfrm>
            <a:off x="703600" y="1152475"/>
            <a:ext cx="81288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atin typeface="Comic Sans MS"/>
                <a:ea typeface="Comic Sans MS"/>
                <a:cs typeface="Comic Sans MS"/>
                <a:sym typeface="Comic Sans MS"/>
              </a:rPr>
              <a:t>There are two ways of locating a node to service a request:</a:t>
            </a:r>
            <a:endParaRPr>
              <a:latin typeface="Comic Sans MS"/>
              <a:ea typeface="Comic Sans MS"/>
              <a:cs typeface="Comic Sans MS"/>
              <a:sym typeface="Comic Sans MS"/>
            </a:endParaRPr>
          </a:p>
          <a:p>
            <a:pPr marL="457200" lvl="0" indent="-342900" algn="l" rtl="0">
              <a:spcBef>
                <a:spcPts val="1600"/>
              </a:spcBef>
              <a:spcAft>
                <a:spcPts val="0"/>
              </a:spcAft>
              <a:buSzPts val="1800"/>
              <a:buFont typeface="Comic Sans MS"/>
              <a:buChar char="●"/>
            </a:pPr>
            <a:r>
              <a:rPr lang="zh-CN">
                <a:latin typeface="Comic Sans MS"/>
                <a:ea typeface="Comic Sans MS"/>
                <a:cs typeface="Comic Sans MS"/>
                <a:sym typeface="Comic Sans MS"/>
              </a:rPr>
              <a:t>A load-balancer can determine the node for a given key request. The burden is on the load-balancer system.</a:t>
            </a:r>
            <a:endParaRPr>
              <a:latin typeface="Comic Sans MS"/>
              <a:ea typeface="Comic Sans MS"/>
              <a:cs typeface="Comic Sans MS"/>
              <a:sym typeface="Comic Sans MS"/>
            </a:endParaRPr>
          </a:p>
          <a:p>
            <a:pPr marL="457200" lvl="0" indent="-342900" algn="l" rtl="0">
              <a:spcBef>
                <a:spcPts val="0"/>
              </a:spcBef>
              <a:spcAft>
                <a:spcPts val="0"/>
              </a:spcAft>
              <a:buSzPts val="1800"/>
              <a:buFont typeface="Comic Sans MS"/>
              <a:buChar char="●"/>
            </a:pPr>
            <a:r>
              <a:rPr lang="zh-CN">
                <a:latin typeface="Comic Sans MS"/>
                <a:ea typeface="Comic Sans MS"/>
                <a:cs typeface="Comic Sans MS"/>
                <a:sym typeface="Comic Sans MS"/>
              </a:rPr>
              <a:t>The client can periodically sample a random node (every 10 seconds), grab its membership state and use that to query nodes directly.</a:t>
            </a:r>
            <a:endParaRPr>
              <a:latin typeface="Comic Sans MS"/>
              <a:ea typeface="Comic Sans MS"/>
              <a:cs typeface="Comic Sans MS"/>
              <a:sym typeface="Comic Sans MS"/>
            </a:endParaRPr>
          </a:p>
        </p:txBody>
      </p:sp>
      <p:sp>
        <p:nvSpPr>
          <p:cNvPr id="287" name="Google Shape;287;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CN"/>
              <a:t>32</a:t>
            </a:fld>
            <a:endParaRPr/>
          </a:p>
        </p:txBody>
      </p:sp>
      <p:sp>
        <p:nvSpPr>
          <p:cNvPr id="288" name="Google Shape;288;p41"/>
          <p:cNvSpPr txBox="1"/>
          <p:nvPr/>
        </p:nvSpPr>
        <p:spPr>
          <a:xfrm>
            <a:off x="316900" y="4662025"/>
            <a:ext cx="8520600" cy="32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1200">
                <a:solidFill>
                  <a:srgbClr val="999999"/>
                </a:solidFill>
                <a:latin typeface="Comic Sans MS"/>
                <a:ea typeface="Comic Sans MS"/>
                <a:cs typeface="Comic Sans MS"/>
                <a:sym typeface="Comic Sans MS"/>
              </a:rPr>
              <a:t>Implementation &amp; Lessons</a:t>
            </a:r>
            <a:endParaRPr sz="1200">
              <a:solidFill>
                <a:srgbClr val="999999"/>
              </a:solidFill>
              <a:latin typeface="Comic Sans MS"/>
              <a:ea typeface="Comic Sans MS"/>
              <a:cs typeface="Comic Sans MS"/>
              <a:sym typeface="Comic Sans MS"/>
            </a:endParaRPr>
          </a:p>
        </p:txBody>
      </p:sp>
      <p:graphicFrame>
        <p:nvGraphicFramePr>
          <p:cNvPr id="8" name="表格 7">
            <a:extLst>
              <a:ext uri="{FF2B5EF4-FFF2-40B4-BE49-F238E27FC236}">
                <a16:creationId xmlns:a16="http://schemas.microsoft.com/office/drawing/2014/main" id="{FBA826E3-9D19-AA49-BC18-A614BEAE895A}"/>
              </a:ext>
            </a:extLst>
          </p:cNvPr>
          <p:cNvGraphicFramePr>
            <a:graphicFrameLocks noGrp="1"/>
          </p:cNvGraphicFramePr>
          <p:nvPr>
            <p:extLst>
              <p:ext uri="{D42A27DB-BD31-4B8C-83A1-F6EECF244321}">
                <p14:modId xmlns:p14="http://schemas.microsoft.com/office/powerpoint/2010/main" val="3794928435"/>
              </p:ext>
            </p:extLst>
          </p:nvPr>
        </p:nvGraphicFramePr>
        <p:xfrm>
          <a:off x="1629238" y="3149145"/>
          <a:ext cx="5638340" cy="1188720"/>
        </p:xfrm>
        <a:graphic>
          <a:graphicData uri="http://schemas.openxmlformats.org/drawingml/2006/table">
            <a:tbl>
              <a:tblPr firstRow="1" bandRow="1">
                <a:tableStyleId>{5940675A-B579-460E-94D1-54222C63F5DA}</a:tableStyleId>
              </a:tblPr>
              <a:tblGrid>
                <a:gridCol w="1127668">
                  <a:extLst>
                    <a:ext uri="{9D8B030D-6E8A-4147-A177-3AD203B41FA5}">
                      <a16:colId xmlns:a16="http://schemas.microsoft.com/office/drawing/2014/main" val="2035461635"/>
                    </a:ext>
                  </a:extLst>
                </a:gridCol>
                <a:gridCol w="1127668">
                  <a:extLst>
                    <a:ext uri="{9D8B030D-6E8A-4147-A177-3AD203B41FA5}">
                      <a16:colId xmlns:a16="http://schemas.microsoft.com/office/drawing/2014/main" val="66016294"/>
                    </a:ext>
                  </a:extLst>
                </a:gridCol>
                <a:gridCol w="1127668">
                  <a:extLst>
                    <a:ext uri="{9D8B030D-6E8A-4147-A177-3AD203B41FA5}">
                      <a16:colId xmlns:a16="http://schemas.microsoft.com/office/drawing/2014/main" val="1083189605"/>
                    </a:ext>
                  </a:extLst>
                </a:gridCol>
                <a:gridCol w="1127668">
                  <a:extLst>
                    <a:ext uri="{9D8B030D-6E8A-4147-A177-3AD203B41FA5}">
                      <a16:colId xmlns:a16="http://schemas.microsoft.com/office/drawing/2014/main" val="2676917474"/>
                    </a:ext>
                  </a:extLst>
                </a:gridCol>
                <a:gridCol w="1127668">
                  <a:extLst>
                    <a:ext uri="{9D8B030D-6E8A-4147-A177-3AD203B41FA5}">
                      <a16:colId xmlns:a16="http://schemas.microsoft.com/office/drawing/2014/main" val="867227212"/>
                    </a:ext>
                  </a:extLst>
                </a:gridCol>
              </a:tblGrid>
              <a:tr h="583965">
                <a:tc>
                  <a:txBody>
                    <a:bodyPr/>
                    <a:lstStyle/>
                    <a:p>
                      <a:pPr algn="ctr"/>
                      <a:endParaRPr lang="zh-CN" altLang="en-US" sz="1000" dirty="0">
                        <a:latin typeface="Comic Sans MS" panose="030F0902030302020204" pitchFamily="66"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dirty="0">
                          <a:latin typeface="Comic Sans MS" panose="030F0902030302020204" pitchFamily="66" charset="0"/>
                        </a:rPr>
                        <a:t>99.9</a:t>
                      </a:r>
                      <a:r>
                        <a:rPr lang="en-US" altLang="zh-CN" sz="1000" baseline="30000" dirty="0">
                          <a:latin typeface="Comic Sans MS" panose="030F0902030302020204" pitchFamily="66" charset="0"/>
                        </a:rPr>
                        <a:t>th</a:t>
                      </a:r>
                      <a:r>
                        <a:rPr lang="en-US" altLang="zh-CN" sz="1000" baseline="0" dirty="0">
                          <a:latin typeface="Comic Sans MS" panose="030F0902030302020204" pitchFamily="66" charset="0"/>
                        </a:rPr>
                        <a:t> percentile read latency</a:t>
                      </a:r>
                    </a:p>
                    <a:p>
                      <a:pPr algn="ctr"/>
                      <a:r>
                        <a:rPr lang="en-US" altLang="zh-CN" sz="1000" baseline="0" dirty="0">
                          <a:latin typeface="Comic Sans MS" panose="030F0902030302020204" pitchFamily="66" charset="0"/>
                        </a:rPr>
                        <a:t>(ms)</a:t>
                      </a:r>
                    </a:p>
                  </a:txBody>
                  <a:tcPr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000" dirty="0">
                          <a:latin typeface="Comic Sans MS" panose="030F0902030302020204" pitchFamily="66" charset="0"/>
                        </a:rPr>
                        <a:t>99.9</a:t>
                      </a:r>
                      <a:r>
                        <a:rPr lang="en-US" altLang="zh-CN" sz="1000" baseline="30000" dirty="0">
                          <a:latin typeface="Comic Sans MS" panose="030F0902030302020204" pitchFamily="66" charset="0"/>
                        </a:rPr>
                        <a:t>th</a:t>
                      </a:r>
                      <a:r>
                        <a:rPr lang="en-US" altLang="zh-CN" sz="1000" baseline="0" dirty="0">
                          <a:latin typeface="Comic Sans MS" panose="030F0902030302020204" pitchFamily="66" charset="0"/>
                        </a:rPr>
                        <a:t> percentile write latency</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000" baseline="0" dirty="0">
                          <a:latin typeface="Comic Sans MS" panose="030F0902030302020204" pitchFamily="66" charset="0"/>
                        </a:rPr>
                        <a:t>(ms)</a:t>
                      </a:r>
                    </a:p>
                  </a:txBody>
                  <a:tcPr anchor="ctr"/>
                </a:tc>
                <a:tc>
                  <a:txBody>
                    <a:bodyPr/>
                    <a:lstStyle/>
                    <a:p>
                      <a:pPr algn="ctr"/>
                      <a:r>
                        <a:rPr lang="en-US" altLang="zh-CN" sz="1000" dirty="0">
                          <a:latin typeface="Comic Sans MS" panose="030F0902030302020204" pitchFamily="66" charset="0"/>
                        </a:rPr>
                        <a:t>Average read latency</a:t>
                      </a:r>
                    </a:p>
                    <a:p>
                      <a:pPr algn="ctr"/>
                      <a:r>
                        <a:rPr lang="en-US" altLang="zh-CN" sz="1000" dirty="0">
                          <a:latin typeface="Comic Sans MS" panose="030F0902030302020204" pitchFamily="66" charset="0"/>
                        </a:rPr>
                        <a:t>(ms)</a:t>
                      </a:r>
                      <a:endParaRPr lang="zh-CN" altLang="en-US" sz="1000" dirty="0">
                        <a:latin typeface="Comic Sans MS" panose="030F0902030302020204" pitchFamily="66" charset="0"/>
                      </a:endParaRPr>
                    </a:p>
                  </a:txBody>
                  <a:tcPr anchor="ctr"/>
                </a:tc>
                <a:tc>
                  <a:txBody>
                    <a:bodyPr/>
                    <a:lstStyle/>
                    <a:p>
                      <a:pPr algn="ctr"/>
                      <a:r>
                        <a:rPr lang="en-US" altLang="zh-CN" sz="1000" dirty="0">
                          <a:latin typeface="Comic Sans MS" panose="030F0902030302020204" pitchFamily="66" charset="0"/>
                        </a:rPr>
                        <a:t>Average write latency</a:t>
                      </a:r>
                    </a:p>
                    <a:p>
                      <a:pPr algn="ctr"/>
                      <a:r>
                        <a:rPr lang="en-US" altLang="zh-CN" sz="1000" dirty="0">
                          <a:latin typeface="Comic Sans MS" panose="030F0902030302020204" pitchFamily="66" charset="0"/>
                        </a:rPr>
                        <a:t>(ms)</a:t>
                      </a:r>
                      <a:endParaRPr lang="zh-CN" altLang="en-US" sz="1000" dirty="0">
                        <a:latin typeface="Comic Sans MS" panose="030F0902030302020204" pitchFamily="66" charset="0"/>
                      </a:endParaRPr>
                    </a:p>
                  </a:txBody>
                  <a:tcPr anchor="ctr"/>
                </a:tc>
                <a:extLst>
                  <a:ext uri="{0D108BD9-81ED-4DB2-BD59-A6C34878D82A}">
                    <a16:rowId xmlns:a16="http://schemas.microsoft.com/office/drawing/2014/main" val="3311953204"/>
                  </a:ext>
                </a:extLst>
              </a:tr>
              <a:tr h="194655">
                <a:tc>
                  <a:txBody>
                    <a:bodyPr/>
                    <a:lstStyle/>
                    <a:p>
                      <a:pPr algn="ctr"/>
                      <a:r>
                        <a:rPr lang="en-US" altLang="zh-CN" sz="1000" dirty="0">
                          <a:latin typeface="Comic Sans MS" panose="030F0902030302020204" pitchFamily="66" charset="0"/>
                        </a:rPr>
                        <a:t>Server-driven</a:t>
                      </a:r>
                      <a:endParaRPr lang="zh-CN" altLang="en-US" sz="1000" dirty="0">
                        <a:latin typeface="Comic Sans MS" panose="030F0902030302020204" pitchFamily="66"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dirty="0">
                          <a:latin typeface="Comic Sans MS" panose="030F0902030302020204" pitchFamily="66" charset="0"/>
                        </a:rPr>
                        <a:t>68.9</a:t>
                      </a:r>
                      <a:endParaRPr lang="zh-CN" altLang="en-US" sz="1000" dirty="0">
                        <a:latin typeface="Comic Sans MS" panose="030F0902030302020204" pitchFamily="66" charset="0"/>
                      </a:endParaRPr>
                    </a:p>
                  </a:txBody>
                  <a:tcPr anchor="ctr">
                    <a:lnL w="12700" cap="flat" cmpd="sng" algn="ctr">
                      <a:solidFill>
                        <a:schemeClr val="tx1"/>
                      </a:solidFill>
                      <a:prstDash val="solid"/>
                      <a:round/>
                      <a:headEnd type="none" w="med" len="med"/>
                      <a:tailEnd type="none" w="med" len="med"/>
                    </a:lnL>
                    <a:lnB w="28575" cap="flat" cmpd="sng" algn="ctr">
                      <a:solidFill>
                        <a:schemeClr val="accent1"/>
                      </a:solidFill>
                      <a:prstDash val="solid"/>
                      <a:round/>
                      <a:headEnd type="none" w="med" len="med"/>
                      <a:tailEnd type="none" w="med" len="med"/>
                    </a:lnB>
                  </a:tcPr>
                </a:tc>
                <a:tc>
                  <a:txBody>
                    <a:bodyPr/>
                    <a:lstStyle/>
                    <a:p>
                      <a:pPr algn="ctr"/>
                      <a:r>
                        <a:rPr lang="en-US" altLang="zh-CN" sz="1000" dirty="0">
                          <a:latin typeface="Comic Sans MS" panose="030F0902030302020204" pitchFamily="66" charset="0"/>
                        </a:rPr>
                        <a:t>68.5</a:t>
                      </a:r>
                      <a:endParaRPr lang="zh-CN" altLang="en-US" sz="1000" dirty="0">
                        <a:latin typeface="Comic Sans MS" panose="030F0902030302020204" pitchFamily="66" charset="0"/>
                      </a:endParaRPr>
                    </a:p>
                  </a:txBody>
                  <a:tcPr anchor="ctr">
                    <a:lnB w="28575" cap="flat" cmpd="sng" algn="ctr">
                      <a:solidFill>
                        <a:schemeClr val="accent1"/>
                      </a:solidFill>
                      <a:prstDash val="solid"/>
                      <a:round/>
                      <a:headEnd type="none" w="med" len="med"/>
                      <a:tailEnd type="none" w="med" len="med"/>
                    </a:lnB>
                  </a:tcPr>
                </a:tc>
                <a:tc>
                  <a:txBody>
                    <a:bodyPr/>
                    <a:lstStyle/>
                    <a:p>
                      <a:pPr algn="ctr"/>
                      <a:r>
                        <a:rPr lang="en-US" altLang="zh-CN" sz="1000" dirty="0">
                          <a:latin typeface="Comic Sans MS" panose="030F0902030302020204" pitchFamily="66" charset="0"/>
                        </a:rPr>
                        <a:t>3.9</a:t>
                      </a:r>
                      <a:endParaRPr lang="zh-CN" altLang="en-US" sz="1000" dirty="0">
                        <a:latin typeface="Comic Sans MS" panose="030F0902030302020204" pitchFamily="66" charset="0"/>
                      </a:endParaRPr>
                    </a:p>
                  </a:txBody>
                  <a:tcPr anchor="ctr">
                    <a:lnB w="28575" cap="flat" cmpd="sng" algn="ctr">
                      <a:solidFill>
                        <a:schemeClr val="accent1"/>
                      </a:solidFill>
                      <a:prstDash val="solid"/>
                      <a:round/>
                      <a:headEnd type="none" w="med" len="med"/>
                      <a:tailEnd type="none" w="med" len="med"/>
                    </a:lnB>
                  </a:tcPr>
                </a:tc>
                <a:tc>
                  <a:txBody>
                    <a:bodyPr/>
                    <a:lstStyle/>
                    <a:p>
                      <a:pPr algn="ctr"/>
                      <a:r>
                        <a:rPr lang="en-US" altLang="zh-CN" sz="1000" dirty="0">
                          <a:latin typeface="Comic Sans MS" panose="030F0902030302020204" pitchFamily="66" charset="0"/>
                        </a:rPr>
                        <a:t>4.02</a:t>
                      </a:r>
                      <a:endParaRPr lang="zh-CN" altLang="en-US" sz="1000" dirty="0">
                        <a:latin typeface="Comic Sans MS" panose="030F0902030302020204" pitchFamily="66" charset="0"/>
                      </a:endParaRPr>
                    </a:p>
                  </a:txBody>
                  <a:tcPr anchor="ctr">
                    <a:lnB w="28575"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2051254893"/>
                  </a:ext>
                </a:extLst>
              </a:tr>
              <a:tr h="194655">
                <a:tc>
                  <a:txBody>
                    <a:bodyPr/>
                    <a:lstStyle/>
                    <a:p>
                      <a:pPr algn="ctr"/>
                      <a:r>
                        <a:rPr lang="en-US" altLang="zh-CN" sz="1000" dirty="0">
                          <a:latin typeface="Comic Sans MS" panose="030F0902030302020204" pitchFamily="66" charset="0"/>
                        </a:rPr>
                        <a:t>Client-driven</a:t>
                      </a:r>
                      <a:endParaRPr lang="zh-CN" altLang="en-US" sz="1000" dirty="0">
                        <a:latin typeface="Comic Sans MS" panose="030F0902030302020204" pitchFamily="66" charset="0"/>
                      </a:endParaRPr>
                    </a:p>
                  </a:txBody>
                  <a:tcPr anchor="ctr">
                    <a:lnL w="12700" cap="flat" cmpd="sng" algn="ctr">
                      <a:solidFill>
                        <a:schemeClr val="tx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dirty="0">
                          <a:latin typeface="Comic Sans MS" panose="030F0902030302020204" pitchFamily="66" charset="0"/>
                        </a:rPr>
                        <a:t>30.4</a:t>
                      </a:r>
                      <a:endParaRPr lang="zh-CN" altLang="en-US" sz="1000" dirty="0">
                        <a:latin typeface="Comic Sans MS" panose="030F0902030302020204" pitchFamily="66" charset="0"/>
                      </a:endParaRPr>
                    </a:p>
                  </a:txBody>
                  <a:tcPr anchor="ctr">
                    <a:lnL w="28575" cap="flat" cmpd="sng" algn="ctr">
                      <a:solidFill>
                        <a:schemeClr val="accent1"/>
                      </a:solidFill>
                      <a:prstDash val="solid"/>
                      <a:round/>
                      <a:headEnd type="none" w="med" len="med"/>
                      <a:tailEnd type="none" w="med" len="med"/>
                    </a:lnL>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tcPr>
                </a:tc>
                <a:tc>
                  <a:txBody>
                    <a:bodyPr/>
                    <a:lstStyle/>
                    <a:p>
                      <a:pPr algn="ctr"/>
                      <a:r>
                        <a:rPr lang="en-US" altLang="zh-CN" sz="1000" dirty="0">
                          <a:latin typeface="Comic Sans MS" panose="030F0902030302020204" pitchFamily="66" charset="0"/>
                        </a:rPr>
                        <a:t>30.4</a:t>
                      </a:r>
                      <a:endParaRPr lang="zh-CN" altLang="en-US" sz="1000" dirty="0">
                        <a:latin typeface="Comic Sans MS" panose="030F0902030302020204" pitchFamily="66" charset="0"/>
                      </a:endParaRPr>
                    </a:p>
                  </a:txBody>
                  <a:tcPr anchor="ct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tcPr>
                </a:tc>
                <a:tc>
                  <a:txBody>
                    <a:bodyPr/>
                    <a:lstStyle/>
                    <a:p>
                      <a:pPr algn="ctr"/>
                      <a:r>
                        <a:rPr lang="en-US" altLang="zh-CN" sz="1000" dirty="0">
                          <a:latin typeface="Comic Sans MS" panose="030F0902030302020204" pitchFamily="66" charset="0"/>
                        </a:rPr>
                        <a:t>1.55</a:t>
                      </a:r>
                      <a:endParaRPr lang="zh-CN" altLang="en-US" sz="1000" dirty="0">
                        <a:latin typeface="Comic Sans MS" panose="030F0902030302020204" pitchFamily="66" charset="0"/>
                      </a:endParaRPr>
                    </a:p>
                  </a:txBody>
                  <a:tcPr anchor="ct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tcPr>
                </a:tc>
                <a:tc>
                  <a:txBody>
                    <a:bodyPr/>
                    <a:lstStyle/>
                    <a:p>
                      <a:pPr algn="ctr"/>
                      <a:r>
                        <a:rPr lang="en-US" altLang="zh-CN" sz="1000" dirty="0">
                          <a:latin typeface="Comic Sans MS" panose="030F0902030302020204" pitchFamily="66" charset="0"/>
                        </a:rPr>
                        <a:t>1.9</a:t>
                      </a:r>
                      <a:endParaRPr lang="zh-CN" altLang="en-US" sz="1000" dirty="0">
                        <a:latin typeface="Comic Sans MS" panose="030F0902030302020204" pitchFamily="66" charset="0"/>
                      </a:endParaRPr>
                    </a:p>
                  </a:txBody>
                  <a:tcPr anchor="ctr">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675314113"/>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sz="3200">
                <a:solidFill>
                  <a:srgbClr val="434343"/>
                </a:solidFill>
                <a:latin typeface="Comic Sans MS"/>
                <a:ea typeface="Comic Sans MS"/>
                <a:cs typeface="Comic Sans MS"/>
                <a:sym typeface="Comic Sans MS"/>
              </a:rPr>
              <a:t>Divergent Versions</a:t>
            </a:r>
            <a:endParaRPr/>
          </a:p>
        </p:txBody>
      </p:sp>
      <p:sp>
        <p:nvSpPr>
          <p:cNvPr id="296" name="Google Shape;296;p42"/>
          <p:cNvSpPr txBox="1">
            <a:spLocks noGrp="1"/>
          </p:cNvSpPr>
          <p:nvPr>
            <p:ph type="body" idx="1"/>
          </p:nvPr>
        </p:nvSpPr>
        <p:spPr>
          <a:xfrm>
            <a:off x="703600" y="1152475"/>
            <a:ext cx="81288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atin typeface="Comic Sans MS"/>
                <a:ea typeface="Comic Sans MS"/>
                <a:cs typeface="Comic Sans MS"/>
                <a:sym typeface="Comic Sans MS"/>
              </a:rPr>
              <a:t>Divergent versions of a data item occur when</a:t>
            </a:r>
            <a:endParaRPr>
              <a:latin typeface="Comic Sans MS"/>
              <a:ea typeface="Comic Sans MS"/>
              <a:cs typeface="Comic Sans MS"/>
              <a:sym typeface="Comic Sans MS"/>
            </a:endParaRPr>
          </a:p>
          <a:p>
            <a:pPr marL="457200" lvl="0" indent="-342900" algn="l" rtl="0">
              <a:spcBef>
                <a:spcPts val="1600"/>
              </a:spcBef>
              <a:spcAft>
                <a:spcPts val="0"/>
              </a:spcAft>
              <a:buSzPts val="1800"/>
              <a:buFont typeface="Comic Sans MS"/>
              <a:buChar char="●"/>
            </a:pPr>
            <a:r>
              <a:rPr lang="zh-CN">
                <a:latin typeface="Comic Sans MS"/>
                <a:ea typeface="Comic Sans MS"/>
                <a:cs typeface="Comic Sans MS"/>
                <a:sym typeface="Comic Sans MS"/>
              </a:rPr>
              <a:t>Failures are happening, such node or data center failures.</a:t>
            </a:r>
            <a:endParaRPr>
              <a:latin typeface="Comic Sans MS"/>
              <a:ea typeface="Comic Sans MS"/>
              <a:cs typeface="Comic Sans MS"/>
              <a:sym typeface="Comic Sans MS"/>
            </a:endParaRPr>
          </a:p>
          <a:p>
            <a:pPr marL="457200" lvl="0" indent="-342900" algn="l" rtl="0">
              <a:spcBef>
                <a:spcPts val="0"/>
              </a:spcBef>
              <a:spcAft>
                <a:spcPts val="0"/>
              </a:spcAft>
              <a:buSzPts val="1800"/>
              <a:buFont typeface="Comic Sans MS"/>
              <a:buChar char="●"/>
            </a:pPr>
            <a:r>
              <a:rPr lang="zh-CN">
                <a:latin typeface="Comic Sans MS"/>
                <a:ea typeface="Comic Sans MS"/>
                <a:cs typeface="Comic Sans MS"/>
                <a:sym typeface="Comic Sans MS"/>
              </a:rPr>
              <a:t>A large number of writes against the same data are happening, and multiple nodes are handling the updates.</a:t>
            </a:r>
            <a:endParaRPr>
              <a:latin typeface="Comic Sans MS"/>
              <a:ea typeface="Comic Sans MS"/>
              <a:cs typeface="Comic Sans MS"/>
              <a:sym typeface="Comic Sans MS"/>
            </a:endParaRPr>
          </a:p>
        </p:txBody>
      </p:sp>
      <p:sp>
        <p:nvSpPr>
          <p:cNvPr id="297" name="Google Shape;297;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CN"/>
              <a:t>33</a:t>
            </a:fld>
            <a:endParaRPr/>
          </a:p>
        </p:txBody>
      </p:sp>
      <p:sp>
        <p:nvSpPr>
          <p:cNvPr id="298" name="Google Shape;298;p42"/>
          <p:cNvSpPr txBox="1"/>
          <p:nvPr/>
        </p:nvSpPr>
        <p:spPr>
          <a:xfrm>
            <a:off x="316900" y="4662025"/>
            <a:ext cx="8520600" cy="32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1200">
                <a:solidFill>
                  <a:srgbClr val="999999"/>
                </a:solidFill>
                <a:latin typeface="Comic Sans MS"/>
                <a:ea typeface="Comic Sans MS"/>
                <a:cs typeface="Comic Sans MS"/>
                <a:sym typeface="Comic Sans MS"/>
              </a:rPr>
              <a:t>Implementation &amp; Lessons</a:t>
            </a:r>
            <a:endParaRPr sz="1200">
              <a:solidFill>
                <a:srgbClr val="999999"/>
              </a:solidFill>
              <a:latin typeface="Comic Sans MS"/>
              <a:ea typeface="Comic Sans MS"/>
              <a:cs typeface="Comic Sans MS"/>
              <a:sym typeface="Comic Sans MS"/>
            </a:endParaRPr>
          </a:p>
        </p:txBody>
      </p:sp>
      <p:graphicFrame>
        <p:nvGraphicFramePr>
          <p:cNvPr id="2" name="表格 1">
            <a:extLst>
              <a:ext uri="{FF2B5EF4-FFF2-40B4-BE49-F238E27FC236}">
                <a16:creationId xmlns:a16="http://schemas.microsoft.com/office/drawing/2014/main" id="{7C3E1B32-EDF7-404A-932C-527946A30CFC}"/>
              </a:ext>
            </a:extLst>
          </p:cNvPr>
          <p:cNvGraphicFramePr>
            <a:graphicFrameLocks noGrp="1"/>
          </p:cNvGraphicFramePr>
          <p:nvPr>
            <p:extLst>
              <p:ext uri="{D42A27DB-BD31-4B8C-83A1-F6EECF244321}">
                <p14:modId xmlns:p14="http://schemas.microsoft.com/office/powerpoint/2010/main" val="2219354876"/>
              </p:ext>
            </p:extLst>
          </p:nvPr>
        </p:nvGraphicFramePr>
        <p:xfrm>
          <a:off x="1697037" y="3314700"/>
          <a:ext cx="5749925" cy="609600"/>
        </p:xfrm>
        <a:graphic>
          <a:graphicData uri="http://schemas.openxmlformats.org/drawingml/2006/table">
            <a:tbl>
              <a:tblPr firstRow="1" bandRow="1">
                <a:tableStyleId>{5940675A-B579-460E-94D1-54222C63F5DA}</a:tableStyleId>
              </a:tblPr>
              <a:tblGrid>
                <a:gridCol w="1149985">
                  <a:extLst>
                    <a:ext uri="{9D8B030D-6E8A-4147-A177-3AD203B41FA5}">
                      <a16:colId xmlns:a16="http://schemas.microsoft.com/office/drawing/2014/main" val="4010268932"/>
                    </a:ext>
                  </a:extLst>
                </a:gridCol>
                <a:gridCol w="1149985">
                  <a:extLst>
                    <a:ext uri="{9D8B030D-6E8A-4147-A177-3AD203B41FA5}">
                      <a16:colId xmlns:a16="http://schemas.microsoft.com/office/drawing/2014/main" val="2913018964"/>
                    </a:ext>
                  </a:extLst>
                </a:gridCol>
                <a:gridCol w="1149985">
                  <a:extLst>
                    <a:ext uri="{9D8B030D-6E8A-4147-A177-3AD203B41FA5}">
                      <a16:colId xmlns:a16="http://schemas.microsoft.com/office/drawing/2014/main" val="2170478944"/>
                    </a:ext>
                  </a:extLst>
                </a:gridCol>
                <a:gridCol w="1149985">
                  <a:extLst>
                    <a:ext uri="{9D8B030D-6E8A-4147-A177-3AD203B41FA5}">
                      <a16:colId xmlns:a16="http://schemas.microsoft.com/office/drawing/2014/main" val="3074648656"/>
                    </a:ext>
                  </a:extLst>
                </a:gridCol>
                <a:gridCol w="1149985">
                  <a:extLst>
                    <a:ext uri="{9D8B030D-6E8A-4147-A177-3AD203B41FA5}">
                      <a16:colId xmlns:a16="http://schemas.microsoft.com/office/drawing/2014/main" val="1462708645"/>
                    </a:ext>
                  </a:extLst>
                </a:gridCol>
              </a:tblGrid>
              <a:tr h="200025">
                <a:tc>
                  <a:txBody>
                    <a:bodyPr/>
                    <a:lstStyle/>
                    <a:p>
                      <a:pPr algn="ctr"/>
                      <a:endParaRPr lang="zh-CN" altLang="en-US" dirty="0">
                        <a:latin typeface="Comic Sans MS" panose="030F0902030302020204" pitchFamily="66" charset="0"/>
                      </a:endParaRPr>
                    </a:p>
                  </a:txBody>
                  <a:tcPr anchor="ctr"/>
                </a:tc>
                <a:tc>
                  <a:txBody>
                    <a:bodyPr/>
                    <a:lstStyle/>
                    <a:p>
                      <a:pPr algn="ctr"/>
                      <a:r>
                        <a:rPr lang="en-US" altLang="zh-CN" dirty="0">
                          <a:latin typeface="Comic Sans MS" panose="030F0902030302020204" pitchFamily="66" charset="0"/>
                        </a:rPr>
                        <a:t>1 version</a:t>
                      </a:r>
                      <a:endParaRPr lang="en-US" altLang="zh-CN" baseline="0" dirty="0">
                        <a:latin typeface="Comic Sans MS" panose="030F0902030302020204" pitchFamily="66"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latin typeface="Comic Sans MS" panose="030F0902030302020204" pitchFamily="66" charset="0"/>
                        </a:rPr>
                        <a:t>2 versions</a:t>
                      </a:r>
                      <a:endParaRPr lang="en-US" altLang="zh-CN" baseline="0" dirty="0">
                        <a:latin typeface="Comic Sans MS" panose="030F0902030302020204" pitchFamily="66" charset="0"/>
                      </a:endParaRPr>
                    </a:p>
                  </a:txBody>
                  <a:tcPr anchor="ctr"/>
                </a:tc>
                <a:tc>
                  <a:txBody>
                    <a:bodyPr/>
                    <a:lstStyle/>
                    <a:p>
                      <a:pPr algn="ctr"/>
                      <a:r>
                        <a:rPr lang="en-US" altLang="zh-CN" dirty="0">
                          <a:latin typeface="Comic Sans MS" panose="030F0902030302020204" pitchFamily="66" charset="0"/>
                        </a:rPr>
                        <a:t>3 versions</a:t>
                      </a:r>
                      <a:endParaRPr lang="zh-CN" altLang="en-US" dirty="0">
                        <a:latin typeface="Comic Sans MS" panose="030F0902030302020204" pitchFamily="66" charset="0"/>
                      </a:endParaRPr>
                    </a:p>
                  </a:txBody>
                  <a:tcPr anchor="ctr"/>
                </a:tc>
                <a:tc>
                  <a:txBody>
                    <a:bodyPr/>
                    <a:lstStyle/>
                    <a:p>
                      <a:pPr algn="ctr"/>
                      <a:r>
                        <a:rPr lang="en-US" altLang="zh-CN" dirty="0">
                          <a:latin typeface="Comic Sans MS" panose="030F0902030302020204" pitchFamily="66" charset="0"/>
                        </a:rPr>
                        <a:t>4 versions</a:t>
                      </a:r>
                      <a:endParaRPr lang="zh-CN" altLang="en-US" dirty="0">
                        <a:latin typeface="Comic Sans MS" panose="030F0902030302020204" pitchFamily="66" charset="0"/>
                      </a:endParaRPr>
                    </a:p>
                  </a:txBody>
                  <a:tcPr anchor="ctr"/>
                </a:tc>
                <a:extLst>
                  <a:ext uri="{0D108BD9-81ED-4DB2-BD59-A6C34878D82A}">
                    <a16:rowId xmlns:a16="http://schemas.microsoft.com/office/drawing/2014/main" val="1026213584"/>
                  </a:ext>
                </a:extLst>
              </a:tr>
              <a:tr h="200025">
                <a:tc>
                  <a:txBody>
                    <a:bodyPr/>
                    <a:lstStyle/>
                    <a:p>
                      <a:pPr algn="ctr"/>
                      <a:r>
                        <a:rPr lang="en-US" altLang="zh-CN" dirty="0">
                          <a:latin typeface="Comic Sans MS" panose="030F0902030302020204" pitchFamily="66" charset="0"/>
                        </a:rPr>
                        <a:t>Portion(%)</a:t>
                      </a:r>
                      <a:endParaRPr lang="zh-CN" altLang="en-US" dirty="0">
                        <a:latin typeface="Comic Sans MS" panose="030F0902030302020204" pitchFamily="66" charset="0"/>
                      </a:endParaRPr>
                    </a:p>
                  </a:txBody>
                  <a:tcPr anchor="ctr"/>
                </a:tc>
                <a:tc>
                  <a:txBody>
                    <a:bodyPr/>
                    <a:lstStyle/>
                    <a:p>
                      <a:pPr algn="ctr"/>
                      <a:r>
                        <a:rPr lang="en-US" altLang="zh-CN" dirty="0">
                          <a:latin typeface="Comic Sans MS" panose="030F0902030302020204" pitchFamily="66" charset="0"/>
                        </a:rPr>
                        <a:t>99.94</a:t>
                      </a:r>
                      <a:endParaRPr lang="zh-CN" altLang="en-US" dirty="0">
                        <a:latin typeface="Comic Sans MS" panose="030F0902030302020204" pitchFamily="66" charset="0"/>
                      </a:endParaRPr>
                    </a:p>
                  </a:txBody>
                  <a:tcPr anchor="ctr"/>
                </a:tc>
                <a:tc>
                  <a:txBody>
                    <a:bodyPr/>
                    <a:lstStyle/>
                    <a:p>
                      <a:pPr algn="ctr"/>
                      <a:r>
                        <a:rPr lang="en-US" altLang="zh-CN" dirty="0">
                          <a:latin typeface="Comic Sans MS" panose="030F0902030302020204" pitchFamily="66" charset="0"/>
                        </a:rPr>
                        <a:t>0.00057</a:t>
                      </a:r>
                      <a:endParaRPr lang="zh-CN" altLang="en-US" dirty="0">
                        <a:latin typeface="Comic Sans MS" panose="030F0902030302020204" pitchFamily="66" charset="0"/>
                      </a:endParaRPr>
                    </a:p>
                  </a:txBody>
                  <a:tcPr anchor="ctr"/>
                </a:tc>
                <a:tc>
                  <a:txBody>
                    <a:bodyPr/>
                    <a:lstStyle/>
                    <a:p>
                      <a:pPr algn="ctr"/>
                      <a:r>
                        <a:rPr lang="en-US" altLang="zh-CN" dirty="0">
                          <a:latin typeface="Comic Sans MS" panose="030F0902030302020204" pitchFamily="66" charset="0"/>
                        </a:rPr>
                        <a:t>0.00047</a:t>
                      </a:r>
                      <a:endParaRPr lang="zh-CN" altLang="en-US" dirty="0">
                        <a:latin typeface="Comic Sans MS" panose="030F0902030302020204" pitchFamily="66" charset="0"/>
                      </a:endParaRPr>
                    </a:p>
                  </a:txBody>
                  <a:tcPr anchor="ctr"/>
                </a:tc>
                <a:tc>
                  <a:txBody>
                    <a:bodyPr/>
                    <a:lstStyle/>
                    <a:p>
                      <a:pPr algn="ctr"/>
                      <a:r>
                        <a:rPr lang="en-US" altLang="zh-CN" dirty="0">
                          <a:latin typeface="Comic Sans MS" panose="030F0902030302020204" pitchFamily="66" charset="0"/>
                        </a:rPr>
                        <a:t>0.00009</a:t>
                      </a:r>
                      <a:endParaRPr lang="zh-CN" altLang="en-US" dirty="0">
                        <a:latin typeface="Comic Sans MS" panose="030F0902030302020204" pitchFamily="66" charset="0"/>
                      </a:endParaRPr>
                    </a:p>
                  </a:txBody>
                  <a:tcPr anchor="ctr"/>
                </a:tc>
                <a:extLst>
                  <a:ext uri="{0D108BD9-81ED-4DB2-BD59-A6C34878D82A}">
                    <a16:rowId xmlns:a16="http://schemas.microsoft.com/office/drawing/2014/main" val="3201073825"/>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sz="3200">
                <a:solidFill>
                  <a:srgbClr val="434343"/>
                </a:solidFill>
                <a:latin typeface="Comic Sans MS"/>
                <a:ea typeface="Comic Sans MS"/>
                <a:cs typeface="Comic Sans MS"/>
                <a:sym typeface="Comic Sans MS"/>
              </a:rPr>
              <a:t>Usage Patterns</a:t>
            </a:r>
            <a:endParaRPr/>
          </a:p>
        </p:txBody>
      </p:sp>
      <p:sp>
        <p:nvSpPr>
          <p:cNvPr id="305" name="Google Shape;305;p43"/>
          <p:cNvSpPr txBox="1">
            <a:spLocks noGrp="1"/>
          </p:cNvSpPr>
          <p:nvPr>
            <p:ph type="body" idx="1"/>
          </p:nvPr>
        </p:nvSpPr>
        <p:spPr>
          <a:xfrm>
            <a:off x="703600" y="1152475"/>
            <a:ext cx="81288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atin typeface="Comic Sans MS"/>
                <a:ea typeface="Comic Sans MS"/>
                <a:cs typeface="Comic Sans MS"/>
                <a:sym typeface="Comic Sans MS"/>
              </a:rPr>
              <a:t>Dynamo is used by several services with different configurations to achieve their desired levels of performance, availability and durability.</a:t>
            </a:r>
            <a:endParaRPr>
              <a:latin typeface="Comic Sans MS"/>
              <a:ea typeface="Comic Sans MS"/>
              <a:cs typeface="Comic Sans MS"/>
              <a:sym typeface="Comic Sans MS"/>
            </a:endParaRPr>
          </a:p>
          <a:p>
            <a:pPr marL="457200" lvl="0" indent="-342900" algn="l" rtl="0">
              <a:spcBef>
                <a:spcPts val="1600"/>
              </a:spcBef>
              <a:spcAft>
                <a:spcPts val="0"/>
              </a:spcAft>
              <a:buSzPts val="1800"/>
              <a:buFont typeface="Comic Sans MS"/>
              <a:buChar char="●"/>
            </a:pPr>
            <a:r>
              <a:rPr lang="zh-CN">
                <a:latin typeface="Comic Sans MS"/>
                <a:ea typeface="Comic Sans MS"/>
                <a:cs typeface="Comic Sans MS"/>
                <a:sym typeface="Comic Sans MS"/>
              </a:rPr>
              <a:t>Common: (N: 3, R: 2, W: 2)</a:t>
            </a:r>
            <a:endParaRPr>
              <a:latin typeface="Comic Sans MS"/>
              <a:ea typeface="Comic Sans MS"/>
              <a:cs typeface="Comic Sans MS"/>
              <a:sym typeface="Comic Sans MS"/>
            </a:endParaRPr>
          </a:p>
          <a:p>
            <a:pPr marL="457200" lvl="0" indent="-342900" algn="l" rtl="0">
              <a:spcBef>
                <a:spcPts val="0"/>
              </a:spcBef>
              <a:spcAft>
                <a:spcPts val="0"/>
              </a:spcAft>
              <a:buSzPts val="1800"/>
              <a:buFont typeface="Comic Sans MS"/>
              <a:buChar char="●"/>
            </a:pPr>
            <a:r>
              <a:rPr lang="zh-CN">
                <a:latin typeface="Comic Sans MS"/>
                <a:ea typeface="Comic Sans MS"/>
                <a:cs typeface="Comic Sans MS"/>
                <a:sym typeface="Comic Sans MS"/>
              </a:rPr>
              <a:t>High-performance read: (N: 3, R: 1, W: 3)</a:t>
            </a:r>
            <a:endParaRPr>
              <a:latin typeface="Comic Sans MS"/>
              <a:ea typeface="Comic Sans MS"/>
              <a:cs typeface="Comic Sans MS"/>
              <a:sym typeface="Comic Sans MS"/>
            </a:endParaRPr>
          </a:p>
          <a:p>
            <a:pPr marL="457200" lvl="0" indent="-342900" algn="l" rtl="0">
              <a:spcBef>
                <a:spcPts val="0"/>
              </a:spcBef>
              <a:spcAft>
                <a:spcPts val="0"/>
              </a:spcAft>
              <a:buSzPts val="1800"/>
              <a:buFont typeface="Comic Sans MS"/>
              <a:buChar char="●"/>
            </a:pPr>
            <a:r>
              <a:rPr lang="zh-CN">
                <a:latin typeface="Comic Sans MS"/>
                <a:ea typeface="Comic Sans MS"/>
                <a:cs typeface="Comic Sans MS"/>
                <a:sym typeface="Comic Sans MS"/>
              </a:rPr>
              <a:t>High-performance write: (N: 3, R: 3, W: 1) - </a:t>
            </a:r>
            <a:r>
              <a:rPr lang="zh-CN">
                <a:solidFill>
                  <a:srgbClr val="E69138"/>
                </a:solidFill>
                <a:latin typeface="Comic Sans MS"/>
                <a:ea typeface="Comic Sans MS"/>
                <a:cs typeface="Comic Sans MS"/>
                <a:sym typeface="Comic Sans MS"/>
              </a:rPr>
              <a:t>dangerous</a:t>
            </a:r>
            <a:endParaRPr>
              <a:solidFill>
                <a:srgbClr val="E69138"/>
              </a:solidFill>
              <a:latin typeface="Comic Sans MS"/>
              <a:ea typeface="Comic Sans MS"/>
              <a:cs typeface="Comic Sans MS"/>
              <a:sym typeface="Comic Sans MS"/>
            </a:endParaRPr>
          </a:p>
          <a:p>
            <a:pPr marL="0" lvl="0" indent="0" algn="l" rtl="0">
              <a:spcBef>
                <a:spcPts val="1600"/>
              </a:spcBef>
              <a:spcAft>
                <a:spcPts val="1600"/>
              </a:spcAft>
              <a:buNone/>
            </a:pPr>
            <a:endParaRPr>
              <a:latin typeface="Comic Sans MS"/>
              <a:ea typeface="Comic Sans MS"/>
              <a:cs typeface="Comic Sans MS"/>
              <a:sym typeface="Comic Sans MS"/>
            </a:endParaRPr>
          </a:p>
        </p:txBody>
      </p:sp>
      <p:sp>
        <p:nvSpPr>
          <p:cNvPr id="306" name="Google Shape;306;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CN"/>
              <a:t>34</a:t>
            </a:fld>
            <a:endParaRPr/>
          </a:p>
        </p:txBody>
      </p:sp>
      <p:sp>
        <p:nvSpPr>
          <p:cNvPr id="307" name="Google Shape;307;p43"/>
          <p:cNvSpPr txBox="1"/>
          <p:nvPr/>
        </p:nvSpPr>
        <p:spPr>
          <a:xfrm>
            <a:off x="316900" y="4662025"/>
            <a:ext cx="8520600" cy="32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1200">
                <a:solidFill>
                  <a:srgbClr val="999999"/>
                </a:solidFill>
                <a:latin typeface="Comic Sans MS"/>
                <a:ea typeface="Comic Sans MS"/>
                <a:cs typeface="Comic Sans MS"/>
                <a:sym typeface="Comic Sans MS"/>
              </a:rPr>
              <a:t>Implementation &amp; Lessons</a:t>
            </a:r>
            <a:endParaRPr sz="1200">
              <a:solidFill>
                <a:srgbClr val="999999"/>
              </a:solidFill>
              <a:latin typeface="Comic Sans MS"/>
              <a:ea typeface="Comic Sans MS"/>
              <a:cs typeface="Comic Sans MS"/>
              <a:sym typeface="Comic Sans M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sz="3200">
                <a:solidFill>
                  <a:srgbClr val="434343"/>
                </a:solidFill>
                <a:latin typeface="Comic Sans MS"/>
                <a:ea typeface="Comic Sans MS"/>
                <a:cs typeface="Comic Sans MS"/>
                <a:sym typeface="Comic Sans MS"/>
              </a:rPr>
              <a:t>Outline</a:t>
            </a:r>
            <a:endParaRPr sz="3200">
              <a:solidFill>
                <a:srgbClr val="434343"/>
              </a:solidFill>
              <a:latin typeface="Comic Sans MS"/>
              <a:ea typeface="Comic Sans MS"/>
              <a:cs typeface="Comic Sans MS"/>
              <a:sym typeface="Comic Sans MS"/>
            </a:endParaRPr>
          </a:p>
        </p:txBody>
      </p:sp>
      <p:sp>
        <p:nvSpPr>
          <p:cNvPr id="313" name="Google Shape;313;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914400" lvl="0" indent="-355600" algn="l" rtl="0">
              <a:lnSpc>
                <a:spcPct val="150000"/>
              </a:lnSpc>
              <a:spcBef>
                <a:spcPts val="0"/>
              </a:spcBef>
              <a:spcAft>
                <a:spcPts val="0"/>
              </a:spcAft>
              <a:buClr>
                <a:srgbClr val="999999"/>
              </a:buClr>
              <a:buSzPts val="2000"/>
              <a:buFont typeface="Comic Sans MS"/>
              <a:buChar char="●"/>
            </a:pPr>
            <a:r>
              <a:rPr lang="zh-CN" sz="2000" dirty="0">
                <a:solidFill>
                  <a:srgbClr val="999999"/>
                </a:solidFill>
                <a:latin typeface="Comic Sans MS"/>
                <a:ea typeface="Comic Sans MS"/>
                <a:cs typeface="Comic Sans MS"/>
                <a:sym typeface="Comic Sans MS"/>
              </a:rPr>
              <a:t>Background</a:t>
            </a:r>
            <a:endParaRPr sz="2000" dirty="0">
              <a:solidFill>
                <a:srgbClr val="999999"/>
              </a:solidFill>
              <a:latin typeface="Comic Sans MS"/>
              <a:ea typeface="Comic Sans MS"/>
              <a:cs typeface="Comic Sans MS"/>
              <a:sym typeface="Comic Sans MS"/>
            </a:endParaRPr>
          </a:p>
          <a:p>
            <a:pPr marL="914400" lvl="0" indent="-355600" algn="l" rtl="0">
              <a:lnSpc>
                <a:spcPct val="150000"/>
              </a:lnSpc>
              <a:spcBef>
                <a:spcPts val="0"/>
              </a:spcBef>
              <a:spcAft>
                <a:spcPts val="0"/>
              </a:spcAft>
              <a:buClr>
                <a:srgbClr val="999999"/>
              </a:buClr>
              <a:buSzPts val="2000"/>
              <a:buFont typeface="Comic Sans MS"/>
              <a:buChar char="●"/>
            </a:pPr>
            <a:r>
              <a:rPr lang="zh-CN" sz="2000" dirty="0">
                <a:solidFill>
                  <a:srgbClr val="999999"/>
                </a:solidFill>
                <a:latin typeface="Comic Sans MS"/>
                <a:ea typeface="Comic Sans MS"/>
                <a:cs typeface="Comic Sans MS"/>
                <a:sym typeface="Comic Sans MS"/>
              </a:rPr>
              <a:t>System Requirements</a:t>
            </a:r>
            <a:endParaRPr sz="2000" dirty="0">
              <a:solidFill>
                <a:srgbClr val="999999"/>
              </a:solidFill>
              <a:latin typeface="Comic Sans MS"/>
              <a:ea typeface="Comic Sans MS"/>
              <a:cs typeface="Comic Sans MS"/>
              <a:sym typeface="Comic Sans MS"/>
            </a:endParaRPr>
          </a:p>
          <a:p>
            <a:pPr marL="914400" lvl="0" indent="-355600" algn="l" rtl="0">
              <a:lnSpc>
                <a:spcPct val="150000"/>
              </a:lnSpc>
              <a:spcBef>
                <a:spcPts val="0"/>
              </a:spcBef>
              <a:spcAft>
                <a:spcPts val="0"/>
              </a:spcAft>
              <a:buClr>
                <a:srgbClr val="999999"/>
              </a:buClr>
              <a:buSzPts val="2000"/>
              <a:buFont typeface="Comic Sans MS"/>
              <a:buChar char="●"/>
            </a:pPr>
            <a:r>
              <a:rPr lang="zh-CN" sz="2000" dirty="0">
                <a:solidFill>
                  <a:srgbClr val="999999"/>
                </a:solidFill>
                <a:latin typeface="Comic Sans MS"/>
                <a:ea typeface="Comic Sans MS"/>
                <a:cs typeface="Comic Sans MS"/>
                <a:sym typeface="Comic Sans MS"/>
              </a:rPr>
              <a:t>Design Principles</a:t>
            </a:r>
            <a:endParaRPr sz="2000" dirty="0">
              <a:solidFill>
                <a:srgbClr val="999999"/>
              </a:solidFill>
              <a:latin typeface="Comic Sans MS"/>
              <a:ea typeface="Comic Sans MS"/>
              <a:cs typeface="Comic Sans MS"/>
              <a:sym typeface="Comic Sans MS"/>
            </a:endParaRPr>
          </a:p>
          <a:p>
            <a:pPr marL="914400" lvl="0" indent="-355600" algn="l" rtl="0">
              <a:lnSpc>
                <a:spcPct val="150000"/>
              </a:lnSpc>
              <a:spcBef>
                <a:spcPts val="0"/>
              </a:spcBef>
              <a:spcAft>
                <a:spcPts val="0"/>
              </a:spcAft>
              <a:buClr>
                <a:srgbClr val="999999"/>
              </a:buClr>
              <a:buSzPts val="2000"/>
              <a:buFont typeface="Comic Sans MS"/>
              <a:buChar char="●"/>
            </a:pPr>
            <a:r>
              <a:rPr lang="zh-CN" sz="2000" dirty="0">
                <a:solidFill>
                  <a:srgbClr val="999999"/>
                </a:solidFill>
                <a:latin typeface="Comic Sans MS"/>
                <a:ea typeface="Comic Sans MS"/>
                <a:cs typeface="Comic Sans MS"/>
                <a:sym typeface="Comic Sans MS"/>
              </a:rPr>
              <a:t>System Architecture</a:t>
            </a:r>
            <a:endParaRPr sz="2000" dirty="0">
              <a:solidFill>
                <a:srgbClr val="999999"/>
              </a:solidFill>
              <a:latin typeface="Comic Sans MS"/>
              <a:ea typeface="Comic Sans MS"/>
              <a:cs typeface="Comic Sans MS"/>
              <a:sym typeface="Comic Sans MS"/>
            </a:endParaRPr>
          </a:p>
          <a:p>
            <a:pPr marL="914400" lvl="0" indent="-355600">
              <a:lnSpc>
                <a:spcPct val="150000"/>
              </a:lnSpc>
              <a:buClr>
                <a:srgbClr val="999999"/>
              </a:buClr>
              <a:buSzPts val="2000"/>
              <a:buFont typeface="Comic Sans MS"/>
              <a:buChar char="●"/>
            </a:pPr>
            <a:r>
              <a:rPr lang="en-US" altLang="zh-CN" sz="2000" dirty="0">
                <a:solidFill>
                  <a:srgbClr val="999999"/>
                </a:solidFill>
                <a:latin typeface="Comic Sans MS"/>
                <a:ea typeface="Comic Sans MS"/>
                <a:cs typeface="Comic Sans MS"/>
                <a:sym typeface="Comic Sans MS"/>
              </a:rPr>
              <a:t>Evaluation</a:t>
            </a:r>
          </a:p>
          <a:p>
            <a:pPr marL="914400" lvl="0" indent="-355600">
              <a:lnSpc>
                <a:spcPct val="150000"/>
              </a:lnSpc>
              <a:buClr>
                <a:srgbClr val="999999"/>
              </a:buClr>
              <a:buSzPts val="2000"/>
              <a:buFont typeface="Comic Sans MS"/>
              <a:buChar char="●"/>
            </a:pPr>
            <a:r>
              <a:rPr lang="zh-CN" sz="2000" dirty="0">
                <a:solidFill>
                  <a:srgbClr val="434343"/>
                </a:solidFill>
                <a:latin typeface="Comic Sans MS"/>
                <a:ea typeface="Comic Sans MS"/>
                <a:cs typeface="Comic Sans MS"/>
                <a:sym typeface="Comic Sans MS"/>
              </a:rPr>
              <a:t>Conclusion</a:t>
            </a:r>
            <a:endParaRPr sz="2000" dirty="0">
              <a:solidFill>
                <a:srgbClr val="434343"/>
              </a:solidFill>
              <a:latin typeface="Comic Sans MS"/>
              <a:ea typeface="Comic Sans MS"/>
              <a:cs typeface="Comic Sans MS"/>
              <a:sym typeface="Comic Sans MS"/>
            </a:endParaRPr>
          </a:p>
        </p:txBody>
      </p:sp>
      <p:sp>
        <p:nvSpPr>
          <p:cNvPr id="314" name="Google Shape;314;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CN"/>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sz="3200">
                <a:solidFill>
                  <a:srgbClr val="434343"/>
                </a:solidFill>
                <a:latin typeface="Comic Sans MS"/>
                <a:ea typeface="Comic Sans MS"/>
                <a:cs typeface="Comic Sans MS"/>
                <a:sym typeface="Comic Sans MS"/>
              </a:rPr>
              <a:t>Conclusion</a:t>
            </a:r>
            <a:endParaRPr/>
          </a:p>
        </p:txBody>
      </p:sp>
      <p:sp>
        <p:nvSpPr>
          <p:cNvPr id="320" name="Google Shape;320;p45"/>
          <p:cNvSpPr txBox="1">
            <a:spLocks noGrp="1"/>
          </p:cNvSpPr>
          <p:nvPr>
            <p:ph type="body" idx="1"/>
          </p:nvPr>
        </p:nvSpPr>
        <p:spPr>
          <a:xfrm>
            <a:off x="703600" y="1152475"/>
            <a:ext cx="8128800" cy="3416400"/>
          </a:xfrm>
          <a:prstGeom prst="rect">
            <a:avLst/>
          </a:prstGeom>
        </p:spPr>
        <p:txBody>
          <a:bodyPr spcFirstLastPara="1" wrap="square" lIns="91425" tIns="91425" rIns="91425" bIns="91425" anchor="t" anchorCtr="0">
            <a:noAutofit/>
          </a:bodyPr>
          <a:lstStyle/>
          <a:p>
            <a:pPr marL="0" lvl="0" indent="0">
              <a:spcAft>
                <a:spcPts val="1600"/>
              </a:spcAft>
              <a:buNone/>
            </a:pPr>
            <a:r>
              <a:rPr lang="en-US" dirty="0">
                <a:latin typeface="Comic Sans MS"/>
                <a:ea typeface="Comic Sans MS"/>
                <a:cs typeface="Comic Sans MS"/>
                <a:sym typeface="Comic Sans MS"/>
              </a:rPr>
              <a:t>Dynamo is a highly available and scalable data store, that  provides customers with the ability to customize their storage  system to meet their desired performance, durability and consistency SLAs. </a:t>
            </a:r>
            <a:endParaRPr dirty="0">
              <a:latin typeface="Comic Sans MS"/>
              <a:ea typeface="Comic Sans MS"/>
              <a:cs typeface="Comic Sans MS"/>
              <a:sym typeface="Comic Sans MS"/>
            </a:endParaRPr>
          </a:p>
        </p:txBody>
      </p:sp>
      <p:sp>
        <p:nvSpPr>
          <p:cNvPr id="321" name="Google Shape;321;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CN"/>
              <a:t>36</a:t>
            </a:fld>
            <a:endParaRPr/>
          </a:p>
        </p:txBody>
      </p:sp>
      <p:sp>
        <p:nvSpPr>
          <p:cNvPr id="322" name="Google Shape;322;p45"/>
          <p:cNvSpPr txBox="1"/>
          <p:nvPr/>
        </p:nvSpPr>
        <p:spPr>
          <a:xfrm>
            <a:off x="316900" y="4662025"/>
            <a:ext cx="8520600" cy="32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1200">
                <a:solidFill>
                  <a:srgbClr val="999999"/>
                </a:solidFill>
                <a:latin typeface="Comic Sans MS"/>
                <a:ea typeface="Comic Sans MS"/>
                <a:cs typeface="Comic Sans MS"/>
                <a:sym typeface="Comic Sans MS"/>
              </a:rPr>
              <a:t>Conclusion</a:t>
            </a:r>
            <a:endParaRPr sz="1200">
              <a:solidFill>
                <a:srgbClr val="999999"/>
              </a:solidFill>
              <a:latin typeface="Comic Sans MS"/>
              <a:ea typeface="Comic Sans MS"/>
              <a:cs typeface="Comic Sans MS"/>
              <a:sym typeface="Comic Sans M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6"/>
          <p:cNvSpPr txBox="1">
            <a:spLocks noGrp="1"/>
          </p:cNvSpPr>
          <p:nvPr>
            <p:ph type="body" idx="1"/>
          </p:nvPr>
        </p:nvSpPr>
        <p:spPr>
          <a:xfrm>
            <a:off x="311700" y="863550"/>
            <a:ext cx="8520600" cy="3416400"/>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1600"/>
              </a:spcAft>
              <a:buNone/>
            </a:pPr>
            <a:r>
              <a:rPr lang="zh-CN" sz="4800">
                <a:solidFill>
                  <a:srgbClr val="000000"/>
                </a:solidFill>
                <a:latin typeface="Comic Sans MS"/>
                <a:ea typeface="Comic Sans MS"/>
                <a:cs typeface="Comic Sans MS"/>
                <a:sym typeface="Comic Sans MS"/>
              </a:rPr>
              <a:t>Q &amp; A</a:t>
            </a:r>
            <a:endParaRPr sz="4800">
              <a:solidFill>
                <a:srgbClr val="000000"/>
              </a:solidFill>
              <a:latin typeface="Comic Sans MS"/>
              <a:ea typeface="Comic Sans MS"/>
              <a:cs typeface="Comic Sans MS"/>
              <a:sym typeface="Comic Sans MS"/>
            </a:endParaRPr>
          </a:p>
        </p:txBody>
      </p:sp>
      <p:sp>
        <p:nvSpPr>
          <p:cNvPr id="328" name="Google Shape;328;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CN"/>
              <a:t>37</a:t>
            </a:fld>
            <a:endParaRPr/>
          </a:p>
        </p:txBody>
      </p:sp>
      <p:pic>
        <p:nvPicPr>
          <p:cNvPr id="329" name="Google Shape;329;p46"/>
          <p:cNvPicPr preferRelativeResize="0"/>
          <p:nvPr/>
        </p:nvPicPr>
        <p:blipFill>
          <a:blip r:embed="rId3">
            <a:alphaModFix/>
          </a:blip>
          <a:stretch>
            <a:fillRect/>
          </a:stretch>
        </p:blipFill>
        <p:spPr>
          <a:xfrm>
            <a:off x="3219750" y="1958725"/>
            <a:ext cx="2704500" cy="27045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zh-CN" sz="3200">
                <a:solidFill>
                  <a:srgbClr val="434343"/>
                </a:solidFill>
                <a:latin typeface="Comic Sans MS"/>
                <a:ea typeface="Comic Sans MS"/>
                <a:cs typeface="Comic Sans MS"/>
                <a:sym typeface="Comic Sans MS"/>
              </a:rPr>
              <a:t>Reference</a:t>
            </a:r>
            <a:endParaRPr/>
          </a:p>
        </p:txBody>
      </p:sp>
      <p:sp>
        <p:nvSpPr>
          <p:cNvPr id="335" name="Google Shape;335;p4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zh-CN">
                <a:solidFill>
                  <a:srgbClr val="434343"/>
                </a:solidFill>
                <a:latin typeface="Comic Sans MS"/>
                <a:ea typeface="Comic Sans MS"/>
                <a:cs typeface="Comic Sans MS"/>
                <a:sym typeface="Comic Sans MS"/>
              </a:rPr>
              <a:t>Amazon</a:t>
            </a:r>
            <a:endParaRPr>
              <a:solidFill>
                <a:srgbClr val="434343"/>
              </a:solidFill>
              <a:latin typeface="Comic Sans MS"/>
              <a:ea typeface="Comic Sans MS"/>
              <a:cs typeface="Comic Sans MS"/>
              <a:sym typeface="Comic Sans MS"/>
            </a:endParaRPr>
          </a:p>
          <a:p>
            <a:pPr marL="914400" lvl="1" indent="-317500" algn="l" rtl="0">
              <a:spcBef>
                <a:spcPts val="0"/>
              </a:spcBef>
              <a:spcAft>
                <a:spcPts val="0"/>
              </a:spcAft>
              <a:buSzPts val="1400"/>
              <a:buChar char="○"/>
            </a:pPr>
            <a:r>
              <a:rPr lang="zh-CN">
                <a:solidFill>
                  <a:srgbClr val="434343"/>
                </a:solidFill>
                <a:latin typeface="Comic Sans MS"/>
                <a:ea typeface="Comic Sans MS"/>
                <a:cs typeface="Comic Sans MS"/>
                <a:sym typeface="Comic Sans MS"/>
              </a:rPr>
              <a:t>Werner Vogels, Blog Post, 02 Oct 2007.</a:t>
            </a:r>
            <a:endParaRPr>
              <a:solidFill>
                <a:srgbClr val="434343"/>
              </a:solidFill>
              <a:latin typeface="Comic Sans MS"/>
              <a:ea typeface="Comic Sans MS"/>
              <a:cs typeface="Comic Sans MS"/>
              <a:sym typeface="Comic Sans MS"/>
            </a:endParaRPr>
          </a:p>
          <a:p>
            <a:pPr marL="914400" lvl="1" indent="-317500" algn="l" rtl="0">
              <a:spcBef>
                <a:spcPts val="0"/>
              </a:spcBef>
              <a:spcAft>
                <a:spcPts val="0"/>
              </a:spcAft>
              <a:buClr>
                <a:srgbClr val="434343"/>
              </a:buClr>
              <a:buSzPts val="1400"/>
              <a:buFont typeface="Comic Sans MS"/>
              <a:buChar char="○"/>
            </a:pPr>
            <a:r>
              <a:rPr lang="zh-CN" u="sng">
                <a:solidFill>
                  <a:schemeClr val="hlink"/>
                </a:solidFill>
                <a:latin typeface="Comic Sans MS"/>
                <a:ea typeface="Comic Sans MS"/>
                <a:cs typeface="Comic Sans MS"/>
                <a:sym typeface="Comic Sans MS"/>
                <a:hlinkClick r:id="rId3"/>
              </a:rPr>
              <a:t>https://www.allthingsdistributed.com/2007/10/amazons_dynamo.html</a:t>
            </a:r>
            <a:endParaRPr>
              <a:solidFill>
                <a:srgbClr val="434343"/>
              </a:solidFill>
              <a:latin typeface="Comic Sans MS"/>
              <a:ea typeface="Comic Sans MS"/>
              <a:cs typeface="Comic Sans MS"/>
              <a:sym typeface="Comic Sans MS"/>
            </a:endParaRPr>
          </a:p>
          <a:p>
            <a:pPr marL="457200" lvl="0" indent="-342900" algn="l" rtl="0">
              <a:spcBef>
                <a:spcPts val="0"/>
              </a:spcBef>
              <a:spcAft>
                <a:spcPts val="0"/>
              </a:spcAft>
              <a:buClr>
                <a:srgbClr val="434343"/>
              </a:buClr>
              <a:buSzPts val="1800"/>
              <a:buFont typeface="Comic Sans MS"/>
              <a:buChar char="●"/>
            </a:pPr>
            <a:r>
              <a:rPr lang="zh-CN">
                <a:solidFill>
                  <a:srgbClr val="434343"/>
                </a:solidFill>
                <a:latin typeface="Comic Sans MS"/>
                <a:ea typeface="Comic Sans MS"/>
                <a:cs typeface="Comic Sans MS"/>
                <a:sym typeface="Comic Sans MS"/>
              </a:rPr>
              <a:t>Press</a:t>
            </a:r>
            <a:endParaRPr>
              <a:solidFill>
                <a:srgbClr val="434343"/>
              </a:solidFill>
              <a:latin typeface="Comic Sans MS"/>
              <a:ea typeface="Comic Sans MS"/>
              <a:cs typeface="Comic Sans MS"/>
              <a:sym typeface="Comic Sans MS"/>
            </a:endParaRPr>
          </a:p>
          <a:p>
            <a:pPr marL="914400" lvl="1" indent="-317500" algn="l" rtl="0">
              <a:spcBef>
                <a:spcPts val="0"/>
              </a:spcBef>
              <a:spcAft>
                <a:spcPts val="0"/>
              </a:spcAft>
              <a:buClr>
                <a:srgbClr val="434343"/>
              </a:buClr>
              <a:buSzPts val="1400"/>
              <a:buFont typeface="Comic Sans MS"/>
              <a:buChar char="○"/>
            </a:pPr>
            <a:r>
              <a:rPr lang="zh-CN">
                <a:solidFill>
                  <a:srgbClr val="434343"/>
                </a:solidFill>
                <a:latin typeface="Comic Sans MS"/>
                <a:ea typeface="Comic Sans MS"/>
                <a:cs typeface="Comic Sans MS"/>
                <a:sym typeface="Comic Sans MS"/>
              </a:rPr>
              <a:t>A Conversation with Werner Vogels: </a:t>
            </a:r>
            <a:r>
              <a:rPr lang="zh-CN" u="sng">
                <a:solidFill>
                  <a:schemeClr val="hlink"/>
                </a:solidFill>
                <a:latin typeface="Comic Sans MS"/>
                <a:ea typeface="Comic Sans MS"/>
                <a:cs typeface="Comic Sans MS"/>
                <a:sym typeface="Comic Sans MS"/>
                <a:hlinkClick r:id="rId4"/>
              </a:rPr>
              <a:t>https://queue.acm.org/detail.cfm?id=1142065</a:t>
            </a:r>
            <a:endParaRPr>
              <a:solidFill>
                <a:srgbClr val="434343"/>
              </a:solidFill>
              <a:latin typeface="Comic Sans MS"/>
              <a:ea typeface="Comic Sans MS"/>
              <a:cs typeface="Comic Sans MS"/>
              <a:sym typeface="Comic Sans MS"/>
            </a:endParaRPr>
          </a:p>
          <a:p>
            <a:pPr marL="914400" lvl="1" indent="-317500" algn="l" rtl="0">
              <a:spcBef>
                <a:spcPts val="0"/>
              </a:spcBef>
              <a:spcAft>
                <a:spcPts val="0"/>
              </a:spcAft>
              <a:buClr>
                <a:srgbClr val="434343"/>
              </a:buClr>
              <a:buSzPts val="1400"/>
              <a:buFont typeface="Comic Sans MS"/>
              <a:buChar char="○"/>
            </a:pPr>
            <a:r>
              <a:rPr lang="zh-CN">
                <a:solidFill>
                  <a:srgbClr val="434343"/>
                </a:solidFill>
                <a:latin typeface="Comic Sans MS"/>
                <a:ea typeface="Comic Sans MS"/>
                <a:cs typeface="Comic Sans MS"/>
                <a:sym typeface="Comic Sans MS"/>
              </a:rPr>
              <a:t>A Guide to Consistent Hashing: </a:t>
            </a:r>
            <a:r>
              <a:rPr lang="zh-CN" u="sng">
                <a:solidFill>
                  <a:schemeClr val="hlink"/>
                </a:solidFill>
                <a:latin typeface="Comic Sans MS"/>
                <a:ea typeface="Comic Sans MS"/>
                <a:cs typeface="Comic Sans MS"/>
                <a:sym typeface="Comic Sans MS"/>
                <a:hlinkClick r:id="rId5"/>
              </a:rPr>
              <a:t>https://www.toptal.com/big-data/consistent-hashing</a:t>
            </a:r>
            <a:endParaRPr>
              <a:solidFill>
                <a:srgbClr val="434343"/>
              </a:solidFill>
              <a:latin typeface="Comic Sans MS"/>
              <a:ea typeface="Comic Sans MS"/>
              <a:cs typeface="Comic Sans MS"/>
              <a:sym typeface="Comic Sans MS"/>
            </a:endParaRPr>
          </a:p>
          <a:p>
            <a:pPr marL="914400" lvl="1" indent="-317500" algn="l" rtl="0">
              <a:spcBef>
                <a:spcPts val="0"/>
              </a:spcBef>
              <a:spcAft>
                <a:spcPts val="0"/>
              </a:spcAft>
              <a:buClr>
                <a:srgbClr val="434343"/>
              </a:buClr>
              <a:buSzPts val="1400"/>
              <a:buFont typeface="Comic Sans MS"/>
              <a:buChar char="○"/>
            </a:pPr>
            <a:r>
              <a:rPr lang="zh-CN" u="sng">
                <a:solidFill>
                  <a:schemeClr val="hlink"/>
                </a:solidFill>
                <a:latin typeface="Comic Sans MS"/>
                <a:ea typeface="Comic Sans MS"/>
                <a:cs typeface="Comic Sans MS"/>
                <a:sym typeface="Comic Sans MS"/>
                <a:hlinkClick r:id="rId6"/>
              </a:rPr>
              <a:t>https://www.cnblogs.com/liangmou/p/7786345.html</a:t>
            </a:r>
            <a:endParaRPr>
              <a:solidFill>
                <a:srgbClr val="434343"/>
              </a:solidFill>
              <a:latin typeface="Comic Sans MS"/>
              <a:ea typeface="Comic Sans MS"/>
              <a:cs typeface="Comic Sans MS"/>
              <a:sym typeface="Comic Sans MS"/>
            </a:endParaRPr>
          </a:p>
          <a:p>
            <a:pPr marL="914400" lvl="1" indent="-317500" algn="l" rtl="0">
              <a:spcBef>
                <a:spcPts val="0"/>
              </a:spcBef>
              <a:spcAft>
                <a:spcPts val="0"/>
              </a:spcAft>
              <a:buClr>
                <a:srgbClr val="434343"/>
              </a:buClr>
              <a:buSzPts val="1400"/>
              <a:buFont typeface="Comic Sans MS"/>
              <a:buChar char="○"/>
            </a:pPr>
            <a:r>
              <a:rPr lang="zh-CN" u="sng">
                <a:solidFill>
                  <a:schemeClr val="hlink"/>
                </a:solidFill>
                <a:latin typeface="Comic Sans MS"/>
                <a:ea typeface="Comic Sans MS"/>
                <a:cs typeface="Comic Sans MS"/>
                <a:sym typeface="Comic Sans MS"/>
                <a:hlinkClick r:id="rId7"/>
              </a:rPr>
              <a:t>https://zhuanlan.zhihu.com/p/27853552</a:t>
            </a:r>
            <a:endParaRPr>
              <a:solidFill>
                <a:srgbClr val="434343"/>
              </a:solidFill>
              <a:latin typeface="Comic Sans MS"/>
              <a:ea typeface="Comic Sans MS"/>
              <a:cs typeface="Comic Sans MS"/>
              <a:sym typeface="Comic Sans MS"/>
            </a:endParaRPr>
          </a:p>
          <a:p>
            <a:pPr marL="914400" lvl="1" indent="-317500" algn="l" rtl="0">
              <a:spcBef>
                <a:spcPts val="0"/>
              </a:spcBef>
              <a:spcAft>
                <a:spcPts val="0"/>
              </a:spcAft>
              <a:buClr>
                <a:srgbClr val="434343"/>
              </a:buClr>
              <a:buSzPts val="1400"/>
              <a:buFont typeface="Comic Sans MS"/>
              <a:buChar char="○"/>
            </a:pPr>
            <a:r>
              <a:rPr lang="zh-CN" u="sng">
                <a:solidFill>
                  <a:schemeClr val="hlink"/>
                </a:solidFill>
                <a:latin typeface="Comic Sans MS"/>
                <a:ea typeface="Comic Sans MS"/>
                <a:cs typeface="Comic Sans MS"/>
                <a:sym typeface="Comic Sans MS"/>
                <a:hlinkClick r:id="rId8"/>
              </a:rPr>
              <a:t>https://chenjiayang.me/2018/08/05/paper-Dynamo/</a:t>
            </a:r>
            <a:endParaRPr>
              <a:solidFill>
                <a:srgbClr val="434343"/>
              </a:solidFill>
              <a:latin typeface="Comic Sans MS"/>
              <a:ea typeface="Comic Sans MS"/>
              <a:cs typeface="Comic Sans MS"/>
              <a:sym typeface="Comic Sans MS"/>
            </a:endParaRPr>
          </a:p>
          <a:p>
            <a:pPr marL="914400" lvl="1" indent="-317500" algn="l" rtl="0">
              <a:spcBef>
                <a:spcPts val="0"/>
              </a:spcBef>
              <a:spcAft>
                <a:spcPts val="0"/>
              </a:spcAft>
              <a:buClr>
                <a:srgbClr val="434343"/>
              </a:buClr>
              <a:buSzPts val="1400"/>
              <a:buFont typeface="Comic Sans MS"/>
              <a:buChar char="○"/>
            </a:pPr>
            <a:r>
              <a:rPr lang="zh-CN" u="sng">
                <a:solidFill>
                  <a:schemeClr val="hlink"/>
                </a:solidFill>
                <a:latin typeface="Comic Sans MS"/>
                <a:ea typeface="Comic Sans MS"/>
                <a:cs typeface="Comic Sans MS"/>
                <a:sym typeface="Comic Sans MS"/>
                <a:hlinkClick r:id="rId9"/>
              </a:rPr>
              <a:t>https://cs.uwaterloo.ca/~tozsu/courses/CS848/W15/presentations/JeffAvery-Dynamo.pdf</a:t>
            </a:r>
            <a:endParaRPr>
              <a:solidFill>
                <a:srgbClr val="434343"/>
              </a:solidFill>
              <a:latin typeface="Comic Sans MS"/>
              <a:ea typeface="Comic Sans MS"/>
              <a:cs typeface="Comic Sans MS"/>
              <a:sym typeface="Comic Sans MS"/>
            </a:endParaRPr>
          </a:p>
          <a:p>
            <a:pPr marL="914400" lvl="1" indent="-317500" algn="l" rtl="0">
              <a:spcBef>
                <a:spcPts val="0"/>
              </a:spcBef>
              <a:spcAft>
                <a:spcPts val="0"/>
              </a:spcAft>
              <a:buClr>
                <a:srgbClr val="434343"/>
              </a:buClr>
              <a:buSzPts val="1400"/>
              <a:buFont typeface="Comic Sans MS"/>
              <a:buChar char="○"/>
            </a:pPr>
            <a:r>
              <a:rPr lang="zh-CN">
                <a:solidFill>
                  <a:srgbClr val="434343"/>
                </a:solidFill>
                <a:latin typeface="Comic Sans MS"/>
                <a:ea typeface="Comic Sans MS"/>
                <a:cs typeface="Comic Sans MS"/>
                <a:sym typeface="Comic Sans MS"/>
              </a:rPr>
              <a:t>10 years on, Amazon CTO reflects on DynamoDB launch: </a:t>
            </a:r>
            <a:r>
              <a:rPr lang="zh-CN" u="sng">
                <a:solidFill>
                  <a:schemeClr val="hlink"/>
                </a:solidFill>
                <a:latin typeface="Comic Sans MS"/>
                <a:ea typeface="Comic Sans MS"/>
                <a:cs typeface="Comic Sans MS"/>
                <a:sym typeface="Comic Sans MS"/>
                <a:hlinkClick r:id="rId10"/>
              </a:rPr>
              <a:t>https://www.theregister.co.uk/2017/10/06/10_years_on_amazons_cloud_chief_reflects_on_dynamodb_launch/</a:t>
            </a:r>
            <a:endParaRPr>
              <a:solidFill>
                <a:srgbClr val="434343"/>
              </a:solidFill>
              <a:latin typeface="Comic Sans MS"/>
              <a:ea typeface="Comic Sans MS"/>
              <a:cs typeface="Comic Sans MS"/>
              <a:sym typeface="Comic Sans MS"/>
            </a:endParaRPr>
          </a:p>
        </p:txBody>
      </p:sp>
      <p:sp>
        <p:nvSpPr>
          <p:cNvPr id="336" name="Google Shape;336;p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CN"/>
              <a:t>38</a:t>
            </a:fld>
            <a:endParaRPr/>
          </a:p>
        </p:txBody>
      </p:sp>
      <p:sp>
        <p:nvSpPr>
          <p:cNvPr id="337" name="Google Shape;337;p47"/>
          <p:cNvSpPr txBox="1"/>
          <p:nvPr/>
        </p:nvSpPr>
        <p:spPr>
          <a:xfrm>
            <a:off x="316900" y="4662025"/>
            <a:ext cx="8520600" cy="32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1200">
                <a:solidFill>
                  <a:srgbClr val="999999"/>
                </a:solidFill>
                <a:latin typeface="Comic Sans MS"/>
                <a:ea typeface="Comic Sans MS"/>
                <a:cs typeface="Comic Sans MS"/>
                <a:sym typeface="Comic Sans MS"/>
              </a:rPr>
              <a:t>Reference</a:t>
            </a:r>
            <a:endParaRPr sz="1200">
              <a:solidFill>
                <a:srgbClr val="999999"/>
              </a:solidFill>
              <a:latin typeface="Comic Sans MS"/>
              <a:ea typeface="Comic Sans MS"/>
              <a:cs typeface="Comic Sans MS"/>
              <a:sym typeface="Comic Sans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sz="3200">
                <a:solidFill>
                  <a:srgbClr val="434343"/>
                </a:solidFill>
                <a:latin typeface="Comic Sans MS"/>
                <a:ea typeface="Comic Sans MS"/>
                <a:cs typeface="Comic Sans MS"/>
                <a:sym typeface="Comic Sans MS"/>
              </a:rPr>
              <a:t>Background</a:t>
            </a:r>
            <a:endParaRPr/>
          </a:p>
        </p:txBody>
      </p:sp>
      <p:sp>
        <p:nvSpPr>
          <p:cNvPr id="76" name="Google Shape;76;p16"/>
          <p:cNvSpPr txBox="1">
            <a:spLocks noGrp="1"/>
          </p:cNvSpPr>
          <p:nvPr>
            <p:ph type="body" idx="1"/>
          </p:nvPr>
        </p:nvSpPr>
        <p:spPr>
          <a:xfrm>
            <a:off x="731300" y="1152475"/>
            <a:ext cx="51822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atin typeface="Comic Sans MS"/>
                <a:ea typeface="Comic Sans MS"/>
                <a:cs typeface="Comic Sans MS"/>
                <a:sym typeface="Comic Sans MS"/>
              </a:rPr>
              <a:t>"Our goal was to build a database that would have the unbounded </a:t>
            </a:r>
            <a:r>
              <a:rPr lang="zh-CN" sz="2000" b="1">
                <a:latin typeface="Comic Sans MS"/>
                <a:ea typeface="Comic Sans MS"/>
                <a:cs typeface="Comic Sans MS"/>
                <a:sym typeface="Comic Sans MS"/>
              </a:rPr>
              <a:t>SCALABILITY</a:t>
            </a:r>
            <a:r>
              <a:rPr lang="zh-CN">
                <a:latin typeface="Comic Sans MS"/>
                <a:ea typeface="Comic Sans MS"/>
                <a:cs typeface="Comic Sans MS"/>
                <a:sym typeface="Comic Sans MS"/>
              </a:rPr>
              <a:t>, </a:t>
            </a:r>
            <a:r>
              <a:rPr lang="zh-CN" sz="2000" b="1">
                <a:latin typeface="Comic Sans MS"/>
                <a:ea typeface="Comic Sans MS"/>
                <a:cs typeface="Comic Sans MS"/>
                <a:sym typeface="Comic Sans MS"/>
              </a:rPr>
              <a:t>CONSISTENT</a:t>
            </a:r>
            <a:r>
              <a:rPr lang="zh-CN">
                <a:latin typeface="Comic Sans MS"/>
                <a:ea typeface="Comic Sans MS"/>
                <a:cs typeface="Comic Sans MS"/>
                <a:sym typeface="Comic Sans MS"/>
              </a:rPr>
              <a:t> performance and the high </a:t>
            </a:r>
            <a:r>
              <a:rPr lang="zh-CN" sz="2000" b="1">
                <a:latin typeface="Comic Sans MS"/>
                <a:ea typeface="Comic Sans MS"/>
                <a:cs typeface="Comic Sans MS"/>
                <a:sym typeface="Comic Sans MS"/>
              </a:rPr>
              <a:t>AVAILABILITY</a:t>
            </a:r>
            <a:r>
              <a:rPr lang="zh-CN">
                <a:latin typeface="Comic Sans MS"/>
                <a:ea typeface="Comic Sans MS"/>
                <a:cs typeface="Comic Sans MS"/>
                <a:sym typeface="Comic Sans MS"/>
              </a:rPr>
              <a:t> to support the needs of our rapidly growing business."</a:t>
            </a:r>
            <a:endParaRPr>
              <a:latin typeface="Comic Sans MS"/>
              <a:ea typeface="Comic Sans MS"/>
              <a:cs typeface="Comic Sans MS"/>
              <a:sym typeface="Comic Sans MS"/>
            </a:endParaRPr>
          </a:p>
          <a:p>
            <a:pPr marL="0" lvl="0" indent="0" algn="l" rtl="0">
              <a:spcBef>
                <a:spcPts val="1600"/>
              </a:spcBef>
              <a:spcAft>
                <a:spcPts val="0"/>
              </a:spcAft>
              <a:buNone/>
            </a:pPr>
            <a:endParaRPr>
              <a:latin typeface="Comic Sans MS"/>
              <a:ea typeface="Comic Sans MS"/>
              <a:cs typeface="Comic Sans MS"/>
              <a:sym typeface="Comic Sans MS"/>
            </a:endParaRPr>
          </a:p>
          <a:p>
            <a:pPr marL="0" lvl="0" indent="0" algn="l" rtl="0">
              <a:spcBef>
                <a:spcPts val="1600"/>
              </a:spcBef>
              <a:spcAft>
                <a:spcPts val="1600"/>
              </a:spcAft>
              <a:buNone/>
            </a:pPr>
            <a:r>
              <a:rPr lang="zh-CN">
                <a:latin typeface="Comic Sans MS"/>
                <a:ea typeface="Comic Sans MS"/>
                <a:cs typeface="Comic Sans MS"/>
                <a:sym typeface="Comic Sans MS"/>
              </a:rPr>
              <a:t>"What started out as an exercise in solving our own needs in a </a:t>
            </a:r>
            <a:r>
              <a:rPr lang="zh-CN" sz="2000" b="1">
                <a:latin typeface="Comic Sans MS"/>
                <a:ea typeface="Comic Sans MS"/>
                <a:cs typeface="Comic Sans MS"/>
                <a:sym typeface="Comic Sans MS"/>
              </a:rPr>
              <a:t>CUSTOMER</a:t>
            </a:r>
            <a:r>
              <a:rPr lang="zh-CN">
                <a:latin typeface="Comic Sans MS"/>
                <a:ea typeface="Comic Sans MS"/>
                <a:cs typeface="Comic Sans MS"/>
                <a:sym typeface="Comic Sans MS"/>
              </a:rPr>
              <a:t> obsessed way…”</a:t>
            </a:r>
            <a:endParaRPr>
              <a:latin typeface="Comic Sans MS"/>
              <a:ea typeface="Comic Sans MS"/>
              <a:cs typeface="Comic Sans MS"/>
              <a:sym typeface="Comic Sans MS"/>
            </a:endParaRPr>
          </a:p>
        </p:txBody>
      </p:sp>
      <p:sp>
        <p:nvSpPr>
          <p:cNvPr id="77" name="Google Shape;7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CN"/>
              <a:t>4</a:t>
            </a:fld>
            <a:endParaRPr/>
          </a:p>
        </p:txBody>
      </p:sp>
      <p:pic>
        <p:nvPicPr>
          <p:cNvPr id="78" name="Google Shape;78;p16"/>
          <p:cNvPicPr preferRelativeResize="0"/>
          <p:nvPr/>
        </p:nvPicPr>
        <p:blipFill>
          <a:blip r:embed="rId3">
            <a:alphaModFix/>
          </a:blip>
          <a:stretch>
            <a:fillRect/>
          </a:stretch>
        </p:blipFill>
        <p:spPr>
          <a:xfrm>
            <a:off x="6370663" y="1500175"/>
            <a:ext cx="2143125" cy="2143125"/>
          </a:xfrm>
          <a:prstGeom prst="rect">
            <a:avLst/>
          </a:prstGeom>
          <a:noFill/>
          <a:ln>
            <a:noFill/>
          </a:ln>
        </p:spPr>
      </p:pic>
      <p:sp>
        <p:nvSpPr>
          <p:cNvPr id="79" name="Google Shape;79;p16"/>
          <p:cNvSpPr txBox="1"/>
          <p:nvPr/>
        </p:nvSpPr>
        <p:spPr>
          <a:xfrm>
            <a:off x="6612325" y="3693075"/>
            <a:ext cx="1755000" cy="47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zh-CN">
                <a:solidFill>
                  <a:srgbClr val="666666"/>
                </a:solidFill>
                <a:latin typeface="Comic Sans MS"/>
                <a:ea typeface="Comic Sans MS"/>
                <a:cs typeface="Comic Sans MS"/>
                <a:sym typeface="Comic Sans MS"/>
              </a:rPr>
              <a:t>Werner Vogels</a:t>
            </a:r>
            <a:endParaRPr>
              <a:solidFill>
                <a:srgbClr val="666666"/>
              </a:solidFill>
              <a:latin typeface="Comic Sans MS"/>
              <a:ea typeface="Comic Sans MS"/>
              <a:cs typeface="Comic Sans MS"/>
              <a:sym typeface="Comic Sans MS"/>
            </a:endParaRPr>
          </a:p>
          <a:p>
            <a:pPr marL="0" lvl="0" indent="0" algn="ctr" rtl="0">
              <a:spcBef>
                <a:spcPts val="0"/>
              </a:spcBef>
              <a:spcAft>
                <a:spcPts val="0"/>
              </a:spcAft>
              <a:buNone/>
            </a:pPr>
            <a:r>
              <a:rPr lang="zh-CN">
                <a:solidFill>
                  <a:srgbClr val="666666"/>
                </a:solidFill>
                <a:latin typeface="Comic Sans MS"/>
                <a:ea typeface="Comic Sans MS"/>
                <a:cs typeface="Comic Sans MS"/>
                <a:sym typeface="Comic Sans MS"/>
              </a:rPr>
              <a:t>CTO - Amazon,com</a:t>
            </a:r>
            <a:endParaRPr>
              <a:solidFill>
                <a:srgbClr val="666666"/>
              </a:solidFill>
              <a:latin typeface="Comic Sans MS"/>
              <a:ea typeface="Comic Sans MS"/>
              <a:cs typeface="Comic Sans MS"/>
              <a:sym typeface="Comic Sans MS"/>
            </a:endParaRPr>
          </a:p>
        </p:txBody>
      </p:sp>
      <p:sp>
        <p:nvSpPr>
          <p:cNvPr id="80" name="Google Shape;80;p16"/>
          <p:cNvSpPr txBox="1"/>
          <p:nvPr/>
        </p:nvSpPr>
        <p:spPr>
          <a:xfrm>
            <a:off x="316900" y="4662025"/>
            <a:ext cx="8520600" cy="32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1200">
                <a:solidFill>
                  <a:srgbClr val="999999"/>
                </a:solidFill>
                <a:latin typeface="Comic Sans MS"/>
                <a:ea typeface="Comic Sans MS"/>
                <a:cs typeface="Comic Sans MS"/>
                <a:sym typeface="Comic Sans MS"/>
              </a:rPr>
              <a:t>Background</a:t>
            </a:r>
            <a:endParaRPr sz="1200">
              <a:solidFill>
                <a:srgbClr val="999999"/>
              </a:solidFill>
              <a:latin typeface="Comic Sans MS"/>
              <a:ea typeface="Comic Sans MS"/>
              <a:cs typeface="Comic Sans MS"/>
              <a:sym typeface="Comic Sans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sz="3200">
                <a:solidFill>
                  <a:srgbClr val="434343"/>
                </a:solidFill>
                <a:latin typeface="Comic Sans MS"/>
                <a:ea typeface="Comic Sans MS"/>
                <a:cs typeface="Comic Sans MS"/>
                <a:sym typeface="Comic Sans MS"/>
              </a:rPr>
              <a:t>Outline</a:t>
            </a:r>
            <a:endParaRPr sz="3200">
              <a:solidFill>
                <a:srgbClr val="434343"/>
              </a:solidFill>
              <a:latin typeface="Comic Sans MS"/>
              <a:ea typeface="Comic Sans MS"/>
              <a:cs typeface="Comic Sans MS"/>
              <a:sym typeface="Comic Sans MS"/>
            </a:endParaRPr>
          </a:p>
        </p:txBody>
      </p:sp>
      <p:sp>
        <p:nvSpPr>
          <p:cNvPr id="86" name="Google Shape;86;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914400" lvl="0" indent="-355600" algn="l" rtl="0">
              <a:lnSpc>
                <a:spcPct val="150000"/>
              </a:lnSpc>
              <a:spcBef>
                <a:spcPts val="0"/>
              </a:spcBef>
              <a:spcAft>
                <a:spcPts val="0"/>
              </a:spcAft>
              <a:buClr>
                <a:srgbClr val="999999"/>
              </a:buClr>
              <a:buSzPts val="2000"/>
              <a:buFont typeface="Comic Sans MS"/>
              <a:buChar char="●"/>
            </a:pPr>
            <a:r>
              <a:rPr lang="zh-CN" sz="2000" dirty="0">
                <a:solidFill>
                  <a:srgbClr val="999999"/>
                </a:solidFill>
                <a:latin typeface="Comic Sans MS"/>
                <a:ea typeface="Comic Sans MS"/>
                <a:cs typeface="Comic Sans MS"/>
                <a:sym typeface="Comic Sans MS"/>
              </a:rPr>
              <a:t>Background</a:t>
            </a:r>
            <a:endParaRPr sz="2000" dirty="0">
              <a:solidFill>
                <a:srgbClr val="999999"/>
              </a:solidFill>
              <a:latin typeface="Comic Sans MS"/>
              <a:ea typeface="Comic Sans MS"/>
              <a:cs typeface="Comic Sans MS"/>
              <a:sym typeface="Comic Sans MS"/>
            </a:endParaRPr>
          </a:p>
          <a:p>
            <a:pPr marL="914400" lvl="0" indent="-355600" algn="l" rtl="0">
              <a:lnSpc>
                <a:spcPct val="150000"/>
              </a:lnSpc>
              <a:spcBef>
                <a:spcPts val="0"/>
              </a:spcBef>
              <a:spcAft>
                <a:spcPts val="0"/>
              </a:spcAft>
              <a:buClr>
                <a:srgbClr val="434343"/>
              </a:buClr>
              <a:buSzPts val="2000"/>
              <a:buFont typeface="Comic Sans MS"/>
              <a:buChar char="●"/>
            </a:pPr>
            <a:r>
              <a:rPr lang="zh-CN" sz="2000" dirty="0">
                <a:solidFill>
                  <a:srgbClr val="434343"/>
                </a:solidFill>
                <a:latin typeface="Comic Sans MS"/>
                <a:ea typeface="Comic Sans MS"/>
                <a:cs typeface="Comic Sans MS"/>
                <a:sym typeface="Comic Sans MS"/>
              </a:rPr>
              <a:t>System Requirements</a:t>
            </a:r>
            <a:endParaRPr sz="2000" dirty="0">
              <a:solidFill>
                <a:srgbClr val="434343"/>
              </a:solidFill>
              <a:latin typeface="Comic Sans MS"/>
              <a:ea typeface="Comic Sans MS"/>
              <a:cs typeface="Comic Sans MS"/>
              <a:sym typeface="Comic Sans MS"/>
            </a:endParaRPr>
          </a:p>
          <a:p>
            <a:pPr marL="914400" lvl="0" indent="-355600" algn="l" rtl="0">
              <a:lnSpc>
                <a:spcPct val="150000"/>
              </a:lnSpc>
              <a:spcBef>
                <a:spcPts val="0"/>
              </a:spcBef>
              <a:spcAft>
                <a:spcPts val="0"/>
              </a:spcAft>
              <a:buClr>
                <a:srgbClr val="999999"/>
              </a:buClr>
              <a:buSzPts val="2000"/>
              <a:buFont typeface="Comic Sans MS"/>
              <a:buChar char="●"/>
            </a:pPr>
            <a:r>
              <a:rPr lang="zh-CN" sz="2000" dirty="0">
                <a:solidFill>
                  <a:srgbClr val="999999"/>
                </a:solidFill>
                <a:latin typeface="Comic Sans MS"/>
                <a:ea typeface="Comic Sans MS"/>
                <a:cs typeface="Comic Sans MS"/>
                <a:sym typeface="Comic Sans MS"/>
              </a:rPr>
              <a:t>Design Principles</a:t>
            </a:r>
            <a:endParaRPr sz="2000" dirty="0">
              <a:solidFill>
                <a:srgbClr val="999999"/>
              </a:solidFill>
              <a:latin typeface="Comic Sans MS"/>
              <a:ea typeface="Comic Sans MS"/>
              <a:cs typeface="Comic Sans MS"/>
              <a:sym typeface="Comic Sans MS"/>
            </a:endParaRPr>
          </a:p>
          <a:p>
            <a:pPr marL="914400" lvl="0" indent="-355600" algn="l" rtl="0">
              <a:lnSpc>
                <a:spcPct val="150000"/>
              </a:lnSpc>
              <a:spcBef>
                <a:spcPts val="0"/>
              </a:spcBef>
              <a:spcAft>
                <a:spcPts val="0"/>
              </a:spcAft>
              <a:buClr>
                <a:srgbClr val="999999"/>
              </a:buClr>
              <a:buSzPts val="2000"/>
              <a:buFont typeface="Comic Sans MS"/>
              <a:buChar char="●"/>
            </a:pPr>
            <a:r>
              <a:rPr lang="zh-CN" sz="2000" dirty="0">
                <a:solidFill>
                  <a:srgbClr val="999999"/>
                </a:solidFill>
                <a:latin typeface="Comic Sans MS"/>
                <a:ea typeface="Comic Sans MS"/>
                <a:cs typeface="Comic Sans MS"/>
                <a:sym typeface="Comic Sans MS"/>
              </a:rPr>
              <a:t>System Architecture</a:t>
            </a:r>
            <a:endParaRPr sz="2000" dirty="0">
              <a:solidFill>
                <a:srgbClr val="999999"/>
              </a:solidFill>
              <a:latin typeface="Comic Sans MS"/>
              <a:ea typeface="Comic Sans MS"/>
              <a:cs typeface="Comic Sans MS"/>
              <a:sym typeface="Comic Sans MS"/>
            </a:endParaRPr>
          </a:p>
          <a:p>
            <a:pPr marL="914400" lvl="0" indent="-355600">
              <a:lnSpc>
                <a:spcPct val="150000"/>
              </a:lnSpc>
              <a:buClr>
                <a:srgbClr val="999999"/>
              </a:buClr>
              <a:buSzPts val="2000"/>
              <a:buFont typeface="Comic Sans MS"/>
              <a:buChar char="●"/>
            </a:pPr>
            <a:r>
              <a:rPr lang="en-US" altLang="zh-CN" sz="2000" dirty="0">
                <a:solidFill>
                  <a:srgbClr val="999999"/>
                </a:solidFill>
                <a:latin typeface="Comic Sans MS"/>
                <a:ea typeface="Comic Sans MS"/>
                <a:cs typeface="Comic Sans MS"/>
                <a:sym typeface="Comic Sans MS"/>
              </a:rPr>
              <a:t>Evaluation</a:t>
            </a:r>
          </a:p>
          <a:p>
            <a:pPr marL="914400" lvl="0" indent="-355600">
              <a:lnSpc>
                <a:spcPct val="150000"/>
              </a:lnSpc>
              <a:buClr>
                <a:srgbClr val="999999"/>
              </a:buClr>
              <a:buSzPts val="2000"/>
              <a:buFont typeface="Comic Sans MS"/>
              <a:buChar char="●"/>
            </a:pPr>
            <a:r>
              <a:rPr lang="zh-CN" sz="2000" dirty="0">
                <a:solidFill>
                  <a:srgbClr val="999999"/>
                </a:solidFill>
                <a:latin typeface="Comic Sans MS"/>
                <a:ea typeface="Comic Sans MS"/>
                <a:cs typeface="Comic Sans MS"/>
                <a:sym typeface="Comic Sans MS"/>
              </a:rPr>
              <a:t>Conclusion</a:t>
            </a:r>
            <a:endParaRPr sz="2000" dirty="0">
              <a:solidFill>
                <a:srgbClr val="999999"/>
              </a:solidFill>
              <a:latin typeface="Comic Sans MS"/>
              <a:ea typeface="Comic Sans MS"/>
              <a:cs typeface="Comic Sans MS"/>
              <a:sym typeface="Comic Sans MS"/>
            </a:endParaRPr>
          </a:p>
        </p:txBody>
      </p:sp>
      <p:sp>
        <p:nvSpPr>
          <p:cNvPr id="87" name="Google Shape;87;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C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zh-CN" sz="3200">
                <a:solidFill>
                  <a:srgbClr val="434343"/>
                </a:solidFill>
                <a:latin typeface="Comic Sans MS"/>
                <a:ea typeface="Comic Sans MS"/>
                <a:cs typeface="Comic Sans MS"/>
                <a:sym typeface="Comic Sans MS"/>
              </a:rPr>
              <a:t>System Requirements</a:t>
            </a:r>
            <a:endParaRPr/>
          </a:p>
        </p:txBody>
      </p:sp>
      <p:sp>
        <p:nvSpPr>
          <p:cNvPr id="93" name="Google Shape;93;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CN"/>
              <a:t>6</a:t>
            </a:fld>
            <a:endParaRPr/>
          </a:p>
        </p:txBody>
      </p:sp>
      <p:sp>
        <p:nvSpPr>
          <p:cNvPr id="95" name="Google Shape;95;p18"/>
          <p:cNvSpPr txBox="1"/>
          <p:nvPr/>
        </p:nvSpPr>
        <p:spPr>
          <a:xfrm>
            <a:off x="316900" y="4662025"/>
            <a:ext cx="8520600" cy="32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1200">
                <a:solidFill>
                  <a:srgbClr val="999999"/>
                </a:solidFill>
                <a:latin typeface="Comic Sans MS"/>
                <a:ea typeface="Comic Sans MS"/>
                <a:cs typeface="Comic Sans MS"/>
                <a:sym typeface="Comic Sans MS"/>
              </a:rPr>
              <a:t>System Requirements</a:t>
            </a:r>
            <a:endParaRPr sz="1200">
              <a:solidFill>
                <a:srgbClr val="999999"/>
              </a:solidFill>
              <a:latin typeface="Comic Sans MS"/>
              <a:ea typeface="Comic Sans MS"/>
              <a:cs typeface="Comic Sans MS"/>
              <a:sym typeface="Comic Sans MS"/>
            </a:endParaRPr>
          </a:p>
        </p:txBody>
      </p:sp>
      <p:graphicFrame>
        <p:nvGraphicFramePr>
          <p:cNvPr id="6" name="表格 5">
            <a:extLst>
              <a:ext uri="{FF2B5EF4-FFF2-40B4-BE49-F238E27FC236}">
                <a16:creationId xmlns:a16="http://schemas.microsoft.com/office/drawing/2014/main" id="{E3496915-4A74-364C-8F48-0D65A15FB386}"/>
              </a:ext>
            </a:extLst>
          </p:cNvPr>
          <p:cNvGraphicFramePr>
            <a:graphicFrameLocks noGrp="1"/>
          </p:cNvGraphicFramePr>
          <p:nvPr>
            <p:extLst>
              <p:ext uri="{D42A27DB-BD31-4B8C-83A1-F6EECF244321}">
                <p14:modId xmlns:p14="http://schemas.microsoft.com/office/powerpoint/2010/main" val="2612648201"/>
              </p:ext>
            </p:extLst>
          </p:nvPr>
        </p:nvGraphicFramePr>
        <p:xfrm>
          <a:off x="571500" y="1703874"/>
          <a:ext cx="8003858" cy="2213296"/>
        </p:xfrm>
        <a:graphic>
          <a:graphicData uri="http://schemas.openxmlformats.org/drawingml/2006/table">
            <a:tbl>
              <a:tblPr firstRow="1" bandRow="1">
                <a:tableStyleId>{5FD0F851-EC5A-4D38-B0AD-8093EC10F338}</a:tableStyleId>
              </a:tblPr>
              <a:tblGrid>
                <a:gridCol w="2413663">
                  <a:extLst>
                    <a:ext uri="{9D8B030D-6E8A-4147-A177-3AD203B41FA5}">
                      <a16:colId xmlns:a16="http://schemas.microsoft.com/office/drawing/2014/main" val="3949438206"/>
                    </a:ext>
                  </a:extLst>
                </a:gridCol>
                <a:gridCol w="5590195">
                  <a:extLst>
                    <a:ext uri="{9D8B030D-6E8A-4147-A177-3AD203B41FA5}">
                      <a16:colId xmlns:a16="http://schemas.microsoft.com/office/drawing/2014/main" val="3474159148"/>
                    </a:ext>
                  </a:extLst>
                </a:gridCol>
              </a:tblGrid>
              <a:tr h="296428">
                <a:tc>
                  <a:txBody>
                    <a:bodyPr/>
                    <a:lstStyle/>
                    <a:p>
                      <a:r>
                        <a:rPr lang="en-US" altLang="zh-CN" dirty="0">
                          <a:latin typeface="Comic Sans MS" panose="030F0902030302020204" pitchFamily="66" charset="0"/>
                        </a:rPr>
                        <a:t>Property</a:t>
                      </a:r>
                      <a:endParaRPr lang="zh-CN" altLang="en-US" dirty="0">
                        <a:latin typeface="Comic Sans MS" panose="030F0902030302020204" pitchFamily="66" charset="0"/>
                      </a:endParaRPr>
                    </a:p>
                  </a:txBody>
                  <a:tcPr/>
                </a:tc>
                <a:tc>
                  <a:txBody>
                    <a:bodyPr/>
                    <a:lstStyle/>
                    <a:p>
                      <a:r>
                        <a:rPr lang="en-US" altLang="zh-CN" dirty="0">
                          <a:latin typeface="Comic Sans MS" panose="030F0902030302020204" pitchFamily="66" charset="0"/>
                        </a:rPr>
                        <a:t>Rationale</a:t>
                      </a:r>
                      <a:endParaRPr lang="zh-CN" altLang="en-US" dirty="0">
                        <a:latin typeface="Comic Sans MS" panose="030F0902030302020204" pitchFamily="66" charset="0"/>
                      </a:endParaRPr>
                    </a:p>
                  </a:txBody>
                  <a:tcPr/>
                </a:tc>
                <a:extLst>
                  <a:ext uri="{0D108BD9-81ED-4DB2-BD59-A6C34878D82A}">
                    <a16:rowId xmlns:a16="http://schemas.microsoft.com/office/drawing/2014/main" val="4233765456"/>
                  </a:ext>
                </a:extLst>
              </a:tr>
              <a:tr h="494653">
                <a:tc>
                  <a:txBody>
                    <a:bodyPr/>
                    <a:lstStyle/>
                    <a:p>
                      <a:r>
                        <a:rPr lang="en-US" altLang="zh-CN" dirty="0">
                          <a:latin typeface="Comic Sans MS" panose="030F0902030302020204" pitchFamily="66" charset="0"/>
                        </a:rPr>
                        <a:t>Query Model</a:t>
                      </a:r>
                      <a:endParaRPr lang="zh-CN" altLang="en-US" dirty="0">
                        <a:latin typeface="Comic Sans MS" panose="030F0902030302020204" pitchFamily="66" charset="0"/>
                      </a:endParaRPr>
                    </a:p>
                  </a:txBody>
                  <a:tcPr/>
                </a:tc>
                <a:tc>
                  <a:txBody>
                    <a:bodyPr/>
                    <a:lstStyle/>
                    <a:p>
                      <a:r>
                        <a:rPr lang="en-US" altLang="zh-CN" dirty="0">
                          <a:latin typeface="Comic Sans MS" panose="030F0902030302020204" pitchFamily="66" charset="0"/>
                        </a:rPr>
                        <a:t>No operations span multiple data items and there is no need for relational schema.</a:t>
                      </a:r>
                      <a:endParaRPr lang="zh-CN" altLang="en-US" dirty="0">
                        <a:latin typeface="Comic Sans MS" panose="030F0902030302020204" pitchFamily="66" charset="0"/>
                      </a:endParaRPr>
                    </a:p>
                  </a:txBody>
                  <a:tcPr/>
                </a:tc>
                <a:extLst>
                  <a:ext uri="{0D108BD9-81ED-4DB2-BD59-A6C34878D82A}">
                    <a16:rowId xmlns:a16="http://schemas.microsoft.com/office/drawing/2014/main" val="2458823110"/>
                  </a:ext>
                </a:extLst>
              </a:tr>
              <a:tr h="494653">
                <a:tc>
                  <a:txBody>
                    <a:bodyPr/>
                    <a:lstStyle/>
                    <a:p>
                      <a:r>
                        <a:rPr lang="en-US" altLang="zh-CN" dirty="0">
                          <a:latin typeface="Comic Sans MS" panose="030F0902030302020204" pitchFamily="66" charset="0"/>
                        </a:rPr>
                        <a:t>ACID</a:t>
                      </a:r>
                      <a:endParaRPr lang="zh-CN" altLang="en-US" dirty="0">
                        <a:latin typeface="Comic Sans MS" panose="030F0902030302020204" pitchFamily="66" charset="0"/>
                      </a:endParaRPr>
                    </a:p>
                  </a:txBody>
                  <a:tcPr/>
                </a:tc>
                <a:tc>
                  <a:txBody>
                    <a:bodyPr/>
                    <a:lstStyle/>
                    <a:p>
                      <a:r>
                        <a:rPr lang="en-US" altLang="zh-CN" dirty="0">
                          <a:latin typeface="Comic Sans MS" panose="030F0902030302020204" pitchFamily="66" charset="0"/>
                        </a:rPr>
                        <a:t>Dynamo targets applications that operate with weaker consistency (the ”C” in “ACID”) if this results in high availability.</a:t>
                      </a:r>
                      <a:endParaRPr lang="zh-CN" altLang="en-US" dirty="0">
                        <a:latin typeface="Comic Sans MS" panose="030F0902030302020204" pitchFamily="66" charset="0"/>
                      </a:endParaRPr>
                    </a:p>
                  </a:txBody>
                  <a:tcPr/>
                </a:tc>
                <a:extLst>
                  <a:ext uri="{0D108BD9-81ED-4DB2-BD59-A6C34878D82A}">
                    <a16:rowId xmlns:a16="http://schemas.microsoft.com/office/drawing/2014/main" val="1417928035"/>
                  </a:ext>
                </a:extLst>
              </a:tr>
              <a:tr h="494653">
                <a:tc>
                  <a:txBody>
                    <a:bodyPr/>
                    <a:lstStyle/>
                    <a:p>
                      <a:r>
                        <a:rPr lang="en-US" altLang="zh-CN" dirty="0">
                          <a:latin typeface="Comic Sans MS" panose="030F0902030302020204" pitchFamily="66" charset="0"/>
                        </a:rPr>
                        <a:t>Efficiency</a:t>
                      </a:r>
                      <a:endParaRPr lang="zh-CN" altLang="en-US" dirty="0">
                        <a:latin typeface="Comic Sans MS" panose="030F0902030302020204" pitchFamily="66" charset="0"/>
                      </a:endParaRPr>
                    </a:p>
                  </a:txBody>
                  <a:tcPr/>
                </a:tc>
                <a:tc>
                  <a:txBody>
                    <a:bodyPr/>
                    <a:lstStyle/>
                    <a:p>
                      <a:r>
                        <a:rPr lang="en-US" altLang="zh-CN" dirty="0">
                          <a:latin typeface="Comic Sans MS" panose="030F0902030302020204" pitchFamily="66" charset="0"/>
                        </a:rPr>
                        <a:t>At Amazon, SLAs are expressed and measured at the 99.9th percentile of the distribution.</a:t>
                      </a:r>
                      <a:endParaRPr lang="zh-CN" altLang="en-US" dirty="0">
                        <a:latin typeface="Comic Sans MS" panose="030F0902030302020204" pitchFamily="66" charset="0"/>
                      </a:endParaRPr>
                    </a:p>
                  </a:txBody>
                  <a:tcPr/>
                </a:tc>
                <a:extLst>
                  <a:ext uri="{0D108BD9-81ED-4DB2-BD59-A6C34878D82A}">
                    <a16:rowId xmlns:a16="http://schemas.microsoft.com/office/drawing/2014/main" val="1891938855"/>
                  </a:ext>
                </a:extLst>
              </a:tr>
              <a:tr h="354016">
                <a:tc>
                  <a:txBody>
                    <a:bodyPr/>
                    <a:lstStyle/>
                    <a:p>
                      <a:r>
                        <a:rPr lang="en-US" altLang="zh-CN" dirty="0">
                          <a:latin typeface="Comic Sans MS" panose="030F0902030302020204" pitchFamily="66" charset="0"/>
                        </a:rPr>
                        <a:t>Other</a:t>
                      </a:r>
                      <a:endParaRPr lang="zh-CN" altLang="en-US" dirty="0">
                        <a:latin typeface="Comic Sans MS" panose="030F0902030302020204" pitchFamily="66" charset="0"/>
                      </a:endParaRPr>
                    </a:p>
                  </a:txBody>
                  <a:tcPr/>
                </a:tc>
                <a:tc>
                  <a:txBody>
                    <a:bodyPr/>
                    <a:lstStyle/>
                    <a:p>
                      <a:r>
                        <a:rPr lang="en-US" altLang="zh-CN" dirty="0">
                          <a:latin typeface="Comic Sans MS" panose="030F0902030302020204" pitchFamily="66" charset="0"/>
                        </a:rPr>
                        <a:t>For</a:t>
                      </a:r>
                      <a:r>
                        <a:rPr lang="zh-CN" altLang="en-US" dirty="0">
                          <a:latin typeface="Comic Sans MS" panose="030F0902030302020204" pitchFamily="66" charset="0"/>
                        </a:rPr>
                        <a:t> </a:t>
                      </a:r>
                      <a:r>
                        <a:rPr lang="en-US" altLang="zh-CN" dirty="0">
                          <a:latin typeface="Comic Sans MS" panose="030F0902030302020204" pitchFamily="66" charset="0"/>
                        </a:rPr>
                        <a:t>internal use and no security related requirements.</a:t>
                      </a:r>
                      <a:endParaRPr lang="zh-CN" altLang="en-US" dirty="0">
                        <a:latin typeface="Comic Sans MS" panose="030F0902030302020204" pitchFamily="66" charset="0"/>
                      </a:endParaRPr>
                    </a:p>
                  </a:txBody>
                  <a:tcPr/>
                </a:tc>
                <a:extLst>
                  <a:ext uri="{0D108BD9-81ED-4DB2-BD59-A6C34878D82A}">
                    <a16:rowId xmlns:a16="http://schemas.microsoft.com/office/drawing/2014/main" val="3600638039"/>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sz="3200">
                <a:solidFill>
                  <a:srgbClr val="434343"/>
                </a:solidFill>
                <a:latin typeface="Comic Sans MS"/>
                <a:ea typeface="Comic Sans MS"/>
                <a:cs typeface="Comic Sans MS"/>
                <a:sym typeface="Comic Sans MS"/>
              </a:rPr>
              <a:t>Service Level Agreements (SLA)</a:t>
            </a:r>
            <a:endParaRPr sz="3200">
              <a:solidFill>
                <a:srgbClr val="434343"/>
              </a:solidFill>
              <a:latin typeface="Comic Sans MS"/>
              <a:ea typeface="Comic Sans MS"/>
              <a:cs typeface="Comic Sans MS"/>
              <a:sym typeface="Comic Sans MS"/>
            </a:endParaRPr>
          </a:p>
        </p:txBody>
      </p:sp>
      <p:sp>
        <p:nvSpPr>
          <p:cNvPr id="101" name="Google Shape;101;p19"/>
          <p:cNvSpPr txBox="1">
            <a:spLocks noGrp="1"/>
          </p:cNvSpPr>
          <p:nvPr>
            <p:ph type="body" idx="1"/>
          </p:nvPr>
        </p:nvSpPr>
        <p:spPr>
          <a:xfrm>
            <a:off x="729600" y="1132275"/>
            <a:ext cx="42531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102" name="Google Shape;102;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CN"/>
              <a:t>7</a:t>
            </a:fld>
            <a:endParaRPr/>
          </a:p>
        </p:txBody>
      </p:sp>
      <p:pic>
        <p:nvPicPr>
          <p:cNvPr id="103" name="Google Shape;103;p19"/>
          <p:cNvPicPr preferRelativeResize="0"/>
          <p:nvPr/>
        </p:nvPicPr>
        <p:blipFill>
          <a:blip r:embed="rId3">
            <a:alphaModFix/>
          </a:blip>
          <a:stretch>
            <a:fillRect/>
          </a:stretch>
        </p:blipFill>
        <p:spPr>
          <a:xfrm>
            <a:off x="4982750" y="1022600"/>
            <a:ext cx="3278475" cy="3676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sz="3200">
                <a:solidFill>
                  <a:srgbClr val="434343"/>
                </a:solidFill>
                <a:latin typeface="Comic Sans MS"/>
                <a:ea typeface="Comic Sans MS"/>
                <a:cs typeface="Comic Sans MS"/>
                <a:sym typeface="Comic Sans MS"/>
              </a:rPr>
              <a:t>Outline</a:t>
            </a:r>
            <a:endParaRPr sz="3200">
              <a:solidFill>
                <a:srgbClr val="434343"/>
              </a:solidFill>
              <a:latin typeface="Comic Sans MS"/>
              <a:ea typeface="Comic Sans MS"/>
              <a:cs typeface="Comic Sans MS"/>
              <a:sym typeface="Comic Sans MS"/>
            </a:endParaRPr>
          </a:p>
        </p:txBody>
      </p:sp>
      <p:sp>
        <p:nvSpPr>
          <p:cNvPr id="109" name="Google Shape;109;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914400" lvl="0" indent="-355600" algn="l" rtl="0">
              <a:lnSpc>
                <a:spcPct val="150000"/>
              </a:lnSpc>
              <a:spcBef>
                <a:spcPts val="0"/>
              </a:spcBef>
              <a:spcAft>
                <a:spcPts val="0"/>
              </a:spcAft>
              <a:buClr>
                <a:srgbClr val="999999"/>
              </a:buClr>
              <a:buSzPts val="2000"/>
              <a:buFont typeface="Comic Sans MS"/>
              <a:buChar char="●"/>
            </a:pPr>
            <a:r>
              <a:rPr lang="zh-CN" sz="2000" dirty="0">
                <a:solidFill>
                  <a:srgbClr val="999999"/>
                </a:solidFill>
                <a:latin typeface="Comic Sans MS"/>
                <a:ea typeface="Comic Sans MS"/>
                <a:cs typeface="Comic Sans MS"/>
                <a:sym typeface="Comic Sans MS"/>
              </a:rPr>
              <a:t>Background</a:t>
            </a:r>
            <a:endParaRPr sz="2000" dirty="0">
              <a:solidFill>
                <a:srgbClr val="999999"/>
              </a:solidFill>
              <a:latin typeface="Comic Sans MS"/>
              <a:ea typeface="Comic Sans MS"/>
              <a:cs typeface="Comic Sans MS"/>
              <a:sym typeface="Comic Sans MS"/>
            </a:endParaRPr>
          </a:p>
          <a:p>
            <a:pPr marL="914400" lvl="0" indent="-355600" algn="l" rtl="0">
              <a:lnSpc>
                <a:spcPct val="150000"/>
              </a:lnSpc>
              <a:spcBef>
                <a:spcPts val="0"/>
              </a:spcBef>
              <a:spcAft>
                <a:spcPts val="0"/>
              </a:spcAft>
              <a:buClr>
                <a:srgbClr val="999999"/>
              </a:buClr>
              <a:buSzPts val="2000"/>
              <a:buFont typeface="Comic Sans MS"/>
              <a:buChar char="●"/>
            </a:pPr>
            <a:r>
              <a:rPr lang="zh-CN" sz="2000" dirty="0">
                <a:solidFill>
                  <a:srgbClr val="999999"/>
                </a:solidFill>
                <a:latin typeface="Comic Sans MS"/>
                <a:ea typeface="Comic Sans MS"/>
                <a:cs typeface="Comic Sans MS"/>
                <a:sym typeface="Comic Sans MS"/>
              </a:rPr>
              <a:t>System Requirements</a:t>
            </a:r>
            <a:endParaRPr sz="2000" dirty="0">
              <a:solidFill>
                <a:srgbClr val="999999"/>
              </a:solidFill>
              <a:latin typeface="Comic Sans MS"/>
              <a:ea typeface="Comic Sans MS"/>
              <a:cs typeface="Comic Sans MS"/>
              <a:sym typeface="Comic Sans MS"/>
            </a:endParaRPr>
          </a:p>
          <a:p>
            <a:pPr marL="914400" lvl="0" indent="-355600" algn="l" rtl="0">
              <a:lnSpc>
                <a:spcPct val="150000"/>
              </a:lnSpc>
              <a:spcBef>
                <a:spcPts val="0"/>
              </a:spcBef>
              <a:spcAft>
                <a:spcPts val="0"/>
              </a:spcAft>
              <a:buClr>
                <a:srgbClr val="434343"/>
              </a:buClr>
              <a:buSzPts val="2000"/>
              <a:buFont typeface="Comic Sans MS"/>
              <a:buChar char="●"/>
            </a:pPr>
            <a:r>
              <a:rPr lang="zh-CN" sz="2000" dirty="0">
                <a:solidFill>
                  <a:srgbClr val="434343"/>
                </a:solidFill>
                <a:latin typeface="Comic Sans MS"/>
                <a:ea typeface="Comic Sans MS"/>
                <a:cs typeface="Comic Sans MS"/>
                <a:sym typeface="Comic Sans MS"/>
              </a:rPr>
              <a:t>Design Principles</a:t>
            </a:r>
            <a:endParaRPr sz="2000" dirty="0">
              <a:solidFill>
                <a:srgbClr val="434343"/>
              </a:solidFill>
              <a:latin typeface="Comic Sans MS"/>
              <a:ea typeface="Comic Sans MS"/>
              <a:cs typeface="Comic Sans MS"/>
              <a:sym typeface="Comic Sans MS"/>
            </a:endParaRPr>
          </a:p>
          <a:p>
            <a:pPr marL="914400" lvl="0" indent="-355600" algn="l" rtl="0">
              <a:lnSpc>
                <a:spcPct val="150000"/>
              </a:lnSpc>
              <a:spcBef>
                <a:spcPts val="0"/>
              </a:spcBef>
              <a:spcAft>
                <a:spcPts val="0"/>
              </a:spcAft>
              <a:buClr>
                <a:srgbClr val="999999"/>
              </a:buClr>
              <a:buSzPts val="2000"/>
              <a:buFont typeface="Comic Sans MS"/>
              <a:buChar char="●"/>
            </a:pPr>
            <a:r>
              <a:rPr lang="zh-CN" sz="2000" dirty="0">
                <a:solidFill>
                  <a:srgbClr val="999999"/>
                </a:solidFill>
                <a:latin typeface="Comic Sans MS"/>
                <a:ea typeface="Comic Sans MS"/>
                <a:cs typeface="Comic Sans MS"/>
                <a:sym typeface="Comic Sans MS"/>
              </a:rPr>
              <a:t>System Architecture</a:t>
            </a:r>
            <a:endParaRPr sz="2000" dirty="0">
              <a:solidFill>
                <a:srgbClr val="999999"/>
              </a:solidFill>
              <a:latin typeface="Comic Sans MS"/>
              <a:ea typeface="Comic Sans MS"/>
              <a:cs typeface="Comic Sans MS"/>
              <a:sym typeface="Comic Sans MS"/>
            </a:endParaRPr>
          </a:p>
          <a:p>
            <a:pPr marL="914400" lvl="0" indent="-355600">
              <a:lnSpc>
                <a:spcPct val="150000"/>
              </a:lnSpc>
              <a:buClr>
                <a:srgbClr val="999999"/>
              </a:buClr>
              <a:buSzPts val="2000"/>
              <a:buFont typeface="Comic Sans MS"/>
              <a:buChar char="●"/>
            </a:pPr>
            <a:r>
              <a:rPr lang="en-US" altLang="zh-CN" sz="2000" dirty="0">
                <a:solidFill>
                  <a:srgbClr val="999999"/>
                </a:solidFill>
                <a:latin typeface="Comic Sans MS"/>
                <a:ea typeface="Comic Sans MS"/>
                <a:cs typeface="Comic Sans MS"/>
                <a:sym typeface="Comic Sans MS"/>
              </a:rPr>
              <a:t>Evaluation</a:t>
            </a:r>
          </a:p>
          <a:p>
            <a:pPr marL="914400" lvl="0" indent="-355600">
              <a:lnSpc>
                <a:spcPct val="150000"/>
              </a:lnSpc>
              <a:buClr>
                <a:srgbClr val="999999"/>
              </a:buClr>
              <a:buSzPts val="2000"/>
              <a:buFont typeface="Comic Sans MS"/>
              <a:buChar char="●"/>
            </a:pPr>
            <a:r>
              <a:rPr lang="zh-CN" sz="2000" dirty="0">
                <a:solidFill>
                  <a:srgbClr val="999999"/>
                </a:solidFill>
                <a:latin typeface="Comic Sans MS"/>
                <a:ea typeface="Comic Sans MS"/>
                <a:cs typeface="Comic Sans MS"/>
                <a:sym typeface="Comic Sans MS"/>
              </a:rPr>
              <a:t>Conclusion</a:t>
            </a:r>
            <a:endParaRPr sz="2000" dirty="0">
              <a:solidFill>
                <a:srgbClr val="999999"/>
              </a:solidFill>
              <a:latin typeface="Comic Sans MS"/>
              <a:ea typeface="Comic Sans MS"/>
              <a:cs typeface="Comic Sans MS"/>
              <a:sym typeface="Comic Sans MS"/>
            </a:endParaRPr>
          </a:p>
        </p:txBody>
      </p:sp>
      <p:sp>
        <p:nvSpPr>
          <p:cNvPr id="110" name="Google Shape;110;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C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a:spLocks noGrp="1"/>
          </p:cNvSpPr>
          <p:nvPr>
            <p:ph type="body" idx="1"/>
          </p:nvPr>
        </p:nvSpPr>
        <p:spPr>
          <a:xfrm>
            <a:off x="726100" y="1132275"/>
            <a:ext cx="7746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atin typeface="Comic Sans MS"/>
                <a:ea typeface="Comic Sans MS"/>
                <a:cs typeface="Comic Sans MS"/>
                <a:sym typeface="Comic Sans MS"/>
              </a:rPr>
              <a:t>Optimistic replication allows changes to propagate asynchronously. Availability is increased, but the risk is that you have </a:t>
            </a:r>
            <a:r>
              <a:rPr lang="zh-CN" b="1">
                <a:latin typeface="Comic Sans MS"/>
                <a:ea typeface="Comic Sans MS"/>
                <a:cs typeface="Comic Sans MS"/>
                <a:sym typeface="Comic Sans MS"/>
              </a:rPr>
              <a:t>multiple, conflicting versions of data</a:t>
            </a:r>
            <a:r>
              <a:rPr lang="zh-CN">
                <a:latin typeface="Comic Sans MS"/>
                <a:ea typeface="Comic Sans MS"/>
                <a:cs typeface="Comic Sans MS"/>
                <a:sym typeface="Comic Sans MS"/>
              </a:rPr>
              <a:t> in the system.</a:t>
            </a:r>
            <a:endParaRPr>
              <a:latin typeface="Comic Sans MS"/>
              <a:ea typeface="Comic Sans MS"/>
              <a:cs typeface="Comic Sans MS"/>
              <a:sym typeface="Comic Sans MS"/>
            </a:endParaRPr>
          </a:p>
          <a:p>
            <a:pPr marL="0" lvl="0" indent="0" algn="l" rtl="0">
              <a:spcBef>
                <a:spcPts val="1600"/>
              </a:spcBef>
              <a:spcAft>
                <a:spcPts val="0"/>
              </a:spcAft>
              <a:buNone/>
            </a:pPr>
            <a:r>
              <a:rPr lang="zh-CN" b="1">
                <a:latin typeface="Comic Sans MS"/>
                <a:ea typeface="Comic Sans MS"/>
                <a:cs typeface="Comic Sans MS"/>
                <a:sym typeface="Comic Sans MS"/>
              </a:rPr>
              <a:t>Conflicts aren’t prevented, but resolved.</a:t>
            </a:r>
            <a:endParaRPr b="1">
              <a:latin typeface="Comic Sans MS"/>
              <a:ea typeface="Comic Sans MS"/>
              <a:cs typeface="Comic Sans MS"/>
              <a:sym typeface="Comic Sans MS"/>
            </a:endParaRPr>
          </a:p>
          <a:p>
            <a:pPr marL="457200" lvl="0" indent="-342900" algn="l" rtl="0">
              <a:spcBef>
                <a:spcPts val="1600"/>
              </a:spcBef>
              <a:spcAft>
                <a:spcPts val="0"/>
              </a:spcAft>
              <a:buSzPts val="1800"/>
              <a:buFont typeface="Comic Sans MS"/>
              <a:buChar char="●"/>
            </a:pPr>
            <a:r>
              <a:rPr lang="zh-CN">
                <a:latin typeface="Comic Sans MS"/>
                <a:ea typeface="Comic Sans MS"/>
                <a:cs typeface="Comic Sans MS"/>
                <a:sym typeface="Comic Sans MS"/>
              </a:rPr>
              <a:t>Notion of an “eventually consistency data store” and delay reconciliation.</a:t>
            </a:r>
            <a:endParaRPr>
              <a:latin typeface="Comic Sans MS"/>
              <a:ea typeface="Comic Sans MS"/>
              <a:cs typeface="Comic Sans MS"/>
              <a:sym typeface="Comic Sans MS"/>
            </a:endParaRPr>
          </a:p>
          <a:p>
            <a:pPr marL="457200" lvl="0" indent="-342900" algn="l" rtl="0">
              <a:spcBef>
                <a:spcPts val="0"/>
              </a:spcBef>
              <a:spcAft>
                <a:spcPts val="0"/>
              </a:spcAft>
              <a:buSzPts val="1800"/>
              <a:buFont typeface="Comic Sans MS"/>
              <a:buChar char="●"/>
            </a:pPr>
            <a:r>
              <a:rPr lang="zh-CN" b="1">
                <a:latin typeface="Comic Sans MS"/>
                <a:ea typeface="Comic Sans MS"/>
                <a:cs typeface="Comic Sans MS"/>
                <a:sym typeface="Comic Sans MS"/>
              </a:rPr>
              <a:t>When</a:t>
            </a:r>
            <a:r>
              <a:rPr lang="zh-CN">
                <a:latin typeface="Comic Sans MS"/>
                <a:ea typeface="Comic Sans MS"/>
                <a:cs typeface="Comic Sans MS"/>
                <a:sym typeface="Comic Sans MS"/>
              </a:rPr>
              <a:t> to solve: resolving conflicts during reads, not writes (always writable)</a:t>
            </a:r>
            <a:endParaRPr>
              <a:latin typeface="Comic Sans MS"/>
              <a:ea typeface="Comic Sans MS"/>
              <a:cs typeface="Comic Sans MS"/>
              <a:sym typeface="Comic Sans MS"/>
            </a:endParaRPr>
          </a:p>
          <a:p>
            <a:pPr marL="457200" lvl="0" indent="-342900" algn="l" rtl="0">
              <a:spcBef>
                <a:spcPts val="0"/>
              </a:spcBef>
              <a:spcAft>
                <a:spcPts val="0"/>
              </a:spcAft>
              <a:buSzPts val="1800"/>
              <a:buFont typeface="Comic Sans MS"/>
              <a:buChar char="●"/>
            </a:pPr>
            <a:r>
              <a:rPr lang="zh-CN" b="1">
                <a:latin typeface="Comic Sans MS"/>
                <a:ea typeface="Comic Sans MS"/>
                <a:cs typeface="Comic Sans MS"/>
                <a:sym typeface="Comic Sans MS"/>
              </a:rPr>
              <a:t>Who</a:t>
            </a:r>
            <a:r>
              <a:rPr lang="zh-CN">
                <a:latin typeface="Comic Sans MS"/>
                <a:ea typeface="Comic Sans MS"/>
                <a:cs typeface="Comic Sans MS"/>
                <a:sym typeface="Comic Sans MS"/>
              </a:rPr>
              <a:t> to solve: tradeoff between system and application level resolution.</a:t>
            </a:r>
            <a:endParaRPr>
              <a:latin typeface="Comic Sans MS"/>
              <a:ea typeface="Comic Sans MS"/>
              <a:cs typeface="Comic Sans MS"/>
              <a:sym typeface="Comic Sans MS"/>
            </a:endParaRPr>
          </a:p>
        </p:txBody>
      </p:sp>
      <p:sp>
        <p:nvSpPr>
          <p:cNvPr id="116" name="Google Shape;116;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sz="3200">
                <a:solidFill>
                  <a:srgbClr val="434343"/>
                </a:solidFill>
                <a:latin typeface="Comic Sans MS"/>
                <a:ea typeface="Comic Sans MS"/>
                <a:cs typeface="Comic Sans MS"/>
                <a:sym typeface="Comic Sans MS"/>
              </a:rPr>
              <a:t>Distributed Storage</a:t>
            </a:r>
            <a:endParaRPr/>
          </a:p>
        </p:txBody>
      </p:sp>
      <p:sp>
        <p:nvSpPr>
          <p:cNvPr id="117" name="Google Shape;117;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CN"/>
              <a:t>9</a:t>
            </a:fld>
            <a:endParaRPr/>
          </a:p>
        </p:txBody>
      </p:sp>
      <p:sp>
        <p:nvSpPr>
          <p:cNvPr id="118" name="Google Shape;118;p21"/>
          <p:cNvSpPr txBox="1"/>
          <p:nvPr/>
        </p:nvSpPr>
        <p:spPr>
          <a:xfrm>
            <a:off x="316900" y="4662025"/>
            <a:ext cx="8520600" cy="32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1200">
                <a:solidFill>
                  <a:srgbClr val="999999"/>
                </a:solidFill>
                <a:latin typeface="Comic Sans MS"/>
                <a:ea typeface="Comic Sans MS"/>
                <a:cs typeface="Comic Sans MS"/>
                <a:sym typeface="Comic Sans MS"/>
              </a:rPr>
              <a:t>Design Principles</a:t>
            </a:r>
            <a:endParaRPr sz="1200">
              <a:solidFill>
                <a:srgbClr val="999999"/>
              </a:solidFill>
              <a:latin typeface="Comic Sans MS"/>
              <a:ea typeface="Comic Sans MS"/>
              <a:cs typeface="Comic Sans MS"/>
              <a:sym typeface="Comic Sans M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154</TotalTime>
  <Words>1937</Words>
  <Application>Microsoft Macintosh PowerPoint</Application>
  <PresentationFormat>全屏显示(16:9)</PresentationFormat>
  <Paragraphs>362</Paragraphs>
  <Slides>38</Slides>
  <Notes>38</Notes>
  <HiddenSlides>6</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38</vt:i4>
      </vt:variant>
    </vt:vector>
  </HeadingPairs>
  <TitlesOfParts>
    <vt:vector size="43" baseType="lpstr">
      <vt:lpstr>宋体</vt:lpstr>
      <vt:lpstr>Arial</vt:lpstr>
      <vt:lpstr>Calibri</vt:lpstr>
      <vt:lpstr>Comic Sans MS</vt:lpstr>
      <vt:lpstr>Simple Light</vt:lpstr>
      <vt:lpstr>Dynamo:  Amazon’s Highly-Available  Key-Value Store</vt:lpstr>
      <vt:lpstr>Outline</vt:lpstr>
      <vt:lpstr>Outline</vt:lpstr>
      <vt:lpstr>Background</vt:lpstr>
      <vt:lpstr>Outline</vt:lpstr>
      <vt:lpstr>System Requirements</vt:lpstr>
      <vt:lpstr>Service Level Agreements (SLA)</vt:lpstr>
      <vt:lpstr>Outline</vt:lpstr>
      <vt:lpstr>Distributed Storage</vt:lpstr>
      <vt:lpstr>Key Design Principles</vt:lpstr>
      <vt:lpstr>Outline</vt:lpstr>
      <vt:lpstr>Dynamo Techniques</vt:lpstr>
      <vt:lpstr>Easy usage: Interface</vt:lpstr>
      <vt:lpstr>Partitioning</vt:lpstr>
      <vt:lpstr>Partitioning: Add a Node</vt:lpstr>
      <vt:lpstr>Partitioning: Virtual Nodes</vt:lpstr>
      <vt:lpstr>Replication</vt:lpstr>
      <vt:lpstr>Replication: Add a Node</vt:lpstr>
      <vt:lpstr>Handling Failures: Hinted Handoff</vt:lpstr>
      <vt:lpstr>Handling Failures: Hinted Handoff</vt:lpstr>
      <vt:lpstr>Handling Failures: Hinted Handoff</vt:lpstr>
      <vt:lpstr>Handling Failures: Replica Sync</vt:lpstr>
      <vt:lpstr>Consistency: Vector Clocks</vt:lpstr>
      <vt:lpstr>Consistency: Sloppy Quorum</vt:lpstr>
      <vt:lpstr>Consistency: Sloppy Quorum</vt:lpstr>
      <vt:lpstr>Membership &amp; Failure Detection</vt:lpstr>
      <vt:lpstr>Outline</vt:lpstr>
      <vt:lpstr>Storage Node Overview</vt:lpstr>
      <vt:lpstr>Performance Tradeoffs</vt:lpstr>
      <vt:lpstr>Load Distribution Strategies</vt:lpstr>
      <vt:lpstr>Load Balancing Efficiency</vt:lpstr>
      <vt:lpstr>Coordination</vt:lpstr>
      <vt:lpstr>Divergent Versions</vt:lpstr>
      <vt:lpstr>Usage Patterns</vt:lpstr>
      <vt:lpstr>Outline</vt:lpstr>
      <vt:lpstr>Conclusion</vt:lpstr>
      <vt:lpstr>PowerPoint 演示文稿</vt:lpstr>
      <vt:lpstr>Reference</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Dynamo:  Amazon’s Highly-Available  Key-Value Store</dc:title>
  <cp:lastModifiedBy>Microsoft Office User</cp:lastModifiedBy>
  <cp:revision>67</cp:revision>
  <dcterms:modified xsi:type="dcterms:W3CDTF">2019-04-12T07:00:33Z</dcterms:modified>
</cp:coreProperties>
</file>