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66" r:id="rId3"/>
    <p:sldId id="265" r:id="rId4"/>
    <p:sldId id="266" r:id="rId5"/>
    <p:sldId id="267" r:id="rId6"/>
    <p:sldId id="268" r:id="rId7"/>
    <p:sldId id="274" r:id="rId8"/>
    <p:sldId id="277" r:id="rId9"/>
    <p:sldId id="270" r:id="rId10"/>
    <p:sldId id="278" r:id="rId11"/>
    <p:sldId id="279" r:id="rId12"/>
    <p:sldId id="367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68" r:id="rId33"/>
    <p:sldId id="307" r:id="rId34"/>
    <p:sldId id="309" r:id="rId35"/>
    <p:sldId id="310" r:id="rId36"/>
    <p:sldId id="312" r:id="rId37"/>
    <p:sldId id="313" r:id="rId38"/>
    <p:sldId id="315" r:id="rId39"/>
    <p:sldId id="318" r:id="rId40"/>
    <p:sldId id="319" r:id="rId41"/>
    <p:sldId id="369" r:id="rId42"/>
    <p:sldId id="320" r:id="rId43"/>
    <p:sldId id="321" r:id="rId44"/>
    <p:sldId id="322" r:id="rId45"/>
    <p:sldId id="323" r:id="rId46"/>
    <p:sldId id="324" r:id="rId47"/>
    <p:sldId id="326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70" r:id="rId62"/>
    <p:sldId id="347" r:id="rId63"/>
    <p:sldId id="350" r:id="rId64"/>
    <p:sldId id="351" r:id="rId65"/>
    <p:sldId id="352" r:id="rId66"/>
    <p:sldId id="353" r:id="rId67"/>
    <p:sldId id="371" r:id="rId68"/>
    <p:sldId id="372" r:id="rId69"/>
    <p:sldId id="365" r:id="rId70"/>
    <p:sldId id="373" r:id="rId71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/>
    <p:restoredTop sz="79464"/>
  </p:normalViewPr>
  <p:slideViewPr>
    <p:cSldViewPr>
      <p:cViewPr varScale="1">
        <p:scale>
          <a:sx n="70" d="100"/>
          <a:sy n="70" d="100"/>
        </p:scale>
        <p:origin x="18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BDED7-9A02-A741-9EDD-FAEF93BC7F07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4977-AF5C-1146-8E05-2979048D3A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46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是一个传统的事务系统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807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Groupcast: </a:t>
            </a:r>
            <a:r>
              <a:rPr kumimoji="1" lang="zh-CN" altLang="en-US" dirty="0"/>
              <a:t>相对于</a:t>
            </a:r>
            <a:r>
              <a:rPr kumimoji="1" lang="en-US" altLang="zh-CN" dirty="0"/>
              <a:t>broadcast, unicast</a:t>
            </a:r>
            <a:r>
              <a:rPr kumimoji="1" lang="zh-CN" altLang="en-US" dirty="0"/>
              <a:t>。消息发送到指定的的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lang="en-US" altLang="zh-CN" sz="1200" spc="35" dirty="0">
              <a:latin typeface="Arial"/>
              <a:cs typeface="Arial"/>
            </a:endParaRPr>
          </a:p>
          <a:p>
            <a:r>
              <a:rPr lang="en-US" altLang="zh-CN" sz="1200" spc="35" dirty="0">
                <a:latin typeface="Arial"/>
                <a:cs typeface="Arial"/>
              </a:rPr>
              <a:t>Multi-sequenced </a:t>
            </a:r>
            <a:r>
              <a:rPr lang="en-US" altLang="zh-CN" sz="1200" spc="50" dirty="0">
                <a:latin typeface="Arial"/>
                <a:cs typeface="Arial"/>
              </a:rPr>
              <a:t>groupcast</a:t>
            </a:r>
            <a:r>
              <a:rPr lang="zh-CN" altLang="en-US" sz="1200" spc="50" dirty="0">
                <a:latin typeface="Arial"/>
                <a:cs typeface="Arial"/>
              </a:rPr>
              <a:t>：有序列</a:t>
            </a:r>
            <a:r>
              <a:rPr lang="en-US" altLang="zh-CN" sz="1200" spc="50" dirty="0">
                <a:latin typeface="Arial"/>
                <a:cs typeface="Arial"/>
              </a:rPr>
              <a:t>groupcast</a:t>
            </a:r>
          </a:p>
          <a:p>
            <a:endParaRPr lang="en-US" altLang="zh-CN" sz="1200" spc="50" dirty="0">
              <a:latin typeface="Arial"/>
              <a:cs typeface="Arial"/>
            </a:endParaRPr>
          </a:p>
          <a:p>
            <a:endParaRPr lang="en-US" altLang="zh-CN" sz="1200" spc="50" dirty="0">
              <a:latin typeface="Arial"/>
              <a:cs typeface="Arial"/>
            </a:endParaRPr>
          </a:p>
          <a:p>
            <a:r>
              <a:rPr kumimoji="1" lang="en-US" altLang="zh-CN" sz="1200" spc="50" dirty="0" err="1">
                <a:latin typeface="Arial"/>
                <a:cs typeface="Arial"/>
              </a:rPr>
              <a:t>seq-num</a:t>
            </a:r>
            <a:r>
              <a:rPr kumimoji="1" lang="zh-CN" altLang="en-US" sz="1200" spc="50" dirty="0">
                <a:latin typeface="Arial"/>
                <a:cs typeface="Arial"/>
              </a:rPr>
              <a:t>是组内顺序</a:t>
            </a:r>
            <a:endParaRPr kumimoji="1" lang="en-US" altLang="zh-CN" sz="1200" spc="50" dirty="0">
              <a:latin typeface="Arial"/>
              <a:cs typeface="Arial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91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只是发送</a:t>
            </a:r>
            <a:r>
              <a:rPr kumimoji="1" lang="en-US" altLang="zh-CN" dirty="0"/>
              <a:t>notification</a:t>
            </a:r>
            <a:r>
              <a:rPr kumimoji="1" lang="zh-CN" altLang="en-US" dirty="0"/>
              <a:t>，具体处理接下来会说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40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SDN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Software defined Network</a:t>
            </a:r>
            <a:r>
              <a:rPr kumimoji="1" lang="zh-CN" altLang="en-US" dirty="0"/>
              <a:t>软件定义网络：希望软件可以参与对网络的控制与管理。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3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5" dirty="0">
                <a:latin typeface="Arial"/>
                <a:cs typeface="Arial"/>
              </a:rPr>
              <a:t>Independent</a:t>
            </a:r>
            <a:r>
              <a:rPr lang="en-US" altLang="zh-CN" sz="1200" b="1" dirty="0">
                <a:latin typeface="Arial"/>
                <a:cs typeface="Arial"/>
              </a:rPr>
              <a:t> </a:t>
            </a:r>
            <a:r>
              <a:rPr lang="en-US" altLang="zh-CN" sz="1200" b="1" spc="5" dirty="0">
                <a:latin typeface="Arial"/>
                <a:cs typeface="Arial"/>
              </a:rPr>
              <a:t>transactions</a:t>
            </a:r>
            <a:r>
              <a:rPr lang="en-US" altLang="zh-CN" sz="1200" spc="5" dirty="0">
                <a:latin typeface="Arial"/>
                <a:cs typeface="Arial"/>
              </a:rPr>
              <a:t>:</a:t>
            </a:r>
            <a:r>
              <a:rPr kumimoji="1" lang="zh-CN" altLang="en-US" sz="1200" spc="5" dirty="0">
                <a:latin typeface="Arial"/>
                <a:cs typeface="Arial"/>
              </a:rPr>
              <a:t>类似于有篇论文中的</a:t>
            </a:r>
            <a:r>
              <a:rPr kumimoji="1" lang="en-US" altLang="zh-CN" sz="1200" spc="5" dirty="0">
                <a:latin typeface="Arial"/>
                <a:cs typeface="Arial"/>
              </a:rPr>
              <a:t>Mini-Transaction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42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可以独立的运行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85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没有</a:t>
            </a:r>
            <a:r>
              <a:rPr lang="en-US" altLang="zh-CN" sz="1200" spc="25" dirty="0">
                <a:latin typeface="Arial"/>
                <a:cs typeface="Arial"/>
              </a:rPr>
              <a:t>coordination</a:t>
            </a:r>
          </a:p>
          <a:p>
            <a:pPr marL="228600" indent="-228600">
              <a:buAutoNum type="arabicPeriod"/>
            </a:pPr>
            <a:r>
              <a:rPr kumimoji="1" lang="zh-CN" altLang="en-US" sz="1200" spc="25" dirty="0">
                <a:latin typeface="Arial"/>
                <a:cs typeface="Arial"/>
              </a:rPr>
              <a:t>因为没有锁机制，所以为了保证正确性，需要保证</a:t>
            </a:r>
            <a:r>
              <a:rPr lang="en-US" altLang="zh-CN" sz="1200" b="1" spc="-5" dirty="0">
                <a:latin typeface="Arial"/>
                <a:cs typeface="Arial"/>
              </a:rPr>
              <a:t>consistent order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1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40" dirty="0">
                <a:latin typeface="Arial"/>
                <a:cs typeface="Arial"/>
              </a:rPr>
              <a:t>quorum-based protocol</a:t>
            </a:r>
            <a:r>
              <a:rPr lang="zh-CN" altLang="en-US" sz="1200" spc="-40" dirty="0">
                <a:latin typeface="Arial"/>
                <a:cs typeface="Arial"/>
              </a:rPr>
              <a:t>类似于上课说的</a:t>
            </a:r>
            <a:r>
              <a:rPr lang="en-US" altLang="zh-CN" sz="1200" spc="-40" dirty="0" err="1">
                <a:latin typeface="Arial"/>
                <a:cs typeface="Arial"/>
              </a:rPr>
              <a:t>Paxos</a:t>
            </a:r>
            <a:r>
              <a:rPr lang="zh-CN" altLang="en-US" sz="1200" spc="-40" dirty="0">
                <a:latin typeface="Arial"/>
                <a:cs typeface="Arial"/>
              </a:rPr>
              <a:t>算法，少数服从多数的机制。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49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</a:t>
            </a:r>
            <a:r>
              <a:rPr kumimoji="1" lang="en-US" altLang="zh-CN" dirty="0"/>
              <a:t>Leaner</a:t>
            </a:r>
            <a:r>
              <a:rPr kumimoji="1" lang="zh-CN" altLang="en-US" dirty="0"/>
              <a:t>会执行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发起的</a:t>
            </a:r>
            <a:r>
              <a:rPr kumimoji="1" lang="en-US" altLang="zh-CN" dirty="0"/>
              <a:t>Transaction</a:t>
            </a:r>
            <a:r>
              <a:rPr kumimoji="1" lang="zh-CN" altLang="en-US" dirty="0"/>
              <a:t>，其他的</a:t>
            </a:r>
            <a:r>
              <a:rPr kumimoji="1" lang="en-US" altLang="zh-CN" dirty="0"/>
              <a:t>Replica</a:t>
            </a:r>
            <a:r>
              <a:rPr kumimoji="1" lang="zh-CN" altLang="en-US" dirty="0"/>
              <a:t>不会执行（写个</a:t>
            </a:r>
            <a:r>
              <a:rPr kumimoji="1" lang="en-US" altLang="zh-CN" dirty="0"/>
              <a:t>log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1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当</a:t>
            </a:r>
            <a:r>
              <a:rPr kumimoji="1" lang="en-US" altLang="zh-CN" dirty="0"/>
              <a:t>majority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Leaner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后，才会通知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执行完成。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354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DL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purposes: </a:t>
            </a:r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 round trip</a:t>
            </a:r>
            <a:r>
              <a:rPr kumimoji="1" lang="zh-CN" altLang="en-US" dirty="0"/>
              <a:t>，能减少网络请求时间</a:t>
            </a:r>
            <a:endParaRPr kumimoji="1" lang="en-US" altLang="zh-CN" dirty="0"/>
          </a:p>
          <a:p>
            <a:r>
              <a:rPr kumimoji="1" lang="en-US" altLang="zh-CN" dirty="0"/>
              <a:t>	2. </a:t>
            </a:r>
            <a:r>
              <a:rPr kumimoji="1" lang="zh-CN" altLang="en-US" dirty="0"/>
              <a:t>只有</a:t>
            </a:r>
            <a:r>
              <a:rPr kumimoji="1" lang="en-US" altLang="zh-CN" dirty="0"/>
              <a:t>DL</a:t>
            </a:r>
            <a:r>
              <a:rPr kumimoji="1" lang="zh-CN" altLang="en-US" dirty="0"/>
              <a:t>才执行，减少了不必要的开销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22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为一个</a:t>
            </a:r>
            <a:r>
              <a:rPr kumimoji="1" lang="en-US" altLang="zh-CN" dirty="0"/>
              <a:t>2PC</a:t>
            </a:r>
            <a:r>
              <a:rPr kumimoji="1" lang="zh-CN" altLang="en-US" dirty="0"/>
              <a:t>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19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FC</a:t>
            </a:r>
            <a:r>
              <a:rPr kumimoji="1" lang="zh-CN" altLang="en-US" dirty="0"/>
              <a:t>主要处理丢包的情况。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接着上面例子，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丢了。但是其他</a:t>
            </a:r>
            <a:r>
              <a:rPr kumimoji="1" lang="en-US" altLang="zh-CN" dirty="0"/>
              <a:t>Shards</a:t>
            </a:r>
            <a:r>
              <a:rPr kumimoji="1" lang="zh-CN" altLang="en-US" dirty="0"/>
              <a:t>有</a:t>
            </a:r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673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回滚，然后执行</a:t>
            </a:r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93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下一个例子，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丢了，但是其他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上也没有</a:t>
            </a:r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510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这里是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T2</a:t>
            </a:r>
            <a:r>
              <a:rPr kumimoji="1" lang="zh-CN" altLang="en-US" dirty="0"/>
              <a:t>，类似于</a:t>
            </a:r>
            <a:r>
              <a:rPr kumimoji="1" lang="en-US" altLang="zh-CN" dirty="0" err="1"/>
              <a:t>Paxos</a:t>
            </a:r>
            <a:r>
              <a:rPr kumimoji="1" lang="zh-CN" altLang="en-US" dirty="0"/>
              <a:t>的状态机的</a:t>
            </a:r>
            <a:r>
              <a:rPr kumimoji="1" lang="en-US" altLang="zh-CN" dirty="0"/>
              <a:t>136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137</a:t>
            </a:r>
            <a:r>
              <a:rPr kumimoji="1" lang="zh-CN" altLang="en-US" dirty="0"/>
              <a:t>，填充一个</a:t>
            </a:r>
            <a:r>
              <a:rPr kumimoji="1" lang="en-US" altLang="zh-CN" dirty="0"/>
              <a:t>no-op</a:t>
            </a:r>
            <a:r>
              <a:rPr kumimoji="1" lang="zh-CN" altLang="en-US" dirty="0"/>
              <a:t>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606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25" dirty="0">
                <a:latin typeface="Arial"/>
                <a:cs typeface="Arial"/>
              </a:rPr>
              <a:t>Sequencer</a:t>
            </a:r>
            <a:r>
              <a:rPr lang="en-US" altLang="zh-CN" sz="1200" dirty="0">
                <a:latin typeface="Arial"/>
                <a:cs typeface="Arial"/>
              </a:rPr>
              <a:t> </a:t>
            </a:r>
            <a:r>
              <a:rPr lang="en-US" altLang="zh-CN" sz="1200" spc="-5" dirty="0">
                <a:latin typeface="Arial"/>
                <a:cs typeface="Arial"/>
              </a:rPr>
              <a:t>failure:</a:t>
            </a:r>
            <a:endParaRPr kumimoji="1" lang="en-US" altLang="zh-CN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spc="-5" dirty="0">
                <a:latin typeface="Arial"/>
                <a:cs typeface="Arial"/>
              </a:rPr>
              <a:t>1.</a:t>
            </a:r>
            <a:r>
              <a:rPr kumimoji="1" lang="zh-CN" altLang="en-US" sz="1200" spc="-5" dirty="0">
                <a:latin typeface="Arial"/>
                <a:cs typeface="Arial"/>
              </a:rPr>
              <a:t> 首先所有的</a:t>
            </a:r>
            <a:r>
              <a:rPr kumimoji="1" lang="en-US" altLang="zh-CN" sz="1200" spc="-5" dirty="0">
                <a:latin typeface="Arial"/>
                <a:cs typeface="Arial"/>
              </a:rPr>
              <a:t>Replicas</a:t>
            </a:r>
            <a:r>
              <a:rPr kumimoji="1" lang="zh-CN" altLang="en-US" sz="1200" spc="-5" dirty="0">
                <a:latin typeface="Arial"/>
                <a:cs typeface="Arial"/>
              </a:rPr>
              <a:t>停止当前所有的</a:t>
            </a:r>
            <a:r>
              <a:rPr kumimoji="1" lang="en-US" altLang="zh-CN" sz="1200" spc="-5" dirty="0">
                <a:latin typeface="Arial"/>
                <a:cs typeface="Arial"/>
              </a:rPr>
              <a:t>TX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spc="-5" dirty="0">
                <a:latin typeface="Arial"/>
                <a:cs typeface="Arial"/>
              </a:rPr>
              <a:t>2.</a:t>
            </a:r>
            <a:r>
              <a:rPr kumimoji="1" lang="zh-CN" altLang="en-US" sz="1200" spc="-5" dirty="0">
                <a:latin typeface="Arial"/>
                <a:cs typeface="Arial"/>
              </a:rPr>
              <a:t> 每个</a:t>
            </a:r>
            <a:r>
              <a:rPr kumimoji="1" lang="en-US" altLang="zh-CN" sz="1200" spc="-5" dirty="0">
                <a:latin typeface="Arial"/>
                <a:cs typeface="Arial"/>
              </a:rPr>
              <a:t>Replicas</a:t>
            </a:r>
            <a:r>
              <a:rPr kumimoji="1" lang="zh-CN" altLang="en-US" sz="1200" spc="-5" dirty="0">
                <a:latin typeface="Arial"/>
                <a:cs typeface="Arial"/>
              </a:rPr>
              <a:t>将其当前状态发送给新的</a:t>
            </a:r>
            <a:r>
              <a:rPr lang="en-US" altLang="zh-CN" sz="1200" spc="25" dirty="0">
                <a:latin typeface="Arial"/>
                <a:cs typeface="Arial"/>
              </a:rPr>
              <a:t>Sequencer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25" dirty="0">
                <a:latin typeface="Arial"/>
                <a:cs typeface="Arial"/>
              </a:rPr>
              <a:t>3.</a:t>
            </a:r>
            <a:r>
              <a:rPr lang="zh-CN" altLang="en-US" sz="1200" spc="25" dirty="0">
                <a:latin typeface="Arial"/>
                <a:cs typeface="Arial"/>
              </a:rPr>
              <a:t> </a:t>
            </a:r>
            <a:r>
              <a:rPr lang="en-US" altLang="zh-CN" sz="1200" spc="25" dirty="0">
                <a:latin typeface="Arial"/>
                <a:cs typeface="Arial"/>
              </a:rPr>
              <a:t>Sequencer</a:t>
            </a:r>
            <a:r>
              <a:rPr lang="zh-CN" altLang="en-US" sz="1200" spc="25" dirty="0">
                <a:latin typeface="Arial"/>
                <a:cs typeface="Arial"/>
              </a:rPr>
              <a:t>选择最近的</a:t>
            </a:r>
            <a:r>
              <a:rPr lang="en-US" altLang="zh-CN" sz="1200" spc="25" dirty="0">
                <a:latin typeface="Arial"/>
                <a:cs typeface="Arial"/>
              </a:rPr>
              <a:t>State</a:t>
            </a:r>
            <a:r>
              <a:rPr lang="zh-CN" altLang="en-US" sz="1200" spc="25" dirty="0">
                <a:latin typeface="Arial"/>
                <a:cs typeface="Arial"/>
              </a:rPr>
              <a:t>作为当前</a:t>
            </a:r>
            <a:r>
              <a:rPr lang="en-US" altLang="zh-CN" sz="1200" spc="25" dirty="0">
                <a:latin typeface="Arial"/>
                <a:cs typeface="Arial"/>
              </a:rPr>
              <a:t>EPOCH</a:t>
            </a:r>
            <a:r>
              <a:rPr lang="zh-CN" altLang="en-US" sz="1200" spc="25" dirty="0">
                <a:latin typeface="Arial"/>
                <a:cs typeface="Arial"/>
              </a:rPr>
              <a:t>的</a:t>
            </a:r>
            <a:r>
              <a:rPr lang="en-US" altLang="zh-CN" sz="1200" spc="25" dirty="0">
                <a:latin typeface="Arial"/>
                <a:cs typeface="Arial"/>
              </a:rPr>
              <a:t>initial state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239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pc="-55" dirty="0">
                <a:latin typeface="Arial"/>
                <a:cs typeface="Arial"/>
              </a:rPr>
              <a:t>YCSB+T wraps key-value store operation inside simple </a:t>
            </a:r>
            <a:r>
              <a:rPr lang="en-US" altLang="zh-CN" sz="1200" spc="-55" dirty="0" err="1">
                <a:latin typeface="Arial"/>
                <a:cs typeface="Arial"/>
              </a:rPr>
              <a:t>tx</a:t>
            </a:r>
            <a:r>
              <a:rPr lang="en-US" altLang="zh-CN" sz="1200" spc="-55" dirty="0">
                <a:latin typeface="Arial"/>
                <a:cs typeface="Arial"/>
              </a:rPr>
              <a:t> such as read, insert, read-modify-write</a:t>
            </a:r>
          </a:p>
          <a:p>
            <a:endParaRPr kumimoji="1" lang="en-US" altLang="zh-CN" sz="1200" spc="-55" dirty="0">
              <a:latin typeface="Arial"/>
              <a:cs typeface="Arial"/>
            </a:endParaRPr>
          </a:p>
          <a:p>
            <a:r>
              <a:rPr lang="en-US" altLang="zh-CN" sz="1200" spc="-80" dirty="0">
                <a:latin typeface="Arial"/>
                <a:cs typeface="Arial"/>
              </a:rPr>
              <a:t>TPC-C</a:t>
            </a:r>
            <a:r>
              <a:rPr lang="zh-CN" altLang="en-US" sz="1200" spc="-80" dirty="0">
                <a:latin typeface="Arial"/>
                <a:cs typeface="Arial"/>
              </a:rPr>
              <a:t>为</a:t>
            </a:r>
            <a:r>
              <a:rPr lang="en-US" altLang="zh-CN" sz="1200" spc="-80" dirty="0">
                <a:latin typeface="Arial"/>
                <a:cs typeface="Arial"/>
              </a:rPr>
              <a:t>OLTP</a:t>
            </a:r>
            <a:r>
              <a:rPr lang="zh-CN" altLang="en-US" sz="1200" spc="-80" dirty="0">
                <a:latin typeface="Arial"/>
                <a:cs typeface="Arial"/>
              </a:rPr>
              <a:t>的一个基准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078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99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499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即使有很高的丢包率（</a:t>
            </a:r>
            <a:r>
              <a:rPr kumimoji="1" lang="en-US" altLang="zh-CN" dirty="0"/>
              <a:t>1%</a:t>
            </a:r>
            <a:r>
              <a:rPr kumimoji="1" lang="zh-CN" altLang="en-US" dirty="0"/>
              <a:t>），性能也只是减少</a:t>
            </a:r>
            <a:r>
              <a:rPr kumimoji="1" lang="en-US" altLang="zh-CN" dirty="0"/>
              <a:t>10%</a:t>
            </a:r>
            <a:r>
              <a:rPr kumimoji="1" lang="zh-CN" altLang="en-US"/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768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02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当节点数量很多的时候，</a:t>
            </a:r>
            <a:r>
              <a:rPr kumimoji="1" lang="en-US" altLang="zh-CN" dirty="0"/>
              <a:t>2PC</a:t>
            </a:r>
            <a:r>
              <a:rPr kumimoji="1" lang="zh-CN" altLang="en-US" dirty="0"/>
              <a:t>中各个参与者交互频繁。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07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同时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2PC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的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prepare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会持有锁，会造成资源的浪费。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31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所以说会有一个问题：</a:t>
            </a:r>
            <a:r>
              <a:rPr kumimoji="1" lang="en-US" altLang="zh-CN" dirty="0"/>
              <a:t>excessive coordination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41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40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进行了责任的分摊：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网络层用来进行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Ordering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使用新的</a:t>
            </a:r>
            <a:r>
              <a:rPr kumimoji="1" lang="en-US" altLang="zh-CN" dirty="0" err="1"/>
              <a:t>tx</a:t>
            </a:r>
            <a:r>
              <a:rPr kumimoji="1" lang="en-US" altLang="zh-CN" dirty="0"/>
              <a:t> protocol</a:t>
            </a:r>
            <a:r>
              <a:rPr kumimoji="1" lang="zh-CN" altLang="en-US" dirty="0"/>
              <a:t>减少</a:t>
            </a:r>
            <a:r>
              <a:rPr kumimoji="1" lang="en-US" altLang="zh-CN" dirty="0"/>
              <a:t>coordination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75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类似于</a:t>
            </a:r>
            <a:r>
              <a:rPr kumimoji="1" lang="en-US" altLang="zh-CN" dirty="0"/>
              <a:t>OSI</a:t>
            </a:r>
            <a:r>
              <a:rPr kumimoji="1" lang="zh-CN" altLang="en-US" dirty="0"/>
              <a:t>模型中的网络层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不提供可靠的数据传输服务。然后将可靠数据传输服务交付给上层协议。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92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方法一：所有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会转发到全部的节点，虽然可以检查到丢包。但是会严重影响性能。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方法二：按需转发。但是丢包不能被检测。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14977-AF5C-1146-8E05-2979048D3AD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8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8100" y="2263139"/>
            <a:ext cx="10388600" cy="261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52800" y="6934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25800" y="6807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52800" y="41783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25800" y="40513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52800" y="14097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25800" y="12827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98800" y="39243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98800" y="11557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98800" y="6680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467359"/>
            <a:ext cx="11023600" cy="206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4601764"/>
            <a:ext cx="11774170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10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10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5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5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5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5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5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2" Type="http://schemas.openxmlformats.org/officeDocument/2006/relationships/image" Target="../media/image5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6.png"/><Relationship Id="rId5" Type="http://schemas.openxmlformats.org/officeDocument/2006/relationships/image" Target="../media/image1.png"/><Relationship Id="rId15" Type="http://schemas.openxmlformats.org/officeDocument/2006/relationships/image" Target="../media/image35.png"/><Relationship Id="rId10" Type="http://schemas.openxmlformats.org/officeDocument/2006/relationships/image" Target="../media/image25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29.png"/><Relationship Id="rId3" Type="http://schemas.openxmlformats.org/officeDocument/2006/relationships/image" Target="../media/image58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59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26.png"/><Relationship Id="rId18" Type="http://schemas.openxmlformats.org/officeDocument/2006/relationships/image" Target="../media/image58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74.png"/><Relationship Id="rId12" Type="http://schemas.openxmlformats.org/officeDocument/2006/relationships/image" Target="../media/image26.png"/><Relationship Id="rId17" Type="http://schemas.openxmlformats.org/officeDocument/2006/relationships/image" Target="../media/image58.png"/><Relationship Id="rId2" Type="http://schemas.openxmlformats.org/officeDocument/2006/relationships/image" Target="../media/image5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5.png"/><Relationship Id="rId5" Type="http://schemas.openxmlformats.org/officeDocument/2006/relationships/image" Target="../media/image6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76.png"/><Relationship Id="rId12" Type="http://schemas.openxmlformats.org/officeDocument/2006/relationships/image" Target="../media/image26.png"/><Relationship Id="rId17" Type="http://schemas.openxmlformats.org/officeDocument/2006/relationships/image" Target="../media/image58.png"/><Relationship Id="rId2" Type="http://schemas.openxmlformats.org/officeDocument/2006/relationships/image" Target="../media/image5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5.png"/><Relationship Id="rId5" Type="http://schemas.openxmlformats.org/officeDocument/2006/relationships/image" Target="../media/image61.png"/><Relationship Id="rId15" Type="http://schemas.openxmlformats.org/officeDocument/2006/relationships/image" Target="../media/image29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26.png"/><Relationship Id="rId1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78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5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80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26.png"/><Relationship Id="rId18" Type="http://schemas.openxmlformats.org/officeDocument/2006/relationships/image" Target="../media/image58.png"/><Relationship Id="rId3" Type="http://schemas.openxmlformats.org/officeDocument/2006/relationships/image" Target="../media/image59.png"/><Relationship Id="rId7" Type="http://schemas.openxmlformats.org/officeDocument/2006/relationships/image" Target="../media/image7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63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81.png"/><Relationship Id="rId1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465" y="1574800"/>
            <a:ext cx="10382250" cy="2618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445" algn="ctr">
              <a:lnSpc>
                <a:spcPct val="100299"/>
              </a:lnSpc>
              <a:spcBef>
                <a:spcPts val="110"/>
              </a:spcBef>
            </a:pPr>
            <a:r>
              <a:rPr sz="5650" spc="-55" dirty="0">
                <a:latin typeface="Arial"/>
                <a:cs typeface="Arial"/>
              </a:rPr>
              <a:t>Eris: </a:t>
            </a:r>
            <a:r>
              <a:rPr sz="5650" dirty="0">
                <a:latin typeface="Arial"/>
                <a:cs typeface="Arial"/>
              </a:rPr>
              <a:t>Coordination-Free  </a:t>
            </a:r>
            <a:r>
              <a:rPr sz="5650" spc="10" dirty="0">
                <a:latin typeface="Arial"/>
                <a:cs typeface="Arial"/>
              </a:rPr>
              <a:t>Consistent </a:t>
            </a:r>
            <a:r>
              <a:rPr sz="5650" spc="-30" dirty="0">
                <a:latin typeface="Arial"/>
                <a:cs typeface="Arial"/>
              </a:rPr>
              <a:t>Transactions </a:t>
            </a:r>
            <a:r>
              <a:rPr sz="5650" spc="75" dirty="0">
                <a:latin typeface="Arial"/>
                <a:cs typeface="Arial"/>
              </a:rPr>
              <a:t>Using  </a:t>
            </a:r>
            <a:r>
              <a:rPr sz="5650" spc="10" dirty="0">
                <a:latin typeface="Arial"/>
                <a:cs typeface="Arial"/>
              </a:rPr>
              <a:t>In-Network </a:t>
            </a:r>
            <a:r>
              <a:rPr sz="5650" spc="60" dirty="0">
                <a:latin typeface="Arial"/>
                <a:cs typeface="Arial"/>
              </a:rPr>
              <a:t>Concurrency</a:t>
            </a:r>
            <a:r>
              <a:rPr sz="5650" dirty="0">
                <a:latin typeface="Arial"/>
                <a:cs typeface="Arial"/>
              </a:rPr>
              <a:t> </a:t>
            </a:r>
            <a:r>
              <a:rPr sz="5650" spc="-5" dirty="0">
                <a:latin typeface="Arial"/>
                <a:cs typeface="Arial"/>
              </a:rPr>
              <a:t>Control</a:t>
            </a:r>
            <a:endParaRPr sz="56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5347776"/>
            <a:ext cx="687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Jialin Li, </a:t>
            </a:r>
            <a:r>
              <a:rPr sz="3200" spc="-40" dirty="0">
                <a:latin typeface="Arial"/>
                <a:cs typeface="Arial"/>
              </a:rPr>
              <a:t>Ellis </a:t>
            </a:r>
            <a:r>
              <a:rPr sz="3200" spc="20" dirty="0">
                <a:latin typeface="Arial"/>
                <a:cs typeface="Arial"/>
              </a:rPr>
              <a:t>Michael, </a:t>
            </a:r>
            <a:r>
              <a:rPr sz="3200" spc="-5" dirty="0">
                <a:latin typeface="Arial"/>
                <a:cs typeface="Arial"/>
              </a:rPr>
              <a:t>Dan </a:t>
            </a:r>
            <a:r>
              <a:rPr sz="3200" spc="-90" dirty="0">
                <a:latin typeface="Arial"/>
                <a:cs typeface="Arial"/>
              </a:rPr>
              <a:t>R. </a:t>
            </a:r>
            <a:r>
              <a:rPr sz="3200" dirty="0">
                <a:latin typeface="Arial"/>
                <a:cs typeface="Arial"/>
              </a:rPr>
              <a:t>K.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Ports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3900" y="7061200"/>
            <a:ext cx="38608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5400" y="6477000"/>
            <a:ext cx="52578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40675A0-7647-4A42-AC01-CB4764905BAA}"/>
              </a:ext>
            </a:extLst>
          </p:cNvPr>
          <p:cNvSpPr txBox="1"/>
          <p:nvPr/>
        </p:nvSpPr>
        <p:spPr>
          <a:xfrm>
            <a:off x="2159001" y="4410710"/>
            <a:ext cx="95307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"/>
                <a:cs typeface="Arial"/>
              </a:rPr>
              <a:t>SOSP’17 October 28, 2017, Shanghai, China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876300"/>
            <a:ext cx="3244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Outline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289300"/>
            <a:ext cx="722503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" dirty="0">
                <a:latin typeface="Arial"/>
                <a:cs typeface="Arial"/>
              </a:rPr>
              <a:t>In-Network </a:t>
            </a:r>
            <a:r>
              <a:rPr sz="3600" spc="30" dirty="0">
                <a:latin typeface="Arial"/>
                <a:cs typeface="Arial"/>
              </a:rPr>
              <a:t>Concurrency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Control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35" dirty="0">
                <a:latin typeface="Arial"/>
                <a:cs typeface="Arial"/>
              </a:rPr>
              <a:t>Transaction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5" dirty="0">
                <a:latin typeface="Arial"/>
                <a:cs typeface="Arial"/>
              </a:rPr>
              <a:t>Eris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25" dirty="0"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8000"/>
              </a:lnSpc>
              <a:spcBef>
                <a:spcPts val="420"/>
              </a:spcBef>
            </a:pPr>
            <a:r>
              <a:rPr spc="5" dirty="0"/>
              <a:t>In-Network</a:t>
            </a:r>
            <a:r>
              <a:rPr spc="-35" dirty="0"/>
              <a:t> </a:t>
            </a:r>
            <a:r>
              <a:rPr spc="65" dirty="0"/>
              <a:t>Concurrency  </a:t>
            </a:r>
            <a:r>
              <a:rPr spc="-10" dirty="0"/>
              <a:t>Control</a:t>
            </a:r>
            <a:r>
              <a:rPr spc="-5" dirty="0"/>
              <a:t> </a:t>
            </a:r>
            <a:r>
              <a:rPr spc="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1565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089400"/>
            <a:ext cx="995108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b="1" spc="-5" dirty="0">
                <a:latin typeface="Arial"/>
                <a:cs typeface="Arial"/>
              </a:rPr>
              <a:t>Globally consistent ordering </a:t>
            </a:r>
            <a:r>
              <a:rPr sz="3600" spc="20" dirty="0">
                <a:latin typeface="Arial"/>
                <a:cs typeface="Arial"/>
              </a:rPr>
              <a:t>across messages  </a:t>
            </a:r>
            <a:r>
              <a:rPr sz="3600" spc="35" dirty="0">
                <a:latin typeface="Arial"/>
                <a:cs typeface="Arial"/>
              </a:rPr>
              <a:t>delivered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0" dirty="0">
                <a:latin typeface="Arial"/>
                <a:cs typeface="Arial"/>
              </a:rPr>
              <a:t>multiple </a:t>
            </a:r>
            <a:r>
              <a:rPr sz="3600" spc="15" dirty="0">
                <a:latin typeface="Arial"/>
                <a:cs typeface="Arial"/>
              </a:rPr>
              <a:t>destination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shards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78219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715000"/>
            <a:ext cx="7734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No </a:t>
            </a:r>
            <a:r>
              <a:rPr sz="3600" b="1" spc="15" dirty="0">
                <a:latin typeface="Arial"/>
                <a:cs typeface="Arial"/>
              </a:rPr>
              <a:t>reliable </a:t>
            </a:r>
            <a:r>
              <a:rPr sz="3600" spc="30" dirty="0">
                <a:latin typeface="Arial"/>
                <a:cs typeface="Arial"/>
              </a:rPr>
              <a:t>delivery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guarantee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86169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794500"/>
            <a:ext cx="884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Arial"/>
                <a:cs typeface="Arial"/>
              </a:rPr>
              <a:t>Recipients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b="1" spc="-5" dirty="0">
                <a:latin typeface="Arial"/>
                <a:cs typeface="Arial"/>
              </a:rPr>
              <a:t>detect dropped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messages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65200"/>
            <a:ext cx="109042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800" spc="45" dirty="0"/>
              <a:t>Two</a:t>
            </a:r>
            <a:r>
              <a:rPr lang="zh-CN" altLang="en-US" sz="6800" spc="45" dirty="0"/>
              <a:t> </a:t>
            </a:r>
            <a:r>
              <a:rPr lang="en-US" altLang="zh-CN" sz="6800" spc="45" dirty="0"/>
              <a:t>Straw-man Proposals</a:t>
            </a:r>
            <a:endParaRPr sz="68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3437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76600"/>
            <a:ext cx="9521190" cy="17261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sz="3600" dirty="0">
                <a:latin typeface="Arial"/>
                <a:cs typeface="Arial"/>
              </a:rPr>
              <a:t>Total Global Sequencing</a:t>
            </a:r>
          </a:p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altLang="zh-CN" sz="3600" dirty="0">
                <a:latin typeface="Arial"/>
                <a:cs typeface="Arial"/>
              </a:rPr>
              <a:t>	each messages forward to all</a:t>
            </a:r>
            <a:r>
              <a:rPr lang="zh-CN" altLang="en-US" sz="3600" dirty="0">
                <a:latin typeface="Arial"/>
                <a:cs typeface="Arial"/>
              </a:rPr>
              <a:t> </a:t>
            </a:r>
            <a:r>
              <a:rPr lang="en-US" altLang="zh-CN" sz="3600" dirty="0">
                <a:latin typeface="Arial"/>
                <a:cs typeface="Arial"/>
              </a:rPr>
              <a:t>replicas</a:t>
            </a:r>
            <a:r>
              <a:rPr lang="zh-CN" altLang="en-US" sz="3600" dirty="0">
                <a:latin typeface="Arial"/>
                <a:cs typeface="Arial"/>
              </a:rPr>
              <a:t> </a:t>
            </a:r>
            <a:r>
              <a:rPr lang="en-US" altLang="zh-CN" sz="3600" dirty="0">
                <a:latin typeface="Arial"/>
                <a:cs typeface="Arial"/>
              </a:rPr>
              <a:t>of all shards.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5498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828" y="5486400"/>
            <a:ext cx="883539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latin typeface="Arial"/>
                <a:cs typeface="Arial"/>
              </a:rPr>
              <a:t>Multiple Independent Sequencing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20" dirty="0">
                <a:latin typeface="Arial"/>
                <a:cs typeface="Arial"/>
              </a:rPr>
              <a:t>	only forward to shards that need to process.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45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65200"/>
            <a:ext cx="109042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45" dirty="0"/>
              <a:t>Multi-Sequenced</a:t>
            </a:r>
            <a:r>
              <a:rPr sz="6800" spc="5" dirty="0"/>
              <a:t> </a:t>
            </a:r>
            <a:r>
              <a:rPr sz="6800" spc="65" dirty="0"/>
              <a:t>Groupcast</a:t>
            </a:r>
            <a:endParaRPr sz="68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3437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76600"/>
            <a:ext cx="9521190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30" dirty="0">
                <a:latin typeface="Arial"/>
                <a:cs typeface="Arial"/>
              </a:rPr>
              <a:t>Groupcast: </a:t>
            </a:r>
            <a:r>
              <a:rPr sz="3600" spc="25" dirty="0">
                <a:latin typeface="Arial"/>
                <a:cs typeface="Arial"/>
              </a:rPr>
              <a:t>message</a:t>
            </a:r>
            <a:r>
              <a:rPr lang="en-US" sz="3600" spc="25" dirty="0">
                <a:latin typeface="Arial"/>
                <a:cs typeface="Arial"/>
              </a:rPr>
              <a:t>s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lang="en-US" altLang="zh-CN" sz="3600" spc="30" dirty="0">
                <a:latin typeface="Arial"/>
                <a:cs typeface="Arial"/>
              </a:rPr>
              <a:t>are delivered to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set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15" dirty="0">
                <a:latin typeface="Arial"/>
                <a:cs typeface="Arial"/>
              </a:rPr>
              <a:t>destination </a:t>
            </a:r>
            <a:r>
              <a:rPr sz="3600" spc="50" dirty="0">
                <a:latin typeface="Arial"/>
                <a:cs typeface="Arial"/>
              </a:rPr>
              <a:t>groups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6939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02200"/>
            <a:ext cx="1024128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35" dirty="0">
                <a:latin typeface="Arial"/>
                <a:cs typeface="Arial"/>
              </a:rPr>
              <a:t>Multi-sequenced </a:t>
            </a:r>
            <a:r>
              <a:rPr sz="3600" spc="50" dirty="0">
                <a:latin typeface="Arial"/>
                <a:cs typeface="Arial"/>
              </a:rPr>
              <a:t>groupcast: </a:t>
            </a:r>
            <a:r>
              <a:rPr sz="3600" spc="20" dirty="0">
                <a:latin typeface="Arial"/>
                <a:cs typeface="Arial"/>
              </a:rPr>
              <a:t>messages </a:t>
            </a:r>
            <a:r>
              <a:rPr sz="3600" spc="-25" dirty="0">
                <a:latin typeface="Arial"/>
                <a:cs typeface="Arial"/>
              </a:rPr>
              <a:t>are  </a:t>
            </a:r>
            <a:r>
              <a:rPr sz="3600" spc="65" dirty="0">
                <a:latin typeface="Arial"/>
                <a:cs typeface="Arial"/>
              </a:rPr>
              <a:t>sequenced </a:t>
            </a:r>
            <a:r>
              <a:rPr sz="3600" b="1" spc="-5" dirty="0">
                <a:latin typeface="Arial"/>
                <a:cs typeface="Arial"/>
              </a:rPr>
              <a:t>atomically </a:t>
            </a:r>
            <a:r>
              <a:rPr sz="3600" spc="20" dirty="0">
                <a:latin typeface="Arial"/>
                <a:cs typeface="Arial"/>
              </a:rPr>
              <a:t>across </a:t>
            </a:r>
            <a:r>
              <a:rPr sz="3600" spc="-5" dirty="0">
                <a:latin typeface="Arial"/>
                <a:cs typeface="Arial"/>
              </a:rPr>
              <a:t>all </a:t>
            </a:r>
            <a:r>
              <a:rPr sz="3600" spc="35" dirty="0">
                <a:latin typeface="Arial"/>
                <a:cs typeface="Arial"/>
              </a:rPr>
              <a:t>recipient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groups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59499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27800"/>
            <a:ext cx="88353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Arial"/>
                <a:cs typeface="Arial"/>
              </a:rPr>
              <a:t>Sequencer </a:t>
            </a:r>
            <a:r>
              <a:rPr sz="3600" spc="35" dirty="0">
                <a:latin typeface="Arial"/>
                <a:cs typeface="Arial"/>
              </a:rPr>
              <a:t>keeps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25" dirty="0">
                <a:latin typeface="Arial"/>
                <a:cs typeface="Arial"/>
              </a:rPr>
              <a:t>counter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50" dirty="0">
                <a:latin typeface="Arial"/>
                <a:cs typeface="Arial"/>
              </a:rPr>
              <a:t>each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group</a:t>
            </a:r>
            <a:endParaRPr lang="en-US" altLang="zh-CN" sz="36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65" dirty="0">
                <a:latin typeface="Arial"/>
                <a:cs typeface="Arial"/>
              </a:rPr>
              <a:t>	multi-stamp &lt;group-id, </a:t>
            </a:r>
            <a:r>
              <a:rPr lang="en-US" altLang="zh-CN" sz="3600" spc="65" dirty="0" err="1">
                <a:latin typeface="Arial"/>
                <a:cs typeface="Arial"/>
              </a:rPr>
              <a:t>seq-num</a:t>
            </a:r>
            <a:r>
              <a:rPr lang="en-US" altLang="zh-CN" sz="3600" spc="65" dirty="0">
                <a:latin typeface="Arial"/>
                <a:cs typeface="Arial"/>
              </a:rPr>
              <a:t>&gt;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1058924" y="4143502"/>
            <a:ext cx="897286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024" y="4156214"/>
            <a:ext cx="821081" cy="1441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7024" y="4156214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70" y="0"/>
                </a:moveTo>
                <a:lnTo>
                  <a:pt x="292507" y="0"/>
                </a:lnTo>
                <a:lnTo>
                  <a:pt x="236163" y="222"/>
                </a:lnTo>
                <a:lnTo>
                  <a:pt x="191495" y="1782"/>
                </a:lnTo>
                <a:lnTo>
                  <a:pt x="120299" y="14262"/>
                </a:lnTo>
                <a:lnTo>
                  <a:pt x="85465" y="31470"/>
                </a:lnTo>
                <a:lnTo>
                  <a:pt x="55531" y="55529"/>
                </a:lnTo>
                <a:lnTo>
                  <a:pt x="31473" y="85462"/>
                </a:lnTo>
                <a:lnTo>
                  <a:pt x="14269" y="120294"/>
                </a:lnTo>
                <a:lnTo>
                  <a:pt x="1778" y="191493"/>
                </a:lnTo>
                <a:lnTo>
                  <a:pt x="222" y="235615"/>
                </a:lnTo>
                <a:lnTo>
                  <a:pt x="0" y="291210"/>
                </a:lnTo>
                <a:lnTo>
                  <a:pt x="5" y="1149959"/>
                </a:lnTo>
                <a:lnTo>
                  <a:pt x="222" y="1205013"/>
                </a:lnTo>
                <a:lnTo>
                  <a:pt x="1801" y="1249838"/>
                </a:lnTo>
                <a:lnTo>
                  <a:pt x="14269" y="1320876"/>
                </a:lnTo>
                <a:lnTo>
                  <a:pt x="31473" y="1355710"/>
                </a:lnTo>
                <a:lnTo>
                  <a:pt x="55531" y="1385646"/>
                </a:lnTo>
                <a:lnTo>
                  <a:pt x="85465" y="1409705"/>
                </a:lnTo>
                <a:lnTo>
                  <a:pt x="120299" y="1426908"/>
                </a:lnTo>
                <a:lnTo>
                  <a:pt x="191333" y="1439387"/>
                </a:lnTo>
                <a:lnTo>
                  <a:pt x="235617" y="1440947"/>
                </a:lnTo>
                <a:lnTo>
                  <a:pt x="291212" y="1441170"/>
                </a:lnTo>
                <a:lnTo>
                  <a:pt x="528575" y="1441170"/>
                </a:lnTo>
                <a:lnTo>
                  <a:pt x="584919" y="1440947"/>
                </a:lnTo>
                <a:lnTo>
                  <a:pt x="629587" y="1439387"/>
                </a:lnTo>
                <a:lnTo>
                  <a:pt x="700787" y="1426908"/>
                </a:lnTo>
                <a:lnTo>
                  <a:pt x="735619" y="1409705"/>
                </a:lnTo>
                <a:lnTo>
                  <a:pt x="765552" y="1385646"/>
                </a:lnTo>
                <a:lnTo>
                  <a:pt x="789610" y="1355710"/>
                </a:lnTo>
                <a:lnTo>
                  <a:pt x="806819" y="1320876"/>
                </a:lnTo>
                <a:lnTo>
                  <a:pt x="819304" y="1249678"/>
                </a:lnTo>
                <a:lnTo>
                  <a:pt x="820858" y="1205554"/>
                </a:lnTo>
                <a:lnTo>
                  <a:pt x="821081" y="1149959"/>
                </a:lnTo>
                <a:lnTo>
                  <a:pt x="821076" y="291210"/>
                </a:lnTo>
                <a:lnTo>
                  <a:pt x="820858" y="236162"/>
                </a:lnTo>
                <a:lnTo>
                  <a:pt x="819298" y="191493"/>
                </a:lnTo>
                <a:lnTo>
                  <a:pt x="806819" y="120294"/>
                </a:lnTo>
                <a:lnTo>
                  <a:pt x="789610" y="85462"/>
                </a:lnTo>
                <a:lnTo>
                  <a:pt x="765552" y="55529"/>
                </a:lnTo>
                <a:lnTo>
                  <a:pt x="735619" y="31470"/>
                </a:lnTo>
                <a:lnTo>
                  <a:pt x="700787" y="14262"/>
                </a:lnTo>
                <a:lnTo>
                  <a:pt x="629749" y="1782"/>
                </a:lnTo>
                <a:lnTo>
                  <a:pt x="585465" y="222"/>
                </a:lnTo>
                <a:lnTo>
                  <a:pt x="52987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43000" y="4521200"/>
            <a:ext cx="71691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4116959" y="1171384"/>
            <a:ext cx="897286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5059" y="1184084"/>
            <a:ext cx="821093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5059" y="1184084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62975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1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6" y="1426908"/>
                </a:lnTo>
                <a:lnTo>
                  <a:pt x="735620" y="1409705"/>
                </a:lnTo>
                <a:lnTo>
                  <a:pt x="765556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0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6" y="55530"/>
                </a:lnTo>
                <a:lnTo>
                  <a:pt x="735620" y="31476"/>
                </a:lnTo>
                <a:lnTo>
                  <a:pt x="700786" y="14274"/>
                </a:lnTo>
                <a:lnTo>
                  <a:pt x="629759" y="1784"/>
                </a:lnTo>
                <a:close/>
              </a:path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03700" y="1549400"/>
            <a:ext cx="71691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B0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4116959" y="1171384"/>
            <a:ext cx="897286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5059" y="1184084"/>
            <a:ext cx="821093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5059" y="1184084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62975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1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6" y="1426908"/>
                </a:lnTo>
                <a:lnTo>
                  <a:pt x="735620" y="1409705"/>
                </a:lnTo>
                <a:lnTo>
                  <a:pt x="765556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0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6" y="55530"/>
                </a:lnTo>
                <a:lnTo>
                  <a:pt x="735620" y="31476"/>
                </a:lnTo>
                <a:lnTo>
                  <a:pt x="700786" y="14274"/>
                </a:lnTo>
                <a:lnTo>
                  <a:pt x="629759" y="1784"/>
                </a:lnTo>
                <a:close/>
              </a:path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03700" y="1549400"/>
            <a:ext cx="71691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92282" y="1165923"/>
            <a:ext cx="896042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30382" y="1178623"/>
            <a:ext cx="819848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0382" y="1178623"/>
            <a:ext cx="820419" cy="1441450"/>
          </a:xfrm>
          <a:custGeom>
            <a:avLst/>
            <a:gdLst/>
            <a:ahLst/>
            <a:cxnLst/>
            <a:rect l="l" t="t" r="r" b="b"/>
            <a:pathLst>
              <a:path w="820420" h="1441450">
                <a:moveTo>
                  <a:pt x="628510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4"/>
                </a:lnTo>
                <a:lnTo>
                  <a:pt x="85462" y="1409712"/>
                </a:lnTo>
                <a:lnTo>
                  <a:pt x="120294" y="1426921"/>
                </a:lnTo>
                <a:lnTo>
                  <a:pt x="191331" y="1439400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7342" y="1441183"/>
                </a:lnTo>
                <a:lnTo>
                  <a:pt x="583684" y="1440960"/>
                </a:lnTo>
                <a:lnTo>
                  <a:pt x="628348" y="1439400"/>
                </a:lnTo>
                <a:lnTo>
                  <a:pt x="699541" y="1426921"/>
                </a:lnTo>
                <a:lnTo>
                  <a:pt x="734375" y="1409712"/>
                </a:lnTo>
                <a:lnTo>
                  <a:pt x="764311" y="1385654"/>
                </a:lnTo>
                <a:lnTo>
                  <a:pt x="788370" y="1355721"/>
                </a:lnTo>
                <a:lnTo>
                  <a:pt x="805573" y="1320888"/>
                </a:lnTo>
                <a:lnTo>
                  <a:pt x="818069" y="1249689"/>
                </a:lnTo>
                <a:lnTo>
                  <a:pt x="819625" y="1205567"/>
                </a:lnTo>
                <a:lnTo>
                  <a:pt x="819848" y="1149972"/>
                </a:lnTo>
                <a:lnTo>
                  <a:pt x="819843" y="291211"/>
                </a:lnTo>
                <a:lnTo>
                  <a:pt x="819625" y="236162"/>
                </a:lnTo>
                <a:lnTo>
                  <a:pt x="818064" y="191495"/>
                </a:lnTo>
                <a:lnTo>
                  <a:pt x="805573" y="120307"/>
                </a:lnTo>
                <a:lnTo>
                  <a:pt x="788370" y="85472"/>
                </a:lnTo>
                <a:lnTo>
                  <a:pt x="764311" y="55537"/>
                </a:lnTo>
                <a:lnTo>
                  <a:pt x="734375" y="31478"/>
                </a:lnTo>
                <a:lnTo>
                  <a:pt x="699541" y="14274"/>
                </a:lnTo>
                <a:lnTo>
                  <a:pt x="628510" y="1784"/>
                </a:lnTo>
                <a:close/>
              </a:path>
              <a:path w="820420" h="1441450">
                <a:moveTo>
                  <a:pt x="52863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8510" y="1784"/>
                </a:lnTo>
                <a:lnTo>
                  <a:pt x="584230" y="223"/>
                </a:lnTo>
                <a:lnTo>
                  <a:pt x="52863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6100" y="1536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4239" y="1213586"/>
            <a:ext cx="519544" cy="1378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2431" y="1226286"/>
            <a:ext cx="443230" cy="1302385"/>
          </a:xfrm>
          <a:custGeom>
            <a:avLst/>
            <a:gdLst/>
            <a:ahLst/>
            <a:cxnLst/>
            <a:rect l="l" t="t" r="r" b="b"/>
            <a:pathLst>
              <a:path w="443229" h="1302385">
                <a:moveTo>
                  <a:pt x="323072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88" y="35271"/>
                </a:lnTo>
                <a:lnTo>
                  <a:pt x="640" y="79025"/>
                </a:lnTo>
                <a:lnTo>
                  <a:pt x="0" y="97235"/>
                </a:lnTo>
                <a:lnTo>
                  <a:pt x="7" y="1205009"/>
                </a:lnTo>
                <a:lnTo>
                  <a:pt x="5788" y="1252601"/>
                </a:lnTo>
                <a:lnTo>
                  <a:pt x="35172" y="1289252"/>
                </a:lnTo>
                <a:lnTo>
                  <a:pt x="78860" y="1301508"/>
                </a:lnTo>
                <a:lnTo>
                  <a:pt x="120075" y="1302245"/>
                </a:lnTo>
                <a:lnTo>
                  <a:pt x="322538" y="1302245"/>
                </a:lnTo>
                <a:lnTo>
                  <a:pt x="364221" y="1301508"/>
                </a:lnTo>
                <a:lnTo>
                  <a:pt x="407980" y="1289252"/>
                </a:lnTo>
                <a:lnTo>
                  <a:pt x="437359" y="1252601"/>
                </a:lnTo>
                <a:lnTo>
                  <a:pt x="443160" y="1205009"/>
                </a:lnTo>
                <a:lnTo>
                  <a:pt x="443152" y="97235"/>
                </a:lnTo>
                <a:lnTo>
                  <a:pt x="437359" y="49644"/>
                </a:lnTo>
                <a:lnTo>
                  <a:pt x="407980" y="12993"/>
                </a:lnTo>
                <a:lnTo>
                  <a:pt x="364288" y="736"/>
                </a:lnTo>
                <a:lnTo>
                  <a:pt x="32307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53000" y="1397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30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8300" y="1905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876300"/>
            <a:ext cx="3244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Outline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289300"/>
            <a:ext cx="8636000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600" spc="-25" dirty="0">
                <a:latin typeface="Arial"/>
                <a:cs typeface="Arial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In-Network Concurrency Control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 spc="25" dirty="0">
              <a:solidFill>
                <a:srgbClr val="DCDEE0"/>
              </a:solidFill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Transaction Model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 spc="25" dirty="0">
              <a:solidFill>
                <a:srgbClr val="DCDEE0"/>
              </a:solidFill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Eris Protocol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 dirty="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7299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58924" y="4143502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7024" y="4156214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70" y="0"/>
                </a:moveTo>
                <a:lnTo>
                  <a:pt x="292507" y="0"/>
                </a:lnTo>
                <a:lnTo>
                  <a:pt x="236163" y="222"/>
                </a:lnTo>
                <a:lnTo>
                  <a:pt x="191495" y="1782"/>
                </a:lnTo>
                <a:lnTo>
                  <a:pt x="120299" y="14262"/>
                </a:lnTo>
                <a:lnTo>
                  <a:pt x="85465" y="31470"/>
                </a:lnTo>
                <a:lnTo>
                  <a:pt x="55531" y="55529"/>
                </a:lnTo>
                <a:lnTo>
                  <a:pt x="31473" y="85462"/>
                </a:lnTo>
                <a:lnTo>
                  <a:pt x="14269" y="120294"/>
                </a:lnTo>
                <a:lnTo>
                  <a:pt x="1778" y="191493"/>
                </a:lnTo>
                <a:lnTo>
                  <a:pt x="222" y="235615"/>
                </a:lnTo>
                <a:lnTo>
                  <a:pt x="0" y="291210"/>
                </a:lnTo>
                <a:lnTo>
                  <a:pt x="5" y="1149959"/>
                </a:lnTo>
                <a:lnTo>
                  <a:pt x="222" y="1205013"/>
                </a:lnTo>
                <a:lnTo>
                  <a:pt x="1801" y="1249838"/>
                </a:lnTo>
                <a:lnTo>
                  <a:pt x="14269" y="1320876"/>
                </a:lnTo>
                <a:lnTo>
                  <a:pt x="31473" y="1355710"/>
                </a:lnTo>
                <a:lnTo>
                  <a:pt x="55531" y="1385646"/>
                </a:lnTo>
                <a:lnTo>
                  <a:pt x="85465" y="1409705"/>
                </a:lnTo>
                <a:lnTo>
                  <a:pt x="120299" y="1426908"/>
                </a:lnTo>
                <a:lnTo>
                  <a:pt x="191333" y="1439387"/>
                </a:lnTo>
                <a:lnTo>
                  <a:pt x="235617" y="1440947"/>
                </a:lnTo>
                <a:lnTo>
                  <a:pt x="291212" y="1441170"/>
                </a:lnTo>
                <a:lnTo>
                  <a:pt x="528575" y="1441170"/>
                </a:lnTo>
                <a:lnTo>
                  <a:pt x="584919" y="1440947"/>
                </a:lnTo>
                <a:lnTo>
                  <a:pt x="629587" y="1439387"/>
                </a:lnTo>
                <a:lnTo>
                  <a:pt x="700787" y="1426908"/>
                </a:lnTo>
                <a:lnTo>
                  <a:pt x="735619" y="1409705"/>
                </a:lnTo>
                <a:lnTo>
                  <a:pt x="765552" y="1385646"/>
                </a:lnTo>
                <a:lnTo>
                  <a:pt x="789610" y="1355710"/>
                </a:lnTo>
                <a:lnTo>
                  <a:pt x="806819" y="1320876"/>
                </a:lnTo>
                <a:lnTo>
                  <a:pt x="819304" y="1249678"/>
                </a:lnTo>
                <a:lnTo>
                  <a:pt x="820858" y="1205554"/>
                </a:lnTo>
                <a:lnTo>
                  <a:pt x="821081" y="1149959"/>
                </a:lnTo>
                <a:lnTo>
                  <a:pt x="821076" y="291210"/>
                </a:lnTo>
                <a:lnTo>
                  <a:pt x="820858" y="236162"/>
                </a:lnTo>
                <a:lnTo>
                  <a:pt x="819298" y="191493"/>
                </a:lnTo>
                <a:lnTo>
                  <a:pt x="806819" y="120294"/>
                </a:lnTo>
                <a:lnTo>
                  <a:pt x="789610" y="85462"/>
                </a:lnTo>
                <a:lnTo>
                  <a:pt x="765552" y="55529"/>
                </a:lnTo>
                <a:lnTo>
                  <a:pt x="735619" y="31470"/>
                </a:lnTo>
                <a:lnTo>
                  <a:pt x="700787" y="14262"/>
                </a:lnTo>
                <a:lnTo>
                  <a:pt x="629749" y="1782"/>
                </a:lnTo>
                <a:lnTo>
                  <a:pt x="585465" y="222"/>
                </a:lnTo>
                <a:lnTo>
                  <a:pt x="52987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44600" y="45212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B1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22546" y="1154823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0646" y="116752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6" y="1426908"/>
                </a:lnTo>
                <a:lnTo>
                  <a:pt x="735620" y="1409705"/>
                </a:lnTo>
                <a:lnTo>
                  <a:pt x="765556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0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5" y="55530"/>
                </a:lnTo>
                <a:lnTo>
                  <a:pt x="735620" y="31476"/>
                </a:lnTo>
                <a:lnTo>
                  <a:pt x="700786" y="1427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05300" y="15367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22546" y="1154823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0646" y="116752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6" y="1426908"/>
                </a:lnTo>
                <a:lnTo>
                  <a:pt x="735620" y="1409705"/>
                </a:lnTo>
                <a:lnTo>
                  <a:pt x="765556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0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5" y="55530"/>
                </a:lnTo>
                <a:lnTo>
                  <a:pt x="735620" y="31476"/>
                </a:lnTo>
                <a:lnTo>
                  <a:pt x="700786" y="1427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05300" y="15367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99814" y="1158862"/>
            <a:ext cx="896818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7914" y="1171575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5" y="1782"/>
                </a:lnTo>
                <a:lnTo>
                  <a:pt x="120307" y="14262"/>
                </a:lnTo>
                <a:lnTo>
                  <a:pt x="85472" y="31465"/>
                </a:lnTo>
                <a:lnTo>
                  <a:pt x="55537" y="55524"/>
                </a:lnTo>
                <a:lnTo>
                  <a:pt x="31478" y="85460"/>
                </a:lnTo>
                <a:lnTo>
                  <a:pt x="14274" y="120294"/>
                </a:lnTo>
                <a:lnTo>
                  <a:pt x="1778" y="191492"/>
                </a:lnTo>
                <a:lnTo>
                  <a:pt x="223" y="235610"/>
                </a:lnTo>
                <a:lnTo>
                  <a:pt x="0" y="291198"/>
                </a:lnTo>
                <a:lnTo>
                  <a:pt x="5" y="1149959"/>
                </a:lnTo>
                <a:lnTo>
                  <a:pt x="223" y="1205008"/>
                </a:lnTo>
                <a:lnTo>
                  <a:pt x="1784" y="1249676"/>
                </a:lnTo>
                <a:lnTo>
                  <a:pt x="14274" y="1320876"/>
                </a:lnTo>
                <a:lnTo>
                  <a:pt x="31478" y="1355708"/>
                </a:lnTo>
                <a:lnTo>
                  <a:pt x="55537" y="1385641"/>
                </a:lnTo>
                <a:lnTo>
                  <a:pt x="85472" y="1409699"/>
                </a:lnTo>
                <a:lnTo>
                  <a:pt x="120307" y="1426908"/>
                </a:lnTo>
                <a:lnTo>
                  <a:pt x="191333" y="1439387"/>
                </a:lnTo>
                <a:lnTo>
                  <a:pt x="235616" y="1440947"/>
                </a:lnTo>
                <a:lnTo>
                  <a:pt x="291211" y="1441170"/>
                </a:lnTo>
                <a:lnTo>
                  <a:pt x="528116" y="1441170"/>
                </a:lnTo>
                <a:lnTo>
                  <a:pt x="584460" y="1440947"/>
                </a:lnTo>
                <a:lnTo>
                  <a:pt x="629129" y="1439387"/>
                </a:lnTo>
                <a:lnTo>
                  <a:pt x="700328" y="1426908"/>
                </a:lnTo>
                <a:lnTo>
                  <a:pt x="735160" y="1409699"/>
                </a:lnTo>
                <a:lnTo>
                  <a:pt x="765092" y="1385641"/>
                </a:lnTo>
                <a:lnTo>
                  <a:pt x="789147" y="1355708"/>
                </a:lnTo>
                <a:lnTo>
                  <a:pt x="806348" y="1320876"/>
                </a:lnTo>
                <a:lnTo>
                  <a:pt x="818844" y="1249676"/>
                </a:lnTo>
                <a:lnTo>
                  <a:pt x="820400" y="1205554"/>
                </a:lnTo>
                <a:lnTo>
                  <a:pt x="820623" y="1149959"/>
                </a:lnTo>
                <a:lnTo>
                  <a:pt x="820618" y="291198"/>
                </a:lnTo>
                <a:lnTo>
                  <a:pt x="820400" y="236157"/>
                </a:lnTo>
                <a:lnTo>
                  <a:pt x="818838" y="191492"/>
                </a:lnTo>
                <a:lnTo>
                  <a:pt x="806348" y="120294"/>
                </a:lnTo>
                <a:lnTo>
                  <a:pt x="789147" y="85460"/>
                </a:lnTo>
                <a:lnTo>
                  <a:pt x="765092" y="55524"/>
                </a:lnTo>
                <a:lnTo>
                  <a:pt x="735160" y="31465"/>
                </a:lnTo>
                <a:lnTo>
                  <a:pt x="700328" y="14262"/>
                </a:lnTo>
                <a:lnTo>
                  <a:pt x="629291" y="1782"/>
                </a:lnTo>
                <a:lnTo>
                  <a:pt x="585007" y="222"/>
                </a:lnTo>
                <a:lnTo>
                  <a:pt x="529412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79900" y="15367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53076" y="1206525"/>
            <a:ext cx="523167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91268" y="1219225"/>
            <a:ext cx="447040" cy="1293495"/>
          </a:xfrm>
          <a:custGeom>
            <a:avLst/>
            <a:gdLst/>
            <a:ahLst/>
            <a:cxnLst/>
            <a:rect l="l" t="t" r="r" b="b"/>
            <a:pathLst>
              <a:path w="447039" h="1293495">
                <a:moveTo>
                  <a:pt x="326704" y="0"/>
                </a:moveTo>
                <a:lnTo>
                  <a:pt x="120608" y="0"/>
                </a:lnTo>
                <a:lnTo>
                  <a:pt x="97363" y="92"/>
                </a:lnTo>
                <a:lnTo>
                  <a:pt x="49552" y="5892"/>
                </a:lnTo>
                <a:lnTo>
                  <a:pt x="12895" y="35271"/>
                </a:lnTo>
                <a:lnTo>
                  <a:pt x="642" y="79025"/>
                </a:lnTo>
                <a:lnTo>
                  <a:pt x="0" y="97235"/>
                </a:lnTo>
                <a:lnTo>
                  <a:pt x="7" y="1195926"/>
                </a:lnTo>
                <a:lnTo>
                  <a:pt x="5800" y="1243507"/>
                </a:lnTo>
                <a:lnTo>
                  <a:pt x="35177" y="1280171"/>
                </a:lnTo>
                <a:lnTo>
                  <a:pt x="78865" y="1292417"/>
                </a:lnTo>
                <a:lnTo>
                  <a:pt x="120075" y="1293152"/>
                </a:lnTo>
                <a:lnTo>
                  <a:pt x="326170" y="1293152"/>
                </a:lnTo>
                <a:lnTo>
                  <a:pt x="367852" y="1292417"/>
                </a:lnTo>
                <a:lnTo>
                  <a:pt x="411602" y="1280171"/>
                </a:lnTo>
                <a:lnTo>
                  <a:pt x="440991" y="1243507"/>
                </a:lnTo>
                <a:lnTo>
                  <a:pt x="446779" y="1195926"/>
                </a:lnTo>
                <a:lnTo>
                  <a:pt x="446771" y="97235"/>
                </a:lnTo>
                <a:lnTo>
                  <a:pt x="440991" y="49644"/>
                </a:lnTo>
                <a:lnTo>
                  <a:pt x="411602" y="12993"/>
                </a:lnTo>
                <a:lnTo>
                  <a:pt x="367919" y="736"/>
                </a:lnTo>
                <a:lnTo>
                  <a:pt x="326704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940300" y="1397000"/>
            <a:ext cx="33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A2  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76090" y="116885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14190" y="118155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7" y="1784"/>
                </a:lnTo>
                <a:lnTo>
                  <a:pt x="585647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69400" y="1549400"/>
            <a:ext cx="20193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4979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19903" y="1241920"/>
            <a:ext cx="521032" cy="13648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258095" y="1254607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70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76"/>
                </a:lnTo>
                <a:lnTo>
                  <a:pt x="640" y="79032"/>
                </a:lnTo>
                <a:lnTo>
                  <a:pt x="0" y="97237"/>
                </a:lnTo>
                <a:lnTo>
                  <a:pt x="7" y="1191420"/>
                </a:lnTo>
                <a:lnTo>
                  <a:pt x="5788" y="1239011"/>
                </a:lnTo>
                <a:lnTo>
                  <a:pt x="35177" y="1275663"/>
                </a:lnTo>
                <a:lnTo>
                  <a:pt x="78860" y="1287919"/>
                </a:lnTo>
                <a:lnTo>
                  <a:pt x="120075" y="1288656"/>
                </a:lnTo>
                <a:lnTo>
                  <a:pt x="324037" y="1288656"/>
                </a:lnTo>
                <a:lnTo>
                  <a:pt x="365714" y="1287919"/>
                </a:lnTo>
                <a:lnTo>
                  <a:pt x="409466" y="1275663"/>
                </a:lnTo>
                <a:lnTo>
                  <a:pt x="438845" y="1239011"/>
                </a:lnTo>
                <a:lnTo>
                  <a:pt x="444646" y="1191420"/>
                </a:lnTo>
                <a:lnTo>
                  <a:pt x="444638" y="97237"/>
                </a:lnTo>
                <a:lnTo>
                  <a:pt x="438845" y="49656"/>
                </a:lnTo>
                <a:lnTo>
                  <a:pt x="409466" y="12993"/>
                </a:lnTo>
                <a:lnTo>
                  <a:pt x="365780" y="736"/>
                </a:lnTo>
                <a:lnTo>
                  <a:pt x="32457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303000" y="14224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C4C2D0C-6E10-8847-BF1A-00A0F0A93C45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6158449-DACD-B44A-97AE-F32BA8AD68DE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58924" y="4143502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7024" y="4156214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70" y="0"/>
                </a:moveTo>
                <a:lnTo>
                  <a:pt x="292507" y="0"/>
                </a:lnTo>
                <a:lnTo>
                  <a:pt x="236163" y="222"/>
                </a:lnTo>
                <a:lnTo>
                  <a:pt x="191495" y="1782"/>
                </a:lnTo>
                <a:lnTo>
                  <a:pt x="120299" y="14262"/>
                </a:lnTo>
                <a:lnTo>
                  <a:pt x="85465" y="31470"/>
                </a:lnTo>
                <a:lnTo>
                  <a:pt x="55531" y="55529"/>
                </a:lnTo>
                <a:lnTo>
                  <a:pt x="31473" y="85462"/>
                </a:lnTo>
                <a:lnTo>
                  <a:pt x="14269" y="120294"/>
                </a:lnTo>
                <a:lnTo>
                  <a:pt x="1778" y="191493"/>
                </a:lnTo>
                <a:lnTo>
                  <a:pt x="222" y="235615"/>
                </a:lnTo>
                <a:lnTo>
                  <a:pt x="0" y="291210"/>
                </a:lnTo>
                <a:lnTo>
                  <a:pt x="5" y="1149959"/>
                </a:lnTo>
                <a:lnTo>
                  <a:pt x="222" y="1205013"/>
                </a:lnTo>
                <a:lnTo>
                  <a:pt x="1801" y="1249838"/>
                </a:lnTo>
                <a:lnTo>
                  <a:pt x="14269" y="1320876"/>
                </a:lnTo>
                <a:lnTo>
                  <a:pt x="31473" y="1355710"/>
                </a:lnTo>
                <a:lnTo>
                  <a:pt x="55531" y="1385646"/>
                </a:lnTo>
                <a:lnTo>
                  <a:pt x="85465" y="1409705"/>
                </a:lnTo>
                <a:lnTo>
                  <a:pt x="120299" y="1426908"/>
                </a:lnTo>
                <a:lnTo>
                  <a:pt x="191333" y="1439387"/>
                </a:lnTo>
                <a:lnTo>
                  <a:pt x="235617" y="1440947"/>
                </a:lnTo>
                <a:lnTo>
                  <a:pt x="291212" y="1441170"/>
                </a:lnTo>
                <a:lnTo>
                  <a:pt x="528575" y="1441170"/>
                </a:lnTo>
                <a:lnTo>
                  <a:pt x="584919" y="1440947"/>
                </a:lnTo>
                <a:lnTo>
                  <a:pt x="629587" y="1439387"/>
                </a:lnTo>
                <a:lnTo>
                  <a:pt x="700787" y="1426908"/>
                </a:lnTo>
                <a:lnTo>
                  <a:pt x="735619" y="1409705"/>
                </a:lnTo>
                <a:lnTo>
                  <a:pt x="765552" y="1385646"/>
                </a:lnTo>
                <a:lnTo>
                  <a:pt x="789610" y="1355710"/>
                </a:lnTo>
                <a:lnTo>
                  <a:pt x="806819" y="1320876"/>
                </a:lnTo>
                <a:lnTo>
                  <a:pt x="819304" y="1249678"/>
                </a:lnTo>
                <a:lnTo>
                  <a:pt x="820858" y="1205554"/>
                </a:lnTo>
                <a:lnTo>
                  <a:pt x="821081" y="1149959"/>
                </a:lnTo>
                <a:lnTo>
                  <a:pt x="821076" y="291210"/>
                </a:lnTo>
                <a:lnTo>
                  <a:pt x="820858" y="236162"/>
                </a:lnTo>
                <a:lnTo>
                  <a:pt x="819298" y="191493"/>
                </a:lnTo>
                <a:lnTo>
                  <a:pt x="806819" y="120294"/>
                </a:lnTo>
                <a:lnTo>
                  <a:pt x="789610" y="85462"/>
                </a:lnTo>
                <a:lnTo>
                  <a:pt x="765552" y="55529"/>
                </a:lnTo>
                <a:lnTo>
                  <a:pt x="735619" y="31470"/>
                </a:lnTo>
                <a:lnTo>
                  <a:pt x="700787" y="14262"/>
                </a:lnTo>
                <a:lnTo>
                  <a:pt x="629749" y="1782"/>
                </a:lnTo>
                <a:lnTo>
                  <a:pt x="585465" y="222"/>
                </a:lnTo>
                <a:lnTo>
                  <a:pt x="529870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20800" y="4521200"/>
            <a:ext cx="3816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58300" y="4508500"/>
            <a:ext cx="11252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33000" y="48133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867034" y="43180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3919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744200" y="4508500"/>
            <a:ext cx="998219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ts val="19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90947108-E09E-A249-9E8D-5EC25A544FD8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6633" y="1172743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4733" y="118544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5" y="1426908"/>
                </a:lnTo>
                <a:lnTo>
                  <a:pt x="735620" y="1409705"/>
                </a:lnTo>
                <a:lnTo>
                  <a:pt x="765555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1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5" y="55530"/>
                </a:lnTo>
                <a:lnTo>
                  <a:pt x="735620" y="31476"/>
                </a:lnTo>
                <a:lnTo>
                  <a:pt x="700785" y="1427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68800" y="1549400"/>
            <a:ext cx="3816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A5D047E3-B577-934C-A07F-A3F7A962A874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A2	B2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06633" y="1172743"/>
            <a:ext cx="897286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4733" y="118544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2988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586" y="1441183"/>
                </a:lnTo>
                <a:lnTo>
                  <a:pt x="584930" y="1440960"/>
                </a:lnTo>
                <a:lnTo>
                  <a:pt x="629597" y="1439398"/>
                </a:lnTo>
                <a:lnTo>
                  <a:pt x="700785" y="1426908"/>
                </a:lnTo>
                <a:lnTo>
                  <a:pt x="735620" y="1409705"/>
                </a:lnTo>
                <a:lnTo>
                  <a:pt x="765555" y="1385646"/>
                </a:lnTo>
                <a:lnTo>
                  <a:pt x="789614" y="1355710"/>
                </a:lnTo>
                <a:lnTo>
                  <a:pt x="806818" y="1320876"/>
                </a:lnTo>
                <a:lnTo>
                  <a:pt x="819314" y="1249687"/>
                </a:lnTo>
                <a:lnTo>
                  <a:pt x="820870" y="1205567"/>
                </a:lnTo>
                <a:lnTo>
                  <a:pt x="821093" y="1149972"/>
                </a:lnTo>
                <a:lnTo>
                  <a:pt x="821087" y="291211"/>
                </a:lnTo>
                <a:lnTo>
                  <a:pt x="820870" y="236162"/>
                </a:lnTo>
                <a:lnTo>
                  <a:pt x="819308" y="191493"/>
                </a:lnTo>
                <a:lnTo>
                  <a:pt x="806818" y="120294"/>
                </a:lnTo>
                <a:lnTo>
                  <a:pt x="789614" y="85462"/>
                </a:lnTo>
                <a:lnTo>
                  <a:pt x="765555" y="55530"/>
                </a:lnTo>
                <a:lnTo>
                  <a:pt x="735620" y="31476"/>
                </a:lnTo>
                <a:lnTo>
                  <a:pt x="700785" y="14274"/>
                </a:lnTo>
                <a:lnTo>
                  <a:pt x="629759" y="1784"/>
                </a:lnTo>
                <a:lnTo>
                  <a:pt x="585476" y="223"/>
                </a:lnTo>
                <a:lnTo>
                  <a:pt x="52988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68800" y="1549400"/>
            <a:ext cx="3816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A3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B3C20DE7-3EAD-9149-8907-680A2B02BDEB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A2	B2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A3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04309" y="1153223"/>
            <a:ext cx="903222" cy="1517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2409" y="1165923"/>
            <a:ext cx="827405" cy="1441450"/>
          </a:xfrm>
          <a:custGeom>
            <a:avLst/>
            <a:gdLst/>
            <a:ahLst/>
            <a:cxnLst/>
            <a:rect l="l" t="t" r="r" b="b"/>
            <a:pathLst>
              <a:path w="827404" h="1441450">
                <a:moveTo>
                  <a:pt x="535800" y="0"/>
                </a:moveTo>
                <a:lnTo>
                  <a:pt x="292493" y="0"/>
                </a:lnTo>
                <a:lnTo>
                  <a:pt x="236157" y="223"/>
                </a:lnTo>
                <a:lnTo>
                  <a:pt x="191492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0" y="31478"/>
                </a:lnTo>
                <a:lnTo>
                  <a:pt x="55524" y="55537"/>
                </a:lnTo>
                <a:lnTo>
                  <a:pt x="31465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9"/>
                </a:lnTo>
                <a:lnTo>
                  <a:pt x="14262" y="1320888"/>
                </a:lnTo>
                <a:lnTo>
                  <a:pt x="31465" y="1355721"/>
                </a:lnTo>
                <a:lnTo>
                  <a:pt x="55524" y="1385654"/>
                </a:lnTo>
                <a:lnTo>
                  <a:pt x="85460" y="1409712"/>
                </a:lnTo>
                <a:lnTo>
                  <a:pt x="120294" y="1426921"/>
                </a:lnTo>
                <a:lnTo>
                  <a:pt x="191331" y="1439400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34517" y="1441183"/>
                </a:lnTo>
                <a:lnTo>
                  <a:pt x="590854" y="1440960"/>
                </a:lnTo>
                <a:lnTo>
                  <a:pt x="635519" y="1439400"/>
                </a:lnTo>
                <a:lnTo>
                  <a:pt x="706716" y="1426921"/>
                </a:lnTo>
                <a:lnTo>
                  <a:pt x="741551" y="1409712"/>
                </a:lnTo>
                <a:lnTo>
                  <a:pt x="771486" y="1385654"/>
                </a:lnTo>
                <a:lnTo>
                  <a:pt x="795545" y="1355721"/>
                </a:lnTo>
                <a:lnTo>
                  <a:pt x="812749" y="1320888"/>
                </a:lnTo>
                <a:lnTo>
                  <a:pt x="825234" y="1249689"/>
                </a:lnTo>
                <a:lnTo>
                  <a:pt x="826788" y="1205567"/>
                </a:lnTo>
                <a:lnTo>
                  <a:pt x="827011" y="1149972"/>
                </a:lnTo>
                <a:lnTo>
                  <a:pt x="827006" y="291211"/>
                </a:lnTo>
                <a:lnTo>
                  <a:pt x="826788" y="236162"/>
                </a:lnTo>
                <a:lnTo>
                  <a:pt x="825228" y="191495"/>
                </a:lnTo>
                <a:lnTo>
                  <a:pt x="812749" y="120307"/>
                </a:lnTo>
                <a:lnTo>
                  <a:pt x="795545" y="85472"/>
                </a:lnTo>
                <a:lnTo>
                  <a:pt x="771486" y="55537"/>
                </a:lnTo>
                <a:lnTo>
                  <a:pt x="741551" y="31478"/>
                </a:lnTo>
                <a:lnTo>
                  <a:pt x="706716" y="14274"/>
                </a:lnTo>
                <a:lnTo>
                  <a:pt x="635679" y="1784"/>
                </a:lnTo>
                <a:lnTo>
                  <a:pt x="591395" y="223"/>
                </a:lnTo>
                <a:lnTo>
                  <a:pt x="535800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68800" y="1434591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51565" y="1200886"/>
            <a:ext cx="520191" cy="1372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89757" y="1213586"/>
            <a:ext cx="443865" cy="1296670"/>
          </a:xfrm>
          <a:custGeom>
            <a:avLst/>
            <a:gdLst/>
            <a:ahLst/>
            <a:cxnLst/>
            <a:rect l="l" t="t" r="r" b="b"/>
            <a:pathLst>
              <a:path w="443864" h="1296670">
                <a:moveTo>
                  <a:pt x="323732" y="0"/>
                </a:moveTo>
                <a:lnTo>
                  <a:pt x="120621" y="0"/>
                </a:lnTo>
                <a:lnTo>
                  <a:pt x="97368" y="92"/>
                </a:lnTo>
                <a:lnTo>
                  <a:pt x="49552" y="5892"/>
                </a:lnTo>
                <a:lnTo>
                  <a:pt x="12901" y="35271"/>
                </a:lnTo>
                <a:lnTo>
                  <a:pt x="642" y="79025"/>
                </a:lnTo>
                <a:lnTo>
                  <a:pt x="0" y="97230"/>
                </a:lnTo>
                <a:lnTo>
                  <a:pt x="7" y="1198822"/>
                </a:lnTo>
                <a:lnTo>
                  <a:pt x="5800" y="1246403"/>
                </a:lnTo>
                <a:lnTo>
                  <a:pt x="35179" y="1283065"/>
                </a:lnTo>
                <a:lnTo>
                  <a:pt x="78867" y="1295312"/>
                </a:lnTo>
                <a:lnTo>
                  <a:pt x="120088" y="1296047"/>
                </a:lnTo>
                <a:lnTo>
                  <a:pt x="323199" y="1296047"/>
                </a:lnTo>
                <a:lnTo>
                  <a:pt x="364880" y="1295312"/>
                </a:lnTo>
                <a:lnTo>
                  <a:pt x="408630" y="1283065"/>
                </a:lnTo>
                <a:lnTo>
                  <a:pt x="438019" y="1246403"/>
                </a:lnTo>
                <a:lnTo>
                  <a:pt x="443808" y="1198822"/>
                </a:lnTo>
                <a:lnTo>
                  <a:pt x="443800" y="97230"/>
                </a:lnTo>
                <a:lnTo>
                  <a:pt x="438019" y="49644"/>
                </a:lnTo>
                <a:lnTo>
                  <a:pt x="408630" y="12993"/>
                </a:lnTo>
                <a:lnTo>
                  <a:pt x="364947" y="736"/>
                </a:lnTo>
                <a:lnTo>
                  <a:pt x="32373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940300" y="13843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236" y="36829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8236" y="6551980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9036" y="48132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8236" y="8168043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100" y="3403600"/>
            <a:ext cx="15633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Client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1</a:t>
            </a: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2</a:t>
            </a:r>
          </a:p>
        </p:txBody>
      </p:sp>
      <p:sp>
        <p:nvSpPr>
          <p:cNvPr id="7" name="object 7"/>
          <p:cNvSpPr/>
          <p:nvPr/>
        </p:nvSpPr>
        <p:spPr>
          <a:xfrm>
            <a:off x="2185517" y="3251923"/>
            <a:ext cx="607364" cy="32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8502" y="3251916"/>
            <a:ext cx="594995" cy="327660"/>
          </a:xfrm>
          <a:custGeom>
            <a:avLst/>
            <a:gdLst/>
            <a:ahLst/>
            <a:cxnLst/>
            <a:rect l="l" t="t" r="r" b="b"/>
            <a:pathLst>
              <a:path w="594994" h="327660">
                <a:moveTo>
                  <a:pt x="217513" y="327486"/>
                </a:moveTo>
                <a:lnTo>
                  <a:pt x="594398" y="124078"/>
                </a:lnTo>
                <a:lnTo>
                  <a:pt x="360792" y="0"/>
                </a:lnTo>
                <a:lnTo>
                  <a:pt x="0" y="205957"/>
                </a:lnTo>
                <a:lnTo>
                  <a:pt x="31809" y="240357"/>
                </a:lnTo>
                <a:lnTo>
                  <a:pt x="70738" y="270251"/>
                </a:lnTo>
                <a:lnTo>
                  <a:pt x="115526" y="295097"/>
                </a:lnTo>
                <a:lnTo>
                  <a:pt x="164914" y="314355"/>
                </a:lnTo>
                <a:lnTo>
                  <a:pt x="217643" y="327486"/>
                </a:lnTo>
              </a:path>
            </a:pathLst>
          </a:custGeom>
          <a:ln w="92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5657" y="3453307"/>
            <a:ext cx="230492" cy="635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8502" y="3453290"/>
            <a:ext cx="233679" cy="635635"/>
          </a:xfrm>
          <a:custGeom>
            <a:avLst/>
            <a:gdLst/>
            <a:ahLst/>
            <a:cxnLst/>
            <a:rect l="l" t="t" r="r" b="b"/>
            <a:pathLst>
              <a:path w="233680" h="635635">
                <a:moveTo>
                  <a:pt x="233606" y="133322"/>
                </a:moveTo>
                <a:lnTo>
                  <a:pt x="182663" y="119797"/>
                </a:lnTo>
                <a:lnTo>
                  <a:pt x="136137" y="102785"/>
                </a:lnTo>
                <a:lnTo>
                  <a:pt x="94318" y="82293"/>
                </a:lnTo>
                <a:lnTo>
                  <a:pt x="57496" y="58327"/>
                </a:lnTo>
                <a:lnTo>
                  <a:pt x="25959" y="30894"/>
                </a:lnTo>
                <a:lnTo>
                  <a:pt x="0" y="0"/>
                </a:lnTo>
                <a:lnTo>
                  <a:pt x="0" y="519540"/>
                </a:lnTo>
                <a:lnTo>
                  <a:pt x="32303" y="554073"/>
                </a:lnTo>
                <a:lnTo>
                  <a:pt x="71491" y="583264"/>
                </a:lnTo>
                <a:lnTo>
                  <a:pt x="116294" y="606774"/>
                </a:lnTo>
                <a:lnTo>
                  <a:pt x="165443" y="624267"/>
                </a:lnTo>
                <a:lnTo>
                  <a:pt x="217669" y="635405"/>
                </a:lnTo>
                <a:lnTo>
                  <a:pt x="217513" y="126112"/>
                </a:lnTo>
              </a:path>
            </a:pathLst>
          </a:custGeom>
          <a:ln w="9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997" y="3375990"/>
            <a:ext cx="376885" cy="71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2109" y="3375995"/>
            <a:ext cx="363855" cy="712470"/>
          </a:xfrm>
          <a:custGeom>
            <a:avLst/>
            <a:gdLst/>
            <a:ahLst/>
            <a:cxnLst/>
            <a:rect l="l" t="t" r="r" b="b"/>
            <a:pathLst>
              <a:path w="363855" h="712470">
                <a:moveTo>
                  <a:pt x="0" y="203408"/>
                </a:moveTo>
                <a:lnTo>
                  <a:pt x="0" y="712134"/>
                </a:lnTo>
                <a:lnTo>
                  <a:pt x="363387" y="510708"/>
                </a:lnTo>
                <a:lnTo>
                  <a:pt x="363387" y="0"/>
                </a:lnTo>
                <a:lnTo>
                  <a:pt x="0" y="203408"/>
                </a:lnTo>
                <a:close/>
              </a:path>
            </a:pathLst>
          </a:custGeom>
          <a:ln w="9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5524" y="3251891"/>
            <a:ext cx="610235" cy="836930"/>
          </a:xfrm>
          <a:custGeom>
            <a:avLst/>
            <a:gdLst/>
            <a:ahLst/>
            <a:cxnLst/>
            <a:rect l="l" t="t" r="r" b="b"/>
            <a:pathLst>
              <a:path w="610235" h="836929">
                <a:moveTo>
                  <a:pt x="609972" y="128739"/>
                </a:moveTo>
                <a:lnTo>
                  <a:pt x="373770" y="0"/>
                </a:lnTo>
                <a:lnTo>
                  <a:pt x="0" y="201966"/>
                </a:lnTo>
                <a:lnTo>
                  <a:pt x="12978" y="720939"/>
                </a:lnTo>
                <a:lnTo>
                  <a:pt x="45278" y="755460"/>
                </a:lnTo>
                <a:lnTo>
                  <a:pt x="84460" y="784643"/>
                </a:lnTo>
                <a:lnTo>
                  <a:pt x="129256" y="808150"/>
                </a:lnTo>
                <a:lnTo>
                  <a:pt x="178398" y="825641"/>
                </a:lnTo>
                <a:lnTo>
                  <a:pt x="230621" y="836779"/>
                </a:lnTo>
                <a:lnTo>
                  <a:pt x="609972" y="634787"/>
                </a:lnTo>
                <a:lnTo>
                  <a:pt x="609972" y="128739"/>
                </a:lnTo>
                <a:close/>
              </a:path>
            </a:pathLst>
          </a:custGeom>
          <a:ln w="25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119" y="3768303"/>
            <a:ext cx="36916" cy="46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3132" y="3768297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24366" y="2927"/>
                </a:moveTo>
                <a:lnTo>
                  <a:pt x="30724" y="9023"/>
                </a:lnTo>
                <a:lnTo>
                  <a:pt x="35028" y="17014"/>
                </a:lnTo>
                <a:lnTo>
                  <a:pt x="36908" y="25879"/>
                </a:lnTo>
                <a:lnTo>
                  <a:pt x="35995" y="34597"/>
                </a:lnTo>
                <a:lnTo>
                  <a:pt x="32310" y="41503"/>
                </a:lnTo>
                <a:lnTo>
                  <a:pt x="26667" y="45398"/>
                </a:lnTo>
                <a:lnTo>
                  <a:pt x="19821" y="46009"/>
                </a:lnTo>
                <a:lnTo>
                  <a:pt x="12530" y="43068"/>
                </a:lnTo>
                <a:lnTo>
                  <a:pt x="6173" y="36975"/>
                </a:lnTo>
                <a:lnTo>
                  <a:pt x="1872" y="28990"/>
                </a:lnTo>
                <a:lnTo>
                  <a:pt x="0" y="20126"/>
                </a:lnTo>
                <a:lnTo>
                  <a:pt x="928" y="11398"/>
                </a:lnTo>
                <a:lnTo>
                  <a:pt x="4597" y="4505"/>
                </a:lnTo>
                <a:lnTo>
                  <a:pt x="10233" y="616"/>
                </a:lnTo>
                <a:lnTo>
                  <a:pt x="17076" y="0"/>
                </a:lnTo>
                <a:lnTo>
                  <a:pt x="24366" y="2927"/>
                </a:lnTo>
              </a:path>
            </a:pathLst>
          </a:custGeom>
          <a:ln w="9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6720" y="3862100"/>
            <a:ext cx="169657" cy="16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0" y="3551275"/>
            <a:ext cx="168910" cy="93345"/>
          </a:xfrm>
          <a:custGeom>
            <a:avLst/>
            <a:gdLst/>
            <a:ahLst/>
            <a:cxnLst/>
            <a:rect l="l" t="t" r="r" b="b"/>
            <a:pathLst>
              <a:path w="168910" h="93345">
                <a:moveTo>
                  <a:pt x="6692" y="0"/>
                </a:moveTo>
                <a:lnTo>
                  <a:pt x="3429" y="126"/>
                </a:lnTo>
                <a:lnTo>
                  <a:pt x="482" y="3098"/>
                </a:lnTo>
                <a:lnTo>
                  <a:pt x="0" y="4483"/>
                </a:lnTo>
                <a:lnTo>
                  <a:pt x="165" y="5854"/>
                </a:lnTo>
                <a:lnTo>
                  <a:pt x="495" y="9207"/>
                </a:lnTo>
                <a:lnTo>
                  <a:pt x="2552" y="12204"/>
                </a:lnTo>
                <a:lnTo>
                  <a:pt x="5689" y="13906"/>
                </a:lnTo>
                <a:lnTo>
                  <a:pt x="40746" y="39844"/>
                </a:lnTo>
                <a:lnTo>
                  <a:pt x="78643" y="61844"/>
                </a:lnTo>
                <a:lnTo>
                  <a:pt x="118994" y="79712"/>
                </a:lnTo>
                <a:lnTo>
                  <a:pt x="161417" y="93256"/>
                </a:lnTo>
                <a:lnTo>
                  <a:pt x="165722" y="92354"/>
                </a:lnTo>
                <a:lnTo>
                  <a:pt x="168427" y="88404"/>
                </a:lnTo>
                <a:lnTo>
                  <a:pt x="166776" y="81635"/>
                </a:lnTo>
                <a:lnTo>
                  <a:pt x="164426" y="79451"/>
                </a:lnTo>
                <a:lnTo>
                  <a:pt x="161417" y="78828"/>
                </a:lnTo>
                <a:lnTo>
                  <a:pt x="119861" y="65773"/>
                </a:lnTo>
                <a:lnTo>
                  <a:pt x="80317" y="48453"/>
                </a:lnTo>
                <a:lnTo>
                  <a:pt x="43170" y="27061"/>
                </a:lnTo>
                <a:lnTo>
                  <a:pt x="8801" y="1790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6542" y="3551261"/>
            <a:ext cx="168910" cy="92710"/>
          </a:xfrm>
          <a:custGeom>
            <a:avLst/>
            <a:gdLst/>
            <a:ahLst/>
            <a:cxnLst/>
            <a:rect l="l" t="t" r="r" b="b"/>
            <a:pathLst>
              <a:path w="168910" h="92710">
                <a:moveTo>
                  <a:pt x="7916" y="9603"/>
                </a:moveTo>
                <a:lnTo>
                  <a:pt x="41715" y="37930"/>
                </a:lnTo>
                <a:lnTo>
                  <a:pt x="79195" y="60507"/>
                </a:lnTo>
                <a:lnTo>
                  <a:pt x="119971" y="76943"/>
                </a:lnTo>
                <a:lnTo>
                  <a:pt x="163654" y="86847"/>
                </a:lnTo>
                <a:lnTo>
                  <a:pt x="165704" y="92357"/>
                </a:lnTo>
                <a:lnTo>
                  <a:pt x="168430" y="88418"/>
                </a:lnTo>
                <a:lnTo>
                  <a:pt x="167443" y="84427"/>
                </a:lnTo>
                <a:lnTo>
                  <a:pt x="166768" y="81646"/>
                </a:lnTo>
                <a:lnTo>
                  <a:pt x="164432" y="79457"/>
                </a:lnTo>
                <a:lnTo>
                  <a:pt x="163654" y="86847"/>
                </a:lnTo>
                <a:lnTo>
                  <a:pt x="120792" y="69278"/>
                </a:lnTo>
                <a:lnTo>
                  <a:pt x="80490" y="50436"/>
                </a:lnTo>
                <a:lnTo>
                  <a:pt x="42835" y="30489"/>
                </a:lnTo>
                <a:lnTo>
                  <a:pt x="7916" y="9603"/>
                </a:lnTo>
                <a:lnTo>
                  <a:pt x="6696" y="0"/>
                </a:lnTo>
                <a:lnTo>
                  <a:pt x="3426" y="128"/>
                </a:lnTo>
                <a:lnTo>
                  <a:pt x="1479" y="2085"/>
                </a:lnTo>
                <a:lnTo>
                  <a:pt x="467" y="3115"/>
                </a:lnTo>
                <a:lnTo>
                  <a:pt x="0" y="4480"/>
                </a:lnTo>
                <a:lnTo>
                  <a:pt x="7916" y="9603"/>
                </a:lnTo>
                <a:lnTo>
                  <a:pt x="493" y="9217"/>
                </a:lnTo>
                <a:lnTo>
                  <a:pt x="2543" y="12204"/>
                </a:lnTo>
                <a:lnTo>
                  <a:pt x="7916" y="9603"/>
                </a:lnTo>
                <a:close/>
              </a:path>
            </a:pathLst>
          </a:custGeom>
          <a:ln w="9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6618" y="3596862"/>
            <a:ext cx="47486" cy="29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0411" y="360114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6961"/>
                </a:moveTo>
                <a:lnTo>
                  <a:pt x="40810" y="13298"/>
                </a:lnTo>
                <a:lnTo>
                  <a:pt x="25880" y="836"/>
                </a:lnTo>
                <a:lnTo>
                  <a:pt x="13968" y="0"/>
                </a:lnTo>
                <a:lnTo>
                  <a:pt x="5959" y="11213"/>
                </a:lnTo>
                <a:lnTo>
                  <a:pt x="0" y="13135"/>
                </a:lnTo>
                <a:lnTo>
                  <a:pt x="2299" y="17106"/>
                </a:lnTo>
                <a:lnTo>
                  <a:pt x="11120" y="21478"/>
                </a:lnTo>
                <a:lnTo>
                  <a:pt x="24725" y="24602"/>
                </a:lnTo>
                <a:lnTo>
                  <a:pt x="29663" y="25229"/>
                </a:lnTo>
                <a:lnTo>
                  <a:pt x="35984" y="26726"/>
                </a:lnTo>
                <a:lnTo>
                  <a:pt x="44961" y="30250"/>
                </a:lnTo>
                <a:lnTo>
                  <a:pt x="57871" y="3696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22893" y="3607536"/>
            <a:ext cx="155727" cy="119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2893" y="3615474"/>
            <a:ext cx="156210" cy="89535"/>
          </a:xfrm>
          <a:custGeom>
            <a:avLst/>
            <a:gdLst/>
            <a:ahLst/>
            <a:cxnLst/>
            <a:rect l="l" t="t" r="r" b="b"/>
            <a:pathLst>
              <a:path w="156210" h="89535">
                <a:moveTo>
                  <a:pt x="0" y="0"/>
                </a:moveTo>
                <a:lnTo>
                  <a:pt x="0" y="10096"/>
                </a:lnTo>
                <a:lnTo>
                  <a:pt x="34946" y="36203"/>
                </a:lnTo>
                <a:lnTo>
                  <a:pt x="72820" y="58267"/>
                </a:lnTo>
                <a:lnTo>
                  <a:pt x="113215" y="76083"/>
                </a:lnTo>
                <a:lnTo>
                  <a:pt x="155727" y="89446"/>
                </a:lnTo>
                <a:lnTo>
                  <a:pt x="155727" y="79349"/>
                </a:lnTo>
                <a:lnTo>
                  <a:pt x="113546" y="65347"/>
                </a:lnTo>
                <a:lnTo>
                  <a:pt x="73310" y="47342"/>
                </a:lnTo>
                <a:lnTo>
                  <a:pt x="35351" y="255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4458" y="3606799"/>
            <a:ext cx="154305" cy="120014"/>
          </a:xfrm>
          <a:custGeom>
            <a:avLst/>
            <a:gdLst/>
            <a:ahLst/>
            <a:cxnLst/>
            <a:rect l="l" t="t" r="r" b="b"/>
            <a:pathLst>
              <a:path w="154305" h="120014">
                <a:moveTo>
                  <a:pt x="0" y="0"/>
                </a:moveTo>
                <a:lnTo>
                  <a:pt x="0" y="57057"/>
                </a:lnTo>
                <a:lnTo>
                  <a:pt x="34449" y="72936"/>
                </a:lnTo>
                <a:lnTo>
                  <a:pt x="71950" y="89834"/>
                </a:lnTo>
                <a:lnTo>
                  <a:pt x="112021" y="106017"/>
                </a:lnTo>
                <a:lnTo>
                  <a:pt x="154180" y="119753"/>
                </a:lnTo>
              </a:path>
            </a:pathLst>
          </a:custGeom>
          <a:ln w="92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2901" y="3608241"/>
            <a:ext cx="157480" cy="120014"/>
          </a:xfrm>
          <a:custGeom>
            <a:avLst/>
            <a:gdLst/>
            <a:ahLst/>
            <a:cxnLst/>
            <a:rect l="l" t="t" r="r" b="b"/>
            <a:pathLst>
              <a:path w="157480" h="120014">
                <a:moveTo>
                  <a:pt x="157294" y="119753"/>
                </a:moveTo>
                <a:lnTo>
                  <a:pt x="157294" y="81363"/>
                </a:lnTo>
                <a:lnTo>
                  <a:pt x="114310" y="66010"/>
                </a:lnTo>
                <a:lnTo>
                  <a:pt x="73654" y="47353"/>
                </a:lnTo>
                <a:lnTo>
                  <a:pt x="35494" y="25360"/>
                </a:lnTo>
                <a:lnTo>
                  <a:pt x="0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445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6235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78232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999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420"/>
              </a:spcBef>
            </a:pPr>
            <a:r>
              <a:rPr sz="6250" spc="-10" dirty="0"/>
              <a:t>Existing </a:t>
            </a:r>
            <a:r>
              <a:rPr sz="6250" spc="20" dirty="0"/>
              <a:t>transactional</a:t>
            </a:r>
            <a:r>
              <a:rPr sz="6250" spc="-40" dirty="0"/>
              <a:t> </a:t>
            </a:r>
            <a:r>
              <a:rPr sz="6250" spc="-5" dirty="0"/>
              <a:t>systems:  </a:t>
            </a:r>
            <a:r>
              <a:rPr sz="6250" spc="-10" dirty="0"/>
              <a:t>extensive </a:t>
            </a:r>
            <a:r>
              <a:rPr sz="6250" spc="40" dirty="0"/>
              <a:t>coordination</a:t>
            </a:r>
            <a:endParaRPr sz="6250" dirty="0"/>
          </a:p>
        </p:txBody>
      </p:sp>
      <p:sp>
        <p:nvSpPr>
          <p:cNvPr id="29" name="object 29"/>
          <p:cNvSpPr txBox="1"/>
          <p:nvPr/>
        </p:nvSpPr>
        <p:spPr>
          <a:xfrm>
            <a:off x="533400" y="7973305"/>
            <a:ext cx="15379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1C2BAE6B-CF41-6B44-8BC5-3BF27392496D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A2	B2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A3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505426" y="1168730"/>
            <a:ext cx="896818" cy="1517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43526" y="118143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39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29" y="55537"/>
                </a:lnTo>
                <a:lnTo>
                  <a:pt x="31470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9"/>
                </a:lnTo>
                <a:lnTo>
                  <a:pt x="14262" y="1320888"/>
                </a:lnTo>
                <a:lnTo>
                  <a:pt x="31470" y="1355721"/>
                </a:lnTo>
                <a:lnTo>
                  <a:pt x="55529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104" y="1441183"/>
                </a:lnTo>
                <a:lnTo>
                  <a:pt x="584448" y="1440960"/>
                </a:lnTo>
                <a:lnTo>
                  <a:pt x="629116" y="1439398"/>
                </a:lnTo>
                <a:lnTo>
                  <a:pt x="700316" y="1426908"/>
                </a:lnTo>
                <a:lnTo>
                  <a:pt x="735150" y="1409707"/>
                </a:lnTo>
                <a:lnTo>
                  <a:pt x="765086" y="1385652"/>
                </a:lnTo>
                <a:lnTo>
                  <a:pt x="789145" y="1355721"/>
                </a:lnTo>
                <a:lnTo>
                  <a:pt x="806348" y="1320888"/>
                </a:lnTo>
                <a:lnTo>
                  <a:pt x="818833" y="1249689"/>
                </a:lnTo>
                <a:lnTo>
                  <a:pt x="820387" y="1205567"/>
                </a:lnTo>
                <a:lnTo>
                  <a:pt x="820610" y="1149972"/>
                </a:lnTo>
                <a:lnTo>
                  <a:pt x="820605" y="291211"/>
                </a:lnTo>
                <a:lnTo>
                  <a:pt x="820387" y="236162"/>
                </a:lnTo>
                <a:lnTo>
                  <a:pt x="818827" y="191495"/>
                </a:lnTo>
                <a:lnTo>
                  <a:pt x="806348" y="120307"/>
                </a:lnTo>
                <a:lnTo>
                  <a:pt x="789145" y="85472"/>
                </a:lnTo>
                <a:lnTo>
                  <a:pt x="765086" y="55537"/>
                </a:lnTo>
                <a:lnTo>
                  <a:pt x="735150" y="31478"/>
                </a:lnTo>
                <a:lnTo>
                  <a:pt x="700316" y="14274"/>
                </a:lnTo>
                <a:lnTo>
                  <a:pt x="629278" y="1784"/>
                </a:lnTo>
                <a:lnTo>
                  <a:pt x="584994" y="223"/>
                </a:lnTo>
                <a:lnTo>
                  <a:pt x="529399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769600" y="1447291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39271" y="1216393"/>
            <a:ext cx="525172" cy="1372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77463" y="122909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0" y="0"/>
                </a:moveTo>
                <a:lnTo>
                  <a:pt x="120621" y="0"/>
                </a:lnTo>
                <a:lnTo>
                  <a:pt x="97368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8822"/>
                </a:lnTo>
                <a:lnTo>
                  <a:pt x="5800" y="1246403"/>
                </a:lnTo>
                <a:lnTo>
                  <a:pt x="35179" y="1283059"/>
                </a:lnTo>
                <a:lnTo>
                  <a:pt x="78867" y="1295311"/>
                </a:lnTo>
                <a:lnTo>
                  <a:pt x="120088" y="1296047"/>
                </a:lnTo>
                <a:lnTo>
                  <a:pt x="328177" y="1296047"/>
                </a:lnTo>
                <a:lnTo>
                  <a:pt x="369858" y="1295311"/>
                </a:lnTo>
                <a:lnTo>
                  <a:pt x="413614" y="1283059"/>
                </a:lnTo>
                <a:lnTo>
                  <a:pt x="442998" y="1246403"/>
                </a:lnTo>
                <a:lnTo>
                  <a:pt x="448786" y="1198822"/>
                </a:lnTo>
                <a:lnTo>
                  <a:pt x="448778" y="97230"/>
                </a:lnTo>
                <a:lnTo>
                  <a:pt x="442998" y="49644"/>
                </a:lnTo>
                <a:lnTo>
                  <a:pt x="413614" y="12987"/>
                </a:lnTo>
                <a:lnTo>
                  <a:pt x="369925" y="736"/>
                </a:lnTo>
                <a:lnTo>
                  <a:pt x="32871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3284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F61A021F-9FC8-3842-8657-DAA279D2A10F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A2	B2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A3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505426" y="1168730"/>
            <a:ext cx="896818" cy="1517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43526" y="118143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39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29" y="55537"/>
                </a:lnTo>
                <a:lnTo>
                  <a:pt x="31470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9"/>
                </a:lnTo>
                <a:lnTo>
                  <a:pt x="14262" y="1320888"/>
                </a:lnTo>
                <a:lnTo>
                  <a:pt x="31470" y="1355721"/>
                </a:lnTo>
                <a:lnTo>
                  <a:pt x="55529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104" y="1441183"/>
                </a:lnTo>
                <a:lnTo>
                  <a:pt x="584448" y="1440960"/>
                </a:lnTo>
                <a:lnTo>
                  <a:pt x="629116" y="1439398"/>
                </a:lnTo>
                <a:lnTo>
                  <a:pt x="700316" y="1426908"/>
                </a:lnTo>
                <a:lnTo>
                  <a:pt x="735150" y="1409707"/>
                </a:lnTo>
                <a:lnTo>
                  <a:pt x="765086" y="1385652"/>
                </a:lnTo>
                <a:lnTo>
                  <a:pt x="789145" y="1355721"/>
                </a:lnTo>
                <a:lnTo>
                  <a:pt x="806348" y="1320888"/>
                </a:lnTo>
                <a:lnTo>
                  <a:pt x="818833" y="1249689"/>
                </a:lnTo>
                <a:lnTo>
                  <a:pt x="820387" y="1205567"/>
                </a:lnTo>
                <a:lnTo>
                  <a:pt x="820610" y="1149972"/>
                </a:lnTo>
                <a:lnTo>
                  <a:pt x="820605" y="291211"/>
                </a:lnTo>
                <a:lnTo>
                  <a:pt x="820387" y="236162"/>
                </a:lnTo>
                <a:lnTo>
                  <a:pt x="818827" y="191495"/>
                </a:lnTo>
                <a:lnTo>
                  <a:pt x="806348" y="120307"/>
                </a:lnTo>
                <a:lnTo>
                  <a:pt x="789145" y="85472"/>
                </a:lnTo>
                <a:lnTo>
                  <a:pt x="765086" y="55537"/>
                </a:lnTo>
                <a:lnTo>
                  <a:pt x="735150" y="31478"/>
                </a:lnTo>
                <a:lnTo>
                  <a:pt x="700316" y="14274"/>
                </a:lnTo>
                <a:lnTo>
                  <a:pt x="629278" y="1784"/>
                </a:lnTo>
                <a:lnTo>
                  <a:pt x="584994" y="223"/>
                </a:lnTo>
                <a:lnTo>
                  <a:pt x="529399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769600" y="1447291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39271" y="1216393"/>
            <a:ext cx="525172" cy="1372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77463" y="122909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0" y="0"/>
                </a:moveTo>
                <a:lnTo>
                  <a:pt x="120621" y="0"/>
                </a:lnTo>
                <a:lnTo>
                  <a:pt x="97368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8822"/>
                </a:lnTo>
                <a:lnTo>
                  <a:pt x="5800" y="1246403"/>
                </a:lnTo>
                <a:lnTo>
                  <a:pt x="35179" y="1283059"/>
                </a:lnTo>
                <a:lnTo>
                  <a:pt x="78867" y="1295311"/>
                </a:lnTo>
                <a:lnTo>
                  <a:pt x="120088" y="1296047"/>
                </a:lnTo>
                <a:lnTo>
                  <a:pt x="328177" y="1296047"/>
                </a:lnTo>
                <a:lnTo>
                  <a:pt x="369858" y="1295311"/>
                </a:lnTo>
                <a:lnTo>
                  <a:pt x="413614" y="1283059"/>
                </a:lnTo>
                <a:lnTo>
                  <a:pt x="442998" y="1246403"/>
                </a:lnTo>
                <a:lnTo>
                  <a:pt x="448786" y="1198822"/>
                </a:lnTo>
                <a:lnTo>
                  <a:pt x="448778" y="97230"/>
                </a:lnTo>
                <a:lnTo>
                  <a:pt x="442998" y="49644"/>
                </a:lnTo>
                <a:lnTo>
                  <a:pt x="413614" y="12987"/>
                </a:lnTo>
                <a:lnTo>
                  <a:pt x="369925" y="736"/>
                </a:lnTo>
                <a:lnTo>
                  <a:pt x="32871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3284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700841" y="1278010"/>
            <a:ext cx="2196149" cy="660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27831" y="1306534"/>
            <a:ext cx="2100122" cy="558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F61A021F-9FC8-3842-8657-DAA279D2A10F}"/>
              </a:ext>
            </a:extLst>
          </p:cNvPr>
          <p:cNvSpPr/>
          <p:nvPr/>
        </p:nvSpPr>
        <p:spPr>
          <a:xfrm>
            <a:off x="8964930" y="512762"/>
            <a:ext cx="3568700" cy="2578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/>
              <a:t>T2 DROP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315200" y="70231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8200" y="68961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267200"/>
            <a:ext cx="17399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8200" y="4140200"/>
            <a:ext cx="17399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14986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8200" y="13716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200" y="4013200"/>
            <a:ext cx="17399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200" y="12446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1200" y="67691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59700" y="977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700" y="3708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000" y="64262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2700" y="1219200"/>
            <a:ext cx="1333500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381000"/>
            <a:ext cx="226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Sequencer</a:t>
            </a:r>
            <a:endParaRPr sz="3600" dirty="0"/>
          </a:p>
        </p:txBody>
      </p:sp>
      <p:sp>
        <p:nvSpPr>
          <p:cNvPr id="16" name="object 16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A0	B0	C0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A1	B1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8150" y="1175677"/>
            <a:ext cx="897465" cy="1517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6250" y="1188377"/>
            <a:ext cx="821270" cy="144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6250" y="1188377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9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8"/>
                </a:lnTo>
                <a:lnTo>
                  <a:pt x="55537" y="55537"/>
                </a:lnTo>
                <a:lnTo>
                  <a:pt x="31478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7" y="1439398"/>
                </a:lnTo>
                <a:lnTo>
                  <a:pt x="700976" y="1426908"/>
                </a:lnTo>
                <a:lnTo>
                  <a:pt x="735808" y="1409707"/>
                </a:lnTo>
                <a:lnTo>
                  <a:pt x="765740" y="1385652"/>
                </a:lnTo>
                <a:lnTo>
                  <a:pt x="789794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4" y="85472"/>
                </a:lnTo>
                <a:lnTo>
                  <a:pt x="765740" y="55537"/>
                </a:lnTo>
                <a:lnTo>
                  <a:pt x="735808" y="31478"/>
                </a:lnTo>
                <a:lnTo>
                  <a:pt x="700976" y="14274"/>
                </a:lnTo>
                <a:lnTo>
                  <a:pt x="629939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9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34500" y="15494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9898" y="1223340"/>
            <a:ext cx="523814" cy="1356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8091" y="1236040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52" y="5892"/>
                </a:lnTo>
                <a:lnTo>
                  <a:pt x="12890" y="35269"/>
                </a:lnTo>
                <a:lnTo>
                  <a:pt x="640" y="79024"/>
                </a:lnTo>
                <a:lnTo>
                  <a:pt x="0" y="97230"/>
                </a:lnTo>
                <a:lnTo>
                  <a:pt x="7" y="1183266"/>
                </a:lnTo>
                <a:lnTo>
                  <a:pt x="5788" y="1230858"/>
                </a:lnTo>
                <a:lnTo>
                  <a:pt x="35177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9" y="1267509"/>
                </a:lnTo>
                <a:lnTo>
                  <a:pt x="441626" y="1230858"/>
                </a:lnTo>
                <a:lnTo>
                  <a:pt x="447427" y="1183266"/>
                </a:lnTo>
                <a:lnTo>
                  <a:pt x="447419" y="97230"/>
                </a:lnTo>
                <a:lnTo>
                  <a:pt x="441626" y="49644"/>
                </a:lnTo>
                <a:lnTo>
                  <a:pt x="412249" y="12987"/>
                </a:lnTo>
                <a:lnTo>
                  <a:pt x="368560" y="736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41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6800" y="1701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400" y="19177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200" y="3470655"/>
            <a:ext cx="22110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  <a:tabLst>
                <a:tab pos="812800" algn="l"/>
                <a:tab pos="1626235" algn="l"/>
              </a:tabLst>
            </a:pPr>
            <a:r>
              <a:rPr sz="3600" spc="-5" dirty="0">
                <a:latin typeface="Arial"/>
                <a:cs typeface="Arial"/>
              </a:rPr>
              <a:t>A2	B2	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26180" y="3327552"/>
            <a:ext cx="2325370" cy="647700"/>
          </a:xfrm>
          <a:custGeom>
            <a:avLst/>
            <a:gdLst/>
            <a:ahLst/>
            <a:cxnLst/>
            <a:rect l="l" t="t" r="r" b="b"/>
            <a:pathLst>
              <a:path w="2325370" h="647700">
                <a:moveTo>
                  <a:pt x="0" y="0"/>
                </a:moveTo>
                <a:lnTo>
                  <a:pt x="2325319" y="0"/>
                </a:lnTo>
                <a:lnTo>
                  <a:pt x="2325319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00539" y="2777921"/>
            <a:ext cx="257683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77165" marR="179705" indent="228600">
              <a:lnSpc>
                <a:spcPts val="4300"/>
              </a:lnSpc>
              <a:spcBef>
                <a:spcPts val="484"/>
              </a:spcBef>
              <a:tabLst>
                <a:tab pos="990600" algn="l"/>
                <a:tab pos="1804035" algn="l"/>
              </a:tabLst>
            </a:pPr>
            <a:r>
              <a:rPr sz="3600" spc="-5" dirty="0">
                <a:latin typeface="Arial"/>
                <a:cs typeface="Arial"/>
              </a:rPr>
              <a:t>Counter:  A3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B2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5" dirty="0">
                <a:latin typeface="Arial"/>
                <a:cs typeface="Arial"/>
              </a:rPr>
              <a:t>C1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65717" y="3987253"/>
            <a:ext cx="897465" cy="1517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3817" y="3999953"/>
            <a:ext cx="821270" cy="144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3817" y="3999953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37" y="1784"/>
                </a:moveTo>
                <a:lnTo>
                  <a:pt x="191495" y="1784"/>
                </a:lnTo>
                <a:lnTo>
                  <a:pt x="154283" y="6022"/>
                </a:lnTo>
                <a:lnTo>
                  <a:pt x="85472" y="31476"/>
                </a:lnTo>
                <a:lnTo>
                  <a:pt x="55537" y="55530"/>
                </a:lnTo>
                <a:lnTo>
                  <a:pt x="31478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close/>
              </a:path>
              <a:path w="821690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400" y="43688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47465" y="4034916"/>
            <a:ext cx="523814" cy="1356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85657" y="4047616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39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83264"/>
                </a:lnTo>
                <a:lnTo>
                  <a:pt x="5788" y="1230845"/>
                </a:lnTo>
                <a:lnTo>
                  <a:pt x="35172" y="1267509"/>
                </a:lnTo>
                <a:lnTo>
                  <a:pt x="78860" y="1279766"/>
                </a:lnTo>
                <a:lnTo>
                  <a:pt x="120075" y="1280502"/>
                </a:lnTo>
                <a:lnTo>
                  <a:pt x="326806" y="1280502"/>
                </a:lnTo>
                <a:lnTo>
                  <a:pt x="368493" y="1279766"/>
                </a:lnTo>
                <a:lnTo>
                  <a:pt x="412248" y="1267509"/>
                </a:lnTo>
                <a:lnTo>
                  <a:pt x="441626" y="1230845"/>
                </a:lnTo>
                <a:lnTo>
                  <a:pt x="447427" y="1183264"/>
                </a:lnTo>
                <a:lnTo>
                  <a:pt x="447419" y="97225"/>
                </a:lnTo>
                <a:lnTo>
                  <a:pt x="441626" y="49644"/>
                </a:lnTo>
                <a:lnTo>
                  <a:pt x="412248" y="12980"/>
                </a:lnTo>
                <a:lnTo>
                  <a:pt x="368560" y="735"/>
                </a:lnTo>
                <a:lnTo>
                  <a:pt x="327339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5700" y="42037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3000" y="45085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58300" y="47371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6666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66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97416" y="6751028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5503" y="6763729"/>
            <a:ext cx="831430" cy="1441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5503" y="676372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19" y="0"/>
                </a:moveTo>
                <a:lnTo>
                  <a:pt x="292506" y="0"/>
                </a:lnTo>
                <a:lnTo>
                  <a:pt x="236164" y="223"/>
                </a:lnTo>
                <a:lnTo>
                  <a:pt x="191500" y="1784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8" y="1355710"/>
                </a:lnTo>
                <a:lnTo>
                  <a:pt x="55537" y="1385646"/>
                </a:lnTo>
                <a:lnTo>
                  <a:pt x="85472" y="1409705"/>
                </a:lnTo>
                <a:lnTo>
                  <a:pt x="120307" y="1426908"/>
                </a:lnTo>
                <a:lnTo>
                  <a:pt x="191338" y="1439398"/>
                </a:lnTo>
                <a:lnTo>
                  <a:pt x="235617" y="1440960"/>
                </a:lnTo>
                <a:lnTo>
                  <a:pt x="291210" y="1441183"/>
                </a:lnTo>
                <a:lnTo>
                  <a:pt x="538924" y="1441183"/>
                </a:lnTo>
                <a:lnTo>
                  <a:pt x="595268" y="1440960"/>
                </a:lnTo>
                <a:lnTo>
                  <a:pt x="639935" y="1439398"/>
                </a:lnTo>
                <a:lnTo>
                  <a:pt x="711123" y="1426908"/>
                </a:lnTo>
                <a:lnTo>
                  <a:pt x="745957" y="1409705"/>
                </a:lnTo>
                <a:lnTo>
                  <a:pt x="775893" y="1385646"/>
                </a:lnTo>
                <a:lnTo>
                  <a:pt x="799952" y="1355710"/>
                </a:lnTo>
                <a:lnTo>
                  <a:pt x="817156" y="1320876"/>
                </a:lnTo>
                <a:lnTo>
                  <a:pt x="829652" y="1249687"/>
                </a:lnTo>
                <a:lnTo>
                  <a:pt x="831207" y="1205567"/>
                </a:lnTo>
                <a:lnTo>
                  <a:pt x="831430" y="1149972"/>
                </a:lnTo>
                <a:lnTo>
                  <a:pt x="831425" y="291211"/>
                </a:lnTo>
                <a:lnTo>
                  <a:pt x="831207" y="236162"/>
                </a:lnTo>
                <a:lnTo>
                  <a:pt x="829646" y="191495"/>
                </a:lnTo>
                <a:lnTo>
                  <a:pt x="817156" y="120307"/>
                </a:lnTo>
                <a:lnTo>
                  <a:pt x="799952" y="85467"/>
                </a:lnTo>
                <a:lnTo>
                  <a:pt x="775893" y="55532"/>
                </a:lnTo>
                <a:lnTo>
                  <a:pt x="745957" y="31476"/>
                </a:lnTo>
                <a:lnTo>
                  <a:pt x="711123" y="14274"/>
                </a:lnTo>
                <a:lnTo>
                  <a:pt x="640097" y="1784"/>
                </a:lnTo>
                <a:lnTo>
                  <a:pt x="595814" y="223"/>
                </a:lnTo>
                <a:lnTo>
                  <a:pt x="5402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1500" y="71247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84905" y="6798691"/>
            <a:ext cx="518057" cy="1378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23097" y="6811391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98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205009"/>
                </a:lnTo>
                <a:lnTo>
                  <a:pt x="5800" y="1252600"/>
                </a:lnTo>
                <a:lnTo>
                  <a:pt x="35179" y="1289252"/>
                </a:lnTo>
                <a:lnTo>
                  <a:pt x="78867" y="1301508"/>
                </a:lnTo>
                <a:lnTo>
                  <a:pt x="120088" y="1302245"/>
                </a:lnTo>
                <a:lnTo>
                  <a:pt x="321052" y="1302245"/>
                </a:lnTo>
                <a:lnTo>
                  <a:pt x="362740" y="1301508"/>
                </a:lnTo>
                <a:lnTo>
                  <a:pt x="406496" y="1289252"/>
                </a:lnTo>
                <a:lnTo>
                  <a:pt x="435873" y="1252600"/>
                </a:lnTo>
                <a:lnTo>
                  <a:pt x="441674" y="1205009"/>
                </a:lnTo>
                <a:lnTo>
                  <a:pt x="441666" y="97225"/>
                </a:lnTo>
                <a:lnTo>
                  <a:pt x="435873" y="49644"/>
                </a:lnTo>
                <a:lnTo>
                  <a:pt x="406496" y="12982"/>
                </a:lnTo>
                <a:lnTo>
                  <a:pt x="362808" y="735"/>
                </a:lnTo>
                <a:lnTo>
                  <a:pt x="32159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71100" y="6985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71100" y="72898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74930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22222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22222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56684" y="3939857"/>
            <a:ext cx="907620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4784" y="3952557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6" y="1355721"/>
                </a:lnTo>
                <a:lnTo>
                  <a:pt x="55530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38911" y="1441183"/>
                </a:lnTo>
                <a:lnTo>
                  <a:pt x="595255" y="1440960"/>
                </a:lnTo>
                <a:lnTo>
                  <a:pt x="639924" y="1439398"/>
                </a:lnTo>
                <a:lnTo>
                  <a:pt x="711123" y="1426908"/>
                </a:lnTo>
                <a:lnTo>
                  <a:pt x="745956" y="1409707"/>
                </a:lnTo>
                <a:lnTo>
                  <a:pt x="775889" y="1385652"/>
                </a:lnTo>
                <a:lnTo>
                  <a:pt x="799947" y="1355721"/>
                </a:lnTo>
                <a:lnTo>
                  <a:pt x="817156" y="1320888"/>
                </a:lnTo>
                <a:lnTo>
                  <a:pt x="829641" y="1249689"/>
                </a:lnTo>
                <a:lnTo>
                  <a:pt x="831195" y="1205567"/>
                </a:lnTo>
                <a:lnTo>
                  <a:pt x="831418" y="1149972"/>
                </a:lnTo>
                <a:lnTo>
                  <a:pt x="831413" y="291210"/>
                </a:lnTo>
                <a:lnTo>
                  <a:pt x="831195" y="236162"/>
                </a:lnTo>
                <a:lnTo>
                  <a:pt x="829635" y="191495"/>
                </a:lnTo>
                <a:lnTo>
                  <a:pt x="817156" y="120307"/>
                </a:lnTo>
                <a:lnTo>
                  <a:pt x="799947" y="85472"/>
                </a:lnTo>
                <a:lnTo>
                  <a:pt x="775889" y="55537"/>
                </a:lnTo>
                <a:lnTo>
                  <a:pt x="745956" y="31478"/>
                </a:lnTo>
                <a:lnTo>
                  <a:pt x="711123" y="14274"/>
                </a:lnTo>
                <a:lnTo>
                  <a:pt x="640086" y="1784"/>
                </a:lnTo>
                <a:lnTo>
                  <a:pt x="595802" y="223"/>
                </a:lnTo>
                <a:lnTo>
                  <a:pt x="54020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744200" y="431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303241" y="4012920"/>
            <a:ext cx="518121" cy="136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41420" y="4025620"/>
            <a:ext cx="441959" cy="1293495"/>
          </a:xfrm>
          <a:custGeom>
            <a:avLst/>
            <a:gdLst/>
            <a:ahLst/>
            <a:cxnLst/>
            <a:rect l="l" t="t" r="r" b="b"/>
            <a:pathLst>
              <a:path w="441959" h="1293495">
                <a:moveTo>
                  <a:pt x="321662" y="0"/>
                </a:moveTo>
                <a:lnTo>
                  <a:pt x="120621" y="0"/>
                </a:lnTo>
                <a:lnTo>
                  <a:pt x="97370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5926"/>
                </a:lnTo>
                <a:lnTo>
                  <a:pt x="5800" y="1243507"/>
                </a:lnTo>
                <a:lnTo>
                  <a:pt x="35179" y="1280171"/>
                </a:lnTo>
                <a:lnTo>
                  <a:pt x="78871" y="1292417"/>
                </a:lnTo>
                <a:lnTo>
                  <a:pt x="120088" y="1293152"/>
                </a:lnTo>
                <a:lnTo>
                  <a:pt x="321129" y="1293152"/>
                </a:lnTo>
                <a:lnTo>
                  <a:pt x="362812" y="1292417"/>
                </a:lnTo>
                <a:lnTo>
                  <a:pt x="406571" y="1280171"/>
                </a:lnTo>
                <a:lnTo>
                  <a:pt x="435949" y="1243507"/>
                </a:lnTo>
                <a:lnTo>
                  <a:pt x="441737" y="1195926"/>
                </a:lnTo>
                <a:lnTo>
                  <a:pt x="441729" y="97230"/>
                </a:lnTo>
                <a:lnTo>
                  <a:pt x="435949" y="49644"/>
                </a:lnTo>
                <a:lnTo>
                  <a:pt x="406571" y="12987"/>
                </a:lnTo>
                <a:lnTo>
                  <a:pt x="362878" y="736"/>
                </a:lnTo>
                <a:lnTo>
                  <a:pt x="32166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391900" y="42037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505426" y="1168730"/>
            <a:ext cx="896818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43526" y="118143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39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29" y="55537"/>
                </a:lnTo>
                <a:lnTo>
                  <a:pt x="31470" y="85472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9"/>
                </a:lnTo>
                <a:lnTo>
                  <a:pt x="14262" y="1320888"/>
                </a:lnTo>
                <a:lnTo>
                  <a:pt x="31470" y="1355721"/>
                </a:lnTo>
                <a:lnTo>
                  <a:pt x="55529" y="1385652"/>
                </a:lnTo>
                <a:lnTo>
                  <a:pt x="85462" y="1409707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104" y="1441183"/>
                </a:lnTo>
                <a:lnTo>
                  <a:pt x="584448" y="1440960"/>
                </a:lnTo>
                <a:lnTo>
                  <a:pt x="629116" y="1439398"/>
                </a:lnTo>
                <a:lnTo>
                  <a:pt x="700316" y="1426908"/>
                </a:lnTo>
                <a:lnTo>
                  <a:pt x="735150" y="1409707"/>
                </a:lnTo>
                <a:lnTo>
                  <a:pt x="765086" y="1385652"/>
                </a:lnTo>
                <a:lnTo>
                  <a:pt x="789145" y="1355721"/>
                </a:lnTo>
                <a:lnTo>
                  <a:pt x="806348" y="1320888"/>
                </a:lnTo>
                <a:lnTo>
                  <a:pt x="818833" y="1249689"/>
                </a:lnTo>
                <a:lnTo>
                  <a:pt x="820387" y="1205567"/>
                </a:lnTo>
                <a:lnTo>
                  <a:pt x="820610" y="1149972"/>
                </a:lnTo>
                <a:lnTo>
                  <a:pt x="820605" y="291211"/>
                </a:lnTo>
                <a:lnTo>
                  <a:pt x="820387" y="236162"/>
                </a:lnTo>
                <a:lnTo>
                  <a:pt x="818827" y="191495"/>
                </a:lnTo>
                <a:lnTo>
                  <a:pt x="806348" y="120307"/>
                </a:lnTo>
                <a:lnTo>
                  <a:pt x="789145" y="85472"/>
                </a:lnTo>
                <a:lnTo>
                  <a:pt x="765086" y="55537"/>
                </a:lnTo>
                <a:lnTo>
                  <a:pt x="735150" y="31478"/>
                </a:lnTo>
                <a:lnTo>
                  <a:pt x="700316" y="14274"/>
                </a:lnTo>
                <a:lnTo>
                  <a:pt x="629278" y="1784"/>
                </a:lnTo>
                <a:lnTo>
                  <a:pt x="584994" y="223"/>
                </a:lnTo>
                <a:lnTo>
                  <a:pt x="529399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769600" y="1447291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39271" y="1216393"/>
            <a:ext cx="525172" cy="1372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77463" y="122909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0" y="0"/>
                </a:moveTo>
                <a:lnTo>
                  <a:pt x="120621" y="0"/>
                </a:lnTo>
                <a:lnTo>
                  <a:pt x="97368" y="92"/>
                </a:lnTo>
                <a:lnTo>
                  <a:pt x="49552" y="5892"/>
                </a:lnTo>
                <a:lnTo>
                  <a:pt x="12901" y="35269"/>
                </a:lnTo>
                <a:lnTo>
                  <a:pt x="642" y="79025"/>
                </a:lnTo>
                <a:lnTo>
                  <a:pt x="0" y="97230"/>
                </a:lnTo>
                <a:lnTo>
                  <a:pt x="7" y="1198822"/>
                </a:lnTo>
                <a:lnTo>
                  <a:pt x="5800" y="1246403"/>
                </a:lnTo>
                <a:lnTo>
                  <a:pt x="35179" y="1283059"/>
                </a:lnTo>
                <a:lnTo>
                  <a:pt x="78867" y="1295311"/>
                </a:lnTo>
                <a:lnTo>
                  <a:pt x="120088" y="1296047"/>
                </a:lnTo>
                <a:lnTo>
                  <a:pt x="328177" y="1296047"/>
                </a:lnTo>
                <a:lnTo>
                  <a:pt x="369858" y="1295311"/>
                </a:lnTo>
                <a:lnTo>
                  <a:pt x="413614" y="1283059"/>
                </a:lnTo>
                <a:lnTo>
                  <a:pt x="442998" y="1246403"/>
                </a:lnTo>
                <a:lnTo>
                  <a:pt x="448786" y="1198822"/>
                </a:lnTo>
                <a:lnTo>
                  <a:pt x="448778" y="97230"/>
                </a:lnTo>
                <a:lnTo>
                  <a:pt x="442998" y="49644"/>
                </a:lnTo>
                <a:lnTo>
                  <a:pt x="413614" y="12987"/>
                </a:lnTo>
                <a:lnTo>
                  <a:pt x="369925" y="736"/>
                </a:lnTo>
                <a:lnTo>
                  <a:pt x="32871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328400" y="13970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700841" y="1278010"/>
            <a:ext cx="2196149" cy="6609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27831" y="1306534"/>
            <a:ext cx="2100122" cy="55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896100" y="8449056"/>
            <a:ext cx="2058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dirty="0">
                <a:latin typeface="Arial"/>
                <a:cs typeface="Arial"/>
              </a:rPr>
              <a:t>Receivers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21E521-1C45-1747-8870-E1A587577A50}"/>
              </a:ext>
            </a:extLst>
          </p:cNvPr>
          <p:cNvSpPr/>
          <p:nvPr/>
        </p:nvSpPr>
        <p:spPr>
          <a:xfrm>
            <a:off x="3704209" y="4393386"/>
            <a:ext cx="5803900" cy="132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SEND DROP_NOTIFICATION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11867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6460"/>
            <a:ext cx="10925175" cy="1046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5" dirty="0"/>
              <a:t>Some questions?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00760" y="28103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260" y="2743200"/>
            <a:ext cx="89535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35" dirty="0">
                <a:latin typeface="Arial"/>
                <a:cs typeface="Arial"/>
              </a:rPr>
              <a:t>Sequencer </a:t>
            </a:r>
            <a:r>
              <a:rPr lang="en-US" altLang="zh-CN" sz="3600" spc="35" dirty="0">
                <a:latin typeface="Arial"/>
                <a:cs typeface="Arial"/>
              </a:rPr>
              <a:t>Implementation</a:t>
            </a:r>
            <a:r>
              <a:rPr lang="en-US" sz="3600" spc="35" dirty="0">
                <a:latin typeface="Arial"/>
                <a:cs typeface="Arial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35" dirty="0">
                <a:latin typeface="Arial"/>
                <a:cs typeface="Arial"/>
              </a:rPr>
              <a:t>	End-host, Middlebox or Switch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760" y="415398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D57E68C-48D2-5340-A17B-2F35A07253E9}"/>
              </a:ext>
            </a:extLst>
          </p:cNvPr>
          <p:cNvSpPr txBox="1"/>
          <p:nvPr/>
        </p:nvSpPr>
        <p:spPr>
          <a:xfrm>
            <a:off x="1404619" y="4085400"/>
            <a:ext cx="11051541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35" dirty="0">
                <a:latin typeface="Arial"/>
                <a:cs typeface="Arial"/>
              </a:rPr>
              <a:t>Sequencer</a:t>
            </a:r>
            <a:r>
              <a:rPr lang="en-US" sz="3600" spc="35" dirty="0">
                <a:latin typeface="Arial"/>
                <a:cs typeface="Arial"/>
              </a:rPr>
              <a:t> fail?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35" dirty="0">
                <a:latin typeface="Arial"/>
                <a:cs typeface="Arial"/>
              </a:rPr>
              <a:t>	SDN Controller will selects a new Sequencer when it suspects Sequencer fail, and increase EPOCH_NUM</a:t>
            </a:r>
            <a:r>
              <a:rPr lang="zh-CN" altLang="en-US" sz="3600" spc="35" dirty="0">
                <a:latin typeface="Arial"/>
                <a:cs typeface="Arial"/>
              </a:rPr>
              <a:t> </a:t>
            </a:r>
            <a:r>
              <a:rPr lang="en-US" altLang="zh-CN" sz="3600" spc="35" dirty="0">
                <a:latin typeface="Arial"/>
                <a:cs typeface="Arial"/>
              </a:rPr>
              <a:t>and send</a:t>
            </a:r>
            <a:r>
              <a:rPr lang="en-US" sz="3600" spc="35" dirty="0">
                <a:latin typeface="Arial"/>
                <a:cs typeface="Arial"/>
              </a:rPr>
              <a:t> EPOCH_NOTIFICATION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876300"/>
            <a:ext cx="3244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Outline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289300"/>
            <a:ext cx="722503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In-Network </a:t>
            </a:r>
            <a:r>
              <a:rPr sz="3600" spc="30" dirty="0">
                <a:solidFill>
                  <a:srgbClr val="DCDEE0"/>
                </a:solidFill>
                <a:latin typeface="Arial"/>
                <a:cs typeface="Arial"/>
              </a:rPr>
              <a:t>Concurrency</a:t>
            </a:r>
            <a:r>
              <a:rPr sz="3600" spc="-40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DCDEE0"/>
                </a:solidFill>
                <a:latin typeface="Arial"/>
                <a:cs typeface="Arial"/>
              </a:rPr>
              <a:t>Control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35" dirty="0">
                <a:latin typeface="Arial"/>
                <a:cs typeface="Arial"/>
              </a:rPr>
              <a:t>Transaction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5" dirty="0">
                <a:latin typeface="Arial"/>
                <a:cs typeface="Arial"/>
              </a:rPr>
              <a:t>Eris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25" dirty="0"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76300"/>
            <a:ext cx="8345805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Transaction</a:t>
            </a:r>
            <a:r>
              <a:rPr spc="-55" dirty="0"/>
              <a:t> </a:t>
            </a:r>
            <a:r>
              <a:rPr spc="85" dirty="0"/>
              <a:t>Model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26360"/>
            <a:ext cx="7539990" cy="1575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40" dirty="0">
                <a:latin typeface="Arial"/>
                <a:cs typeface="Arial"/>
              </a:rPr>
              <a:t>Eris </a:t>
            </a:r>
            <a:r>
              <a:rPr sz="3400" spc="60" dirty="0">
                <a:latin typeface="Arial"/>
                <a:cs typeface="Arial"/>
              </a:rPr>
              <a:t>supports </a:t>
            </a:r>
            <a:r>
              <a:rPr sz="3400" spc="10" dirty="0">
                <a:latin typeface="Arial"/>
                <a:cs typeface="Arial"/>
              </a:rPr>
              <a:t>two </a:t>
            </a:r>
            <a:r>
              <a:rPr sz="3400" spc="45" dirty="0">
                <a:latin typeface="Arial"/>
                <a:cs typeface="Arial"/>
              </a:rPr>
              <a:t>types </a:t>
            </a:r>
            <a:r>
              <a:rPr sz="3400" spc="5" dirty="0">
                <a:latin typeface="Arial"/>
                <a:cs typeface="Arial"/>
              </a:rPr>
              <a:t>of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transactions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876300" indent="-419100">
              <a:lnSpc>
                <a:spcPct val="100000"/>
              </a:lnSpc>
              <a:buSzPct val="75000"/>
              <a:buFont typeface="Arial"/>
              <a:buChar char="•"/>
              <a:tabLst>
                <a:tab pos="875665" algn="l"/>
                <a:tab pos="876300" algn="l"/>
              </a:tabLst>
            </a:pPr>
            <a:r>
              <a:rPr sz="3400" b="1" spc="5" dirty="0">
                <a:latin typeface="Arial"/>
                <a:cs typeface="Arial"/>
              </a:rPr>
              <a:t>Independent</a:t>
            </a:r>
            <a:r>
              <a:rPr sz="3400" b="1" dirty="0">
                <a:latin typeface="Arial"/>
                <a:cs typeface="Arial"/>
              </a:rPr>
              <a:t> </a:t>
            </a:r>
            <a:r>
              <a:rPr sz="3400" b="1" spc="5" dirty="0">
                <a:latin typeface="Arial"/>
                <a:cs typeface="Arial"/>
              </a:rPr>
              <a:t>transactions</a:t>
            </a:r>
            <a:r>
              <a:rPr sz="3400" spc="5" dirty="0">
                <a:latin typeface="Arial"/>
                <a:cs typeface="Arial"/>
              </a:rPr>
              <a:t>: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9600" y="4790008"/>
            <a:ext cx="2139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70" dirty="0">
                <a:latin typeface="DejaVu Sans"/>
                <a:cs typeface="DejaVu Sans"/>
              </a:rPr>
              <a:t>✤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0" y="4683759"/>
            <a:ext cx="579501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10" dirty="0">
                <a:latin typeface="Arial"/>
                <a:cs typeface="Arial"/>
              </a:rPr>
              <a:t>One-shot </a:t>
            </a:r>
            <a:r>
              <a:rPr sz="3400" spc="25" dirty="0">
                <a:latin typeface="Arial"/>
                <a:cs typeface="Arial"/>
              </a:rPr>
              <a:t>(</a:t>
            </a:r>
            <a:r>
              <a:rPr lang="en-US" altLang="zh-CN" sz="3400" spc="25" dirty="0">
                <a:latin typeface="Arial"/>
                <a:cs typeface="Arial"/>
              </a:rPr>
              <a:t>single round trip</a:t>
            </a:r>
            <a:r>
              <a:rPr sz="3400" spc="45" dirty="0"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5817438"/>
            <a:ext cx="2139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70" dirty="0">
                <a:latin typeface="DejaVu Sans"/>
                <a:cs typeface="DejaVu Sans"/>
              </a:rPr>
              <a:t>✤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0" y="5712459"/>
            <a:ext cx="592391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10" dirty="0">
                <a:latin typeface="Arial"/>
                <a:cs typeface="Arial"/>
              </a:rPr>
              <a:t>No </a:t>
            </a:r>
            <a:r>
              <a:rPr sz="3400" spc="30" dirty="0">
                <a:latin typeface="Arial"/>
                <a:cs typeface="Arial"/>
              </a:rPr>
              <a:t>cross-shard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70" dirty="0">
                <a:latin typeface="Arial"/>
                <a:cs typeface="Arial"/>
              </a:rPr>
              <a:t>dependencies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844868"/>
            <a:ext cx="2139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70" dirty="0">
                <a:latin typeface="DejaVu Sans"/>
                <a:cs typeface="DejaVu Sans"/>
              </a:rPr>
              <a:t>✤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700" y="6741159"/>
            <a:ext cx="884364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lang="en-US" sz="3400" dirty="0">
                <a:latin typeface="Arial"/>
                <a:cs typeface="Arial"/>
              </a:rPr>
              <a:t>No interact with client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8355979"/>
            <a:ext cx="18859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4200" y="8290559"/>
            <a:ext cx="499872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latin typeface="Arial"/>
                <a:cs typeface="Arial"/>
              </a:rPr>
              <a:t>Fully </a:t>
            </a:r>
            <a:r>
              <a:rPr sz="3400" spc="35" dirty="0">
                <a:latin typeface="Arial"/>
                <a:cs typeface="Arial"/>
              </a:rPr>
              <a:t>general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transactions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94080"/>
            <a:ext cx="11000740" cy="10451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20" dirty="0"/>
              <a:t>Independent</a:t>
            </a:r>
            <a:r>
              <a:rPr spc="-90" dirty="0"/>
              <a:t> </a:t>
            </a:r>
            <a:r>
              <a:rPr spc="-60" dirty="0"/>
              <a:t>Transaction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209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82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68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78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1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25" dirty="0">
                <a:latin typeface="Arial"/>
                <a:cs typeface="Arial"/>
              </a:rPr>
              <a:t>Alice	</a:t>
            </a:r>
            <a:r>
              <a:rPr sz="2600" spc="-5" dirty="0">
                <a:latin typeface="Arial"/>
                <a:cs typeface="Arial"/>
              </a:rPr>
              <a:t>600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91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45" dirty="0">
                <a:latin typeface="Arial"/>
                <a:cs typeface="Arial"/>
              </a:rPr>
              <a:t>Bob	</a:t>
            </a:r>
            <a:r>
              <a:rPr sz="2600" spc="-5" dirty="0">
                <a:latin typeface="Arial"/>
                <a:cs typeface="Arial"/>
              </a:rPr>
              <a:t>350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77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-5" dirty="0">
                <a:latin typeface="Arial"/>
                <a:cs typeface="Arial"/>
              </a:rPr>
              <a:t>Charlie	400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0018" y="4514964"/>
            <a:ext cx="3558540" cy="1555750"/>
          </a:xfrm>
          <a:prstGeom prst="rect">
            <a:avLst/>
          </a:prstGeom>
          <a:ln w="289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7785" marR="1035050">
              <a:lnSpc>
                <a:spcPct val="100899"/>
              </a:lnSpc>
              <a:spcBef>
                <a:spcPts val="32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57785" marR="116839">
              <a:lnSpc>
                <a:spcPct val="98700"/>
              </a:lnSpc>
              <a:spcBef>
                <a:spcPts val="50"/>
              </a:spcBef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20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2321" y="4527677"/>
            <a:ext cx="3562985" cy="1557655"/>
          </a:xfrm>
          <a:prstGeom prst="rect">
            <a:avLst/>
          </a:prstGeom>
          <a:ln w="2902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7785" marR="1036319">
              <a:lnSpc>
                <a:spcPct val="100899"/>
              </a:lnSpc>
              <a:spcBef>
                <a:spcPts val="32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0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57785" marR="117475">
              <a:lnSpc>
                <a:spcPct val="100899"/>
              </a:lnSpc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15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27" y="4506226"/>
            <a:ext cx="3561079" cy="1557020"/>
          </a:xfrm>
          <a:prstGeom prst="rect">
            <a:avLst/>
          </a:prstGeom>
          <a:ln w="2900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8895" marR="1045210">
              <a:lnSpc>
                <a:spcPct val="100899"/>
              </a:lnSpc>
              <a:spcBef>
                <a:spcPts val="29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48895" marR="126364">
              <a:lnSpc>
                <a:spcPct val="100899"/>
              </a:lnSpc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15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94080"/>
            <a:ext cx="11000740" cy="10451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20" dirty="0"/>
              <a:t>Independent</a:t>
            </a:r>
            <a:r>
              <a:rPr spc="-90" dirty="0"/>
              <a:t> </a:t>
            </a:r>
            <a:r>
              <a:rPr spc="-60" dirty="0"/>
              <a:t>Transaction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20900" y="70612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8200" y="70612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6800" y="7061200"/>
            <a:ext cx="17399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78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1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25" dirty="0">
                <a:latin typeface="Arial"/>
                <a:cs typeface="Arial"/>
              </a:rPr>
              <a:t>Alice	</a:t>
            </a:r>
            <a:r>
              <a:rPr sz="2600" spc="-5" dirty="0">
                <a:latin typeface="Arial"/>
                <a:cs typeface="Arial"/>
              </a:rPr>
              <a:t>600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800" y="6387846"/>
            <a:ext cx="8807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5500" y="6387846"/>
            <a:ext cx="923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1500" y="6845045"/>
            <a:ext cx="605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45" dirty="0">
                <a:latin typeface="Arial"/>
                <a:cs typeface="Arial"/>
              </a:rPr>
              <a:t>Bob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3300" y="6845045"/>
            <a:ext cx="551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350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0400" y="6387846"/>
            <a:ext cx="8807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4100" y="6387846"/>
            <a:ext cx="923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1500" y="6845045"/>
            <a:ext cx="10458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Charlie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91900" y="6845045"/>
            <a:ext cx="551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400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0018" y="4514964"/>
            <a:ext cx="3558540" cy="1555750"/>
          </a:xfrm>
          <a:prstGeom prst="rect">
            <a:avLst/>
          </a:prstGeom>
          <a:ln w="289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7785" marR="1035050">
              <a:lnSpc>
                <a:spcPct val="100899"/>
              </a:lnSpc>
              <a:spcBef>
                <a:spcPts val="32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57785" marR="116839">
              <a:lnSpc>
                <a:spcPct val="98700"/>
              </a:lnSpc>
              <a:spcBef>
                <a:spcPts val="50"/>
              </a:spcBef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20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2321" y="4527677"/>
            <a:ext cx="3562985" cy="1557655"/>
          </a:xfrm>
          <a:prstGeom prst="rect">
            <a:avLst/>
          </a:prstGeom>
          <a:ln w="2902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7785" marR="1036319">
              <a:lnSpc>
                <a:spcPct val="100899"/>
              </a:lnSpc>
              <a:spcBef>
                <a:spcPts val="32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0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57785" marR="117475">
              <a:lnSpc>
                <a:spcPct val="100899"/>
              </a:lnSpc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15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727" y="4506226"/>
            <a:ext cx="3561079" cy="1557020"/>
          </a:xfrm>
          <a:prstGeom prst="rect">
            <a:avLst/>
          </a:prstGeom>
          <a:ln w="2900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8895" marR="1045210">
              <a:lnSpc>
                <a:spcPct val="100899"/>
              </a:lnSpc>
              <a:spcBef>
                <a:spcPts val="295"/>
              </a:spcBef>
            </a:pPr>
            <a:r>
              <a:rPr sz="1900" spc="-125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1900" spc="-40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1900" spc="50" dirty="0">
                <a:latin typeface="Arial"/>
                <a:cs typeface="Arial"/>
              </a:rPr>
              <a:t>tb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t1</a:t>
            </a:r>
            <a:endParaRPr sz="1900">
              <a:latin typeface="Arial"/>
              <a:cs typeface="Arial"/>
            </a:endParaRPr>
          </a:p>
          <a:p>
            <a:pPr marL="48895" marR="126364">
              <a:lnSpc>
                <a:spcPct val="100899"/>
              </a:lnSpc>
            </a:pPr>
            <a:r>
              <a:rPr sz="1900" spc="-105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=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+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</a:t>
            </a:r>
            <a:r>
              <a:rPr sz="1900" spc="-85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1900" spc="-10" dirty="0">
                <a:latin typeface="Arial"/>
                <a:cs typeface="Arial"/>
              </a:rPr>
              <a:t>t1.Salary </a:t>
            </a:r>
            <a:r>
              <a:rPr sz="1900" spc="145" dirty="0">
                <a:latin typeface="Arial"/>
                <a:cs typeface="Arial"/>
              </a:rPr>
              <a:t>&lt; </a:t>
            </a:r>
            <a:r>
              <a:rPr sz="1900" dirty="0">
                <a:latin typeface="Arial"/>
                <a:cs typeface="Arial"/>
              </a:rPr>
              <a:t>500  </a:t>
            </a:r>
            <a:r>
              <a:rPr sz="1900" spc="-15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5400" y="6273800"/>
            <a:ext cx="1686560" cy="455930"/>
          </a:xfrm>
          <a:custGeom>
            <a:avLst/>
            <a:gdLst/>
            <a:ahLst/>
            <a:cxnLst/>
            <a:rect l="l" t="t" r="r" b="b"/>
            <a:pathLst>
              <a:path w="1686559" h="455929">
                <a:moveTo>
                  <a:pt x="0" y="0"/>
                </a:moveTo>
                <a:lnTo>
                  <a:pt x="1686166" y="0"/>
                </a:lnTo>
                <a:lnTo>
                  <a:pt x="1686166" y="455930"/>
                </a:lnTo>
                <a:lnTo>
                  <a:pt x="0" y="455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1566" y="6273800"/>
            <a:ext cx="1686560" cy="455930"/>
          </a:xfrm>
          <a:custGeom>
            <a:avLst/>
            <a:gdLst/>
            <a:ahLst/>
            <a:cxnLst/>
            <a:rect l="l" t="t" r="r" b="b"/>
            <a:pathLst>
              <a:path w="1686559" h="455929">
                <a:moveTo>
                  <a:pt x="0" y="0"/>
                </a:moveTo>
                <a:lnTo>
                  <a:pt x="1686153" y="0"/>
                </a:lnTo>
                <a:lnTo>
                  <a:pt x="1686153" y="455930"/>
                </a:lnTo>
                <a:lnTo>
                  <a:pt x="0" y="455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991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54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45" dirty="0">
                <a:latin typeface="Arial"/>
                <a:cs typeface="Arial"/>
              </a:rPr>
              <a:t>Bob	</a:t>
            </a:r>
            <a:r>
              <a:rPr sz="2600" spc="-5" dirty="0">
                <a:solidFill>
                  <a:srgbClr val="C82506"/>
                </a:solidFill>
                <a:latin typeface="Arial"/>
                <a:cs typeface="Arial"/>
              </a:rPr>
              <a:t>450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0" y="6273800"/>
            <a:ext cx="1686560" cy="455930"/>
          </a:xfrm>
          <a:custGeom>
            <a:avLst/>
            <a:gdLst/>
            <a:ahLst/>
            <a:cxnLst/>
            <a:rect l="l" t="t" r="r" b="b"/>
            <a:pathLst>
              <a:path w="1686559" h="455929">
                <a:moveTo>
                  <a:pt x="0" y="0"/>
                </a:moveTo>
                <a:lnTo>
                  <a:pt x="1686166" y="0"/>
                </a:lnTo>
                <a:lnTo>
                  <a:pt x="1686166" y="455930"/>
                </a:lnTo>
                <a:lnTo>
                  <a:pt x="0" y="455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0166" y="6273800"/>
            <a:ext cx="1686560" cy="455930"/>
          </a:xfrm>
          <a:custGeom>
            <a:avLst/>
            <a:gdLst/>
            <a:ahLst/>
            <a:cxnLst/>
            <a:rect l="l" t="t" r="r" b="b"/>
            <a:pathLst>
              <a:path w="1686559" h="455929">
                <a:moveTo>
                  <a:pt x="0" y="0"/>
                </a:moveTo>
                <a:lnTo>
                  <a:pt x="1686153" y="0"/>
                </a:lnTo>
                <a:lnTo>
                  <a:pt x="1686153" y="455930"/>
                </a:lnTo>
                <a:lnTo>
                  <a:pt x="0" y="455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7700" y="6299200"/>
            <a:ext cx="2612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2600" spc="-5" dirty="0">
                <a:latin typeface="Arial"/>
                <a:cs typeface="Arial"/>
              </a:rPr>
              <a:t>Name	</a:t>
            </a: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0" y="6729730"/>
            <a:ext cx="3372485" cy="455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36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09"/>
              </a:spcBef>
              <a:tabLst>
                <a:tab pos="2247265" algn="l"/>
              </a:tabLst>
            </a:pPr>
            <a:r>
              <a:rPr sz="2600" spc="-5" dirty="0">
                <a:latin typeface="Arial"/>
                <a:cs typeface="Arial"/>
              </a:rPr>
              <a:t>Charlie	</a:t>
            </a:r>
            <a:r>
              <a:rPr sz="2600" spc="-5" dirty="0">
                <a:solidFill>
                  <a:srgbClr val="C82506"/>
                </a:solidFill>
                <a:latin typeface="Arial"/>
                <a:cs typeface="Arial"/>
              </a:rPr>
              <a:t>500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94080"/>
            <a:ext cx="11000740" cy="10451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20" dirty="0"/>
              <a:t>Independent</a:t>
            </a:r>
            <a:r>
              <a:rPr spc="-90" dirty="0"/>
              <a:t> </a:t>
            </a:r>
            <a:r>
              <a:rPr spc="-60" dirty="0"/>
              <a:t>Transaction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209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82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6800" y="7061200"/>
            <a:ext cx="17399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1800" y="6387846"/>
            <a:ext cx="8807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500" y="6387846"/>
            <a:ext cx="923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500" y="6845045"/>
            <a:ext cx="605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45" dirty="0">
                <a:latin typeface="Arial"/>
                <a:cs typeface="Arial"/>
              </a:rPr>
              <a:t>Bob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3300" y="6845045"/>
            <a:ext cx="551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350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0400" y="6387846"/>
            <a:ext cx="8807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14100" y="6387846"/>
            <a:ext cx="923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35" dirty="0">
                <a:latin typeface="Arial"/>
                <a:cs typeface="Arial"/>
              </a:rPr>
              <a:t>Sala</a:t>
            </a:r>
            <a:r>
              <a:rPr sz="2600" spc="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1500" y="6845045"/>
            <a:ext cx="10458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Charlie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91900" y="6845045"/>
            <a:ext cx="551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600" spc="-5" dirty="0">
                <a:latin typeface="Arial"/>
                <a:cs typeface="Arial"/>
              </a:rPr>
              <a:t>400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0018" y="4514964"/>
            <a:ext cx="3558540" cy="1555750"/>
          </a:xfrm>
          <a:custGeom>
            <a:avLst/>
            <a:gdLst/>
            <a:ahLst/>
            <a:cxnLst/>
            <a:rect l="l" t="t" r="r" b="b"/>
            <a:pathLst>
              <a:path w="3558540" h="1555750">
                <a:moveTo>
                  <a:pt x="0" y="0"/>
                </a:moveTo>
                <a:lnTo>
                  <a:pt x="3558333" y="0"/>
                </a:lnTo>
                <a:lnTo>
                  <a:pt x="3558333" y="1555714"/>
                </a:lnTo>
                <a:lnTo>
                  <a:pt x="0" y="1555714"/>
                </a:lnTo>
                <a:lnTo>
                  <a:pt x="0" y="0"/>
                </a:lnTo>
                <a:close/>
              </a:path>
            </a:pathLst>
          </a:custGeom>
          <a:ln w="28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2321" y="4527677"/>
            <a:ext cx="3562985" cy="1557655"/>
          </a:xfrm>
          <a:custGeom>
            <a:avLst/>
            <a:gdLst/>
            <a:ahLst/>
            <a:cxnLst/>
            <a:rect l="l" t="t" r="r" b="b"/>
            <a:pathLst>
              <a:path w="3562984" h="1557654">
                <a:moveTo>
                  <a:pt x="0" y="0"/>
                </a:moveTo>
                <a:lnTo>
                  <a:pt x="3562711" y="0"/>
                </a:lnTo>
                <a:lnTo>
                  <a:pt x="3562711" y="1557627"/>
                </a:lnTo>
                <a:lnTo>
                  <a:pt x="0" y="1557627"/>
                </a:lnTo>
                <a:lnTo>
                  <a:pt x="0" y="0"/>
                </a:lnTo>
                <a:close/>
              </a:path>
            </a:pathLst>
          </a:custGeom>
          <a:ln w="29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727" y="4506226"/>
            <a:ext cx="3561079" cy="1557020"/>
          </a:xfrm>
          <a:custGeom>
            <a:avLst/>
            <a:gdLst/>
            <a:ahLst/>
            <a:cxnLst/>
            <a:rect l="l" t="t" r="r" b="b"/>
            <a:pathLst>
              <a:path w="3561079" h="1557020">
                <a:moveTo>
                  <a:pt x="0" y="0"/>
                </a:moveTo>
                <a:lnTo>
                  <a:pt x="3560756" y="0"/>
                </a:lnTo>
                <a:lnTo>
                  <a:pt x="3560756" y="1556773"/>
                </a:lnTo>
                <a:lnTo>
                  <a:pt x="0" y="1556773"/>
                </a:lnTo>
                <a:lnTo>
                  <a:pt x="0" y="0"/>
                </a:lnTo>
                <a:close/>
              </a:path>
            </a:pathLst>
          </a:custGeom>
          <a:ln w="29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  <a:tabLst>
                <a:tab pos="4291965" algn="l"/>
                <a:tab pos="8394065" algn="l"/>
              </a:tabLst>
            </a:pPr>
            <a:r>
              <a:rPr spc="-125" dirty="0"/>
              <a:t>START</a:t>
            </a:r>
            <a:r>
              <a:rPr spc="10" dirty="0"/>
              <a:t> </a:t>
            </a:r>
            <a:r>
              <a:rPr spc="-40" dirty="0"/>
              <a:t>TRANSACTION	</a:t>
            </a:r>
            <a:r>
              <a:rPr sz="2850" spc="-187" baseline="-2923" dirty="0"/>
              <a:t>START</a:t>
            </a:r>
            <a:r>
              <a:rPr sz="2850" spc="22" baseline="-2923" dirty="0"/>
              <a:t> </a:t>
            </a:r>
            <a:r>
              <a:rPr sz="2850" spc="-60" baseline="-2923" dirty="0"/>
              <a:t>TRANSACTION	</a:t>
            </a:r>
            <a:r>
              <a:rPr sz="2850" spc="-187" baseline="-5847" dirty="0"/>
              <a:t>START</a:t>
            </a:r>
            <a:r>
              <a:rPr sz="2850" spc="-7" baseline="-5847" dirty="0"/>
              <a:t> </a:t>
            </a:r>
            <a:r>
              <a:rPr sz="2850" spc="-60" baseline="-5847" dirty="0"/>
              <a:t>TRANSACTION</a:t>
            </a:r>
            <a:endParaRPr sz="2850" baseline="-5847"/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pos="4291965" algn="l"/>
                <a:tab pos="8394065" algn="l"/>
              </a:tabLst>
            </a:pPr>
            <a:r>
              <a:rPr spc="-85" dirty="0"/>
              <a:t>UPDATE</a:t>
            </a:r>
            <a:r>
              <a:rPr spc="5" dirty="0"/>
              <a:t> </a:t>
            </a:r>
            <a:r>
              <a:rPr spc="50" dirty="0">
                <a:solidFill>
                  <a:srgbClr val="000000"/>
                </a:solidFill>
              </a:rPr>
              <a:t>tb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t1	</a:t>
            </a:r>
            <a:r>
              <a:rPr sz="2850" spc="-127" baseline="-2923" dirty="0"/>
              <a:t>UPDATE</a:t>
            </a:r>
            <a:r>
              <a:rPr sz="2850" spc="15" baseline="-2923" dirty="0"/>
              <a:t> </a:t>
            </a:r>
            <a:r>
              <a:rPr sz="2850" spc="75" baseline="-2923" dirty="0">
                <a:solidFill>
                  <a:srgbClr val="000000"/>
                </a:solidFill>
              </a:rPr>
              <a:t>tb</a:t>
            </a:r>
            <a:r>
              <a:rPr sz="2850" spc="7" baseline="-2923" dirty="0">
                <a:solidFill>
                  <a:srgbClr val="000000"/>
                </a:solidFill>
              </a:rPr>
              <a:t> </a:t>
            </a:r>
            <a:r>
              <a:rPr sz="2850" baseline="-2923" dirty="0">
                <a:solidFill>
                  <a:srgbClr val="000000"/>
                </a:solidFill>
              </a:rPr>
              <a:t>t1	</a:t>
            </a:r>
            <a:r>
              <a:rPr sz="2850" spc="-120" baseline="-5847" dirty="0"/>
              <a:t>UPDATE </a:t>
            </a:r>
            <a:r>
              <a:rPr sz="2850" spc="75" baseline="-5847" dirty="0">
                <a:solidFill>
                  <a:srgbClr val="000000"/>
                </a:solidFill>
              </a:rPr>
              <a:t>tb</a:t>
            </a:r>
            <a:r>
              <a:rPr sz="2850" spc="112" baseline="-5847" dirty="0">
                <a:solidFill>
                  <a:srgbClr val="000000"/>
                </a:solidFill>
              </a:rPr>
              <a:t> </a:t>
            </a:r>
            <a:r>
              <a:rPr sz="2850" baseline="-5847" dirty="0">
                <a:solidFill>
                  <a:srgbClr val="000000"/>
                </a:solidFill>
              </a:rPr>
              <a:t>t1</a:t>
            </a:r>
            <a:endParaRPr sz="2850" baseline="-5847"/>
          </a:p>
          <a:p>
            <a:pPr>
              <a:lnSpc>
                <a:spcPct val="100899"/>
              </a:lnSpc>
              <a:tabLst>
                <a:tab pos="4291965" algn="l"/>
                <a:tab pos="8394065" algn="l"/>
              </a:tabLst>
            </a:pPr>
            <a:r>
              <a:rPr spc="-105" dirty="0"/>
              <a:t>SET </a:t>
            </a:r>
            <a:r>
              <a:rPr spc="-10" dirty="0">
                <a:solidFill>
                  <a:srgbClr val="000000"/>
                </a:solidFill>
              </a:rPr>
              <a:t>t1.Salary </a:t>
            </a:r>
            <a:r>
              <a:rPr spc="145" dirty="0">
                <a:solidFill>
                  <a:srgbClr val="000000"/>
                </a:solidFill>
              </a:rPr>
              <a:t>= </a:t>
            </a:r>
            <a:r>
              <a:rPr spc="-10" dirty="0">
                <a:solidFill>
                  <a:srgbClr val="000000"/>
                </a:solidFill>
              </a:rPr>
              <a:t>t1.Salary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145" dirty="0">
                <a:solidFill>
                  <a:srgbClr val="000000"/>
                </a:solidFill>
              </a:rPr>
              <a:t>+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100	</a:t>
            </a:r>
            <a:r>
              <a:rPr sz="2850" spc="-157" baseline="-2923" dirty="0"/>
              <a:t>SET </a:t>
            </a:r>
            <a:r>
              <a:rPr sz="2850" spc="-15" baseline="-2923" dirty="0">
                <a:solidFill>
                  <a:srgbClr val="000000"/>
                </a:solidFill>
              </a:rPr>
              <a:t>t1.Salary </a:t>
            </a:r>
            <a:r>
              <a:rPr sz="2850" spc="217" baseline="-2923" dirty="0">
                <a:solidFill>
                  <a:srgbClr val="000000"/>
                </a:solidFill>
              </a:rPr>
              <a:t>= </a:t>
            </a:r>
            <a:r>
              <a:rPr sz="2850" spc="-15" baseline="-2923" dirty="0">
                <a:solidFill>
                  <a:srgbClr val="000000"/>
                </a:solidFill>
              </a:rPr>
              <a:t>t1.Salary</a:t>
            </a:r>
            <a:r>
              <a:rPr sz="2850" baseline="-2923" dirty="0">
                <a:solidFill>
                  <a:srgbClr val="000000"/>
                </a:solidFill>
              </a:rPr>
              <a:t> </a:t>
            </a:r>
            <a:r>
              <a:rPr sz="2850" spc="217" baseline="-2923" dirty="0">
                <a:solidFill>
                  <a:srgbClr val="000000"/>
                </a:solidFill>
              </a:rPr>
              <a:t>+</a:t>
            </a:r>
            <a:r>
              <a:rPr sz="2850" spc="7" baseline="-2923" dirty="0">
                <a:solidFill>
                  <a:srgbClr val="000000"/>
                </a:solidFill>
              </a:rPr>
              <a:t> </a:t>
            </a:r>
            <a:r>
              <a:rPr sz="2850" baseline="-2923" dirty="0">
                <a:solidFill>
                  <a:srgbClr val="000000"/>
                </a:solidFill>
              </a:rPr>
              <a:t>100	</a:t>
            </a:r>
            <a:r>
              <a:rPr sz="2850" spc="-157" baseline="-5847" dirty="0"/>
              <a:t>SET </a:t>
            </a:r>
            <a:r>
              <a:rPr sz="2850" spc="-15" baseline="-5847" dirty="0">
                <a:solidFill>
                  <a:srgbClr val="000000"/>
                </a:solidFill>
              </a:rPr>
              <a:t>t1.Salary </a:t>
            </a:r>
            <a:r>
              <a:rPr sz="2850" spc="217" baseline="-5847" dirty="0">
                <a:solidFill>
                  <a:srgbClr val="000000"/>
                </a:solidFill>
              </a:rPr>
              <a:t>= </a:t>
            </a:r>
            <a:r>
              <a:rPr sz="2850" spc="-15" baseline="-5847" dirty="0">
                <a:solidFill>
                  <a:srgbClr val="000000"/>
                </a:solidFill>
              </a:rPr>
              <a:t>t1.Salary </a:t>
            </a:r>
            <a:r>
              <a:rPr sz="2850" spc="217" baseline="-5847" dirty="0">
                <a:solidFill>
                  <a:srgbClr val="000000"/>
                </a:solidFill>
              </a:rPr>
              <a:t>+</a:t>
            </a:r>
            <a:r>
              <a:rPr sz="2850" spc="-60" baseline="-5847" dirty="0">
                <a:solidFill>
                  <a:srgbClr val="000000"/>
                </a:solidFill>
              </a:rPr>
              <a:t> </a:t>
            </a:r>
            <a:r>
              <a:rPr sz="2850" baseline="-5847" dirty="0">
                <a:solidFill>
                  <a:srgbClr val="000000"/>
                </a:solidFill>
              </a:rPr>
              <a:t>100  </a:t>
            </a:r>
            <a:r>
              <a:rPr sz="1900" spc="-85" dirty="0"/>
              <a:t>WHERE </a:t>
            </a:r>
            <a:r>
              <a:rPr sz="1900" spc="-10" dirty="0">
                <a:solidFill>
                  <a:srgbClr val="000000"/>
                </a:solidFill>
              </a:rPr>
              <a:t>t1.Salary</a:t>
            </a:r>
            <a:r>
              <a:rPr sz="1900" spc="100" dirty="0">
                <a:solidFill>
                  <a:srgbClr val="000000"/>
                </a:solidFill>
              </a:rPr>
              <a:t> </a:t>
            </a:r>
            <a:r>
              <a:rPr sz="1900" spc="145" dirty="0">
                <a:solidFill>
                  <a:srgbClr val="000000"/>
                </a:solidFill>
              </a:rPr>
              <a:t>&lt;</a:t>
            </a:r>
            <a:r>
              <a:rPr sz="1900" spc="10" dirty="0">
                <a:solidFill>
                  <a:srgbClr val="000000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500	</a:t>
            </a:r>
            <a:r>
              <a:rPr sz="2850" spc="-127" baseline="-2923" dirty="0"/>
              <a:t>WHERE </a:t>
            </a:r>
            <a:r>
              <a:rPr sz="2850" spc="-15" baseline="-2923" dirty="0">
                <a:solidFill>
                  <a:srgbClr val="000000"/>
                </a:solidFill>
              </a:rPr>
              <a:t>t1.Salary</a:t>
            </a:r>
            <a:r>
              <a:rPr sz="2850" spc="150" baseline="-2923" dirty="0">
                <a:solidFill>
                  <a:srgbClr val="000000"/>
                </a:solidFill>
              </a:rPr>
              <a:t> </a:t>
            </a:r>
            <a:r>
              <a:rPr sz="2850" spc="217" baseline="-2923" dirty="0">
                <a:solidFill>
                  <a:srgbClr val="000000"/>
                </a:solidFill>
              </a:rPr>
              <a:t>&lt;</a:t>
            </a:r>
            <a:r>
              <a:rPr sz="2850" spc="7" baseline="-2923" dirty="0">
                <a:solidFill>
                  <a:srgbClr val="000000"/>
                </a:solidFill>
              </a:rPr>
              <a:t> </a:t>
            </a:r>
            <a:r>
              <a:rPr sz="2850" baseline="-2923" dirty="0">
                <a:solidFill>
                  <a:srgbClr val="000000"/>
                </a:solidFill>
              </a:rPr>
              <a:t>500	</a:t>
            </a:r>
            <a:r>
              <a:rPr sz="2850" spc="-127" baseline="-5847" dirty="0"/>
              <a:t>WHERE </a:t>
            </a:r>
            <a:r>
              <a:rPr sz="2850" spc="-15" baseline="-5847" dirty="0">
                <a:solidFill>
                  <a:srgbClr val="000000"/>
                </a:solidFill>
              </a:rPr>
              <a:t>t1.Salary </a:t>
            </a:r>
            <a:r>
              <a:rPr sz="2850" spc="217" baseline="-5847" dirty="0">
                <a:solidFill>
                  <a:srgbClr val="000000"/>
                </a:solidFill>
              </a:rPr>
              <a:t>&lt; </a:t>
            </a:r>
            <a:r>
              <a:rPr sz="2850" baseline="-5847" dirty="0">
                <a:solidFill>
                  <a:srgbClr val="000000"/>
                </a:solidFill>
              </a:rPr>
              <a:t>500  </a:t>
            </a:r>
            <a:r>
              <a:rPr sz="1900" spc="-15" dirty="0"/>
              <a:t>COMMIT	</a:t>
            </a:r>
            <a:r>
              <a:rPr sz="1900" spc="-20" dirty="0"/>
              <a:t>COMMIT	</a:t>
            </a:r>
            <a:r>
              <a:rPr sz="2850" spc="-22" baseline="-5847" dirty="0"/>
              <a:t>COMMIT</a:t>
            </a:r>
            <a:endParaRPr sz="2850" baseline="-5847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0" marR="314325" indent="-63500">
              <a:lnSpc>
                <a:spcPct val="115399"/>
              </a:lnSpc>
              <a:tabLst>
                <a:tab pos="2437765" algn="l"/>
                <a:tab pos="2615565" algn="l"/>
                <a:tab pos="4825365" algn="l"/>
                <a:tab pos="4965065" algn="l"/>
                <a:tab pos="6489065" algn="l"/>
                <a:tab pos="6666865" algn="l"/>
                <a:tab pos="8775065" algn="l"/>
                <a:tab pos="8863965" algn="l"/>
                <a:tab pos="10527665" algn="l"/>
                <a:tab pos="10705465" algn="l"/>
              </a:tabLst>
            </a:pPr>
            <a:r>
              <a:rPr sz="2600" spc="-5" dirty="0">
                <a:solidFill>
                  <a:srgbClr val="000000"/>
                </a:solidFill>
              </a:rPr>
              <a:t>Name	</a:t>
            </a:r>
            <a:r>
              <a:rPr sz="2600" spc="-35" dirty="0">
                <a:solidFill>
                  <a:srgbClr val="000000"/>
                </a:solidFill>
              </a:rPr>
              <a:t>Sala</a:t>
            </a:r>
            <a:r>
              <a:rPr sz="2600" spc="2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y	</a:t>
            </a:r>
            <a:r>
              <a:rPr sz="2600" spc="-5" dirty="0">
                <a:solidFill>
                  <a:srgbClr val="000000"/>
                </a:solidFill>
              </a:rPr>
              <a:t>Name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35" dirty="0">
                <a:solidFill>
                  <a:srgbClr val="000000"/>
                </a:solidFill>
              </a:rPr>
              <a:t>Sala</a:t>
            </a:r>
            <a:r>
              <a:rPr sz="2600" spc="2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y		</a:t>
            </a:r>
            <a:r>
              <a:rPr sz="2600" spc="-5" dirty="0">
                <a:solidFill>
                  <a:srgbClr val="000000"/>
                </a:solidFill>
              </a:rPr>
              <a:t>Name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35" dirty="0">
                <a:solidFill>
                  <a:srgbClr val="000000"/>
                </a:solidFill>
              </a:rPr>
              <a:t>Sala</a:t>
            </a:r>
            <a:r>
              <a:rPr sz="2600" spc="2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y  </a:t>
            </a:r>
            <a:r>
              <a:rPr sz="2600" spc="25" dirty="0">
                <a:solidFill>
                  <a:srgbClr val="000000"/>
                </a:solidFill>
              </a:rPr>
              <a:t>Alice		</a:t>
            </a:r>
            <a:r>
              <a:rPr sz="2600" spc="-5" dirty="0">
                <a:solidFill>
                  <a:srgbClr val="000000"/>
                </a:solidFill>
              </a:rPr>
              <a:t>600		</a:t>
            </a:r>
            <a:r>
              <a:rPr sz="2600" spc="45" dirty="0">
                <a:solidFill>
                  <a:srgbClr val="000000"/>
                </a:solidFill>
              </a:rPr>
              <a:t>Bob		</a:t>
            </a:r>
            <a:r>
              <a:rPr sz="2600" spc="-5" dirty="0">
                <a:solidFill>
                  <a:srgbClr val="C82506"/>
                </a:solidFill>
              </a:rPr>
              <a:t>450	</a:t>
            </a:r>
            <a:r>
              <a:rPr sz="2600" spc="-5" dirty="0">
                <a:solidFill>
                  <a:srgbClr val="000000"/>
                </a:solidFill>
              </a:rPr>
              <a:t>Charlie		</a:t>
            </a:r>
            <a:r>
              <a:rPr sz="2600" spc="-5" dirty="0">
                <a:solidFill>
                  <a:srgbClr val="C82506"/>
                </a:solidFill>
              </a:rPr>
              <a:t>500</a:t>
            </a:r>
            <a:endParaRPr sz="2600"/>
          </a:p>
        </p:txBody>
      </p:sp>
      <p:sp>
        <p:nvSpPr>
          <p:cNvPr id="18" name="object 18"/>
          <p:cNvSpPr/>
          <p:nvPr/>
        </p:nvSpPr>
        <p:spPr>
          <a:xfrm>
            <a:off x="602603" y="2206713"/>
            <a:ext cx="12054205" cy="7092950"/>
          </a:xfrm>
          <a:custGeom>
            <a:avLst/>
            <a:gdLst/>
            <a:ahLst/>
            <a:cxnLst/>
            <a:rect l="l" t="t" r="r" b="b"/>
            <a:pathLst>
              <a:path w="12054205" h="7092950">
                <a:moveTo>
                  <a:pt x="0" y="0"/>
                </a:moveTo>
                <a:lnTo>
                  <a:pt x="12053594" y="0"/>
                </a:lnTo>
                <a:lnTo>
                  <a:pt x="12053594" y="7092769"/>
                </a:lnTo>
                <a:lnTo>
                  <a:pt x="0" y="70927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1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0761" y="2426830"/>
            <a:ext cx="7723505" cy="2044700"/>
          </a:xfrm>
          <a:custGeom>
            <a:avLst/>
            <a:gdLst/>
            <a:ahLst/>
            <a:cxnLst/>
            <a:rect l="l" t="t" r="r" b="b"/>
            <a:pathLst>
              <a:path w="7723505" h="2044700">
                <a:moveTo>
                  <a:pt x="0" y="0"/>
                </a:moveTo>
                <a:lnTo>
                  <a:pt x="7723289" y="0"/>
                </a:lnTo>
                <a:lnTo>
                  <a:pt x="7723289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92400" y="2476500"/>
            <a:ext cx="73977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7820">
              <a:lnSpc>
                <a:spcPct val="100000"/>
              </a:lnSpc>
              <a:spcBef>
                <a:spcPts val="100"/>
              </a:spcBef>
            </a:pPr>
            <a:r>
              <a:rPr sz="2500" spc="-170" dirty="0">
                <a:solidFill>
                  <a:srgbClr val="0365C0"/>
                </a:solidFill>
                <a:latin typeface="Arial"/>
                <a:cs typeface="Arial"/>
              </a:rPr>
              <a:t>START </a:t>
            </a:r>
            <a:r>
              <a:rPr sz="2500" spc="-55" dirty="0">
                <a:solidFill>
                  <a:srgbClr val="0365C0"/>
                </a:solidFill>
                <a:latin typeface="Arial"/>
                <a:cs typeface="Arial"/>
              </a:rPr>
              <a:t>TRANSACTION  </a:t>
            </a:r>
            <a:r>
              <a:rPr sz="2500" spc="-110" dirty="0">
                <a:solidFill>
                  <a:srgbClr val="0365C0"/>
                </a:solidFill>
                <a:latin typeface="Arial"/>
                <a:cs typeface="Arial"/>
              </a:rPr>
              <a:t>UPDATE </a:t>
            </a:r>
            <a:r>
              <a:rPr sz="2500" spc="65" dirty="0">
                <a:latin typeface="Arial"/>
                <a:cs typeface="Arial"/>
              </a:rPr>
              <a:t>tb</a:t>
            </a:r>
            <a:r>
              <a:rPr sz="2500" spc="10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t1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40" dirty="0">
                <a:solidFill>
                  <a:srgbClr val="0365C0"/>
                </a:solidFill>
                <a:latin typeface="Arial"/>
                <a:cs typeface="Arial"/>
              </a:rPr>
              <a:t>SET </a:t>
            </a:r>
            <a:r>
              <a:rPr sz="2500" spc="-15" dirty="0">
                <a:latin typeface="Arial"/>
                <a:cs typeface="Arial"/>
              </a:rPr>
              <a:t>t1.Salary </a:t>
            </a:r>
            <a:r>
              <a:rPr sz="2500" spc="190" dirty="0">
                <a:latin typeface="Arial"/>
                <a:cs typeface="Arial"/>
              </a:rPr>
              <a:t>= </a:t>
            </a:r>
            <a:r>
              <a:rPr sz="2500" spc="-15" dirty="0">
                <a:latin typeface="Arial"/>
                <a:cs typeface="Arial"/>
              </a:rPr>
              <a:t>t1.Salary </a:t>
            </a:r>
            <a:r>
              <a:rPr sz="2500" spc="190" dirty="0">
                <a:latin typeface="Arial"/>
                <a:cs typeface="Arial"/>
              </a:rPr>
              <a:t>+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100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500" spc="-114" dirty="0">
                <a:solidFill>
                  <a:srgbClr val="0365C0"/>
                </a:solidFill>
                <a:latin typeface="Arial"/>
                <a:cs typeface="Arial"/>
              </a:rPr>
              <a:t>WHERE </a:t>
            </a:r>
            <a:r>
              <a:rPr sz="2500" spc="-5" dirty="0">
                <a:latin typeface="Arial"/>
                <a:cs typeface="Arial"/>
              </a:rPr>
              <a:t>500 </a:t>
            </a:r>
            <a:r>
              <a:rPr sz="2500" spc="19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(</a:t>
            </a:r>
            <a:r>
              <a:rPr sz="2500" spc="-80" dirty="0">
                <a:solidFill>
                  <a:srgbClr val="0365C0"/>
                </a:solidFill>
                <a:latin typeface="Arial"/>
                <a:cs typeface="Arial"/>
              </a:rPr>
              <a:t>SELECT </a:t>
            </a:r>
            <a:r>
              <a:rPr sz="2500" spc="-30" dirty="0">
                <a:latin typeface="Arial"/>
                <a:cs typeface="Arial"/>
              </a:rPr>
              <a:t>AVG(t2.Salary) </a:t>
            </a:r>
            <a:r>
              <a:rPr sz="2500" spc="-70" dirty="0">
                <a:solidFill>
                  <a:srgbClr val="0365C0"/>
                </a:solidFill>
                <a:latin typeface="Arial"/>
                <a:cs typeface="Arial"/>
              </a:rPr>
              <a:t>FROM </a:t>
            </a:r>
            <a:r>
              <a:rPr sz="2500" spc="65" dirty="0">
                <a:latin typeface="Arial"/>
                <a:cs typeface="Arial"/>
              </a:rPr>
              <a:t>tb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t2)  </a:t>
            </a:r>
            <a:r>
              <a:rPr sz="2500" spc="-25" dirty="0">
                <a:solidFill>
                  <a:srgbClr val="0365C0"/>
                </a:solidFill>
                <a:latin typeface="Arial"/>
                <a:cs typeface="Arial"/>
              </a:rPr>
              <a:t>COMMIT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92378" y="3534587"/>
            <a:ext cx="4602238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19860000">
            <a:off x="7313054" y="4848161"/>
            <a:ext cx="451434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sz="4500" spc="-595" dirty="0">
                <a:latin typeface="Arial Black"/>
                <a:cs typeface="Arial Black"/>
              </a:rPr>
              <a:t>Not</a:t>
            </a:r>
            <a:r>
              <a:rPr sz="4500" spc="130" dirty="0">
                <a:latin typeface="Arial Black"/>
                <a:cs typeface="Arial Black"/>
              </a:rPr>
              <a:t> </a:t>
            </a:r>
            <a:r>
              <a:rPr sz="4500" spc="-480" dirty="0">
                <a:latin typeface="Arial Black"/>
                <a:cs typeface="Arial Black"/>
              </a:rPr>
              <a:t>Independent!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114554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14" dirty="0"/>
              <a:t>Why </a:t>
            </a:r>
            <a:r>
              <a:rPr sz="6100" spc="90" dirty="0"/>
              <a:t>independent </a:t>
            </a:r>
            <a:r>
              <a:rPr sz="6100" spc="-5" dirty="0"/>
              <a:t>transactions?</a:t>
            </a:r>
            <a:endParaRPr sz="61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0770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09900"/>
            <a:ext cx="955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No </a:t>
            </a:r>
            <a:r>
              <a:rPr sz="3600" spc="25" dirty="0">
                <a:latin typeface="Arial"/>
                <a:cs typeface="Arial"/>
              </a:rPr>
              <a:t>coordination/communication </a:t>
            </a:r>
            <a:r>
              <a:rPr sz="3600" spc="20" dirty="0">
                <a:latin typeface="Arial"/>
                <a:cs typeface="Arial"/>
              </a:rPr>
              <a:t>across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shards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5659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089400"/>
            <a:ext cx="90462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20" dirty="0">
                <a:latin typeface="Arial"/>
                <a:cs typeface="Arial"/>
              </a:rPr>
              <a:t>Executing </a:t>
            </a:r>
            <a:r>
              <a:rPr sz="3600" dirty="0">
                <a:latin typeface="Arial"/>
                <a:cs typeface="Arial"/>
              </a:rPr>
              <a:t>them </a:t>
            </a:r>
            <a:r>
              <a:rPr sz="3600" spc="-5" dirty="0">
                <a:latin typeface="Arial"/>
                <a:cs typeface="Arial"/>
              </a:rPr>
              <a:t>serially </a:t>
            </a:r>
            <a:r>
              <a:rPr sz="3600" dirty="0">
                <a:latin typeface="Arial"/>
                <a:cs typeface="Arial"/>
              </a:rPr>
              <a:t>at </a:t>
            </a:r>
            <a:r>
              <a:rPr sz="3600" spc="50" dirty="0">
                <a:latin typeface="Arial"/>
                <a:cs typeface="Arial"/>
              </a:rPr>
              <a:t>each </a:t>
            </a:r>
            <a:r>
              <a:rPr sz="3600" spc="25" dirty="0">
                <a:latin typeface="Arial"/>
                <a:cs typeface="Arial"/>
              </a:rPr>
              <a:t>shard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310"/>
              </a:lnSpc>
            </a:pPr>
            <a:r>
              <a:rPr sz="3600" b="1" spc="-5" dirty="0">
                <a:latin typeface="Arial"/>
                <a:cs typeface="Arial"/>
              </a:rPr>
              <a:t>consistent order </a:t>
            </a:r>
            <a:r>
              <a:rPr sz="3600" spc="15" dirty="0">
                <a:latin typeface="Arial"/>
                <a:cs typeface="Arial"/>
              </a:rPr>
              <a:t>guarantees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serializability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78220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715000"/>
            <a:ext cx="9850755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sz="3600" spc="35" dirty="0">
                <a:latin typeface="Arial"/>
                <a:cs typeface="Arial"/>
              </a:rPr>
              <a:t>Fits in OLTP(online transaction processing)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236" y="36829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8236" y="6551980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9036" y="48132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8236" y="8168043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6072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200" y="2872764"/>
            <a:ext cx="0" cy="6776720"/>
          </a:xfrm>
          <a:custGeom>
            <a:avLst/>
            <a:gdLst/>
            <a:ahLst/>
            <a:cxnLst/>
            <a:rect l="l" t="t" r="r" b="b"/>
            <a:pathLst>
              <a:path h="6776720">
                <a:moveTo>
                  <a:pt x="0" y="677666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5012" y="2864615"/>
            <a:ext cx="0" cy="6793230"/>
          </a:xfrm>
          <a:custGeom>
            <a:avLst/>
            <a:gdLst/>
            <a:ahLst/>
            <a:cxnLst/>
            <a:rect l="l" t="t" r="r" b="b"/>
            <a:pathLst>
              <a:path h="6793230">
                <a:moveTo>
                  <a:pt x="0" y="679297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100" y="3403600"/>
            <a:ext cx="15633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Client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6361" y="3684778"/>
            <a:ext cx="664845" cy="917575"/>
          </a:xfrm>
          <a:custGeom>
            <a:avLst/>
            <a:gdLst/>
            <a:ahLst/>
            <a:cxnLst/>
            <a:rect l="l" t="t" r="r" b="b"/>
            <a:pathLst>
              <a:path w="664845" h="917575">
                <a:moveTo>
                  <a:pt x="0" y="0"/>
                </a:moveTo>
                <a:lnTo>
                  <a:pt x="645636" y="891525"/>
                </a:lnTo>
                <a:lnTo>
                  <a:pt x="664258" y="91724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7089" y="4500321"/>
            <a:ext cx="257175" cy="286385"/>
          </a:xfrm>
          <a:custGeom>
            <a:avLst/>
            <a:gdLst/>
            <a:ahLst/>
            <a:cxnLst/>
            <a:rect l="l" t="t" r="r" b="b"/>
            <a:pathLst>
              <a:path w="257175" h="286385">
                <a:moveTo>
                  <a:pt x="209829" y="0"/>
                </a:moveTo>
                <a:lnTo>
                  <a:pt x="0" y="151968"/>
                </a:lnTo>
                <a:lnTo>
                  <a:pt x="256870" y="285813"/>
                </a:lnTo>
                <a:lnTo>
                  <a:pt x="20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0699" y="4835588"/>
            <a:ext cx="832485" cy="1510030"/>
          </a:xfrm>
          <a:custGeom>
            <a:avLst/>
            <a:gdLst/>
            <a:ahLst/>
            <a:cxnLst/>
            <a:rect l="l" t="t" r="r" b="b"/>
            <a:pathLst>
              <a:path w="832485" h="1510029">
                <a:moveTo>
                  <a:pt x="0" y="0"/>
                </a:moveTo>
                <a:lnTo>
                  <a:pt x="817038" y="1481827"/>
                </a:lnTo>
                <a:lnTo>
                  <a:pt x="832368" y="150963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4304" y="6254877"/>
            <a:ext cx="238760" cy="289560"/>
          </a:xfrm>
          <a:custGeom>
            <a:avLst/>
            <a:gdLst/>
            <a:ahLst/>
            <a:cxnLst/>
            <a:rect l="l" t="t" r="r" b="b"/>
            <a:pathLst>
              <a:path w="238760" h="289559">
                <a:moveTo>
                  <a:pt x="226885" y="0"/>
                </a:moveTo>
                <a:lnTo>
                  <a:pt x="0" y="125095"/>
                </a:lnTo>
                <a:lnTo>
                  <a:pt x="238531" y="289420"/>
                </a:lnTo>
                <a:lnTo>
                  <a:pt x="226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280" y="4832121"/>
            <a:ext cx="812800" cy="3145790"/>
          </a:xfrm>
          <a:custGeom>
            <a:avLst/>
            <a:gdLst/>
            <a:ahLst/>
            <a:cxnLst/>
            <a:rect l="l" t="t" r="r" b="b"/>
            <a:pathLst>
              <a:path w="812800" h="3145790">
                <a:moveTo>
                  <a:pt x="0" y="0"/>
                </a:moveTo>
                <a:lnTo>
                  <a:pt x="804507" y="3114791"/>
                </a:lnTo>
                <a:lnTo>
                  <a:pt x="812447" y="314553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362" y="7914525"/>
            <a:ext cx="251460" cy="283845"/>
          </a:xfrm>
          <a:custGeom>
            <a:avLst/>
            <a:gdLst/>
            <a:ahLst/>
            <a:cxnLst/>
            <a:rect l="l" t="t" r="r" b="b"/>
            <a:pathLst>
              <a:path w="251460" h="283845">
                <a:moveTo>
                  <a:pt x="250850" y="0"/>
                </a:moveTo>
                <a:lnTo>
                  <a:pt x="0" y="64782"/>
                </a:lnTo>
                <a:lnTo>
                  <a:pt x="190220" y="283235"/>
                </a:lnTo>
                <a:lnTo>
                  <a:pt x="250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8962" y="5016950"/>
            <a:ext cx="938530" cy="1473200"/>
          </a:xfrm>
          <a:custGeom>
            <a:avLst/>
            <a:gdLst/>
            <a:ahLst/>
            <a:cxnLst/>
            <a:rect l="l" t="t" r="r" b="b"/>
            <a:pathLst>
              <a:path w="938529" h="1473200">
                <a:moveTo>
                  <a:pt x="0" y="1472876"/>
                </a:moveTo>
                <a:lnTo>
                  <a:pt x="920875" y="26780"/>
                </a:lnTo>
                <a:lnTo>
                  <a:pt x="937929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00568" y="4825200"/>
            <a:ext cx="248920" cy="288290"/>
          </a:xfrm>
          <a:custGeom>
            <a:avLst/>
            <a:gdLst/>
            <a:ahLst/>
            <a:cxnLst/>
            <a:rect l="l" t="t" r="r" b="b"/>
            <a:pathLst>
              <a:path w="248920" h="288289">
                <a:moveTo>
                  <a:pt x="248437" y="0"/>
                </a:moveTo>
                <a:lnTo>
                  <a:pt x="0" y="148945"/>
                </a:lnTo>
                <a:lnTo>
                  <a:pt x="218528" y="288112"/>
                </a:lnTo>
                <a:lnTo>
                  <a:pt x="2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5051" y="5039735"/>
            <a:ext cx="1066165" cy="3042920"/>
          </a:xfrm>
          <a:custGeom>
            <a:avLst/>
            <a:gdLst/>
            <a:ahLst/>
            <a:cxnLst/>
            <a:rect l="l" t="t" r="r" b="b"/>
            <a:pathLst>
              <a:path w="1066165" h="3042920">
                <a:moveTo>
                  <a:pt x="0" y="3042506"/>
                </a:moveTo>
                <a:lnTo>
                  <a:pt x="1055603" y="29963"/>
                </a:lnTo>
                <a:lnTo>
                  <a:pt x="106610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8398" y="4825200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09" h="287654">
                <a:moveTo>
                  <a:pt x="207937" y="0"/>
                </a:moveTo>
                <a:lnTo>
                  <a:pt x="0" y="201663"/>
                </a:lnTo>
                <a:lnTo>
                  <a:pt x="244513" y="287337"/>
                </a:lnTo>
                <a:lnTo>
                  <a:pt x="207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82366" y="3908618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4">
                <a:moveTo>
                  <a:pt x="0" y="856040"/>
                </a:moveTo>
                <a:lnTo>
                  <a:pt x="833589" y="22450"/>
                </a:lnTo>
                <a:lnTo>
                  <a:pt x="85604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24363" y="3747871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274789" y="0"/>
                </a:moveTo>
                <a:lnTo>
                  <a:pt x="0" y="91605"/>
                </a:lnTo>
                <a:lnTo>
                  <a:pt x="183197" y="274789"/>
                </a:lnTo>
                <a:lnTo>
                  <a:pt x="27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8319" y="4841531"/>
            <a:ext cx="916940" cy="1504315"/>
          </a:xfrm>
          <a:custGeom>
            <a:avLst/>
            <a:gdLst/>
            <a:ahLst/>
            <a:cxnLst/>
            <a:rect l="l" t="t" r="r" b="b"/>
            <a:pathLst>
              <a:path w="916940" h="1504314">
                <a:moveTo>
                  <a:pt x="0" y="0"/>
                </a:moveTo>
                <a:lnTo>
                  <a:pt x="899843" y="1476838"/>
                </a:lnTo>
                <a:lnTo>
                  <a:pt x="916364" y="1503952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07535" y="6250965"/>
            <a:ext cx="245745" cy="288925"/>
          </a:xfrm>
          <a:custGeom>
            <a:avLst/>
            <a:gdLst/>
            <a:ahLst/>
            <a:cxnLst/>
            <a:rect l="l" t="t" r="r" b="b"/>
            <a:pathLst>
              <a:path w="245745" h="288925">
                <a:moveTo>
                  <a:pt x="221246" y="0"/>
                </a:moveTo>
                <a:lnTo>
                  <a:pt x="0" y="134810"/>
                </a:lnTo>
                <a:lnTo>
                  <a:pt x="245427" y="288658"/>
                </a:lnTo>
                <a:lnTo>
                  <a:pt x="22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8815" y="4831384"/>
            <a:ext cx="1024255" cy="3049905"/>
          </a:xfrm>
          <a:custGeom>
            <a:avLst/>
            <a:gdLst/>
            <a:ahLst/>
            <a:cxnLst/>
            <a:rect l="l" t="t" r="r" b="b"/>
            <a:pathLst>
              <a:path w="1024254" h="3049904">
                <a:moveTo>
                  <a:pt x="0" y="0"/>
                </a:moveTo>
                <a:lnTo>
                  <a:pt x="1013869" y="3019662"/>
                </a:lnTo>
                <a:lnTo>
                  <a:pt x="1023975" y="304976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59885" y="7809813"/>
            <a:ext cx="245745" cy="287020"/>
          </a:xfrm>
          <a:custGeom>
            <a:avLst/>
            <a:gdLst/>
            <a:ahLst/>
            <a:cxnLst/>
            <a:rect l="l" t="t" r="r" b="b"/>
            <a:pathLst>
              <a:path w="245745" h="287020">
                <a:moveTo>
                  <a:pt x="245605" y="0"/>
                </a:moveTo>
                <a:lnTo>
                  <a:pt x="0" y="82461"/>
                </a:lnTo>
                <a:lnTo>
                  <a:pt x="205257" y="286842"/>
                </a:lnTo>
                <a:lnTo>
                  <a:pt x="24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5517" y="3251923"/>
            <a:ext cx="607364" cy="32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98502" y="3251916"/>
            <a:ext cx="594995" cy="327660"/>
          </a:xfrm>
          <a:custGeom>
            <a:avLst/>
            <a:gdLst/>
            <a:ahLst/>
            <a:cxnLst/>
            <a:rect l="l" t="t" r="r" b="b"/>
            <a:pathLst>
              <a:path w="594994" h="327660">
                <a:moveTo>
                  <a:pt x="217513" y="327486"/>
                </a:moveTo>
                <a:lnTo>
                  <a:pt x="594398" y="124078"/>
                </a:lnTo>
                <a:lnTo>
                  <a:pt x="360792" y="0"/>
                </a:lnTo>
                <a:lnTo>
                  <a:pt x="0" y="205957"/>
                </a:lnTo>
                <a:lnTo>
                  <a:pt x="31809" y="240357"/>
                </a:lnTo>
                <a:lnTo>
                  <a:pt x="70738" y="270251"/>
                </a:lnTo>
                <a:lnTo>
                  <a:pt x="115526" y="295097"/>
                </a:lnTo>
                <a:lnTo>
                  <a:pt x="164914" y="314355"/>
                </a:lnTo>
                <a:lnTo>
                  <a:pt x="217643" y="327486"/>
                </a:lnTo>
              </a:path>
            </a:pathLst>
          </a:custGeom>
          <a:ln w="92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5657" y="3453307"/>
            <a:ext cx="230492" cy="635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8502" y="3453290"/>
            <a:ext cx="233679" cy="635635"/>
          </a:xfrm>
          <a:custGeom>
            <a:avLst/>
            <a:gdLst/>
            <a:ahLst/>
            <a:cxnLst/>
            <a:rect l="l" t="t" r="r" b="b"/>
            <a:pathLst>
              <a:path w="233680" h="635635">
                <a:moveTo>
                  <a:pt x="233606" y="133322"/>
                </a:moveTo>
                <a:lnTo>
                  <a:pt x="182663" y="119797"/>
                </a:lnTo>
                <a:lnTo>
                  <a:pt x="136137" y="102785"/>
                </a:lnTo>
                <a:lnTo>
                  <a:pt x="94318" y="82293"/>
                </a:lnTo>
                <a:lnTo>
                  <a:pt x="57496" y="58327"/>
                </a:lnTo>
                <a:lnTo>
                  <a:pt x="25959" y="30894"/>
                </a:lnTo>
                <a:lnTo>
                  <a:pt x="0" y="0"/>
                </a:lnTo>
                <a:lnTo>
                  <a:pt x="0" y="519540"/>
                </a:lnTo>
                <a:lnTo>
                  <a:pt x="32303" y="554073"/>
                </a:lnTo>
                <a:lnTo>
                  <a:pt x="71491" y="583264"/>
                </a:lnTo>
                <a:lnTo>
                  <a:pt x="116294" y="606774"/>
                </a:lnTo>
                <a:lnTo>
                  <a:pt x="165443" y="624267"/>
                </a:lnTo>
                <a:lnTo>
                  <a:pt x="217669" y="635405"/>
                </a:lnTo>
                <a:lnTo>
                  <a:pt x="217513" y="126112"/>
                </a:lnTo>
              </a:path>
            </a:pathLst>
          </a:custGeom>
          <a:ln w="9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5997" y="3375990"/>
            <a:ext cx="376885" cy="71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109" y="3375995"/>
            <a:ext cx="363855" cy="712470"/>
          </a:xfrm>
          <a:custGeom>
            <a:avLst/>
            <a:gdLst/>
            <a:ahLst/>
            <a:cxnLst/>
            <a:rect l="l" t="t" r="r" b="b"/>
            <a:pathLst>
              <a:path w="363855" h="712470">
                <a:moveTo>
                  <a:pt x="0" y="203408"/>
                </a:moveTo>
                <a:lnTo>
                  <a:pt x="0" y="712134"/>
                </a:lnTo>
                <a:lnTo>
                  <a:pt x="363387" y="510708"/>
                </a:lnTo>
                <a:lnTo>
                  <a:pt x="363387" y="0"/>
                </a:lnTo>
                <a:lnTo>
                  <a:pt x="0" y="203408"/>
                </a:lnTo>
                <a:close/>
              </a:path>
            </a:pathLst>
          </a:custGeom>
          <a:ln w="9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5524" y="3251891"/>
            <a:ext cx="610235" cy="836930"/>
          </a:xfrm>
          <a:custGeom>
            <a:avLst/>
            <a:gdLst/>
            <a:ahLst/>
            <a:cxnLst/>
            <a:rect l="l" t="t" r="r" b="b"/>
            <a:pathLst>
              <a:path w="610235" h="836929">
                <a:moveTo>
                  <a:pt x="609972" y="128739"/>
                </a:moveTo>
                <a:lnTo>
                  <a:pt x="373770" y="0"/>
                </a:lnTo>
                <a:lnTo>
                  <a:pt x="0" y="201966"/>
                </a:lnTo>
                <a:lnTo>
                  <a:pt x="12978" y="720939"/>
                </a:lnTo>
                <a:lnTo>
                  <a:pt x="45278" y="755460"/>
                </a:lnTo>
                <a:lnTo>
                  <a:pt x="84460" y="784643"/>
                </a:lnTo>
                <a:lnTo>
                  <a:pt x="129256" y="808150"/>
                </a:lnTo>
                <a:lnTo>
                  <a:pt x="178398" y="825641"/>
                </a:lnTo>
                <a:lnTo>
                  <a:pt x="230621" y="836779"/>
                </a:lnTo>
                <a:lnTo>
                  <a:pt x="609972" y="634787"/>
                </a:lnTo>
                <a:lnTo>
                  <a:pt x="609972" y="128739"/>
                </a:lnTo>
                <a:close/>
              </a:path>
            </a:pathLst>
          </a:custGeom>
          <a:ln w="25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3119" y="3768303"/>
            <a:ext cx="36916" cy="46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3132" y="3768297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24366" y="2927"/>
                </a:moveTo>
                <a:lnTo>
                  <a:pt x="30724" y="9023"/>
                </a:lnTo>
                <a:lnTo>
                  <a:pt x="35028" y="17014"/>
                </a:lnTo>
                <a:lnTo>
                  <a:pt x="36908" y="25879"/>
                </a:lnTo>
                <a:lnTo>
                  <a:pt x="35995" y="34597"/>
                </a:lnTo>
                <a:lnTo>
                  <a:pt x="32310" y="41503"/>
                </a:lnTo>
                <a:lnTo>
                  <a:pt x="26667" y="45398"/>
                </a:lnTo>
                <a:lnTo>
                  <a:pt x="19821" y="46009"/>
                </a:lnTo>
                <a:lnTo>
                  <a:pt x="12530" y="43068"/>
                </a:lnTo>
                <a:lnTo>
                  <a:pt x="6173" y="36975"/>
                </a:lnTo>
                <a:lnTo>
                  <a:pt x="1872" y="28990"/>
                </a:lnTo>
                <a:lnTo>
                  <a:pt x="0" y="20126"/>
                </a:lnTo>
                <a:lnTo>
                  <a:pt x="928" y="11398"/>
                </a:lnTo>
                <a:lnTo>
                  <a:pt x="4597" y="4505"/>
                </a:lnTo>
                <a:lnTo>
                  <a:pt x="10233" y="616"/>
                </a:lnTo>
                <a:lnTo>
                  <a:pt x="17076" y="0"/>
                </a:lnTo>
                <a:lnTo>
                  <a:pt x="24366" y="2927"/>
                </a:lnTo>
              </a:path>
            </a:pathLst>
          </a:custGeom>
          <a:ln w="9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6720" y="3862100"/>
            <a:ext cx="169657" cy="16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16530" y="3551275"/>
            <a:ext cx="168910" cy="93345"/>
          </a:xfrm>
          <a:custGeom>
            <a:avLst/>
            <a:gdLst/>
            <a:ahLst/>
            <a:cxnLst/>
            <a:rect l="l" t="t" r="r" b="b"/>
            <a:pathLst>
              <a:path w="168910" h="93345">
                <a:moveTo>
                  <a:pt x="6692" y="0"/>
                </a:moveTo>
                <a:lnTo>
                  <a:pt x="3429" y="126"/>
                </a:lnTo>
                <a:lnTo>
                  <a:pt x="482" y="3098"/>
                </a:lnTo>
                <a:lnTo>
                  <a:pt x="0" y="4483"/>
                </a:lnTo>
                <a:lnTo>
                  <a:pt x="165" y="5854"/>
                </a:lnTo>
                <a:lnTo>
                  <a:pt x="495" y="9207"/>
                </a:lnTo>
                <a:lnTo>
                  <a:pt x="2552" y="12204"/>
                </a:lnTo>
                <a:lnTo>
                  <a:pt x="5689" y="13906"/>
                </a:lnTo>
                <a:lnTo>
                  <a:pt x="40746" y="39844"/>
                </a:lnTo>
                <a:lnTo>
                  <a:pt x="78643" y="61844"/>
                </a:lnTo>
                <a:lnTo>
                  <a:pt x="118994" y="79712"/>
                </a:lnTo>
                <a:lnTo>
                  <a:pt x="161417" y="93256"/>
                </a:lnTo>
                <a:lnTo>
                  <a:pt x="165722" y="92354"/>
                </a:lnTo>
                <a:lnTo>
                  <a:pt x="168427" y="88404"/>
                </a:lnTo>
                <a:lnTo>
                  <a:pt x="166776" y="81635"/>
                </a:lnTo>
                <a:lnTo>
                  <a:pt x="164426" y="79451"/>
                </a:lnTo>
                <a:lnTo>
                  <a:pt x="161417" y="78828"/>
                </a:lnTo>
                <a:lnTo>
                  <a:pt x="119861" y="65773"/>
                </a:lnTo>
                <a:lnTo>
                  <a:pt x="80317" y="48453"/>
                </a:lnTo>
                <a:lnTo>
                  <a:pt x="43170" y="27061"/>
                </a:lnTo>
                <a:lnTo>
                  <a:pt x="8801" y="1790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6542" y="3551261"/>
            <a:ext cx="168910" cy="92710"/>
          </a:xfrm>
          <a:custGeom>
            <a:avLst/>
            <a:gdLst/>
            <a:ahLst/>
            <a:cxnLst/>
            <a:rect l="l" t="t" r="r" b="b"/>
            <a:pathLst>
              <a:path w="168910" h="92710">
                <a:moveTo>
                  <a:pt x="7916" y="9603"/>
                </a:moveTo>
                <a:lnTo>
                  <a:pt x="41715" y="37930"/>
                </a:lnTo>
                <a:lnTo>
                  <a:pt x="79195" y="60507"/>
                </a:lnTo>
                <a:lnTo>
                  <a:pt x="119971" y="76943"/>
                </a:lnTo>
                <a:lnTo>
                  <a:pt x="163654" y="86847"/>
                </a:lnTo>
                <a:lnTo>
                  <a:pt x="165704" y="92357"/>
                </a:lnTo>
                <a:lnTo>
                  <a:pt x="168430" y="88418"/>
                </a:lnTo>
                <a:lnTo>
                  <a:pt x="167443" y="84427"/>
                </a:lnTo>
                <a:lnTo>
                  <a:pt x="166768" y="81646"/>
                </a:lnTo>
                <a:lnTo>
                  <a:pt x="164432" y="79457"/>
                </a:lnTo>
                <a:lnTo>
                  <a:pt x="163654" y="86847"/>
                </a:lnTo>
                <a:lnTo>
                  <a:pt x="120792" y="69278"/>
                </a:lnTo>
                <a:lnTo>
                  <a:pt x="80490" y="50436"/>
                </a:lnTo>
                <a:lnTo>
                  <a:pt x="42835" y="30489"/>
                </a:lnTo>
                <a:lnTo>
                  <a:pt x="7916" y="9603"/>
                </a:lnTo>
                <a:lnTo>
                  <a:pt x="6696" y="0"/>
                </a:lnTo>
                <a:lnTo>
                  <a:pt x="3426" y="128"/>
                </a:lnTo>
                <a:lnTo>
                  <a:pt x="1479" y="2085"/>
                </a:lnTo>
                <a:lnTo>
                  <a:pt x="467" y="3115"/>
                </a:lnTo>
                <a:lnTo>
                  <a:pt x="0" y="4480"/>
                </a:lnTo>
                <a:lnTo>
                  <a:pt x="7916" y="9603"/>
                </a:lnTo>
                <a:lnTo>
                  <a:pt x="493" y="9217"/>
                </a:lnTo>
                <a:lnTo>
                  <a:pt x="2543" y="12204"/>
                </a:lnTo>
                <a:lnTo>
                  <a:pt x="7916" y="9603"/>
                </a:lnTo>
                <a:close/>
              </a:path>
            </a:pathLst>
          </a:custGeom>
          <a:ln w="9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66618" y="3596862"/>
            <a:ext cx="47486" cy="29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0411" y="360114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6961"/>
                </a:moveTo>
                <a:lnTo>
                  <a:pt x="40810" y="13298"/>
                </a:lnTo>
                <a:lnTo>
                  <a:pt x="25880" y="836"/>
                </a:lnTo>
                <a:lnTo>
                  <a:pt x="13968" y="0"/>
                </a:lnTo>
                <a:lnTo>
                  <a:pt x="5959" y="11213"/>
                </a:lnTo>
                <a:lnTo>
                  <a:pt x="0" y="13135"/>
                </a:lnTo>
                <a:lnTo>
                  <a:pt x="2299" y="17106"/>
                </a:lnTo>
                <a:lnTo>
                  <a:pt x="11120" y="21478"/>
                </a:lnTo>
                <a:lnTo>
                  <a:pt x="24725" y="24602"/>
                </a:lnTo>
                <a:lnTo>
                  <a:pt x="29663" y="25229"/>
                </a:lnTo>
                <a:lnTo>
                  <a:pt x="35984" y="26726"/>
                </a:lnTo>
                <a:lnTo>
                  <a:pt x="44961" y="30250"/>
                </a:lnTo>
                <a:lnTo>
                  <a:pt x="57871" y="3696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2893" y="3607536"/>
            <a:ext cx="155727" cy="119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2893" y="3615474"/>
            <a:ext cx="156210" cy="89535"/>
          </a:xfrm>
          <a:custGeom>
            <a:avLst/>
            <a:gdLst/>
            <a:ahLst/>
            <a:cxnLst/>
            <a:rect l="l" t="t" r="r" b="b"/>
            <a:pathLst>
              <a:path w="156210" h="89535">
                <a:moveTo>
                  <a:pt x="0" y="0"/>
                </a:moveTo>
                <a:lnTo>
                  <a:pt x="0" y="10096"/>
                </a:lnTo>
                <a:lnTo>
                  <a:pt x="34946" y="36203"/>
                </a:lnTo>
                <a:lnTo>
                  <a:pt x="72820" y="58267"/>
                </a:lnTo>
                <a:lnTo>
                  <a:pt x="113215" y="76083"/>
                </a:lnTo>
                <a:lnTo>
                  <a:pt x="155727" y="89446"/>
                </a:lnTo>
                <a:lnTo>
                  <a:pt x="155727" y="79349"/>
                </a:lnTo>
                <a:lnTo>
                  <a:pt x="113546" y="65347"/>
                </a:lnTo>
                <a:lnTo>
                  <a:pt x="73310" y="47342"/>
                </a:lnTo>
                <a:lnTo>
                  <a:pt x="35351" y="255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4458" y="3606799"/>
            <a:ext cx="154305" cy="120014"/>
          </a:xfrm>
          <a:custGeom>
            <a:avLst/>
            <a:gdLst/>
            <a:ahLst/>
            <a:cxnLst/>
            <a:rect l="l" t="t" r="r" b="b"/>
            <a:pathLst>
              <a:path w="154305" h="120014">
                <a:moveTo>
                  <a:pt x="0" y="0"/>
                </a:moveTo>
                <a:lnTo>
                  <a:pt x="0" y="57057"/>
                </a:lnTo>
                <a:lnTo>
                  <a:pt x="34449" y="72936"/>
                </a:lnTo>
                <a:lnTo>
                  <a:pt x="71950" y="89834"/>
                </a:lnTo>
                <a:lnTo>
                  <a:pt x="112021" y="106017"/>
                </a:lnTo>
                <a:lnTo>
                  <a:pt x="154180" y="119753"/>
                </a:lnTo>
              </a:path>
            </a:pathLst>
          </a:custGeom>
          <a:ln w="92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2901" y="3608241"/>
            <a:ext cx="157480" cy="120014"/>
          </a:xfrm>
          <a:custGeom>
            <a:avLst/>
            <a:gdLst/>
            <a:ahLst/>
            <a:cxnLst/>
            <a:rect l="l" t="t" r="r" b="b"/>
            <a:pathLst>
              <a:path w="157480" h="120014">
                <a:moveTo>
                  <a:pt x="157294" y="119753"/>
                </a:moveTo>
                <a:lnTo>
                  <a:pt x="157294" y="81363"/>
                </a:lnTo>
                <a:lnTo>
                  <a:pt x="114310" y="66010"/>
                </a:lnTo>
                <a:lnTo>
                  <a:pt x="73654" y="47353"/>
                </a:lnTo>
                <a:lnTo>
                  <a:pt x="35494" y="25360"/>
                </a:lnTo>
                <a:lnTo>
                  <a:pt x="0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3600" y="445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3600" y="6235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3600" y="78232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0600" y="541019"/>
            <a:ext cx="10903585" cy="23698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420"/>
              </a:spcBef>
            </a:pPr>
            <a:r>
              <a:rPr sz="6250" spc="-10" dirty="0"/>
              <a:t>Existing </a:t>
            </a:r>
            <a:r>
              <a:rPr sz="6250" spc="20" dirty="0"/>
              <a:t>transactional</a:t>
            </a:r>
            <a:r>
              <a:rPr sz="6250" spc="-40" dirty="0"/>
              <a:t> </a:t>
            </a:r>
            <a:r>
              <a:rPr sz="6250" spc="-5" dirty="0"/>
              <a:t>systems:  </a:t>
            </a:r>
            <a:r>
              <a:rPr sz="6250" spc="-10" dirty="0"/>
              <a:t>extensive </a:t>
            </a:r>
            <a:r>
              <a:rPr sz="6250" spc="40" dirty="0"/>
              <a:t>coordination</a:t>
            </a:r>
            <a:endParaRPr sz="6250" dirty="0"/>
          </a:p>
          <a:p>
            <a:pPr marL="2133600">
              <a:lnSpc>
                <a:spcPts val="3340"/>
              </a:lnSpc>
              <a:tabLst>
                <a:tab pos="3961765" algn="l"/>
                <a:tab pos="6323965" algn="l"/>
                <a:tab pos="8419465" algn="l"/>
              </a:tabLst>
            </a:pPr>
            <a:r>
              <a:rPr sz="3600" b="1" dirty="0">
                <a:latin typeface="Arial"/>
                <a:cs typeface="Arial"/>
              </a:rPr>
              <a:t>req	</a:t>
            </a:r>
            <a:r>
              <a:rPr sz="3600" b="1" spc="-5" dirty="0">
                <a:latin typeface="Arial"/>
                <a:cs typeface="Arial"/>
              </a:rPr>
              <a:t>prepare	ok	</a:t>
            </a:r>
            <a:r>
              <a:rPr sz="3600" b="1" dirty="0">
                <a:latin typeface="Arial"/>
                <a:cs typeface="Arial"/>
              </a:rPr>
              <a:t>commit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400" y="7973305"/>
            <a:ext cx="15379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876300"/>
            <a:ext cx="3244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Outline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289300"/>
            <a:ext cx="722503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In-Network </a:t>
            </a:r>
            <a:r>
              <a:rPr sz="3600" spc="30" dirty="0">
                <a:solidFill>
                  <a:srgbClr val="DCDEE0"/>
                </a:solidFill>
                <a:latin typeface="Arial"/>
                <a:cs typeface="Arial"/>
              </a:rPr>
              <a:t>Concurrency</a:t>
            </a:r>
            <a:r>
              <a:rPr sz="3600" spc="-40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DCDEE0"/>
                </a:solidFill>
                <a:latin typeface="Arial"/>
                <a:cs typeface="Arial"/>
              </a:rPr>
              <a:t>Control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35" dirty="0">
                <a:solidFill>
                  <a:srgbClr val="DCDEE0"/>
                </a:solidFill>
                <a:latin typeface="Arial"/>
                <a:cs typeface="Arial"/>
              </a:rPr>
              <a:t>Transaction</a:t>
            </a: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DCDEE0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5" dirty="0">
                <a:latin typeface="Arial"/>
                <a:cs typeface="Arial"/>
              </a:rPr>
              <a:t>Eris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25" dirty="0"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76300"/>
            <a:ext cx="10769600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Processing Independent TX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26360"/>
            <a:ext cx="7539990" cy="5386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3400" spc="-40" dirty="0">
                <a:latin typeface="Arial"/>
                <a:cs typeface="Arial"/>
              </a:rPr>
              <a:t>Goals : guarantee reliable delivery</a:t>
            </a:r>
            <a:endParaRPr sz="3450" dirty="0">
              <a:latin typeface="Times New Roman"/>
              <a:cs typeface="Times New Roman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C261CA2-5CF3-C142-B529-BB61486659C8}"/>
              </a:ext>
            </a:extLst>
          </p:cNvPr>
          <p:cNvSpPr txBox="1"/>
          <p:nvPr/>
        </p:nvSpPr>
        <p:spPr>
          <a:xfrm>
            <a:off x="979042" y="3901633"/>
            <a:ext cx="10760838" cy="1061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3400" spc="-40" dirty="0">
                <a:latin typeface="Arial"/>
                <a:cs typeface="Arial"/>
              </a:rPr>
              <a:t>Methods: quorum-based protocol: availability even when up to f out of 2f + 1 replicas in any shards crash</a:t>
            </a:r>
            <a:endParaRPr sz="3450" dirty="0">
              <a:latin typeface="Times New Roman"/>
              <a:cs typeface="Times New Roman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0F0018E-BD20-4B4F-8A22-2B4A39F1AEA5}"/>
              </a:ext>
            </a:extLst>
          </p:cNvPr>
          <p:cNvSpPr txBox="1"/>
          <p:nvPr/>
        </p:nvSpPr>
        <p:spPr>
          <a:xfrm>
            <a:off x="990600" y="5707624"/>
            <a:ext cx="10760838" cy="16106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400" spc="-40" dirty="0">
                <a:latin typeface="Arial"/>
                <a:cs typeface="Arial"/>
              </a:rPr>
              <a:t>Components: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400" spc="-40" dirty="0">
                <a:latin typeface="Arial"/>
                <a:cs typeface="Arial"/>
              </a:rPr>
              <a:t>	Fail Coordinator: handle fail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400" spc="-40" dirty="0">
                <a:latin typeface="Arial"/>
                <a:cs typeface="Arial"/>
              </a:rPr>
              <a:t> 	Designated Learner: executor.</a:t>
            </a:r>
            <a:endParaRPr sz="34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020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517900" y="876300"/>
            <a:ext cx="5971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</p:txBody>
      </p:sp>
      <p:sp>
        <p:nvSpPr>
          <p:cNvPr id="43" name="object 43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6100" y="2628900"/>
            <a:ext cx="229806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</a:p>
          <a:p>
            <a:pPr marL="12065" marR="5080" indent="52705" algn="ctr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</a:p>
          <a:p>
            <a:pPr marL="1384300" marR="58419">
              <a:lnSpc>
                <a:spcPct val="16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</a:p>
          <a:p>
            <a:pPr marL="1384300" marR="58419">
              <a:lnSpc>
                <a:spcPts val="4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8114" y="3029343"/>
            <a:ext cx="550545" cy="742950"/>
          </a:xfrm>
          <a:custGeom>
            <a:avLst/>
            <a:gdLst/>
            <a:ahLst/>
            <a:cxnLst/>
            <a:rect l="l" t="t" r="r" b="b"/>
            <a:pathLst>
              <a:path w="550545" h="742950">
                <a:moveTo>
                  <a:pt x="0" y="0"/>
                </a:moveTo>
                <a:lnTo>
                  <a:pt x="531158" y="717332"/>
                </a:lnTo>
                <a:lnTo>
                  <a:pt x="550052" y="74284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95164" y="3669588"/>
            <a:ext cx="258445" cy="285750"/>
          </a:xfrm>
          <a:custGeom>
            <a:avLst/>
            <a:gdLst/>
            <a:ahLst/>
            <a:cxnLst/>
            <a:rect l="l" t="t" r="r" b="b"/>
            <a:pathLst>
              <a:path w="258445" h="285750">
                <a:moveTo>
                  <a:pt x="208216" y="0"/>
                </a:moveTo>
                <a:lnTo>
                  <a:pt x="0" y="154177"/>
                </a:lnTo>
                <a:lnTo>
                  <a:pt x="258279" y="285305"/>
                </a:lnTo>
                <a:lnTo>
                  <a:pt x="20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517900" y="876300"/>
            <a:ext cx="5971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</p:txBody>
      </p:sp>
      <p:sp>
        <p:nvSpPr>
          <p:cNvPr id="45" name="object 45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6100" y="2628900"/>
            <a:ext cx="229806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  <a:p>
            <a:pPr marL="12065" marR="5080" indent="52705" algn="ctr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ct val="16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ts val="4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419" y="2092034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0"/>
                </a:moveTo>
                <a:lnTo>
                  <a:pt x="0" y="910461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419" y="3065995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41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419" y="51879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419" y="56014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1419" y="68770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419" y="73850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3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1419" y="84899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1419" y="899791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5">
                <a:moveTo>
                  <a:pt x="0" y="0"/>
                </a:moveTo>
                <a:lnTo>
                  <a:pt x="0" y="50075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217" y="3968787"/>
            <a:ext cx="1418590" cy="615315"/>
          </a:xfrm>
          <a:custGeom>
            <a:avLst/>
            <a:gdLst/>
            <a:ahLst/>
            <a:cxnLst/>
            <a:rect l="l" t="t" r="r" b="b"/>
            <a:pathLst>
              <a:path w="1418589" h="615314">
                <a:moveTo>
                  <a:pt x="0" y="0"/>
                </a:moveTo>
                <a:lnTo>
                  <a:pt x="1388946" y="602559"/>
                </a:lnTo>
                <a:lnTo>
                  <a:pt x="1418073" y="6151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2616" y="4452505"/>
            <a:ext cx="289560" cy="238125"/>
          </a:xfrm>
          <a:custGeom>
            <a:avLst/>
            <a:gdLst/>
            <a:ahLst/>
            <a:cxnLst/>
            <a:rect l="l" t="t" r="r" b="b"/>
            <a:pathLst>
              <a:path w="289560" h="238125">
                <a:moveTo>
                  <a:pt x="103111" y="0"/>
                </a:moveTo>
                <a:lnTo>
                  <a:pt x="0" y="237680"/>
                </a:lnTo>
                <a:lnTo>
                  <a:pt x="289229" y="221945"/>
                </a:lnTo>
                <a:lnTo>
                  <a:pt x="10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90185" y="3986199"/>
            <a:ext cx="1384935" cy="1384935"/>
          </a:xfrm>
          <a:custGeom>
            <a:avLst/>
            <a:gdLst/>
            <a:ahLst/>
            <a:cxnLst/>
            <a:rect l="l" t="t" r="r" b="b"/>
            <a:pathLst>
              <a:path w="1384935" h="1384935">
                <a:moveTo>
                  <a:pt x="0" y="0"/>
                </a:moveTo>
                <a:lnTo>
                  <a:pt x="1361973" y="1361973"/>
                </a:lnTo>
                <a:lnTo>
                  <a:pt x="1384423" y="138442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60554" y="525658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83197" y="0"/>
                </a:moveTo>
                <a:lnTo>
                  <a:pt x="0" y="183197"/>
                </a:lnTo>
                <a:lnTo>
                  <a:pt x="274802" y="274789"/>
                </a:lnTo>
                <a:lnTo>
                  <a:pt x="183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78616" y="3987584"/>
            <a:ext cx="1446530" cy="2165350"/>
          </a:xfrm>
          <a:custGeom>
            <a:avLst/>
            <a:gdLst/>
            <a:ahLst/>
            <a:cxnLst/>
            <a:rect l="l" t="t" r="r" b="b"/>
            <a:pathLst>
              <a:path w="1446529" h="2165350">
                <a:moveTo>
                  <a:pt x="0" y="0"/>
                </a:moveTo>
                <a:lnTo>
                  <a:pt x="1428616" y="2138935"/>
                </a:lnTo>
                <a:lnTo>
                  <a:pt x="1446251" y="216533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9517" y="6054585"/>
            <a:ext cx="252095" cy="287655"/>
          </a:xfrm>
          <a:custGeom>
            <a:avLst/>
            <a:gdLst/>
            <a:ahLst/>
            <a:cxnLst/>
            <a:rect l="l" t="t" r="r" b="b"/>
            <a:pathLst>
              <a:path w="252095" h="287654">
                <a:moveTo>
                  <a:pt x="215442" y="0"/>
                </a:moveTo>
                <a:lnTo>
                  <a:pt x="0" y="143891"/>
                </a:lnTo>
                <a:lnTo>
                  <a:pt x="251625" y="287388"/>
                </a:lnTo>
                <a:lnTo>
                  <a:pt x="21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5395" y="3999661"/>
            <a:ext cx="1433195" cy="2638425"/>
          </a:xfrm>
          <a:custGeom>
            <a:avLst/>
            <a:gdLst/>
            <a:ahLst/>
            <a:cxnLst/>
            <a:rect l="l" t="t" r="r" b="b"/>
            <a:pathLst>
              <a:path w="1433195" h="2638425">
                <a:moveTo>
                  <a:pt x="0" y="0"/>
                </a:moveTo>
                <a:lnTo>
                  <a:pt x="1417861" y="2610020"/>
                </a:lnTo>
                <a:lnTo>
                  <a:pt x="1433017" y="263791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9431" y="6547840"/>
            <a:ext cx="238125" cy="289560"/>
          </a:xfrm>
          <a:custGeom>
            <a:avLst/>
            <a:gdLst/>
            <a:ahLst/>
            <a:cxnLst/>
            <a:rect l="l" t="t" r="r" b="b"/>
            <a:pathLst>
              <a:path w="238125" h="289559">
                <a:moveTo>
                  <a:pt x="227660" y="0"/>
                </a:moveTo>
                <a:lnTo>
                  <a:pt x="0" y="123672"/>
                </a:lnTo>
                <a:lnTo>
                  <a:pt x="237502" y="289496"/>
                </a:lnTo>
                <a:lnTo>
                  <a:pt x="2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0028" y="3977360"/>
            <a:ext cx="1480185" cy="3178810"/>
          </a:xfrm>
          <a:custGeom>
            <a:avLst/>
            <a:gdLst/>
            <a:ahLst/>
            <a:cxnLst/>
            <a:rect l="l" t="t" r="r" b="b"/>
            <a:pathLst>
              <a:path w="1480185" h="3178809">
                <a:moveTo>
                  <a:pt x="0" y="0"/>
                </a:moveTo>
                <a:lnTo>
                  <a:pt x="1466552" y="3149893"/>
                </a:lnTo>
                <a:lnTo>
                  <a:pt x="1479953" y="317867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99149" y="7072579"/>
            <a:ext cx="234950" cy="289560"/>
          </a:xfrm>
          <a:custGeom>
            <a:avLst/>
            <a:gdLst/>
            <a:ahLst/>
            <a:cxnLst/>
            <a:rect l="l" t="t" r="r" b="b"/>
            <a:pathLst>
              <a:path w="234950" h="289559">
                <a:moveTo>
                  <a:pt x="234873" y="0"/>
                </a:moveTo>
                <a:lnTo>
                  <a:pt x="0" y="109359"/>
                </a:lnTo>
                <a:lnTo>
                  <a:pt x="226796" y="289547"/>
                </a:lnTo>
                <a:lnTo>
                  <a:pt x="23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96319" y="3975480"/>
            <a:ext cx="1477010" cy="3799840"/>
          </a:xfrm>
          <a:custGeom>
            <a:avLst/>
            <a:gdLst/>
            <a:ahLst/>
            <a:cxnLst/>
            <a:rect l="l" t="t" r="r" b="b"/>
            <a:pathLst>
              <a:path w="1477010" h="3799840">
                <a:moveTo>
                  <a:pt x="0" y="0"/>
                </a:moveTo>
                <a:lnTo>
                  <a:pt x="1465351" y="3770180"/>
                </a:lnTo>
                <a:lnTo>
                  <a:pt x="1476853" y="3799774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0932" y="7698740"/>
            <a:ext cx="241935" cy="288925"/>
          </a:xfrm>
          <a:custGeom>
            <a:avLst/>
            <a:gdLst/>
            <a:ahLst/>
            <a:cxnLst/>
            <a:rect l="l" t="t" r="r" b="b"/>
            <a:pathLst>
              <a:path w="241935" h="288925">
                <a:moveTo>
                  <a:pt x="241477" y="0"/>
                </a:moveTo>
                <a:lnTo>
                  <a:pt x="0" y="93852"/>
                </a:lnTo>
                <a:lnTo>
                  <a:pt x="214591" y="288404"/>
                </a:lnTo>
                <a:lnTo>
                  <a:pt x="2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8382" y="3995292"/>
            <a:ext cx="1487805" cy="4274820"/>
          </a:xfrm>
          <a:custGeom>
            <a:avLst/>
            <a:gdLst/>
            <a:ahLst/>
            <a:cxnLst/>
            <a:rect l="l" t="t" r="r" b="b"/>
            <a:pathLst>
              <a:path w="1487804" h="4274820">
                <a:moveTo>
                  <a:pt x="0" y="0"/>
                </a:moveTo>
                <a:lnTo>
                  <a:pt x="1477303" y="4244574"/>
                </a:lnTo>
                <a:lnTo>
                  <a:pt x="1487739" y="42745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43345" y="8197291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10" h="287654">
                <a:moveTo>
                  <a:pt x="244690" y="0"/>
                </a:moveTo>
                <a:lnTo>
                  <a:pt x="0" y="85153"/>
                </a:lnTo>
                <a:lnTo>
                  <a:pt x="207505" y="287262"/>
                </a:lnTo>
                <a:lnTo>
                  <a:pt x="244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81778" y="3963949"/>
            <a:ext cx="1454150" cy="4719320"/>
          </a:xfrm>
          <a:custGeom>
            <a:avLst/>
            <a:gdLst/>
            <a:ahLst/>
            <a:cxnLst/>
            <a:rect l="l" t="t" r="r" b="b"/>
            <a:pathLst>
              <a:path w="1454150" h="4719320">
                <a:moveTo>
                  <a:pt x="0" y="0"/>
                </a:moveTo>
                <a:lnTo>
                  <a:pt x="1444276" y="4688362"/>
                </a:lnTo>
                <a:lnTo>
                  <a:pt x="1453623" y="471870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02260" y="8614171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7599" y="0"/>
                </a:moveTo>
                <a:lnTo>
                  <a:pt x="0" y="76273"/>
                </a:lnTo>
                <a:lnTo>
                  <a:pt x="200075" y="285734"/>
                </a:lnTo>
                <a:lnTo>
                  <a:pt x="24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9418" y="3998480"/>
            <a:ext cx="1379220" cy="979169"/>
          </a:xfrm>
          <a:custGeom>
            <a:avLst/>
            <a:gdLst/>
            <a:ahLst/>
            <a:cxnLst/>
            <a:rect l="l" t="t" r="r" b="b"/>
            <a:pathLst>
              <a:path w="1379220" h="979170">
                <a:moveTo>
                  <a:pt x="0" y="0"/>
                </a:moveTo>
                <a:lnTo>
                  <a:pt x="1352935" y="960414"/>
                </a:lnTo>
                <a:lnTo>
                  <a:pt x="1378825" y="97879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7369" y="4853266"/>
            <a:ext cx="286385" cy="255904"/>
          </a:xfrm>
          <a:custGeom>
            <a:avLst/>
            <a:gdLst/>
            <a:ahLst/>
            <a:cxnLst/>
            <a:rect l="l" t="t" r="r" b="b"/>
            <a:pathLst>
              <a:path w="286385" h="255904">
                <a:moveTo>
                  <a:pt x="149961" y="0"/>
                </a:moveTo>
                <a:lnTo>
                  <a:pt x="0" y="211264"/>
                </a:lnTo>
                <a:lnTo>
                  <a:pt x="286245" y="255600"/>
                </a:lnTo>
                <a:lnTo>
                  <a:pt x="149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8114" y="3029343"/>
            <a:ext cx="550545" cy="742950"/>
          </a:xfrm>
          <a:custGeom>
            <a:avLst/>
            <a:gdLst/>
            <a:ahLst/>
            <a:cxnLst/>
            <a:rect l="l" t="t" r="r" b="b"/>
            <a:pathLst>
              <a:path w="550545" h="742950">
                <a:moveTo>
                  <a:pt x="0" y="0"/>
                </a:moveTo>
                <a:lnTo>
                  <a:pt x="531158" y="717332"/>
                </a:lnTo>
                <a:lnTo>
                  <a:pt x="550052" y="74284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95164" y="3669588"/>
            <a:ext cx="258445" cy="285750"/>
          </a:xfrm>
          <a:custGeom>
            <a:avLst/>
            <a:gdLst/>
            <a:ahLst/>
            <a:cxnLst/>
            <a:rect l="l" t="t" r="r" b="b"/>
            <a:pathLst>
              <a:path w="258445" h="285750">
                <a:moveTo>
                  <a:pt x="208216" y="0"/>
                </a:moveTo>
                <a:lnTo>
                  <a:pt x="0" y="154177"/>
                </a:lnTo>
                <a:lnTo>
                  <a:pt x="258279" y="285305"/>
                </a:lnTo>
                <a:lnTo>
                  <a:pt x="20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3517900" y="876300"/>
            <a:ext cx="5971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</p:txBody>
      </p:sp>
      <p:sp>
        <p:nvSpPr>
          <p:cNvPr id="71" name="object 71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6100" y="2628900"/>
            <a:ext cx="229806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  <a:p>
            <a:pPr marL="12065" marR="5080" indent="52705" algn="ctr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ct val="16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ts val="4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8076094-1B29-7341-9401-C74D134B9327}"/>
              </a:ext>
            </a:extLst>
          </p:cNvPr>
          <p:cNvSpPr/>
          <p:nvPr/>
        </p:nvSpPr>
        <p:spPr>
          <a:xfrm>
            <a:off x="3893605" y="2115020"/>
            <a:ext cx="5220130" cy="1415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pc="45" dirty="0"/>
              <a:t>Multi-Sequenced</a:t>
            </a:r>
            <a:r>
              <a:rPr lang="en-US" altLang="zh-CN" sz="4400" spc="5" dirty="0"/>
              <a:t> </a:t>
            </a:r>
            <a:r>
              <a:rPr lang="en-US" altLang="zh-CN" sz="4400" spc="65" dirty="0"/>
              <a:t>Groupcast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419" y="2092034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0"/>
                </a:moveTo>
                <a:lnTo>
                  <a:pt x="0" y="910461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419" y="3065995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41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419" y="51879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419" y="56014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1419" y="68770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419" y="73850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3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1419" y="84899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1419" y="899791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5">
                <a:moveTo>
                  <a:pt x="0" y="0"/>
                </a:moveTo>
                <a:lnTo>
                  <a:pt x="0" y="50075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217" y="3968787"/>
            <a:ext cx="1418590" cy="615315"/>
          </a:xfrm>
          <a:custGeom>
            <a:avLst/>
            <a:gdLst/>
            <a:ahLst/>
            <a:cxnLst/>
            <a:rect l="l" t="t" r="r" b="b"/>
            <a:pathLst>
              <a:path w="1418589" h="615314">
                <a:moveTo>
                  <a:pt x="0" y="0"/>
                </a:moveTo>
                <a:lnTo>
                  <a:pt x="1388946" y="602559"/>
                </a:lnTo>
                <a:lnTo>
                  <a:pt x="1418073" y="6151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2616" y="4452505"/>
            <a:ext cx="289560" cy="238125"/>
          </a:xfrm>
          <a:custGeom>
            <a:avLst/>
            <a:gdLst/>
            <a:ahLst/>
            <a:cxnLst/>
            <a:rect l="l" t="t" r="r" b="b"/>
            <a:pathLst>
              <a:path w="289560" h="238125">
                <a:moveTo>
                  <a:pt x="103111" y="0"/>
                </a:moveTo>
                <a:lnTo>
                  <a:pt x="0" y="237680"/>
                </a:lnTo>
                <a:lnTo>
                  <a:pt x="289229" y="221945"/>
                </a:lnTo>
                <a:lnTo>
                  <a:pt x="10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90185" y="3986199"/>
            <a:ext cx="1384935" cy="1384935"/>
          </a:xfrm>
          <a:custGeom>
            <a:avLst/>
            <a:gdLst/>
            <a:ahLst/>
            <a:cxnLst/>
            <a:rect l="l" t="t" r="r" b="b"/>
            <a:pathLst>
              <a:path w="1384935" h="1384935">
                <a:moveTo>
                  <a:pt x="0" y="0"/>
                </a:moveTo>
                <a:lnTo>
                  <a:pt x="1361973" y="1361973"/>
                </a:lnTo>
                <a:lnTo>
                  <a:pt x="1384423" y="138442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60554" y="525658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83197" y="0"/>
                </a:moveTo>
                <a:lnTo>
                  <a:pt x="0" y="183197"/>
                </a:lnTo>
                <a:lnTo>
                  <a:pt x="274802" y="274789"/>
                </a:lnTo>
                <a:lnTo>
                  <a:pt x="183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78616" y="3987584"/>
            <a:ext cx="1446530" cy="2165350"/>
          </a:xfrm>
          <a:custGeom>
            <a:avLst/>
            <a:gdLst/>
            <a:ahLst/>
            <a:cxnLst/>
            <a:rect l="l" t="t" r="r" b="b"/>
            <a:pathLst>
              <a:path w="1446529" h="2165350">
                <a:moveTo>
                  <a:pt x="0" y="0"/>
                </a:moveTo>
                <a:lnTo>
                  <a:pt x="1428616" y="2138935"/>
                </a:lnTo>
                <a:lnTo>
                  <a:pt x="1446251" y="216533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9517" y="6054585"/>
            <a:ext cx="252095" cy="287655"/>
          </a:xfrm>
          <a:custGeom>
            <a:avLst/>
            <a:gdLst/>
            <a:ahLst/>
            <a:cxnLst/>
            <a:rect l="l" t="t" r="r" b="b"/>
            <a:pathLst>
              <a:path w="252095" h="287654">
                <a:moveTo>
                  <a:pt x="215442" y="0"/>
                </a:moveTo>
                <a:lnTo>
                  <a:pt x="0" y="143891"/>
                </a:lnTo>
                <a:lnTo>
                  <a:pt x="251625" y="287388"/>
                </a:lnTo>
                <a:lnTo>
                  <a:pt x="21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5395" y="3999661"/>
            <a:ext cx="1433195" cy="2638425"/>
          </a:xfrm>
          <a:custGeom>
            <a:avLst/>
            <a:gdLst/>
            <a:ahLst/>
            <a:cxnLst/>
            <a:rect l="l" t="t" r="r" b="b"/>
            <a:pathLst>
              <a:path w="1433195" h="2638425">
                <a:moveTo>
                  <a:pt x="0" y="0"/>
                </a:moveTo>
                <a:lnTo>
                  <a:pt x="1417861" y="2610020"/>
                </a:lnTo>
                <a:lnTo>
                  <a:pt x="1433017" y="263791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9431" y="6547840"/>
            <a:ext cx="238125" cy="289560"/>
          </a:xfrm>
          <a:custGeom>
            <a:avLst/>
            <a:gdLst/>
            <a:ahLst/>
            <a:cxnLst/>
            <a:rect l="l" t="t" r="r" b="b"/>
            <a:pathLst>
              <a:path w="238125" h="289559">
                <a:moveTo>
                  <a:pt x="227660" y="0"/>
                </a:moveTo>
                <a:lnTo>
                  <a:pt x="0" y="123672"/>
                </a:lnTo>
                <a:lnTo>
                  <a:pt x="237502" y="289496"/>
                </a:lnTo>
                <a:lnTo>
                  <a:pt x="2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0028" y="3977360"/>
            <a:ext cx="1480185" cy="3178810"/>
          </a:xfrm>
          <a:custGeom>
            <a:avLst/>
            <a:gdLst/>
            <a:ahLst/>
            <a:cxnLst/>
            <a:rect l="l" t="t" r="r" b="b"/>
            <a:pathLst>
              <a:path w="1480185" h="3178809">
                <a:moveTo>
                  <a:pt x="0" y="0"/>
                </a:moveTo>
                <a:lnTo>
                  <a:pt x="1466552" y="3149893"/>
                </a:lnTo>
                <a:lnTo>
                  <a:pt x="1479953" y="317867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99149" y="7072579"/>
            <a:ext cx="234950" cy="289560"/>
          </a:xfrm>
          <a:custGeom>
            <a:avLst/>
            <a:gdLst/>
            <a:ahLst/>
            <a:cxnLst/>
            <a:rect l="l" t="t" r="r" b="b"/>
            <a:pathLst>
              <a:path w="234950" h="289559">
                <a:moveTo>
                  <a:pt x="234873" y="0"/>
                </a:moveTo>
                <a:lnTo>
                  <a:pt x="0" y="109359"/>
                </a:lnTo>
                <a:lnTo>
                  <a:pt x="226796" y="289547"/>
                </a:lnTo>
                <a:lnTo>
                  <a:pt x="23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96319" y="3975480"/>
            <a:ext cx="1477010" cy="3799840"/>
          </a:xfrm>
          <a:custGeom>
            <a:avLst/>
            <a:gdLst/>
            <a:ahLst/>
            <a:cxnLst/>
            <a:rect l="l" t="t" r="r" b="b"/>
            <a:pathLst>
              <a:path w="1477010" h="3799840">
                <a:moveTo>
                  <a:pt x="0" y="0"/>
                </a:moveTo>
                <a:lnTo>
                  <a:pt x="1465351" y="3770180"/>
                </a:lnTo>
                <a:lnTo>
                  <a:pt x="1476853" y="3799774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0932" y="7698740"/>
            <a:ext cx="241935" cy="288925"/>
          </a:xfrm>
          <a:custGeom>
            <a:avLst/>
            <a:gdLst/>
            <a:ahLst/>
            <a:cxnLst/>
            <a:rect l="l" t="t" r="r" b="b"/>
            <a:pathLst>
              <a:path w="241935" h="288925">
                <a:moveTo>
                  <a:pt x="241477" y="0"/>
                </a:moveTo>
                <a:lnTo>
                  <a:pt x="0" y="93852"/>
                </a:lnTo>
                <a:lnTo>
                  <a:pt x="214591" y="288404"/>
                </a:lnTo>
                <a:lnTo>
                  <a:pt x="2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8382" y="3995292"/>
            <a:ext cx="1487805" cy="4274820"/>
          </a:xfrm>
          <a:custGeom>
            <a:avLst/>
            <a:gdLst/>
            <a:ahLst/>
            <a:cxnLst/>
            <a:rect l="l" t="t" r="r" b="b"/>
            <a:pathLst>
              <a:path w="1487804" h="4274820">
                <a:moveTo>
                  <a:pt x="0" y="0"/>
                </a:moveTo>
                <a:lnTo>
                  <a:pt x="1477303" y="4244574"/>
                </a:lnTo>
                <a:lnTo>
                  <a:pt x="1487739" y="42745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43345" y="8197291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10" h="287654">
                <a:moveTo>
                  <a:pt x="244690" y="0"/>
                </a:moveTo>
                <a:lnTo>
                  <a:pt x="0" y="85153"/>
                </a:lnTo>
                <a:lnTo>
                  <a:pt x="207505" y="287262"/>
                </a:lnTo>
                <a:lnTo>
                  <a:pt x="244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81778" y="3963949"/>
            <a:ext cx="1454150" cy="4719320"/>
          </a:xfrm>
          <a:custGeom>
            <a:avLst/>
            <a:gdLst/>
            <a:ahLst/>
            <a:cxnLst/>
            <a:rect l="l" t="t" r="r" b="b"/>
            <a:pathLst>
              <a:path w="1454150" h="4719320">
                <a:moveTo>
                  <a:pt x="0" y="0"/>
                </a:moveTo>
                <a:lnTo>
                  <a:pt x="1444276" y="4688362"/>
                </a:lnTo>
                <a:lnTo>
                  <a:pt x="1453623" y="471870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02260" y="8614171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7599" y="0"/>
                </a:moveTo>
                <a:lnTo>
                  <a:pt x="0" y="76273"/>
                </a:lnTo>
                <a:lnTo>
                  <a:pt x="200075" y="285734"/>
                </a:lnTo>
                <a:lnTo>
                  <a:pt x="24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9418" y="3998480"/>
            <a:ext cx="1379220" cy="979169"/>
          </a:xfrm>
          <a:custGeom>
            <a:avLst/>
            <a:gdLst/>
            <a:ahLst/>
            <a:cxnLst/>
            <a:rect l="l" t="t" r="r" b="b"/>
            <a:pathLst>
              <a:path w="1379220" h="979170">
                <a:moveTo>
                  <a:pt x="0" y="0"/>
                </a:moveTo>
                <a:lnTo>
                  <a:pt x="1352935" y="960414"/>
                </a:lnTo>
                <a:lnTo>
                  <a:pt x="1378825" y="97879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7369" y="4853266"/>
            <a:ext cx="286385" cy="255904"/>
          </a:xfrm>
          <a:custGeom>
            <a:avLst/>
            <a:gdLst/>
            <a:ahLst/>
            <a:cxnLst/>
            <a:rect l="l" t="t" r="r" b="b"/>
            <a:pathLst>
              <a:path w="286385" h="255904">
                <a:moveTo>
                  <a:pt x="149961" y="0"/>
                </a:moveTo>
                <a:lnTo>
                  <a:pt x="0" y="211264"/>
                </a:lnTo>
                <a:lnTo>
                  <a:pt x="286245" y="255600"/>
                </a:lnTo>
                <a:lnTo>
                  <a:pt x="149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8114" y="3029343"/>
            <a:ext cx="550545" cy="742950"/>
          </a:xfrm>
          <a:custGeom>
            <a:avLst/>
            <a:gdLst/>
            <a:ahLst/>
            <a:cxnLst/>
            <a:rect l="l" t="t" r="r" b="b"/>
            <a:pathLst>
              <a:path w="550545" h="742950">
                <a:moveTo>
                  <a:pt x="0" y="0"/>
                </a:moveTo>
                <a:lnTo>
                  <a:pt x="531158" y="717332"/>
                </a:lnTo>
                <a:lnTo>
                  <a:pt x="550052" y="74284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95164" y="3669588"/>
            <a:ext cx="258445" cy="285750"/>
          </a:xfrm>
          <a:custGeom>
            <a:avLst/>
            <a:gdLst/>
            <a:ahLst/>
            <a:cxnLst/>
            <a:rect l="l" t="t" r="r" b="b"/>
            <a:pathLst>
              <a:path w="258445" h="285750">
                <a:moveTo>
                  <a:pt x="208216" y="0"/>
                </a:moveTo>
                <a:lnTo>
                  <a:pt x="0" y="154177"/>
                </a:lnTo>
                <a:lnTo>
                  <a:pt x="258279" y="285305"/>
                </a:lnTo>
                <a:lnTo>
                  <a:pt x="20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3517900" y="876300"/>
            <a:ext cx="5971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</p:txBody>
      </p:sp>
      <p:sp>
        <p:nvSpPr>
          <p:cNvPr id="70" name="object 70"/>
          <p:cNvSpPr txBox="1"/>
          <p:nvPr/>
        </p:nvSpPr>
        <p:spPr>
          <a:xfrm>
            <a:off x="546100" y="2628900"/>
            <a:ext cx="229806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  <a:p>
            <a:pPr marL="12065" marR="5080" indent="52705" algn="ctr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ct val="16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ts val="4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07313" y="4266832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34328" y="4294161"/>
            <a:ext cx="1076181" cy="580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7313" y="6013146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34328" y="6040463"/>
            <a:ext cx="1076181" cy="5803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7938" y="7641883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54958" y="7669212"/>
            <a:ext cx="1076176" cy="5803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419" y="2092034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0"/>
                </a:moveTo>
                <a:lnTo>
                  <a:pt x="0" y="910461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419" y="3065995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41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419" y="51879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419" y="56014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1419" y="68770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419" y="73850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3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1419" y="84899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1419" y="899791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5">
                <a:moveTo>
                  <a:pt x="0" y="0"/>
                </a:moveTo>
                <a:lnTo>
                  <a:pt x="0" y="50075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217" y="3968787"/>
            <a:ext cx="1418590" cy="615315"/>
          </a:xfrm>
          <a:custGeom>
            <a:avLst/>
            <a:gdLst/>
            <a:ahLst/>
            <a:cxnLst/>
            <a:rect l="l" t="t" r="r" b="b"/>
            <a:pathLst>
              <a:path w="1418589" h="615314">
                <a:moveTo>
                  <a:pt x="0" y="0"/>
                </a:moveTo>
                <a:lnTo>
                  <a:pt x="1388946" y="602559"/>
                </a:lnTo>
                <a:lnTo>
                  <a:pt x="1418073" y="6151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2616" y="4452505"/>
            <a:ext cx="289560" cy="238125"/>
          </a:xfrm>
          <a:custGeom>
            <a:avLst/>
            <a:gdLst/>
            <a:ahLst/>
            <a:cxnLst/>
            <a:rect l="l" t="t" r="r" b="b"/>
            <a:pathLst>
              <a:path w="289560" h="238125">
                <a:moveTo>
                  <a:pt x="103111" y="0"/>
                </a:moveTo>
                <a:lnTo>
                  <a:pt x="0" y="237680"/>
                </a:lnTo>
                <a:lnTo>
                  <a:pt x="289229" y="221945"/>
                </a:lnTo>
                <a:lnTo>
                  <a:pt x="10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69328" y="3182711"/>
            <a:ext cx="2164080" cy="1464310"/>
          </a:xfrm>
          <a:custGeom>
            <a:avLst/>
            <a:gdLst/>
            <a:ahLst/>
            <a:cxnLst/>
            <a:rect l="l" t="t" r="r" b="b"/>
            <a:pathLst>
              <a:path w="2164079" h="1464310">
                <a:moveTo>
                  <a:pt x="0" y="1463697"/>
                </a:moveTo>
                <a:lnTo>
                  <a:pt x="2137672" y="17788"/>
                </a:lnTo>
                <a:lnTo>
                  <a:pt x="2163971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34424" y="3055353"/>
            <a:ext cx="287655" cy="252729"/>
          </a:xfrm>
          <a:custGeom>
            <a:avLst/>
            <a:gdLst/>
            <a:ahLst/>
            <a:cxnLst/>
            <a:rect l="l" t="t" r="r" b="b"/>
            <a:pathLst>
              <a:path w="287654" h="252729">
                <a:moveTo>
                  <a:pt x="287172" y="0"/>
                </a:moveTo>
                <a:lnTo>
                  <a:pt x="0" y="37858"/>
                </a:lnTo>
                <a:lnTo>
                  <a:pt x="145148" y="252450"/>
                </a:lnTo>
                <a:lnTo>
                  <a:pt x="2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90185" y="3986199"/>
            <a:ext cx="1384935" cy="1384935"/>
          </a:xfrm>
          <a:custGeom>
            <a:avLst/>
            <a:gdLst/>
            <a:ahLst/>
            <a:cxnLst/>
            <a:rect l="l" t="t" r="r" b="b"/>
            <a:pathLst>
              <a:path w="1384935" h="1384935">
                <a:moveTo>
                  <a:pt x="0" y="0"/>
                </a:moveTo>
                <a:lnTo>
                  <a:pt x="1361973" y="1361973"/>
                </a:lnTo>
                <a:lnTo>
                  <a:pt x="1384423" y="138442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60554" y="525658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83197" y="0"/>
                </a:moveTo>
                <a:lnTo>
                  <a:pt x="0" y="183197"/>
                </a:lnTo>
                <a:lnTo>
                  <a:pt x="274802" y="274789"/>
                </a:lnTo>
                <a:lnTo>
                  <a:pt x="183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8616" y="3987584"/>
            <a:ext cx="1446530" cy="2165350"/>
          </a:xfrm>
          <a:custGeom>
            <a:avLst/>
            <a:gdLst/>
            <a:ahLst/>
            <a:cxnLst/>
            <a:rect l="l" t="t" r="r" b="b"/>
            <a:pathLst>
              <a:path w="1446529" h="2165350">
                <a:moveTo>
                  <a:pt x="0" y="0"/>
                </a:moveTo>
                <a:lnTo>
                  <a:pt x="1428616" y="2138935"/>
                </a:lnTo>
                <a:lnTo>
                  <a:pt x="1446251" y="216533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9517" y="6054585"/>
            <a:ext cx="252095" cy="287655"/>
          </a:xfrm>
          <a:custGeom>
            <a:avLst/>
            <a:gdLst/>
            <a:ahLst/>
            <a:cxnLst/>
            <a:rect l="l" t="t" r="r" b="b"/>
            <a:pathLst>
              <a:path w="252095" h="287654">
                <a:moveTo>
                  <a:pt x="215442" y="0"/>
                </a:moveTo>
                <a:lnTo>
                  <a:pt x="0" y="143891"/>
                </a:lnTo>
                <a:lnTo>
                  <a:pt x="251625" y="287388"/>
                </a:lnTo>
                <a:lnTo>
                  <a:pt x="21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15395" y="3999661"/>
            <a:ext cx="1433195" cy="2638425"/>
          </a:xfrm>
          <a:custGeom>
            <a:avLst/>
            <a:gdLst/>
            <a:ahLst/>
            <a:cxnLst/>
            <a:rect l="l" t="t" r="r" b="b"/>
            <a:pathLst>
              <a:path w="1433195" h="2638425">
                <a:moveTo>
                  <a:pt x="0" y="0"/>
                </a:moveTo>
                <a:lnTo>
                  <a:pt x="1417861" y="2610020"/>
                </a:lnTo>
                <a:lnTo>
                  <a:pt x="1433017" y="263791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9431" y="6547840"/>
            <a:ext cx="238125" cy="289560"/>
          </a:xfrm>
          <a:custGeom>
            <a:avLst/>
            <a:gdLst/>
            <a:ahLst/>
            <a:cxnLst/>
            <a:rect l="l" t="t" r="r" b="b"/>
            <a:pathLst>
              <a:path w="238125" h="289559">
                <a:moveTo>
                  <a:pt x="227660" y="0"/>
                </a:moveTo>
                <a:lnTo>
                  <a:pt x="0" y="123672"/>
                </a:lnTo>
                <a:lnTo>
                  <a:pt x="237502" y="289496"/>
                </a:lnTo>
                <a:lnTo>
                  <a:pt x="2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0028" y="3977360"/>
            <a:ext cx="1480185" cy="3178810"/>
          </a:xfrm>
          <a:custGeom>
            <a:avLst/>
            <a:gdLst/>
            <a:ahLst/>
            <a:cxnLst/>
            <a:rect l="l" t="t" r="r" b="b"/>
            <a:pathLst>
              <a:path w="1480185" h="3178809">
                <a:moveTo>
                  <a:pt x="0" y="0"/>
                </a:moveTo>
                <a:lnTo>
                  <a:pt x="1466552" y="3149893"/>
                </a:lnTo>
                <a:lnTo>
                  <a:pt x="1479953" y="317867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9149" y="7072579"/>
            <a:ext cx="234950" cy="289560"/>
          </a:xfrm>
          <a:custGeom>
            <a:avLst/>
            <a:gdLst/>
            <a:ahLst/>
            <a:cxnLst/>
            <a:rect l="l" t="t" r="r" b="b"/>
            <a:pathLst>
              <a:path w="234950" h="289559">
                <a:moveTo>
                  <a:pt x="234873" y="0"/>
                </a:moveTo>
                <a:lnTo>
                  <a:pt x="0" y="109359"/>
                </a:lnTo>
                <a:lnTo>
                  <a:pt x="226796" y="289547"/>
                </a:lnTo>
                <a:lnTo>
                  <a:pt x="23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96319" y="3975480"/>
            <a:ext cx="1477010" cy="3799840"/>
          </a:xfrm>
          <a:custGeom>
            <a:avLst/>
            <a:gdLst/>
            <a:ahLst/>
            <a:cxnLst/>
            <a:rect l="l" t="t" r="r" b="b"/>
            <a:pathLst>
              <a:path w="1477010" h="3799840">
                <a:moveTo>
                  <a:pt x="0" y="0"/>
                </a:moveTo>
                <a:lnTo>
                  <a:pt x="1465351" y="3770180"/>
                </a:lnTo>
                <a:lnTo>
                  <a:pt x="1476853" y="3799774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40932" y="7698740"/>
            <a:ext cx="241935" cy="288925"/>
          </a:xfrm>
          <a:custGeom>
            <a:avLst/>
            <a:gdLst/>
            <a:ahLst/>
            <a:cxnLst/>
            <a:rect l="l" t="t" r="r" b="b"/>
            <a:pathLst>
              <a:path w="241935" h="288925">
                <a:moveTo>
                  <a:pt x="241477" y="0"/>
                </a:moveTo>
                <a:lnTo>
                  <a:pt x="0" y="93852"/>
                </a:lnTo>
                <a:lnTo>
                  <a:pt x="214591" y="288404"/>
                </a:lnTo>
                <a:lnTo>
                  <a:pt x="2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88382" y="3995292"/>
            <a:ext cx="1487805" cy="4274820"/>
          </a:xfrm>
          <a:custGeom>
            <a:avLst/>
            <a:gdLst/>
            <a:ahLst/>
            <a:cxnLst/>
            <a:rect l="l" t="t" r="r" b="b"/>
            <a:pathLst>
              <a:path w="1487804" h="4274820">
                <a:moveTo>
                  <a:pt x="0" y="0"/>
                </a:moveTo>
                <a:lnTo>
                  <a:pt x="1477303" y="4244574"/>
                </a:lnTo>
                <a:lnTo>
                  <a:pt x="1487739" y="42745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43345" y="8197291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10" h="287654">
                <a:moveTo>
                  <a:pt x="244690" y="0"/>
                </a:moveTo>
                <a:lnTo>
                  <a:pt x="0" y="85153"/>
                </a:lnTo>
                <a:lnTo>
                  <a:pt x="207505" y="287262"/>
                </a:lnTo>
                <a:lnTo>
                  <a:pt x="244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81778" y="3963949"/>
            <a:ext cx="1454150" cy="4719320"/>
          </a:xfrm>
          <a:custGeom>
            <a:avLst/>
            <a:gdLst/>
            <a:ahLst/>
            <a:cxnLst/>
            <a:rect l="l" t="t" r="r" b="b"/>
            <a:pathLst>
              <a:path w="1454150" h="4719320">
                <a:moveTo>
                  <a:pt x="0" y="0"/>
                </a:moveTo>
                <a:lnTo>
                  <a:pt x="1444276" y="4688362"/>
                </a:lnTo>
                <a:lnTo>
                  <a:pt x="1453623" y="471870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2260" y="8614171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7599" y="0"/>
                </a:moveTo>
                <a:lnTo>
                  <a:pt x="0" y="76273"/>
                </a:lnTo>
                <a:lnTo>
                  <a:pt x="200075" y="285734"/>
                </a:lnTo>
                <a:lnTo>
                  <a:pt x="24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9418" y="3998480"/>
            <a:ext cx="1379220" cy="979169"/>
          </a:xfrm>
          <a:custGeom>
            <a:avLst/>
            <a:gdLst/>
            <a:ahLst/>
            <a:cxnLst/>
            <a:rect l="l" t="t" r="r" b="b"/>
            <a:pathLst>
              <a:path w="1379220" h="979170">
                <a:moveTo>
                  <a:pt x="0" y="0"/>
                </a:moveTo>
                <a:lnTo>
                  <a:pt x="1352935" y="960414"/>
                </a:lnTo>
                <a:lnTo>
                  <a:pt x="1378825" y="97879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77369" y="4853266"/>
            <a:ext cx="286385" cy="255904"/>
          </a:xfrm>
          <a:custGeom>
            <a:avLst/>
            <a:gdLst/>
            <a:ahLst/>
            <a:cxnLst/>
            <a:rect l="l" t="t" r="r" b="b"/>
            <a:pathLst>
              <a:path w="286385" h="255904">
                <a:moveTo>
                  <a:pt x="149961" y="0"/>
                </a:moveTo>
                <a:lnTo>
                  <a:pt x="0" y="211264"/>
                </a:lnTo>
                <a:lnTo>
                  <a:pt x="286245" y="255600"/>
                </a:lnTo>
                <a:lnTo>
                  <a:pt x="149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69188" y="3242361"/>
            <a:ext cx="2183765" cy="1888489"/>
          </a:xfrm>
          <a:custGeom>
            <a:avLst/>
            <a:gdLst/>
            <a:ahLst/>
            <a:cxnLst/>
            <a:rect l="l" t="t" r="r" b="b"/>
            <a:pathLst>
              <a:path w="2183765" h="1888489">
                <a:moveTo>
                  <a:pt x="0" y="1888285"/>
                </a:moveTo>
                <a:lnTo>
                  <a:pt x="2159337" y="20769"/>
                </a:lnTo>
                <a:lnTo>
                  <a:pt x="2183351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43797" y="3093643"/>
            <a:ext cx="281305" cy="267970"/>
          </a:xfrm>
          <a:custGeom>
            <a:avLst/>
            <a:gdLst/>
            <a:ahLst/>
            <a:cxnLst/>
            <a:rect l="l" t="t" r="r" b="b"/>
            <a:pathLst>
              <a:path w="281304" h="267970">
                <a:moveTo>
                  <a:pt x="280695" y="0"/>
                </a:moveTo>
                <a:lnTo>
                  <a:pt x="0" y="71500"/>
                </a:lnTo>
                <a:lnTo>
                  <a:pt x="169468" y="267461"/>
                </a:lnTo>
                <a:lnTo>
                  <a:pt x="28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69188" y="3211707"/>
            <a:ext cx="2202180" cy="2350770"/>
          </a:xfrm>
          <a:custGeom>
            <a:avLst/>
            <a:gdLst/>
            <a:ahLst/>
            <a:cxnLst/>
            <a:rect l="l" t="t" r="r" b="b"/>
            <a:pathLst>
              <a:path w="2202179" h="2350770">
                <a:moveTo>
                  <a:pt x="0" y="2350739"/>
                </a:moveTo>
                <a:lnTo>
                  <a:pt x="2180472" y="23170"/>
                </a:lnTo>
                <a:lnTo>
                  <a:pt x="2202178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55125" y="3045802"/>
            <a:ext cx="271780" cy="278130"/>
          </a:xfrm>
          <a:custGeom>
            <a:avLst/>
            <a:gdLst/>
            <a:ahLst/>
            <a:cxnLst/>
            <a:rect l="l" t="t" r="r" b="b"/>
            <a:pathLst>
              <a:path w="271779" h="278129">
                <a:moveTo>
                  <a:pt x="271652" y="0"/>
                </a:moveTo>
                <a:lnTo>
                  <a:pt x="0" y="100520"/>
                </a:lnTo>
                <a:lnTo>
                  <a:pt x="189064" y="277634"/>
                </a:lnTo>
                <a:lnTo>
                  <a:pt x="271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69188" y="3298617"/>
            <a:ext cx="2226945" cy="3064510"/>
          </a:xfrm>
          <a:custGeom>
            <a:avLst/>
            <a:gdLst/>
            <a:ahLst/>
            <a:cxnLst/>
            <a:rect l="l" t="t" r="r" b="b"/>
            <a:pathLst>
              <a:path w="2226945" h="3064510">
                <a:moveTo>
                  <a:pt x="0" y="3063929"/>
                </a:moveTo>
                <a:lnTo>
                  <a:pt x="2207699" y="25685"/>
                </a:lnTo>
                <a:lnTo>
                  <a:pt x="222636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72092" y="3114713"/>
            <a:ext cx="257175" cy="285750"/>
          </a:xfrm>
          <a:custGeom>
            <a:avLst/>
            <a:gdLst/>
            <a:ahLst/>
            <a:cxnLst/>
            <a:rect l="l" t="t" r="r" b="b"/>
            <a:pathLst>
              <a:path w="257175" h="285750">
                <a:moveTo>
                  <a:pt x="257086" y="0"/>
                </a:moveTo>
                <a:lnTo>
                  <a:pt x="0" y="133438"/>
                </a:lnTo>
                <a:lnTo>
                  <a:pt x="209588" y="285737"/>
                </a:lnTo>
                <a:lnTo>
                  <a:pt x="257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69188" y="3280842"/>
            <a:ext cx="2239645" cy="3539490"/>
          </a:xfrm>
          <a:custGeom>
            <a:avLst/>
            <a:gdLst/>
            <a:ahLst/>
            <a:cxnLst/>
            <a:rect l="l" t="t" r="r" b="b"/>
            <a:pathLst>
              <a:path w="2239645" h="3539490">
                <a:moveTo>
                  <a:pt x="0" y="3538904"/>
                </a:moveTo>
                <a:lnTo>
                  <a:pt x="2222060" y="26830"/>
                </a:lnTo>
                <a:lnTo>
                  <a:pt x="2239035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81782" y="3088728"/>
            <a:ext cx="248285" cy="288290"/>
          </a:xfrm>
          <a:custGeom>
            <a:avLst/>
            <a:gdLst/>
            <a:ahLst/>
            <a:cxnLst/>
            <a:rect l="l" t="t" r="r" b="b"/>
            <a:pathLst>
              <a:path w="248284" h="288289">
                <a:moveTo>
                  <a:pt x="247992" y="0"/>
                </a:moveTo>
                <a:lnTo>
                  <a:pt x="0" y="149682"/>
                </a:lnTo>
                <a:lnTo>
                  <a:pt x="218935" y="288201"/>
                </a:lnTo>
                <a:lnTo>
                  <a:pt x="247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9188" y="3271305"/>
            <a:ext cx="2251710" cy="4082415"/>
          </a:xfrm>
          <a:custGeom>
            <a:avLst/>
            <a:gdLst/>
            <a:ahLst/>
            <a:cxnLst/>
            <a:rect l="l" t="t" r="r" b="b"/>
            <a:pathLst>
              <a:path w="2251709" h="4082415">
                <a:moveTo>
                  <a:pt x="0" y="4081841"/>
                </a:moveTo>
                <a:lnTo>
                  <a:pt x="2236144" y="27801"/>
                </a:lnTo>
                <a:lnTo>
                  <a:pt x="2251478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91904" y="3072244"/>
            <a:ext cx="238760" cy="289560"/>
          </a:xfrm>
          <a:custGeom>
            <a:avLst/>
            <a:gdLst/>
            <a:ahLst/>
            <a:cxnLst/>
            <a:rect l="l" t="t" r="r" b="b"/>
            <a:pathLst>
              <a:path w="238759" h="289560">
                <a:moveTo>
                  <a:pt x="238556" y="0"/>
                </a:moveTo>
                <a:lnTo>
                  <a:pt x="0" y="164299"/>
                </a:lnTo>
                <a:lnTo>
                  <a:pt x="226860" y="289420"/>
                </a:lnTo>
                <a:lnTo>
                  <a:pt x="23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9188" y="3277124"/>
            <a:ext cx="2259330" cy="4698365"/>
          </a:xfrm>
          <a:custGeom>
            <a:avLst/>
            <a:gdLst/>
            <a:ahLst/>
            <a:cxnLst/>
            <a:rect l="l" t="t" r="r" b="b"/>
            <a:pathLst>
              <a:path w="2259329" h="4698365">
                <a:moveTo>
                  <a:pt x="0" y="4698322"/>
                </a:moveTo>
                <a:lnTo>
                  <a:pt x="2245009" y="28614"/>
                </a:lnTo>
                <a:lnTo>
                  <a:pt x="225876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97442" y="3072244"/>
            <a:ext cx="233679" cy="290195"/>
          </a:xfrm>
          <a:custGeom>
            <a:avLst/>
            <a:gdLst/>
            <a:ahLst/>
            <a:cxnLst/>
            <a:rect l="l" t="t" r="r" b="b"/>
            <a:pathLst>
              <a:path w="233679" h="290195">
                <a:moveTo>
                  <a:pt x="229006" y="0"/>
                </a:moveTo>
                <a:lnTo>
                  <a:pt x="0" y="177368"/>
                </a:lnTo>
                <a:lnTo>
                  <a:pt x="233502" y="289623"/>
                </a:lnTo>
                <a:lnTo>
                  <a:pt x="229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9188" y="3280474"/>
            <a:ext cx="2263140" cy="5165090"/>
          </a:xfrm>
          <a:custGeom>
            <a:avLst/>
            <a:gdLst/>
            <a:ahLst/>
            <a:cxnLst/>
            <a:rect l="l" t="t" r="r" b="b"/>
            <a:pathLst>
              <a:path w="2263140" h="5165090">
                <a:moveTo>
                  <a:pt x="0" y="5164873"/>
                </a:moveTo>
                <a:lnTo>
                  <a:pt x="2249788" y="29082"/>
                </a:lnTo>
                <a:lnTo>
                  <a:pt x="226252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00325" y="3072244"/>
            <a:ext cx="237490" cy="289560"/>
          </a:xfrm>
          <a:custGeom>
            <a:avLst/>
            <a:gdLst/>
            <a:ahLst/>
            <a:cxnLst/>
            <a:rect l="l" t="t" r="r" b="b"/>
            <a:pathLst>
              <a:path w="237490" h="289560">
                <a:moveTo>
                  <a:pt x="222605" y="0"/>
                </a:moveTo>
                <a:lnTo>
                  <a:pt x="0" y="185331"/>
                </a:lnTo>
                <a:lnTo>
                  <a:pt x="237312" y="289293"/>
                </a:lnTo>
                <a:lnTo>
                  <a:pt x="2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69188" y="3285160"/>
            <a:ext cx="2268855" cy="5630545"/>
          </a:xfrm>
          <a:custGeom>
            <a:avLst/>
            <a:gdLst/>
            <a:ahLst/>
            <a:cxnLst/>
            <a:rect l="l" t="t" r="r" b="b"/>
            <a:pathLst>
              <a:path w="2268854" h="5630545">
                <a:moveTo>
                  <a:pt x="0" y="5630085"/>
                </a:moveTo>
                <a:lnTo>
                  <a:pt x="2256845" y="29448"/>
                </a:lnTo>
                <a:lnTo>
                  <a:pt x="2268712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05875" y="3074314"/>
            <a:ext cx="240665" cy="288925"/>
          </a:xfrm>
          <a:custGeom>
            <a:avLst/>
            <a:gdLst/>
            <a:ahLst/>
            <a:cxnLst/>
            <a:rect l="l" t="t" r="r" b="b"/>
            <a:pathLst>
              <a:path w="240665" h="288925">
                <a:moveTo>
                  <a:pt x="216992" y="0"/>
                </a:moveTo>
                <a:lnTo>
                  <a:pt x="0" y="191884"/>
                </a:lnTo>
                <a:lnTo>
                  <a:pt x="240309" y="288709"/>
                </a:lnTo>
                <a:lnTo>
                  <a:pt x="216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68114" y="3029343"/>
            <a:ext cx="550545" cy="742950"/>
          </a:xfrm>
          <a:custGeom>
            <a:avLst/>
            <a:gdLst/>
            <a:ahLst/>
            <a:cxnLst/>
            <a:rect l="l" t="t" r="r" b="b"/>
            <a:pathLst>
              <a:path w="550545" h="742950">
                <a:moveTo>
                  <a:pt x="0" y="0"/>
                </a:moveTo>
                <a:lnTo>
                  <a:pt x="531158" y="717332"/>
                </a:lnTo>
                <a:lnTo>
                  <a:pt x="550052" y="74284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95164" y="3669588"/>
            <a:ext cx="258445" cy="285750"/>
          </a:xfrm>
          <a:custGeom>
            <a:avLst/>
            <a:gdLst/>
            <a:ahLst/>
            <a:cxnLst/>
            <a:rect l="l" t="t" r="r" b="b"/>
            <a:pathLst>
              <a:path w="258445" h="285750">
                <a:moveTo>
                  <a:pt x="208216" y="0"/>
                </a:moveTo>
                <a:lnTo>
                  <a:pt x="0" y="154177"/>
                </a:lnTo>
                <a:lnTo>
                  <a:pt x="258279" y="285305"/>
                </a:lnTo>
                <a:lnTo>
                  <a:pt x="20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3517900" y="876300"/>
            <a:ext cx="5971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</p:txBody>
      </p:sp>
      <p:sp>
        <p:nvSpPr>
          <p:cNvPr id="88" name="object 88"/>
          <p:cNvSpPr txBox="1"/>
          <p:nvPr/>
        </p:nvSpPr>
        <p:spPr>
          <a:xfrm>
            <a:off x="546100" y="2628900"/>
            <a:ext cx="229806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  <a:p>
            <a:pPr marL="12065" marR="5080" indent="52705" algn="ctr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ct val="16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 marR="58419">
              <a:lnSpc>
                <a:spcPts val="4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Replica  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807313" y="4266832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34328" y="4294161"/>
            <a:ext cx="1076181" cy="580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7313" y="6013146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34328" y="6040463"/>
            <a:ext cx="1076181" cy="5803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27938" y="7641883"/>
            <a:ext cx="1170014" cy="676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54958" y="7669212"/>
            <a:ext cx="1076176" cy="5803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041" y="3925455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525" y="6386880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0419" y="4708512"/>
            <a:ext cx="6562090" cy="0"/>
          </a:xfrm>
          <a:custGeom>
            <a:avLst/>
            <a:gdLst/>
            <a:ahLst/>
            <a:cxnLst/>
            <a:rect l="l" t="t" r="r" b="b"/>
            <a:pathLst>
              <a:path w="6562090">
                <a:moveTo>
                  <a:pt x="0" y="0"/>
                </a:moveTo>
                <a:lnTo>
                  <a:pt x="656181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25" y="800294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1419" y="2092034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0"/>
                </a:moveTo>
                <a:lnTo>
                  <a:pt x="0" y="910461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419" y="3065995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41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1419" y="51879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419" y="56014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1419" y="68770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1419" y="73850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3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1419" y="84899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1419" y="899791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5">
                <a:moveTo>
                  <a:pt x="0" y="0"/>
                </a:moveTo>
                <a:lnTo>
                  <a:pt x="0" y="50075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217" y="3968787"/>
            <a:ext cx="1418590" cy="615315"/>
          </a:xfrm>
          <a:custGeom>
            <a:avLst/>
            <a:gdLst/>
            <a:ahLst/>
            <a:cxnLst/>
            <a:rect l="l" t="t" r="r" b="b"/>
            <a:pathLst>
              <a:path w="1418589" h="615314">
                <a:moveTo>
                  <a:pt x="0" y="0"/>
                </a:moveTo>
                <a:lnTo>
                  <a:pt x="1388946" y="602559"/>
                </a:lnTo>
                <a:lnTo>
                  <a:pt x="1418073" y="61519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2616" y="4452505"/>
            <a:ext cx="289560" cy="238125"/>
          </a:xfrm>
          <a:custGeom>
            <a:avLst/>
            <a:gdLst/>
            <a:ahLst/>
            <a:cxnLst/>
            <a:rect l="l" t="t" r="r" b="b"/>
            <a:pathLst>
              <a:path w="289560" h="238125">
                <a:moveTo>
                  <a:pt x="103111" y="0"/>
                </a:moveTo>
                <a:lnTo>
                  <a:pt x="0" y="237680"/>
                </a:lnTo>
                <a:lnTo>
                  <a:pt x="289229" y="221945"/>
                </a:lnTo>
                <a:lnTo>
                  <a:pt x="10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817" y="2401709"/>
            <a:ext cx="607364" cy="33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802" y="2401708"/>
            <a:ext cx="594995" cy="332105"/>
          </a:xfrm>
          <a:custGeom>
            <a:avLst/>
            <a:gdLst/>
            <a:ahLst/>
            <a:cxnLst/>
            <a:rect l="l" t="t" r="r" b="b"/>
            <a:pathLst>
              <a:path w="594995" h="332105">
                <a:moveTo>
                  <a:pt x="217513" y="331911"/>
                </a:moveTo>
                <a:lnTo>
                  <a:pt x="594398" y="125755"/>
                </a:lnTo>
                <a:lnTo>
                  <a:pt x="360792" y="0"/>
                </a:lnTo>
                <a:lnTo>
                  <a:pt x="0" y="208739"/>
                </a:lnTo>
                <a:lnTo>
                  <a:pt x="31809" y="243605"/>
                </a:lnTo>
                <a:lnTo>
                  <a:pt x="70738" y="273902"/>
                </a:lnTo>
                <a:lnTo>
                  <a:pt x="115526" y="299084"/>
                </a:lnTo>
                <a:lnTo>
                  <a:pt x="164914" y="318602"/>
                </a:lnTo>
                <a:lnTo>
                  <a:pt x="217643" y="331911"/>
                </a:lnTo>
              </a:path>
            </a:pathLst>
          </a:custGeom>
          <a:ln w="9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7957" y="2605824"/>
            <a:ext cx="230492" cy="643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802" y="2605802"/>
            <a:ext cx="233679" cy="644525"/>
          </a:xfrm>
          <a:custGeom>
            <a:avLst/>
            <a:gdLst/>
            <a:ahLst/>
            <a:cxnLst/>
            <a:rect l="l" t="t" r="r" b="b"/>
            <a:pathLst>
              <a:path w="233680" h="644525">
                <a:moveTo>
                  <a:pt x="233606" y="135123"/>
                </a:moveTo>
                <a:lnTo>
                  <a:pt x="182663" y="121415"/>
                </a:lnTo>
                <a:lnTo>
                  <a:pt x="136137" y="104174"/>
                </a:lnTo>
                <a:lnTo>
                  <a:pt x="94318" y="83405"/>
                </a:lnTo>
                <a:lnTo>
                  <a:pt x="57496" y="59115"/>
                </a:lnTo>
                <a:lnTo>
                  <a:pt x="25959" y="31311"/>
                </a:lnTo>
                <a:lnTo>
                  <a:pt x="0" y="0"/>
                </a:lnTo>
                <a:lnTo>
                  <a:pt x="0" y="526559"/>
                </a:lnTo>
                <a:lnTo>
                  <a:pt x="32303" y="561559"/>
                </a:lnTo>
                <a:lnTo>
                  <a:pt x="71491" y="591144"/>
                </a:lnTo>
                <a:lnTo>
                  <a:pt x="116294" y="614972"/>
                </a:lnTo>
                <a:lnTo>
                  <a:pt x="165443" y="632701"/>
                </a:lnTo>
                <a:lnTo>
                  <a:pt x="217669" y="643989"/>
                </a:lnTo>
                <a:lnTo>
                  <a:pt x="217513" y="127816"/>
                </a:lnTo>
              </a:path>
            </a:pathLst>
          </a:custGeom>
          <a:ln w="9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8297" y="2527465"/>
            <a:ext cx="376885" cy="721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409" y="2527463"/>
            <a:ext cx="363855" cy="721995"/>
          </a:xfrm>
          <a:custGeom>
            <a:avLst/>
            <a:gdLst/>
            <a:ahLst/>
            <a:cxnLst/>
            <a:rect l="l" t="t" r="r" b="b"/>
            <a:pathLst>
              <a:path w="363854" h="721994">
                <a:moveTo>
                  <a:pt x="0" y="206156"/>
                </a:moveTo>
                <a:lnTo>
                  <a:pt x="0" y="721755"/>
                </a:lnTo>
                <a:lnTo>
                  <a:pt x="363387" y="517608"/>
                </a:lnTo>
                <a:lnTo>
                  <a:pt x="363387" y="0"/>
                </a:lnTo>
                <a:lnTo>
                  <a:pt x="0" y="206156"/>
                </a:lnTo>
                <a:close/>
              </a:path>
            </a:pathLst>
          </a:custGeom>
          <a:ln w="9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7824" y="2401682"/>
            <a:ext cx="610235" cy="848360"/>
          </a:xfrm>
          <a:custGeom>
            <a:avLst/>
            <a:gdLst/>
            <a:ahLst/>
            <a:cxnLst/>
            <a:rect l="l" t="t" r="r" b="b"/>
            <a:pathLst>
              <a:path w="610235" h="848360">
                <a:moveTo>
                  <a:pt x="609972" y="130478"/>
                </a:moveTo>
                <a:lnTo>
                  <a:pt x="373770" y="0"/>
                </a:lnTo>
                <a:lnTo>
                  <a:pt x="0" y="204694"/>
                </a:lnTo>
                <a:lnTo>
                  <a:pt x="12978" y="730679"/>
                </a:lnTo>
                <a:lnTo>
                  <a:pt x="45278" y="765667"/>
                </a:lnTo>
                <a:lnTo>
                  <a:pt x="84460" y="795244"/>
                </a:lnTo>
                <a:lnTo>
                  <a:pt x="129256" y="819068"/>
                </a:lnTo>
                <a:lnTo>
                  <a:pt x="178398" y="836796"/>
                </a:lnTo>
                <a:lnTo>
                  <a:pt x="230621" y="848084"/>
                </a:lnTo>
                <a:lnTo>
                  <a:pt x="609972" y="643363"/>
                </a:lnTo>
                <a:lnTo>
                  <a:pt x="609972" y="130478"/>
                </a:lnTo>
                <a:close/>
              </a:path>
            </a:pathLst>
          </a:custGeom>
          <a:ln w="26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419" y="2925078"/>
            <a:ext cx="36916" cy="46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432" y="2925065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24366" y="2966"/>
                </a:moveTo>
                <a:lnTo>
                  <a:pt x="30724" y="9145"/>
                </a:lnTo>
                <a:lnTo>
                  <a:pt x="35028" y="17244"/>
                </a:lnTo>
                <a:lnTo>
                  <a:pt x="36908" y="26229"/>
                </a:lnTo>
                <a:lnTo>
                  <a:pt x="35995" y="35064"/>
                </a:lnTo>
                <a:lnTo>
                  <a:pt x="32310" y="42064"/>
                </a:lnTo>
                <a:lnTo>
                  <a:pt x="26667" y="46011"/>
                </a:lnTo>
                <a:lnTo>
                  <a:pt x="19821" y="46631"/>
                </a:lnTo>
                <a:lnTo>
                  <a:pt x="12530" y="43649"/>
                </a:lnTo>
                <a:lnTo>
                  <a:pt x="6173" y="37475"/>
                </a:lnTo>
                <a:lnTo>
                  <a:pt x="1872" y="29382"/>
                </a:lnTo>
                <a:lnTo>
                  <a:pt x="0" y="20398"/>
                </a:lnTo>
                <a:lnTo>
                  <a:pt x="928" y="11552"/>
                </a:lnTo>
                <a:lnTo>
                  <a:pt x="4597" y="4566"/>
                </a:lnTo>
                <a:lnTo>
                  <a:pt x="10233" y="624"/>
                </a:lnTo>
                <a:lnTo>
                  <a:pt x="17076" y="0"/>
                </a:lnTo>
                <a:lnTo>
                  <a:pt x="24366" y="2966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8936" y="3020159"/>
            <a:ext cx="169825" cy="162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8830" y="2705112"/>
            <a:ext cx="168910" cy="94615"/>
          </a:xfrm>
          <a:custGeom>
            <a:avLst/>
            <a:gdLst/>
            <a:ahLst/>
            <a:cxnLst/>
            <a:rect l="l" t="t" r="r" b="b"/>
            <a:pathLst>
              <a:path w="168910" h="94614">
                <a:moveTo>
                  <a:pt x="6692" y="0"/>
                </a:moveTo>
                <a:lnTo>
                  <a:pt x="3429" y="139"/>
                </a:lnTo>
                <a:lnTo>
                  <a:pt x="482" y="3149"/>
                </a:lnTo>
                <a:lnTo>
                  <a:pt x="0" y="4546"/>
                </a:lnTo>
                <a:lnTo>
                  <a:pt x="165" y="5943"/>
                </a:lnTo>
                <a:lnTo>
                  <a:pt x="495" y="9334"/>
                </a:lnTo>
                <a:lnTo>
                  <a:pt x="2552" y="12369"/>
                </a:lnTo>
                <a:lnTo>
                  <a:pt x="5689" y="14097"/>
                </a:lnTo>
                <a:lnTo>
                  <a:pt x="40746" y="40388"/>
                </a:lnTo>
                <a:lnTo>
                  <a:pt x="78643" y="62687"/>
                </a:lnTo>
                <a:lnTo>
                  <a:pt x="118994" y="80794"/>
                </a:lnTo>
                <a:lnTo>
                  <a:pt x="161417" y="94513"/>
                </a:lnTo>
                <a:lnTo>
                  <a:pt x="165722" y="93611"/>
                </a:lnTo>
                <a:lnTo>
                  <a:pt x="168427" y="89598"/>
                </a:lnTo>
                <a:lnTo>
                  <a:pt x="166776" y="82740"/>
                </a:lnTo>
                <a:lnTo>
                  <a:pt x="164426" y="80530"/>
                </a:lnTo>
                <a:lnTo>
                  <a:pt x="161417" y="79895"/>
                </a:lnTo>
                <a:lnTo>
                  <a:pt x="119861" y="66667"/>
                </a:lnTo>
                <a:lnTo>
                  <a:pt x="80317" y="49114"/>
                </a:lnTo>
                <a:lnTo>
                  <a:pt x="43170" y="27432"/>
                </a:lnTo>
                <a:lnTo>
                  <a:pt x="8801" y="1816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8842" y="2705096"/>
            <a:ext cx="168910" cy="93980"/>
          </a:xfrm>
          <a:custGeom>
            <a:avLst/>
            <a:gdLst/>
            <a:ahLst/>
            <a:cxnLst/>
            <a:rect l="l" t="t" r="r" b="b"/>
            <a:pathLst>
              <a:path w="168910" h="93980">
                <a:moveTo>
                  <a:pt x="7916" y="9733"/>
                </a:moveTo>
                <a:lnTo>
                  <a:pt x="41715" y="38443"/>
                </a:lnTo>
                <a:lnTo>
                  <a:pt x="79195" y="61324"/>
                </a:lnTo>
                <a:lnTo>
                  <a:pt x="119971" y="77982"/>
                </a:lnTo>
                <a:lnTo>
                  <a:pt x="163654" y="88020"/>
                </a:lnTo>
                <a:lnTo>
                  <a:pt x="165704" y="93605"/>
                </a:lnTo>
                <a:lnTo>
                  <a:pt x="168430" y="89612"/>
                </a:lnTo>
                <a:lnTo>
                  <a:pt x="167443" y="85567"/>
                </a:lnTo>
                <a:lnTo>
                  <a:pt x="166768" y="82749"/>
                </a:lnTo>
                <a:lnTo>
                  <a:pt x="164432" y="80531"/>
                </a:lnTo>
                <a:lnTo>
                  <a:pt x="163654" y="88020"/>
                </a:lnTo>
                <a:lnTo>
                  <a:pt x="120792" y="70214"/>
                </a:lnTo>
                <a:lnTo>
                  <a:pt x="80490" y="51118"/>
                </a:lnTo>
                <a:lnTo>
                  <a:pt x="42835" y="30901"/>
                </a:lnTo>
                <a:lnTo>
                  <a:pt x="7916" y="9733"/>
                </a:lnTo>
                <a:lnTo>
                  <a:pt x="6696" y="0"/>
                </a:lnTo>
                <a:lnTo>
                  <a:pt x="3426" y="130"/>
                </a:lnTo>
                <a:lnTo>
                  <a:pt x="1479" y="2113"/>
                </a:lnTo>
                <a:lnTo>
                  <a:pt x="467" y="3157"/>
                </a:lnTo>
                <a:lnTo>
                  <a:pt x="0" y="4540"/>
                </a:lnTo>
                <a:lnTo>
                  <a:pt x="7916" y="9733"/>
                </a:lnTo>
                <a:lnTo>
                  <a:pt x="493" y="9342"/>
                </a:lnTo>
                <a:lnTo>
                  <a:pt x="2543" y="12369"/>
                </a:lnTo>
                <a:lnTo>
                  <a:pt x="7916" y="9733"/>
                </a:lnTo>
                <a:close/>
              </a:path>
            </a:pathLst>
          </a:custGeom>
          <a:ln w="9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8918" y="2751321"/>
            <a:ext cx="47486" cy="30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2711" y="275565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7460"/>
                </a:moveTo>
                <a:lnTo>
                  <a:pt x="40810" y="13478"/>
                </a:lnTo>
                <a:lnTo>
                  <a:pt x="25880" y="848"/>
                </a:lnTo>
                <a:lnTo>
                  <a:pt x="13968" y="0"/>
                </a:lnTo>
                <a:lnTo>
                  <a:pt x="5959" y="11364"/>
                </a:lnTo>
                <a:lnTo>
                  <a:pt x="0" y="13312"/>
                </a:lnTo>
                <a:lnTo>
                  <a:pt x="2299" y="17337"/>
                </a:lnTo>
                <a:lnTo>
                  <a:pt x="11120" y="21768"/>
                </a:lnTo>
                <a:lnTo>
                  <a:pt x="24725" y="24934"/>
                </a:lnTo>
                <a:lnTo>
                  <a:pt x="29663" y="25570"/>
                </a:lnTo>
                <a:lnTo>
                  <a:pt x="35984" y="27087"/>
                </a:lnTo>
                <a:lnTo>
                  <a:pt x="44961" y="30659"/>
                </a:lnTo>
                <a:lnTo>
                  <a:pt x="57871" y="374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5193" y="2762135"/>
            <a:ext cx="155727" cy="121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5193" y="2770174"/>
            <a:ext cx="156210" cy="90805"/>
          </a:xfrm>
          <a:custGeom>
            <a:avLst/>
            <a:gdLst/>
            <a:ahLst/>
            <a:cxnLst/>
            <a:rect l="l" t="t" r="r" b="b"/>
            <a:pathLst>
              <a:path w="156210" h="90805">
                <a:moveTo>
                  <a:pt x="0" y="0"/>
                </a:moveTo>
                <a:lnTo>
                  <a:pt x="0" y="10236"/>
                </a:lnTo>
                <a:lnTo>
                  <a:pt x="34946" y="36697"/>
                </a:lnTo>
                <a:lnTo>
                  <a:pt x="72820" y="59061"/>
                </a:lnTo>
                <a:lnTo>
                  <a:pt x="113215" y="77119"/>
                </a:lnTo>
                <a:lnTo>
                  <a:pt x="155727" y="90665"/>
                </a:lnTo>
                <a:lnTo>
                  <a:pt x="155727" y="80429"/>
                </a:lnTo>
                <a:lnTo>
                  <a:pt x="113546" y="66236"/>
                </a:lnTo>
                <a:lnTo>
                  <a:pt x="73310" y="47986"/>
                </a:lnTo>
                <a:lnTo>
                  <a:pt x="35351" y="258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758" y="2761385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5" h="121919">
                <a:moveTo>
                  <a:pt x="0" y="0"/>
                </a:moveTo>
                <a:lnTo>
                  <a:pt x="0" y="57828"/>
                </a:lnTo>
                <a:lnTo>
                  <a:pt x="34449" y="73921"/>
                </a:lnTo>
                <a:lnTo>
                  <a:pt x="71950" y="91047"/>
                </a:lnTo>
                <a:lnTo>
                  <a:pt x="112021" y="107449"/>
                </a:lnTo>
                <a:lnTo>
                  <a:pt x="154180" y="121371"/>
                </a:lnTo>
              </a:path>
            </a:pathLst>
          </a:custGeom>
          <a:ln w="93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5201" y="2762846"/>
            <a:ext cx="157480" cy="121920"/>
          </a:xfrm>
          <a:custGeom>
            <a:avLst/>
            <a:gdLst/>
            <a:ahLst/>
            <a:cxnLst/>
            <a:rect l="l" t="t" r="r" b="b"/>
            <a:pathLst>
              <a:path w="157480" h="121919">
                <a:moveTo>
                  <a:pt x="157294" y="121371"/>
                </a:moveTo>
                <a:lnTo>
                  <a:pt x="157294" y="82462"/>
                </a:lnTo>
                <a:lnTo>
                  <a:pt x="114310" y="66902"/>
                </a:lnTo>
                <a:lnTo>
                  <a:pt x="73654" y="47993"/>
                </a:lnTo>
                <a:lnTo>
                  <a:pt x="35494" y="25703"/>
                </a:lnTo>
                <a:lnTo>
                  <a:pt x="0" y="0"/>
                </a:lnTo>
              </a:path>
            </a:pathLst>
          </a:custGeom>
          <a:ln w="9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100" y="429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2100" y="607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2100" y="76581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1100" y="5156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2100" y="480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125" y="5569673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5346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3225" y="6845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2100" y="6489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3225" y="7353262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2100" y="699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8458162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43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32100" y="8102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4025" y="8966166"/>
            <a:ext cx="6532880" cy="0"/>
          </a:xfrm>
          <a:custGeom>
            <a:avLst/>
            <a:gdLst/>
            <a:ahLst/>
            <a:cxnLst/>
            <a:rect l="l" t="t" r="r" b="b"/>
            <a:pathLst>
              <a:path w="6532880">
                <a:moveTo>
                  <a:pt x="0" y="0"/>
                </a:moveTo>
                <a:lnTo>
                  <a:pt x="653237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2100" y="86106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69328" y="3182711"/>
            <a:ext cx="2164080" cy="1464310"/>
          </a:xfrm>
          <a:custGeom>
            <a:avLst/>
            <a:gdLst/>
            <a:ahLst/>
            <a:cxnLst/>
            <a:rect l="l" t="t" r="r" b="b"/>
            <a:pathLst>
              <a:path w="2164079" h="1464310">
                <a:moveTo>
                  <a:pt x="0" y="1463697"/>
                </a:moveTo>
                <a:lnTo>
                  <a:pt x="2137672" y="17788"/>
                </a:lnTo>
                <a:lnTo>
                  <a:pt x="2163971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34424" y="3055353"/>
            <a:ext cx="287655" cy="252729"/>
          </a:xfrm>
          <a:custGeom>
            <a:avLst/>
            <a:gdLst/>
            <a:ahLst/>
            <a:cxnLst/>
            <a:rect l="l" t="t" r="r" b="b"/>
            <a:pathLst>
              <a:path w="287654" h="252729">
                <a:moveTo>
                  <a:pt x="287172" y="0"/>
                </a:moveTo>
                <a:lnTo>
                  <a:pt x="0" y="37858"/>
                </a:lnTo>
                <a:lnTo>
                  <a:pt x="145148" y="252450"/>
                </a:lnTo>
                <a:lnTo>
                  <a:pt x="2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90185" y="3986199"/>
            <a:ext cx="1384935" cy="1384935"/>
          </a:xfrm>
          <a:custGeom>
            <a:avLst/>
            <a:gdLst/>
            <a:ahLst/>
            <a:cxnLst/>
            <a:rect l="l" t="t" r="r" b="b"/>
            <a:pathLst>
              <a:path w="1384935" h="1384935">
                <a:moveTo>
                  <a:pt x="0" y="0"/>
                </a:moveTo>
                <a:lnTo>
                  <a:pt x="1361973" y="1361973"/>
                </a:lnTo>
                <a:lnTo>
                  <a:pt x="1384423" y="1384423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60554" y="525658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83197" y="0"/>
                </a:moveTo>
                <a:lnTo>
                  <a:pt x="0" y="183197"/>
                </a:lnTo>
                <a:lnTo>
                  <a:pt x="274802" y="274789"/>
                </a:lnTo>
                <a:lnTo>
                  <a:pt x="183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8616" y="3987584"/>
            <a:ext cx="1446530" cy="2165350"/>
          </a:xfrm>
          <a:custGeom>
            <a:avLst/>
            <a:gdLst/>
            <a:ahLst/>
            <a:cxnLst/>
            <a:rect l="l" t="t" r="r" b="b"/>
            <a:pathLst>
              <a:path w="1446529" h="2165350">
                <a:moveTo>
                  <a:pt x="0" y="0"/>
                </a:moveTo>
                <a:lnTo>
                  <a:pt x="1428616" y="2138935"/>
                </a:lnTo>
                <a:lnTo>
                  <a:pt x="1446251" y="216533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9517" y="6054585"/>
            <a:ext cx="252095" cy="287655"/>
          </a:xfrm>
          <a:custGeom>
            <a:avLst/>
            <a:gdLst/>
            <a:ahLst/>
            <a:cxnLst/>
            <a:rect l="l" t="t" r="r" b="b"/>
            <a:pathLst>
              <a:path w="252095" h="287654">
                <a:moveTo>
                  <a:pt x="215442" y="0"/>
                </a:moveTo>
                <a:lnTo>
                  <a:pt x="0" y="143891"/>
                </a:lnTo>
                <a:lnTo>
                  <a:pt x="251625" y="287388"/>
                </a:lnTo>
                <a:lnTo>
                  <a:pt x="215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15395" y="3999661"/>
            <a:ext cx="1433195" cy="2638425"/>
          </a:xfrm>
          <a:custGeom>
            <a:avLst/>
            <a:gdLst/>
            <a:ahLst/>
            <a:cxnLst/>
            <a:rect l="l" t="t" r="r" b="b"/>
            <a:pathLst>
              <a:path w="1433195" h="2638425">
                <a:moveTo>
                  <a:pt x="0" y="0"/>
                </a:moveTo>
                <a:lnTo>
                  <a:pt x="1417861" y="2610020"/>
                </a:lnTo>
                <a:lnTo>
                  <a:pt x="1433017" y="263791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9431" y="6547840"/>
            <a:ext cx="238125" cy="289560"/>
          </a:xfrm>
          <a:custGeom>
            <a:avLst/>
            <a:gdLst/>
            <a:ahLst/>
            <a:cxnLst/>
            <a:rect l="l" t="t" r="r" b="b"/>
            <a:pathLst>
              <a:path w="238125" h="289559">
                <a:moveTo>
                  <a:pt x="227660" y="0"/>
                </a:moveTo>
                <a:lnTo>
                  <a:pt x="0" y="123672"/>
                </a:lnTo>
                <a:lnTo>
                  <a:pt x="237502" y="289496"/>
                </a:lnTo>
                <a:lnTo>
                  <a:pt x="2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0028" y="3977360"/>
            <a:ext cx="1480185" cy="3178810"/>
          </a:xfrm>
          <a:custGeom>
            <a:avLst/>
            <a:gdLst/>
            <a:ahLst/>
            <a:cxnLst/>
            <a:rect l="l" t="t" r="r" b="b"/>
            <a:pathLst>
              <a:path w="1480185" h="3178809">
                <a:moveTo>
                  <a:pt x="0" y="0"/>
                </a:moveTo>
                <a:lnTo>
                  <a:pt x="1466552" y="3149893"/>
                </a:lnTo>
                <a:lnTo>
                  <a:pt x="1479953" y="3178676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9149" y="7072579"/>
            <a:ext cx="234950" cy="289560"/>
          </a:xfrm>
          <a:custGeom>
            <a:avLst/>
            <a:gdLst/>
            <a:ahLst/>
            <a:cxnLst/>
            <a:rect l="l" t="t" r="r" b="b"/>
            <a:pathLst>
              <a:path w="234950" h="289559">
                <a:moveTo>
                  <a:pt x="234873" y="0"/>
                </a:moveTo>
                <a:lnTo>
                  <a:pt x="0" y="109359"/>
                </a:lnTo>
                <a:lnTo>
                  <a:pt x="226796" y="289547"/>
                </a:lnTo>
                <a:lnTo>
                  <a:pt x="23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96319" y="3975480"/>
            <a:ext cx="1477010" cy="3799840"/>
          </a:xfrm>
          <a:custGeom>
            <a:avLst/>
            <a:gdLst/>
            <a:ahLst/>
            <a:cxnLst/>
            <a:rect l="l" t="t" r="r" b="b"/>
            <a:pathLst>
              <a:path w="1477010" h="3799840">
                <a:moveTo>
                  <a:pt x="0" y="0"/>
                </a:moveTo>
                <a:lnTo>
                  <a:pt x="1465351" y="3770180"/>
                </a:lnTo>
                <a:lnTo>
                  <a:pt x="1476853" y="3799774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40932" y="7698740"/>
            <a:ext cx="241935" cy="288925"/>
          </a:xfrm>
          <a:custGeom>
            <a:avLst/>
            <a:gdLst/>
            <a:ahLst/>
            <a:cxnLst/>
            <a:rect l="l" t="t" r="r" b="b"/>
            <a:pathLst>
              <a:path w="241935" h="288925">
                <a:moveTo>
                  <a:pt x="241477" y="0"/>
                </a:moveTo>
                <a:lnTo>
                  <a:pt x="0" y="93852"/>
                </a:lnTo>
                <a:lnTo>
                  <a:pt x="214591" y="288404"/>
                </a:lnTo>
                <a:lnTo>
                  <a:pt x="241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88382" y="3995292"/>
            <a:ext cx="1487805" cy="4274820"/>
          </a:xfrm>
          <a:custGeom>
            <a:avLst/>
            <a:gdLst/>
            <a:ahLst/>
            <a:cxnLst/>
            <a:rect l="l" t="t" r="r" b="b"/>
            <a:pathLst>
              <a:path w="1487804" h="4274820">
                <a:moveTo>
                  <a:pt x="0" y="0"/>
                </a:moveTo>
                <a:lnTo>
                  <a:pt x="1477303" y="4244574"/>
                </a:lnTo>
                <a:lnTo>
                  <a:pt x="1487739" y="4274559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43345" y="8197291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10" h="287654">
                <a:moveTo>
                  <a:pt x="244690" y="0"/>
                </a:moveTo>
                <a:lnTo>
                  <a:pt x="0" y="85153"/>
                </a:lnTo>
                <a:lnTo>
                  <a:pt x="207505" y="287262"/>
                </a:lnTo>
                <a:lnTo>
                  <a:pt x="244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81778" y="3963949"/>
            <a:ext cx="1454150" cy="4719320"/>
          </a:xfrm>
          <a:custGeom>
            <a:avLst/>
            <a:gdLst/>
            <a:ahLst/>
            <a:cxnLst/>
            <a:rect l="l" t="t" r="r" b="b"/>
            <a:pathLst>
              <a:path w="1454150" h="4719320">
                <a:moveTo>
                  <a:pt x="0" y="0"/>
                </a:moveTo>
                <a:lnTo>
                  <a:pt x="1444276" y="4688362"/>
                </a:lnTo>
                <a:lnTo>
                  <a:pt x="1453623" y="4718705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2260" y="8614171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7599" y="0"/>
                </a:moveTo>
                <a:lnTo>
                  <a:pt x="0" y="76273"/>
                </a:lnTo>
                <a:lnTo>
                  <a:pt x="200075" y="285734"/>
                </a:lnTo>
                <a:lnTo>
                  <a:pt x="24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9418" y="3998480"/>
            <a:ext cx="1379220" cy="979169"/>
          </a:xfrm>
          <a:custGeom>
            <a:avLst/>
            <a:gdLst/>
            <a:ahLst/>
            <a:cxnLst/>
            <a:rect l="l" t="t" r="r" b="b"/>
            <a:pathLst>
              <a:path w="1379220" h="979170">
                <a:moveTo>
                  <a:pt x="0" y="0"/>
                </a:moveTo>
                <a:lnTo>
                  <a:pt x="1352935" y="960414"/>
                </a:lnTo>
                <a:lnTo>
                  <a:pt x="1378825" y="978793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77369" y="4853266"/>
            <a:ext cx="286385" cy="255904"/>
          </a:xfrm>
          <a:custGeom>
            <a:avLst/>
            <a:gdLst/>
            <a:ahLst/>
            <a:cxnLst/>
            <a:rect l="l" t="t" r="r" b="b"/>
            <a:pathLst>
              <a:path w="286385" h="255904">
                <a:moveTo>
                  <a:pt x="149961" y="0"/>
                </a:moveTo>
                <a:lnTo>
                  <a:pt x="0" y="211264"/>
                </a:lnTo>
                <a:lnTo>
                  <a:pt x="286245" y="255600"/>
                </a:lnTo>
                <a:lnTo>
                  <a:pt x="149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69188" y="3242361"/>
            <a:ext cx="2183765" cy="1888489"/>
          </a:xfrm>
          <a:custGeom>
            <a:avLst/>
            <a:gdLst/>
            <a:ahLst/>
            <a:cxnLst/>
            <a:rect l="l" t="t" r="r" b="b"/>
            <a:pathLst>
              <a:path w="2183765" h="1888489">
                <a:moveTo>
                  <a:pt x="0" y="1888285"/>
                </a:moveTo>
                <a:lnTo>
                  <a:pt x="2159337" y="20769"/>
                </a:lnTo>
                <a:lnTo>
                  <a:pt x="2183351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43797" y="3093643"/>
            <a:ext cx="281305" cy="267970"/>
          </a:xfrm>
          <a:custGeom>
            <a:avLst/>
            <a:gdLst/>
            <a:ahLst/>
            <a:cxnLst/>
            <a:rect l="l" t="t" r="r" b="b"/>
            <a:pathLst>
              <a:path w="281304" h="267970">
                <a:moveTo>
                  <a:pt x="280695" y="0"/>
                </a:moveTo>
                <a:lnTo>
                  <a:pt x="0" y="71500"/>
                </a:lnTo>
                <a:lnTo>
                  <a:pt x="169468" y="267461"/>
                </a:lnTo>
                <a:lnTo>
                  <a:pt x="28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69188" y="3211707"/>
            <a:ext cx="2202180" cy="2350770"/>
          </a:xfrm>
          <a:custGeom>
            <a:avLst/>
            <a:gdLst/>
            <a:ahLst/>
            <a:cxnLst/>
            <a:rect l="l" t="t" r="r" b="b"/>
            <a:pathLst>
              <a:path w="2202179" h="2350770">
                <a:moveTo>
                  <a:pt x="0" y="2350739"/>
                </a:moveTo>
                <a:lnTo>
                  <a:pt x="2180472" y="23170"/>
                </a:lnTo>
                <a:lnTo>
                  <a:pt x="2202178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55125" y="3045802"/>
            <a:ext cx="271780" cy="278130"/>
          </a:xfrm>
          <a:custGeom>
            <a:avLst/>
            <a:gdLst/>
            <a:ahLst/>
            <a:cxnLst/>
            <a:rect l="l" t="t" r="r" b="b"/>
            <a:pathLst>
              <a:path w="271779" h="278129">
                <a:moveTo>
                  <a:pt x="271652" y="0"/>
                </a:moveTo>
                <a:lnTo>
                  <a:pt x="0" y="100520"/>
                </a:lnTo>
                <a:lnTo>
                  <a:pt x="189064" y="277634"/>
                </a:lnTo>
                <a:lnTo>
                  <a:pt x="271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69188" y="3298617"/>
            <a:ext cx="2226945" cy="3064510"/>
          </a:xfrm>
          <a:custGeom>
            <a:avLst/>
            <a:gdLst/>
            <a:ahLst/>
            <a:cxnLst/>
            <a:rect l="l" t="t" r="r" b="b"/>
            <a:pathLst>
              <a:path w="2226945" h="3064510">
                <a:moveTo>
                  <a:pt x="0" y="3063929"/>
                </a:moveTo>
                <a:lnTo>
                  <a:pt x="2207699" y="25685"/>
                </a:lnTo>
                <a:lnTo>
                  <a:pt x="222636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72092" y="3114713"/>
            <a:ext cx="257175" cy="285750"/>
          </a:xfrm>
          <a:custGeom>
            <a:avLst/>
            <a:gdLst/>
            <a:ahLst/>
            <a:cxnLst/>
            <a:rect l="l" t="t" r="r" b="b"/>
            <a:pathLst>
              <a:path w="257175" h="285750">
                <a:moveTo>
                  <a:pt x="257086" y="0"/>
                </a:moveTo>
                <a:lnTo>
                  <a:pt x="0" y="133438"/>
                </a:lnTo>
                <a:lnTo>
                  <a:pt x="209588" y="285737"/>
                </a:lnTo>
                <a:lnTo>
                  <a:pt x="257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69188" y="3280842"/>
            <a:ext cx="2239645" cy="3539490"/>
          </a:xfrm>
          <a:custGeom>
            <a:avLst/>
            <a:gdLst/>
            <a:ahLst/>
            <a:cxnLst/>
            <a:rect l="l" t="t" r="r" b="b"/>
            <a:pathLst>
              <a:path w="2239645" h="3539490">
                <a:moveTo>
                  <a:pt x="0" y="3538904"/>
                </a:moveTo>
                <a:lnTo>
                  <a:pt x="2222060" y="26830"/>
                </a:lnTo>
                <a:lnTo>
                  <a:pt x="2239035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81782" y="3088728"/>
            <a:ext cx="248285" cy="288290"/>
          </a:xfrm>
          <a:custGeom>
            <a:avLst/>
            <a:gdLst/>
            <a:ahLst/>
            <a:cxnLst/>
            <a:rect l="l" t="t" r="r" b="b"/>
            <a:pathLst>
              <a:path w="248284" h="288289">
                <a:moveTo>
                  <a:pt x="247992" y="0"/>
                </a:moveTo>
                <a:lnTo>
                  <a:pt x="0" y="149682"/>
                </a:lnTo>
                <a:lnTo>
                  <a:pt x="218935" y="288201"/>
                </a:lnTo>
                <a:lnTo>
                  <a:pt x="247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9188" y="3271305"/>
            <a:ext cx="2251710" cy="4082415"/>
          </a:xfrm>
          <a:custGeom>
            <a:avLst/>
            <a:gdLst/>
            <a:ahLst/>
            <a:cxnLst/>
            <a:rect l="l" t="t" r="r" b="b"/>
            <a:pathLst>
              <a:path w="2251709" h="4082415">
                <a:moveTo>
                  <a:pt x="0" y="4081841"/>
                </a:moveTo>
                <a:lnTo>
                  <a:pt x="2236144" y="27801"/>
                </a:lnTo>
                <a:lnTo>
                  <a:pt x="2251478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91904" y="3072244"/>
            <a:ext cx="238760" cy="289560"/>
          </a:xfrm>
          <a:custGeom>
            <a:avLst/>
            <a:gdLst/>
            <a:ahLst/>
            <a:cxnLst/>
            <a:rect l="l" t="t" r="r" b="b"/>
            <a:pathLst>
              <a:path w="238759" h="289560">
                <a:moveTo>
                  <a:pt x="238556" y="0"/>
                </a:moveTo>
                <a:lnTo>
                  <a:pt x="0" y="164299"/>
                </a:lnTo>
                <a:lnTo>
                  <a:pt x="226860" y="289420"/>
                </a:lnTo>
                <a:lnTo>
                  <a:pt x="23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9188" y="3277124"/>
            <a:ext cx="2259330" cy="4698365"/>
          </a:xfrm>
          <a:custGeom>
            <a:avLst/>
            <a:gdLst/>
            <a:ahLst/>
            <a:cxnLst/>
            <a:rect l="l" t="t" r="r" b="b"/>
            <a:pathLst>
              <a:path w="2259329" h="4698365">
                <a:moveTo>
                  <a:pt x="0" y="4698322"/>
                </a:moveTo>
                <a:lnTo>
                  <a:pt x="2245009" y="28614"/>
                </a:lnTo>
                <a:lnTo>
                  <a:pt x="225876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97442" y="3072244"/>
            <a:ext cx="233679" cy="290195"/>
          </a:xfrm>
          <a:custGeom>
            <a:avLst/>
            <a:gdLst/>
            <a:ahLst/>
            <a:cxnLst/>
            <a:rect l="l" t="t" r="r" b="b"/>
            <a:pathLst>
              <a:path w="233679" h="290195">
                <a:moveTo>
                  <a:pt x="229006" y="0"/>
                </a:moveTo>
                <a:lnTo>
                  <a:pt x="0" y="177368"/>
                </a:lnTo>
                <a:lnTo>
                  <a:pt x="233502" y="289623"/>
                </a:lnTo>
                <a:lnTo>
                  <a:pt x="229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9188" y="3280474"/>
            <a:ext cx="2263140" cy="5165090"/>
          </a:xfrm>
          <a:custGeom>
            <a:avLst/>
            <a:gdLst/>
            <a:ahLst/>
            <a:cxnLst/>
            <a:rect l="l" t="t" r="r" b="b"/>
            <a:pathLst>
              <a:path w="2263140" h="5165090">
                <a:moveTo>
                  <a:pt x="0" y="5164873"/>
                </a:moveTo>
                <a:lnTo>
                  <a:pt x="2249788" y="29082"/>
                </a:lnTo>
                <a:lnTo>
                  <a:pt x="226252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00325" y="3072244"/>
            <a:ext cx="237490" cy="289560"/>
          </a:xfrm>
          <a:custGeom>
            <a:avLst/>
            <a:gdLst/>
            <a:ahLst/>
            <a:cxnLst/>
            <a:rect l="l" t="t" r="r" b="b"/>
            <a:pathLst>
              <a:path w="237490" h="289560">
                <a:moveTo>
                  <a:pt x="222605" y="0"/>
                </a:moveTo>
                <a:lnTo>
                  <a:pt x="0" y="185331"/>
                </a:lnTo>
                <a:lnTo>
                  <a:pt x="237312" y="289293"/>
                </a:lnTo>
                <a:lnTo>
                  <a:pt x="2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69188" y="3285160"/>
            <a:ext cx="2268855" cy="5630545"/>
          </a:xfrm>
          <a:custGeom>
            <a:avLst/>
            <a:gdLst/>
            <a:ahLst/>
            <a:cxnLst/>
            <a:rect l="l" t="t" r="r" b="b"/>
            <a:pathLst>
              <a:path w="2268854" h="5630545">
                <a:moveTo>
                  <a:pt x="0" y="5630085"/>
                </a:moveTo>
                <a:lnTo>
                  <a:pt x="2256845" y="29448"/>
                </a:lnTo>
                <a:lnTo>
                  <a:pt x="2268712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05875" y="3074314"/>
            <a:ext cx="240665" cy="288925"/>
          </a:xfrm>
          <a:custGeom>
            <a:avLst/>
            <a:gdLst/>
            <a:ahLst/>
            <a:cxnLst/>
            <a:rect l="l" t="t" r="r" b="b"/>
            <a:pathLst>
              <a:path w="240665" h="288925">
                <a:moveTo>
                  <a:pt x="216992" y="0"/>
                </a:moveTo>
                <a:lnTo>
                  <a:pt x="0" y="191884"/>
                </a:lnTo>
                <a:lnTo>
                  <a:pt x="240309" y="288709"/>
                </a:lnTo>
                <a:lnTo>
                  <a:pt x="216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97694" y="3034245"/>
            <a:ext cx="6551295" cy="0"/>
          </a:xfrm>
          <a:custGeom>
            <a:avLst/>
            <a:gdLst/>
            <a:ahLst/>
            <a:cxnLst/>
            <a:rect l="l" t="t" r="r" b="b"/>
            <a:pathLst>
              <a:path w="6551295">
                <a:moveTo>
                  <a:pt x="0" y="0"/>
                </a:moveTo>
                <a:lnTo>
                  <a:pt x="6551079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68114" y="3029343"/>
            <a:ext cx="550545" cy="742950"/>
          </a:xfrm>
          <a:custGeom>
            <a:avLst/>
            <a:gdLst/>
            <a:ahLst/>
            <a:cxnLst/>
            <a:rect l="l" t="t" r="r" b="b"/>
            <a:pathLst>
              <a:path w="550545" h="742950">
                <a:moveTo>
                  <a:pt x="0" y="0"/>
                </a:moveTo>
                <a:lnTo>
                  <a:pt x="531158" y="717332"/>
                </a:lnTo>
                <a:lnTo>
                  <a:pt x="550052" y="742848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95164" y="3669588"/>
            <a:ext cx="258445" cy="285750"/>
          </a:xfrm>
          <a:custGeom>
            <a:avLst/>
            <a:gdLst/>
            <a:ahLst/>
            <a:cxnLst/>
            <a:rect l="l" t="t" r="r" b="b"/>
            <a:pathLst>
              <a:path w="258445" h="285750">
                <a:moveTo>
                  <a:pt x="208216" y="0"/>
                </a:moveTo>
                <a:lnTo>
                  <a:pt x="0" y="154177"/>
                </a:lnTo>
                <a:lnTo>
                  <a:pt x="258279" y="285305"/>
                </a:lnTo>
                <a:lnTo>
                  <a:pt x="20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44800" y="3492500"/>
            <a:ext cx="7112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54233" y="1853336"/>
            <a:ext cx="4554346" cy="134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2345" y="1866036"/>
            <a:ext cx="4478134" cy="1270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2333" y="1866036"/>
            <a:ext cx="4478655" cy="1270000"/>
          </a:xfrm>
          <a:custGeom>
            <a:avLst/>
            <a:gdLst/>
            <a:ahLst/>
            <a:cxnLst/>
            <a:rect l="l" t="t" r="r" b="b"/>
            <a:pathLst>
              <a:path w="4478655" h="1270000">
                <a:moveTo>
                  <a:pt x="558800" y="0"/>
                </a:moveTo>
                <a:lnTo>
                  <a:pt x="0" y="635000"/>
                </a:lnTo>
                <a:lnTo>
                  <a:pt x="558800" y="1270000"/>
                </a:lnTo>
                <a:lnTo>
                  <a:pt x="558800" y="983729"/>
                </a:lnTo>
                <a:lnTo>
                  <a:pt x="4171277" y="983729"/>
                </a:lnTo>
                <a:lnTo>
                  <a:pt x="4478159" y="635000"/>
                </a:lnTo>
                <a:lnTo>
                  <a:pt x="4171289" y="286283"/>
                </a:lnTo>
                <a:lnTo>
                  <a:pt x="558800" y="286283"/>
                </a:lnTo>
                <a:lnTo>
                  <a:pt x="558800" y="0"/>
                </a:lnTo>
                <a:close/>
              </a:path>
              <a:path w="4478655" h="1270000">
                <a:moveTo>
                  <a:pt x="4171277" y="983729"/>
                </a:moveTo>
                <a:lnTo>
                  <a:pt x="3919359" y="983729"/>
                </a:lnTo>
                <a:lnTo>
                  <a:pt x="3919359" y="1270000"/>
                </a:lnTo>
                <a:lnTo>
                  <a:pt x="4171277" y="983729"/>
                </a:lnTo>
                <a:close/>
              </a:path>
              <a:path w="4478655" h="1270000">
                <a:moveTo>
                  <a:pt x="3919359" y="0"/>
                </a:moveTo>
                <a:lnTo>
                  <a:pt x="3919359" y="286283"/>
                </a:lnTo>
                <a:lnTo>
                  <a:pt x="4171289" y="286283"/>
                </a:lnTo>
                <a:lnTo>
                  <a:pt x="391935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1281" y="5201386"/>
            <a:ext cx="2732290" cy="1732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09381" y="5214086"/>
            <a:ext cx="2656205" cy="1656080"/>
          </a:xfrm>
          <a:custGeom>
            <a:avLst/>
            <a:gdLst/>
            <a:ahLst/>
            <a:cxnLst/>
            <a:rect l="l" t="t" r="r" b="b"/>
            <a:pathLst>
              <a:path w="2656204" h="1656079">
                <a:moveTo>
                  <a:pt x="2265400" y="0"/>
                </a:moveTo>
                <a:lnTo>
                  <a:pt x="392417" y="0"/>
                </a:lnTo>
                <a:lnTo>
                  <a:pt x="330513" y="153"/>
                </a:lnTo>
                <a:lnTo>
                  <a:pt x="279359" y="1224"/>
                </a:lnTo>
                <a:lnTo>
                  <a:pt x="236053" y="4134"/>
                </a:lnTo>
                <a:lnTo>
                  <a:pt x="197698" y="9799"/>
                </a:lnTo>
                <a:lnTo>
                  <a:pt x="114661" y="42223"/>
                </a:lnTo>
                <a:lnTo>
                  <a:pt x="74501" y="74501"/>
                </a:lnTo>
                <a:lnTo>
                  <a:pt x="42223" y="114661"/>
                </a:lnTo>
                <a:lnTo>
                  <a:pt x="19138" y="161391"/>
                </a:lnTo>
                <a:lnTo>
                  <a:pt x="4126" y="236053"/>
                </a:lnTo>
                <a:lnTo>
                  <a:pt x="1224" y="278986"/>
                </a:lnTo>
                <a:lnTo>
                  <a:pt x="153" y="329629"/>
                </a:lnTo>
                <a:lnTo>
                  <a:pt x="0" y="390690"/>
                </a:lnTo>
                <a:lnTo>
                  <a:pt x="4" y="1265301"/>
                </a:lnTo>
                <a:lnTo>
                  <a:pt x="153" y="1325470"/>
                </a:lnTo>
                <a:lnTo>
                  <a:pt x="1224" y="1376629"/>
                </a:lnTo>
                <a:lnTo>
                  <a:pt x="4150" y="1420047"/>
                </a:lnTo>
                <a:lnTo>
                  <a:pt x="9802" y="1458306"/>
                </a:lnTo>
                <a:lnTo>
                  <a:pt x="42223" y="1541329"/>
                </a:lnTo>
                <a:lnTo>
                  <a:pt x="74501" y="1581488"/>
                </a:lnTo>
                <a:lnTo>
                  <a:pt x="114661" y="1613762"/>
                </a:lnTo>
                <a:lnTo>
                  <a:pt x="161391" y="1636839"/>
                </a:lnTo>
                <a:lnTo>
                  <a:pt x="235943" y="1651854"/>
                </a:lnTo>
                <a:lnTo>
                  <a:pt x="278986" y="1654765"/>
                </a:lnTo>
                <a:lnTo>
                  <a:pt x="329629" y="1655837"/>
                </a:lnTo>
                <a:lnTo>
                  <a:pt x="390690" y="1655991"/>
                </a:lnTo>
                <a:lnTo>
                  <a:pt x="2263660" y="1655991"/>
                </a:lnTo>
                <a:lnTo>
                  <a:pt x="2325565" y="1655837"/>
                </a:lnTo>
                <a:lnTo>
                  <a:pt x="2376723" y="1654765"/>
                </a:lnTo>
                <a:lnTo>
                  <a:pt x="2420032" y="1651854"/>
                </a:lnTo>
                <a:lnTo>
                  <a:pt x="2458391" y="1646185"/>
                </a:lnTo>
                <a:lnTo>
                  <a:pt x="2541428" y="1613762"/>
                </a:lnTo>
                <a:lnTo>
                  <a:pt x="2581587" y="1581488"/>
                </a:lnTo>
                <a:lnTo>
                  <a:pt x="2613862" y="1541329"/>
                </a:lnTo>
                <a:lnTo>
                  <a:pt x="2636939" y="1494599"/>
                </a:lnTo>
                <a:lnTo>
                  <a:pt x="2651961" y="1419936"/>
                </a:lnTo>
                <a:lnTo>
                  <a:pt x="2654864" y="1377004"/>
                </a:lnTo>
                <a:lnTo>
                  <a:pt x="2655937" y="1326361"/>
                </a:lnTo>
                <a:lnTo>
                  <a:pt x="2656090" y="1265301"/>
                </a:lnTo>
                <a:lnTo>
                  <a:pt x="2656086" y="390690"/>
                </a:lnTo>
                <a:lnTo>
                  <a:pt x="2655937" y="330513"/>
                </a:lnTo>
                <a:lnTo>
                  <a:pt x="2654864" y="279359"/>
                </a:lnTo>
                <a:lnTo>
                  <a:pt x="2651937" y="235943"/>
                </a:lnTo>
                <a:lnTo>
                  <a:pt x="2646281" y="197684"/>
                </a:lnTo>
                <a:lnTo>
                  <a:pt x="2613862" y="114661"/>
                </a:lnTo>
                <a:lnTo>
                  <a:pt x="2581587" y="74501"/>
                </a:lnTo>
                <a:lnTo>
                  <a:pt x="2541428" y="42223"/>
                </a:lnTo>
                <a:lnTo>
                  <a:pt x="2494699" y="19138"/>
                </a:lnTo>
                <a:lnTo>
                  <a:pt x="2420143" y="4134"/>
                </a:lnTo>
                <a:lnTo>
                  <a:pt x="2377099" y="1224"/>
                </a:lnTo>
                <a:lnTo>
                  <a:pt x="2326456" y="153"/>
                </a:lnTo>
                <a:lnTo>
                  <a:pt x="226540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801100" y="5651500"/>
            <a:ext cx="18713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3660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 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3517900" y="198966"/>
            <a:ext cx="5971540" cy="2491105"/>
          </a:xfrm>
          <a:prstGeom prst="rect">
            <a:avLst/>
          </a:prstGeom>
        </p:spPr>
        <p:txBody>
          <a:bodyPr vert="horz" wrap="square" lIns="0" tIns="689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30"/>
              </a:spcBef>
            </a:pPr>
            <a:r>
              <a:rPr sz="8000" spc="20" dirty="0"/>
              <a:t>Normal</a:t>
            </a:r>
            <a:r>
              <a:rPr sz="8000" spc="-70" dirty="0"/>
              <a:t> </a:t>
            </a:r>
            <a:r>
              <a:rPr sz="8000" spc="-5" dirty="0"/>
              <a:t>Case</a:t>
            </a:r>
            <a:endParaRPr sz="8000"/>
          </a:p>
          <a:p>
            <a:pPr marL="243204" algn="ctr">
              <a:lnSpc>
                <a:spcPct val="100000"/>
              </a:lnSpc>
              <a:spcBef>
                <a:spcPts val="16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round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trip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6100" y="2628900"/>
            <a:ext cx="2298065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  <a:p>
            <a:pPr marL="12700" marR="5080" indent="241300">
              <a:lnSpc>
                <a:spcPct val="1694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Sequencer  </a:t>
            </a:r>
            <a:r>
              <a:rPr sz="4500" baseline="-5555" dirty="0">
                <a:latin typeface="Arial"/>
                <a:cs typeface="Arial"/>
              </a:rPr>
              <a:t>Shard 1</a:t>
            </a:r>
            <a:r>
              <a:rPr sz="4500" spc="-667" baseline="-5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17700" y="5473700"/>
            <a:ext cx="873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6100" y="5753100"/>
            <a:ext cx="2298065" cy="123190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4500" baseline="-1851" dirty="0">
                <a:latin typeface="Arial"/>
                <a:cs typeface="Arial"/>
              </a:rPr>
              <a:t>Shard 2</a:t>
            </a:r>
            <a:r>
              <a:rPr sz="4500" spc="-667" baseline="-18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17700" y="7162800"/>
            <a:ext cx="873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807313" y="4266832"/>
            <a:ext cx="1170014" cy="676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4328" y="4294161"/>
            <a:ext cx="1076181" cy="5803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07313" y="6013146"/>
            <a:ext cx="1170014" cy="676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34328" y="6040463"/>
            <a:ext cx="1076181" cy="5803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27938" y="7641883"/>
            <a:ext cx="1170014" cy="676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54958" y="7669212"/>
            <a:ext cx="1076176" cy="5803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46100" y="7809222"/>
            <a:ext cx="228536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4500" baseline="-12962" dirty="0">
                <a:latin typeface="Arial"/>
                <a:cs typeface="Arial"/>
              </a:rPr>
              <a:t>Shard 3</a:t>
            </a:r>
            <a:r>
              <a:rPr sz="4500" spc="-817" baseline="-1296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917700" y="8821415"/>
            <a:ext cx="873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dirty="0">
                <a:latin typeface="Arial"/>
                <a:cs typeface="Arial"/>
              </a:rPr>
              <a:t>Replica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2169" y="2780673"/>
            <a:ext cx="1996548" cy="669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0000" y="2933700"/>
            <a:ext cx="1759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42300" y="2794000"/>
            <a:ext cx="112395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5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7000" y="30988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100" y="3403600"/>
            <a:ext cx="15633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Client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6361" y="3684778"/>
            <a:ext cx="664845" cy="917575"/>
          </a:xfrm>
          <a:custGeom>
            <a:avLst/>
            <a:gdLst/>
            <a:ahLst/>
            <a:cxnLst/>
            <a:rect l="l" t="t" r="r" b="b"/>
            <a:pathLst>
              <a:path w="664845" h="917575">
                <a:moveTo>
                  <a:pt x="0" y="0"/>
                </a:moveTo>
                <a:lnTo>
                  <a:pt x="645636" y="891525"/>
                </a:lnTo>
                <a:lnTo>
                  <a:pt x="664258" y="91724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7089" y="4500321"/>
            <a:ext cx="257175" cy="286385"/>
          </a:xfrm>
          <a:custGeom>
            <a:avLst/>
            <a:gdLst/>
            <a:ahLst/>
            <a:cxnLst/>
            <a:rect l="l" t="t" r="r" b="b"/>
            <a:pathLst>
              <a:path w="257175" h="286385">
                <a:moveTo>
                  <a:pt x="209829" y="0"/>
                </a:moveTo>
                <a:lnTo>
                  <a:pt x="0" y="151968"/>
                </a:lnTo>
                <a:lnTo>
                  <a:pt x="256870" y="285813"/>
                </a:lnTo>
                <a:lnTo>
                  <a:pt x="20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0699" y="4835588"/>
            <a:ext cx="832485" cy="1510030"/>
          </a:xfrm>
          <a:custGeom>
            <a:avLst/>
            <a:gdLst/>
            <a:ahLst/>
            <a:cxnLst/>
            <a:rect l="l" t="t" r="r" b="b"/>
            <a:pathLst>
              <a:path w="832485" h="1510029">
                <a:moveTo>
                  <a:pt x="0" y="0"/>
                </a:moveTo>
                <a:lnTo>
                  <a:pt x="817038" y="1481827"/>
                </a:lnTo>
                <a:lnTo>
                  <a:pt x="832368" y="150963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4304" y="6254877"/>
            <a:ext cx="238760" cy="289560"/>
          </a:xfrm>
          <a:custGeom>
            <a:avLst/>
            <a:gdLst/>
            <a:ahLst/>
            <a:cxnLst/>
            <a:rect l="l" t="t" r="r" b="b"/>
            <a:pathLst>
              <a:path w="238760" h="289559">
                <a:moveTo>
                  <a:pt x="226885" y="0"/>
                </a:moveTo>
                <a:lnTo>
                  <a:pt x="0" y="125095"/>
                </a:lnTo>
                <a:lnTo>
                  <a:pt x="238531" y="289420"/>
                </a:lnTo>
                <a:lnTo>
                  <a:pt x="226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280" y="4832121"/>
            <a:ext cx="812800" cy="3145790"/>
          </a:xfrm>
          <a:custGeom>
            <a:avLst/>
            <a:gdLst/>
            <a:ahLst/>
            <a:cxnLst/>
            <a:rect l="l" t="t" r="r" b="b"/>
            <a:pathLst>
              <a:path w="812800" h="3145790">
                <a:moveTo>
                  <a:pt x="0" y="0"/>
                </a:moveTo>
                <a:lnTo>
                  <a:pt x="804507" y="3114791"/>
                </a:lnTo>
                <a:lnTo>
                  <a:pt x="812447" y="314553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7362" y="7914525"/>
            <a:ext cx="251460" cy="283845"/>
          </a:xfrm>
          <a:custGeom>
            <a:avLst/>
            <a:gdLst/>
            <a:ahLst/>
            <a:cxnLst/>
            <a:rect l="l" t="t" r="r" b="b"/>
            <a:pathLst>
              <a:path w="251460" h="283845">
                <a:moveTo>
                  <a:pt x="250850" y="0"/>
                </a:moveTo>
                <a:lnTo>
                  <a:pt x="0" y="64782"/>
                </a:lnTo>
                <a:lnTo>
                  <a:pt x="190220" y="283235"/>
                </a:lnTo>
                <a:lnTo>
                  <a:pt x="250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8962" y="5016950"/>
            <a:ext cx="938530" cy="1473200"/>
          </a:xfrm>
          <a:custGeom>
            <a:avLst/>
            <a:gdLst/>
            <a:ahLst/>
            <a:cxnLst/>
            <a:rect l="l" t="t" r="r" b="b"/>
            <a:pathLst>
              <a:path w="938529" h="1473200">
                <a:moveTo>
                  <a:pt x="0" y="1472876"/>
                </a:moveTo>
                <a:lnTo>
                  <a:pt x="920875" y="26780"/>
                </a:lnTo>
                <a:lnTo>
                  <a:pt x="937929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0568" y="4825200"/>
            <a:ext cx="248920" cy="288290"/>
          </a:xfrm>
          <a:custGeom>
            <a:avLst/>
            <a:gdLst/>
            <a:ahLst/>
            <a:cxnLst/>
            <a:rect l="l" t="t" r="r" b="b"/>
            <a:pathLst>
              <a:path w="248920" h="288289">
                <a:moveTo>
                  <a:pt x="248437" y="0"/>
                </a:moveTo>
                <a:lnTo>
                  <a:pt x="0" y="148945"/>
                </a:lnTo>
                <a:lnTo>
                  <a:pt x="218528" y="288112"/>
                </a:lnTo>
                <a:lnTo>
                  <a:pt x="2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051" y="5039735"/>
            <a:ext cx="1066165" cy="3042920"/>
          </a:xfrm>
          <a:custGeom>
            <a:avLst/>
            <a:gdLst/>
            <a:ahLst/>
            <a:cxnLst/>
            <a:rect l="l" t="t" r="r" b="b"/>
            <a:pathLst>
              <a:path w="1066165" h="3042920">
                <a:moveTo>
                  <a:pt x="0" y="3042506"/>
                </a:moveTo>
                <a:lnTo>
                  <a:pt x="1055603" y="29963"/>
                </a:lnTo>
                <a:lnTo>
                  <a:pt x="106610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8398" y="4825200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09" h="287654">
                <a:moveTo>
                  <a:pt x="207937" y="0"/>
                </a:moveTo>
                <a:lnTo>
                  <a:pt x="0" y="201663"/>
                </a:lnTo>
                <a:lnTo>
                  <a:pt x="244513" y="287337"/>
                </a:lnTo>
                <a:lnTo>
                  <a:pt x="207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82366" y="3908618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4">
                <a:moveTo>
                  <a:pt x="0" y="856040"/>
                </a:moveTo>
                <a:lnTo>
                  <a:pt x="833589" y="22450"/>
                </a:lnTo>
                <a:lnTo>
                  <a:pt x="85604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4363" y="3747871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274789" y="0"/>
                </a:moveTo>
                <a:lnTo>
                  <a:pt x="0" y="91605"/>
                </a:lnTo>
                <a:lnTo>
                  <a:pt x="183197" y="274789"/>
                </a:lnTo>
                <a:lnTo>
                  <a:pt x="27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8319" y="4841531"/>
            <a:ext cx="916940" cy="1504315"/>
          </a:xfrm>
          <a:custGeom>
            <a:avLst/>
            <a:gdLst/>
            <a:ahLst/>
            <a:cxnLst/>
            <a:rect l="l" t="t" r="r" b="b"/>
            <a:pathLst>
              <a:path w="916940" h="1504314">
                <a:moveTo>
                  <a:pt x="0" y="0"/>
                </a:moveTo>
                <a:lnTo>
                  <a:pt x="899843" y="1476838"/>
                </a:lnTo>
                <a:lnTo>
                  <a:pt x="916364" y="1503952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7535" y="6250965"/>
            <a:ext cx="245745" cy="288925"/>
          </a:xfrm>
          <a:custGeom>
            <a:avLst/>
            <a:gdLst/>
            <a:ahLst/>
            <a:cxnLst/>
            <a:rect l="l" t="t" r="r" b="b"/>
            <a:pathLst>
              <a:path w="245745" h="288925">
                <a:moveTo>
                  <a:pt x="221246" y="0"/>
                </a:moveTo>
                <a:lnTo>
                  <a:pt x="0" y="134810"/>
                </a:lnTo>
                <a:lnTo>
                  <a:pt x="245427" y="288658"/>
                </a:lnTo>
                <a:lnTo>
                  <a:pt x="22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8815" y="4831384"/>
            <a:ext cx="1024255" cy="3049905"/>
          </a:xfrm>
          <a:custGeom>
            <a:avLst/>
            <a:gdLst/>
            <a:ahLst/>
            <a:cxnLst/>
            <a:rect l="l" t="t" r="r" b="b"/>
            <a:pathLst>
              <a:path w="1024254" h="3049904">
                <a:moveTo>
                  <a:pt x="0" y="0"/>
                </a:moveTo>
                <a:lnTo>
                  <a:pt x="1013869" y="3019662"/>
                </a:lnTo>
                <a:lnTo>
                  <a:pt x="1023975" y="304976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59885" y="7809813"/>
            <a:ext cx="245745" cy="287020"/>
          </a:xfrm>
          <a:custGeom>
            <a:avLst/>
            <a:gdLst/>
            <a:ahLst/>
            <a:cxnLst/>
            <a:rect l="l" t="t" r="r" b="b"/>
            <a:pathLst>
              <a:path w="245745" h="287020">
                <a:moveTo>
                  <a:pt x="245605" y="0"/>
                </a:moveTo>
                <a:lnTo>
                  <a:pt x="0" y="82461"/>
                </a:lnTo>
                <a:lnTo>
                  <a:pt x="205257" y="286842"/>
                </a:lnTo>
                <a:lnTo>
                  <a:pt x="24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08236" y="2858427"/>
          <a:ext cx="8812524" cy="6802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24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185517" y="3251923"/>
            <a:ext cx="607364" cy="32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98502" y="3251916"/>
            <a:ext cx="594995" cy="327660"/>
          </a:xfrm>
          <a:custGeom>
            <a:avLst/>
            <a:gdLst/>
            <a:ahLst/>
            <a:cxnLst/>
            <a:rect l="l" t="t" r="r" b="b"/>
            <a:pathLst>
              <a:path w="594994" h="327660">
                <a:moveTo>
                  <a:pt x="217513" y="327486"/>
                </a:moveTo>
                <a:lnTo>
                  <a:pt x="594398" y="124078"/>
                </a:lnTo>
                <a:lnTo>
                  <a:pt x="360792" y="0"/>
                </a:lnTo>
                <a:lnTo>
                  <a:pt x="0" y="205957"/>
                </a:lnTo>
                <a:lnTo>
                  <a:pt x="31809" y="240357"/>
                </a:lnTo>
                <a:lnTo>
                  <a:pt x="70738" y="270251"/>
                </a:lnTo>
                <a:lnTo>
                  <a:pt x="115526" y="295097"/>
                </a:lnTo>
                <a:lnTo>
                  <a:pt x="164914" y="314355"/>
                </a:lnTo>
                <a:lnTo>
                  <a:pt x="217643" y="327486"/>
                </a:lnTo>
              </a:path>
            </a:pathLst>
          </a:custGeom>
          <a:ln w="92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5657" y="3453307"/>
            <a:ext cx="230492" cy="635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8502" y="3453290"/>
            <a:ext cx="233679" cy="635635"/>
          </a:xfrm>
          <a:custGeom>
            <a:avLst/>
            <a:gdLst/>
            <a:ahLst/>
            <a:cxnLst/>
            <a:rect l="l" t="t" r="r" b="b"/>
            <a:pathLst>
              <a:path w="233680" h="635635">
                <a:moveTo>
                  <a:pt x="233606" y="133322"/>
                </a:moveTo>
                <a:lnTo>
                  <a:pt x="182663" y="119797"/>
                </a:lnTo>
                <a:lnTo>
                  <a:pt x="136137" y="102785"/>
                </a:lnTo>
                <a:lnTo>
                  <a:pt x="94318" y="82293"/>
                </a:lnTo>
                <a:lnTo>
                  <a:pt x="57496" y="58327"/>
                </a:lnTo>
                <a:lnTo>
                  <a:pt x="25959" y="30894"/>
                </a:lnTo>
                <a:lnTo>
                  <a:pt x="0" y="0"/>
                </a:lnTo>
                <a:lnTo>
                  <a:pt x="0" y="519540"/>
                </a:lnTo>
                <a:lnTo>
                  <a:pt x="32303" y="554073"/>
                </a:lnTo>
                <a:lnTo>
                  <a:pt x="71491" y="583264"/>
                </a:lnTo>
                <a:lnTo>
                  <a:pt x="116294" y="606774"/>
                </a:lnTo>
                <a:lnTo>
                  <a:pt x="165443" y="624267"/>
                </a:lnTo>
                <a:lnTo>
                  <a:pt x="217669" y="635405"/>
                </a:lnTo>
                <a:lnTo>
                  <a:pt x="217513" y="126112"/>
                </a:lnTo>
              </a:path>
            </a:pathLst>
          </a:custGeom>
          <a:ln w="9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5997" y="3375990"/>
            <a:ext cx="376885" cy="71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2109" y="3375995"/>
            <a:ext cx="363855" cy="712470"/>
          </a:xfrm>
          <a:custGeom>
            <a:avLst/>
            <a:gdLst/>
            <a:ahLst/>
            <a:cxnLst/>
            <a:rect l="l" t="t" r="r" b="b"/>
            <a:pathLst>
              <a:path w="363855" h="712470">
                <a:moveTo>
                  <a:pt x="0" y="203408"/>
                </a:moveTo>
                <a:lnTo>
                  <a:pt x="0" y="712134"/>
                </a:lnTo>
                <a:lnTo>
                  <a:pt x="363387" y="510708"/>
                </a:lnTo>
                <a:lnTo>
                  <a:pt x="363387" y="0"/>
                </a:lnTo>
                <a:lnTo>
                  <a:pt x="0" y="203408"/>
                </a:lnTo>
                <a:close/>
              </a:path>
            </a:pathLst>
          </a:custGeom>
          <a:ln w="9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5524" y="3251891"/>
            <a:ext cx="610235" cy="836930"/>
          </a:xfrm>
          <a:custGeom>
            <a:avLst/>
            <a:gdLst/>
            <a:ahLst/>
            <a:cxnLst/>
            <a:rect l="l" t="t" r="r" b="b"/>
            <a:pathLst>
              <a:path w="610235" h="836929">
                <a:moveTo>
                  <a:pt x="609972" y="128739"/>
                </a:moveTo>
                <a:lnTo>
                  <a:pt x="373770" y="0"/>
                </a:lnTo>
                <a:lnTo>
                  <a:pt x="0" y="201966"/>
                </a:lnTo>
                <a:lnTo>
                  <a:pt x="12978" y="720939"/>
                </a:lnTo>
                <a:lnTo>
                  <a:pt x="45278" y="755460"/>
                </a:lnTo>
                <a:lnTo>
                  <a:pt x="84460" y="784643"/>
                </a:lnTo>
                <a:lnTo>
                  <a:pt x="129256" y="808150"/>
                </a:lnTo>
                <a:lnTo>
                  <a:pt x="178398" y="825641"/>
                </a:lnTo>
                <a:lnTo>
                  <a:pt x="230621" y="836779"/>
                </a:lnTo>
                <a:lnTo>
                  <a:pt x="609972" y="634787"/>
                </a:lnTo>
                <a:lnTo>
                  <a:pt x="609972" y="128739"/>
                </a:lnTo>
                <a:close/>
              </a:path>
            </a:pathLst>
          </a:custGeom>
          <a:ln w="25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3119" y="3768303"/>
            <a:ext cx="36916" cy="46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3132" y="3768297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24366" y="2927"/>
                </a:moveTo>
                <a:lnTo>
                  <a:pt x="30724" y="9023"/>
                </a:lnTo>
                <a:lnTo>
                  <a:pt x="35028" y="17014"/>
                </a:lnTo>
                <a:lnTo>
                  <a:pt x="36908" y="25879"/>
                </a:lnTo>
                <a:lnTo>
                  <a:pt x="35995" y="34597"/>
                </a:lnTo>
                <a:lnTo>
                  <a:pt x="32310" y="41503"/>
                </a:lnTo>
                <a:lnTo>
                  <a:pt x="26667" y="45398"/>
                </a:lnTo>
                <a:lnTo>
                  <a:pt x="19821" y="46009"/>
                </a:lnTo>
                <a:lnTo>
                  <a:pt x="12530" y="43068"/>
                </a:lnTo>
                <a:lnTo>
                  <a:pt x="6173" y="36975"/>
                </a:lnTo>
                <a:lnTo>
                  <a:pt x="1872" y="28990"/>
                </a:lnTo>
                <a:lnTo>
                  <a:pt x="0" y="20126"/>
                </a:lnTo>
                <a:lnTo>
                  <a:pt x="928" y="11398"/>
                </a:lnTo>
                <a:lnTo>
                  <a:pt x="4597" y="4505"/>
                </a:lnTo>
                <a:lnTo>
                  <a:pt x="10233" y="616"/>
                </a:lnTo>
                <a:lnTo>
                  <a:pt x="17076" y="0"/>
                </a:lnTo>
                <a:lnTo>
                  <a:pt x="24366" y="2927"/>
                </a:lnTo>
              </a:path>
            </a:pathLst>
          </a:custGeom>
          <a:ln w="9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6720" y="3862100"/>
            <a:ext cx="169657" cy="16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6530" y="3551275"/>
            <a:ext cx="168910" cy="93345"/>
          </a:xfrm>
          <a:custGeom>
            <a:avLst/>
            <a:gdLst/>
            <a:ahLst/>
            <a:cxnLst/>
            <a:rect l="l" t="t" r="r" b="b"/>
            <a:pathLst>
              <a:path w="168910" h="93345">
                <a:moveTo>
                  <a:pt x="6692" y="0"/>
                </a:moveTo>
                <a:lnTo>
                  <a:pt x="3429" y="126"/>
                </a:lnTo>
                <a:lnTo>
                  <a:pt x="482" y="3098"/>
                </a:lnTo>
                <a:lnTo>
                  <a:pt x="0" y="4483"/>
                </a:lnTo>
                <a:lnTo>
                  <a:pt x="165" y="5854"/>
                </a:lnTo>
                <a:lnTo>
                  <a:pt x="495" y="9207"/>
                </a:lnTo>
                <a:lnTo>
                  <a:pt x="2552" y="12204"/>
                </a:lnTo>
                <a:lnTo>
                  <a:pt x="5689" y="13906"/>
                </a:lnTo>
                <a:lnTo>
                  <a:pt x="40746" y="39844"/>
                </a:lnTo>
                <a:lnTo>
                  <a:pt x="78643" y="61844"/>
                </a:lnTo>
                <a:lnTo>
                  <a:pt x="118994" y="79712"/>
                </a:lnTo>
                <a:lnTo>
                  <a:pt x="161417" y="93256"/>
                </a:lnTo>
                <a:lnTo>
                  <a:pt x="165722" y="92354"/>
                </a:lnTo>
                <a:lnTo>
                  <a:pt x="168427" y="88404"/>
                </a:lnTo>
                <a:lnTo>
                  <a:pt x="166776" y="81635"/>
                </a:lnTo>
                <a:lnTo>
                  <a:pt x="164426" y="79451"/>
                </a:lnTo>
                <a:lnTo>
                  <a:pt x="161417" y="78828"/>
                </a:lnTo>
                <a:lnTo>
                  <a:pt x="119861" y="65773"/>
                </a:lnTo>
                <a:lnTo>
                  <a:pt x="80317" y="48453"/>
                </a:lnTo>
                <a:lnTo>
                  <a:pt x="43170" y="27061"/>
                </a:lnTo>
                <a:lnTo>
                  <a:pt x="8801" y="1790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6542" y="3551261"/>
            <a:ext cx="168910" cy="92710"/>
          </a:xfrm>
          <a:custGeom>
            <a:avLst/>
            <a:gdLst/>
            <a:ahLst/>
            <a:cxnLst/>
            <a:rect l="l" t="t" r="r" b="b"/>
            <a:pathLst>
              <a:path w="168910" h="92710">
                <a:moveTo>
                  <a:pt x="7916" y="9603"/>
                </a:moveTo>
                <a:lnTo>
                  <a:pt x="41715" y="37930"/>
                </a:lnTo>
                <a:lnTo>
                  <a:pt x="79195" y="60507"/>
                </a:lnTo>
                <a:lnTo>
                  <a:pt x="119971" y="76943"/>
                </a:lnTo>
                <a:lnTo>
                  <a:pt x="163654" y="86847"/>
                </a:lnTo>
                <a:lnTo>
                  <a:pt x="165704" y="92357"/>
                </a:lnTo>
                <a:lnTo>
                  <a:pt x="168430" y="88418"/>
                </a:lnTo>
                <a:lnTo>
                  <a:pt x="167443" y="84427"/>
                </a:lnTo>
                <a:lnTo>
                  <a:pt x="166768" y="81646"/>
                </a:lnTo>
                <a:lnTo>
                  <a:pt x="164432" y="79457"/>
                </a:lnTo>
                <a:lnTo>
                  <a:pt x="163654" y="86847"/>
                </a:lnTo>
                <a:lnTo>
                  <a:pt x="120792" y="69278"/>
                </a:lnTo>
                <a:lnTo>
                  <a:pt x="80490" y="50436"/>
                </a:lnTo>
                <a:lnTo>
                  <a:pt x="42835" y="30489"/>
                </a:lnTo>
                <a:lnTo>
                  <a:pt x="7916" y="9603"/>
                </a:lnTo>
                <a:lnTo>
                  <a:pt x="6696" y="0"/>
                </a:lnTo>
                <a:lnTo>
                  <a:pt x="3426" y="128"/>
                </a:lnTo>
                <a:lnTo>
                  <a:pt x="1479" y="2085"/>
                </a:lnTo>
                <a:lnTo>
                  <a:pt x="467" y="3115"/>
                </a:lnTo>
                <a:lnTo>
                  <a:pt x="0" y="4480"/>
                </a:lnTo>
                <a:lnTo>
                  <a:pt x="7916" y="9603"/>
                </a:lnTo>
                <a:lnTo>
                  <a:pt x="493" y="9217"/>
                </a:lnTo>
                <a:lnTo>
                  <a:pt x="2543" y="12204"/>
                </a:lnTo>
                <a:lnTo>
                  <a:pt x="7916" y="9603"/>
                </a:lnTo>
                <a:close/>
              </a:path>
            </a:pathLst>
          </a:custGeom>
          <a:ln w="9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66618" y="3596862"/>
            <a:ext cx="47486" cy="29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0411" y="360114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6961"/>
                </a:moveTo>
                <a:lnTo>
                  <a:pt x="40810" y="13298"/>
                </a:lnTo>
                <a:lnTo>
                  <a:pt x="25880" y="836"/>
                </a:lnTo>
                <a:lnTo>
                  <a:pt x="13968" y="0"/>
                </a:lnTo>
                <a:lnTo>
                  <a:pt x="5959" y="11213"/>
                </a:lnTo>
                <a:lnTo>
                  <a:pt x="0" y="13135"/>
                </a:lnTo>
                <a:lnTo>
                  <a:pt x="2299" y="17106"/>
                </a:lnTo>
                <a:lnTo>
                  <a:pt x="11120" y="21478"/>
                </a:lnTo>
                <a:lnTo>
                  <a:pt x="24725" y="24602"/>
                </a:lnTo>
                <a:lnTo>
                  <a:pt x="29663" y="25229"/>
                </a:lnTo>
                <a:lnTo>
                  <a:pt x="35984" y="26726"/>
                </a:lnTo>
                <a:lnTo>
                  <a:pt x="44961" y="30250"/>
                </a:lnTo>
                <a:lnTo>
                  <a:pt x="57871" y="3696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2893" y="3607536"/>
            <a:ext cx="155727" cy="119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2893" y="3615474"/>
            <a:ext cx="156210" cy="89535"/>
          </a:xfrm>
          <a:custGeom>
            <a:avLst/>
            <a:gdLst/>
            <a:ahLst/>
            <a:cxnLst/>
            <a:rect l="l" t="t" r="r" b="b"/>
            <a:pathLst>
              <a:path w="156210" h="89535">
                <a:moveTo>
                  <a:pt x="0" y="0"/>
                </a:moveTo>
                <a:lnTo>
                  <a:pt x="0" y="10096"/>
                </a:lnTo>
                <a:lnTo>
                  <a:pt x="34946" y="36203"/>
                </a:lnTo>
                <a:lnTo>
                  <a:pt x="72820" y="58267"/>
                </a:lnTo>
                <a:lnTo>
                  <a:pt x="113215" y="76083"/>
                </a:lnTo>
                <a:lnTo>
                  <a:pt x="155727" y="89446"/>
                </a:lnTo>
                <a:lnTo>
                  <a:pt x="155727" y="79349"/>
                </a:lnTo>
                <a:lnTo>
                  <a:pt x="113546" y="65347"/>
                </a:lnTo>
                <a:lnTo>
                  <a:pt x="73310" y="47342"/>
                </a:lnTo>
                <a:lnTo>
                  <a:pt x="35351" y="255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4458" y="3606799"/>
            <a:ext cx="154305" cy="120014"/>
          </a:xfrm>
          <a:custGeom>
            <a:avLst/>
            <a:gdLst/>
            <a:ahLst/>
            <a:cxnLst/>
            <a:rect l="l" t="t" r="r" b="b"/>
            <a:pathLst>
              <a:path w="154305" h="120014">
                <a:moveTo>
                  <a:pt x="0" y="0"/>
                </a:moveTo>
                <a:lnTo>
                  <a:pt x="0" y="57057"/>
                </a:lnTo>
                <a:lnTo>
                  <a:pt x="34449" y="72936"/>
                </a:lnTo>
                <a:lnTo>
                  <a:pt x="71950" y="89834"/>
                </a:lnTo>
                <a:lnTo>
                  <a:pt x="112021" y="106017"/>
                </a:lnTo>
                <a:lnTo>
                  <a:pt x="154180" y="119753"/>
                </a:lnTo>
              </a:path>
            </a:pathLst>
          </a:custGeom>
          <a:ln w="92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901" y="3608241"/>
            <a:ext cx="157480" cy="120014"/>
          </a:xfrm>
          <a:custGeom>
            <a:avLst/>
            <a:gdLst/>
            <a:ahLst/>
            <a:cxnLst/>
            <a:rect l="l" t="t" r="r" b="b"/>
            <a:pathLst>
              <a:path w="157480" h="120014">
                <a:moveTo>
                  <a:pt x="157294" y="119753"/>
                </a:moveTo>
                <a:lnTo>
                  <a:pt x="157294" y="81363"/>
                </a:lnTo>
                <a:lnTo>
                  <a:pt x="114310" y="66010"/>
                </a:lnTo>
                <a:lnTo>
                  <a:pt x="73654" y="47353"/>
                </a:lnTo>
                <a:lnTo>
                  <a:pt x="35494" y="25360"/>
                </a:lnTo>
                <a:lnTo>
                  <a:pt x="0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445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6235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3600" y="78232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8768" y="49712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49322" y="5511800"/>
            <a:ext cx="708177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8768" y="66603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8768" y="71683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8768" y="8273226"/>
            <a:ext cx="706031" cy="705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8768" y="8781226"/>
            <a:ext cx="706031" cy="705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91080" y="4844783"/>
            <a:ext cx="405130" cy="802005"/>
          </a:xfrm>
          <a:custGeom>
            <a:avLst/>
            <a:gdLst/>
            <a:ahLst/>
            <a:cxnLst/>
            <a:rect l="l" t="t" r="r" b="b"/>
            <a:pathLst>
              <a:path w="405129" h="802004">
                <a:moveTo>
                  <a:pt x="0" y="0"/>
                </a:moveTo>
                <a:lnTo>
                  <a:pt x="396080" y="784704"/>
                </a:lnTo>
                <a:lnTo>
                  <a:pt x="404664" y="8017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12327" y="5591721"/>
            <a:ext cx="150495" cy="187960"/>
          </a:xfrm>
          <a:custGeom>
            <a:avLst/>
            <a:gdLst/>
            <a:ahLst/>
            <a:cxnLst/>
            <a:rect l="l" t="t" r="r" b="b"/>
            <a:pathLst>
              <a:path w="150495" h="187960">
                <a:moveTo>
                  <a:pt x="149656" y="0"/>
                </a:moveTo>
                <a:lnTo>
                  <a:pt x="0" y="75539"/>
                </a:lnTo>
                <a:lnTo>
                  <a:pt x="150368" y="187426"/>
                </a:lnTo>
                <a:lnTo>
                  <a:pt x="14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40190" y="4912347"/>
            <a:ext cx="213360" cy="379730"/>
          </a:xfrm>
          <a:custGeom>
            <a:avLst/>
            <a:gdLst/>
            <a:ahLst/>
            <a:cxnLst/>
            <a:rect l="l" t="t" r="r" b="b"/>
            <a:pathLst>
              <a:path w="213359" h="379729">
                <a:moveTo>
                  <a:pt x="0" y="379717"/>
                </a:moveTo>
                <a:lnTo>
                  <a:pt x="203617" y="16615"/>
                </a:lnTo>
                <a:lnTo>
                  <a:pt x="21293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70695" y="4782743"/>
            <a:ext cx="155575" cy="187325"/>
          </a:xfrm>
          <a:custGeom>
            <a:avLst/>
            <a:gdLst/>
            <a:ahLst/>
            <a:cxnLst/>
            <a:rect l="l" t="t" r="r" b="b"/>
            <a:pathLst>
              <a:path w="155575" h="187325">
                <a:moveTo>
                  <a:pt x="155105" y="0"/>
                </a:moveTo>
                <a:lnTo>
                  <a:pt x="0" y="105219"/>
                </a:lnTo>
                <a:lnTo>
                  <a:pt x="146215" y="187210"/>
                </a:lnTo>
                <a:lnTo>
                  <a:pt x="155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35187" y="4993814"/>
            <a:ext cx="317500" cy="758190"/>
          </a:xfrm>
          <a:custGeom>
            <a:avLst/>
            <a:gdLst/>
            <a:ahLst/>
            <a:cxnLst/>
            <a:rect l="l" t="t" r="r" b="b"/>
            <a:pathLst>
              <a:path w="317500" h="758189">
                <a:moveTo>
                  <a:pt x="0" y="758066"/>
                </a:moveTo>
                <a:lnTo>
                  <a:pt x="309831" y="17573"/>
                </a:lnTo>
                <a:lnTo>
                  <a:pt x="31718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67686" y="4856734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40" h="187325">
                <a:moveTo>
                  <a:pt x="142036" y="0"/>
                </a:moveTo>
                <a:lnTo>
                  <a:pt x="0" y="122300"/>
                </a:lnTo>
                <a:lnTo>
                  <a:pt x="154647" y="187007"/>
                </a:lnTo>
                <a:lnTo>
                  <a:pt x="142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3463" y="655078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57635" y="357635"/>
                </a:lnTo>
                <a:lnTo>
                  <a:pt x="371105" y="3711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1823" y="684914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18541" y="0"/>
                </a:moveTo>
                <a:lnTo>
                  <a:pt x="0" y="118541"/>
                </a:lnTo>
                <a:lnTo>
                  <a:pt x="177812" y="177812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32360" y="6575717"/>
            <a:ext cx="363855" cy="796925"/>
          </a:xfrm>
          <a:custGeom>
            <a:avLst/>
            <a:gdLst/>
            <a:ahLst/>
            <a:cxnLst/>
            <a:rect l="l" t="t" r="r" b="b"/>
            <a:pathLst>
              <a:path w="363854" h="796925">
                <a:moveTo>
                  <a:pt x="0" y="0"/>
                </a:moveTo>
                <a:lnTo>
                  <a:pt x="355749" y="779599"/>
                </a:lnTo>
                <a:lnTo>
                  <a:pt x="363658" y="79693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11861" y="7320521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5" h="187325">
                <a:moveTo>
                  <a:pt x="152501" y="0"/>
                </a:moveTo>
                <a:lnTo>
                  <a:pt x="0" y="69596"/>
                </a:lnTo>
                <a:lnTo>
                  <a:pt x="145846" y="187312"/>
                </a:lnTo>
                <a:lnTo>
                  <a:pt x="152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8115" y="6687385"/>
            <a:ext cx="175895" cy="333375"/>
          </a:xfrm>
          <a:custGeom>
            <a:avLst/>
            <a:gdLst/>
            <a:ahLst/>
            <a:cxnLst/>
            <a:rect l="l" t="t" r="r" b="b"/>
            <a:pathLst>
              <a:path w="175895" h="333375">
                <a:moveTo>
                  <a:pt x="0" y="333174"/>
                </a:moveTo>
                <a:lnTo>
                  <a:pt x="166437" y="16858"/>
                </a:lnTo>
                <a:lnTo>
                  <a:pt x="1753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50367" y="6555892"/>
            <a:ext cx="152400" cy="187960"/>
          </a:xfrm>
          <a:custGeom>
            <a:avLst/>
            <a:gdLst/>
            <a:ahLst/>
            <a:cxnLst/>
            <a:rect l="l" t="t" r="r" b="b"/>
            <a:pathLst>
              <a:path w="152400" h="187959">
                <a:moveTo>
                  <a:pt x="152247" y="0"/>
                </a:moveTo>
                <a:lnTo>
                  <a:pt x="0" y="109321"/>
                </a:lnTo>
                <a:lnTo>
                  <a:pt x="148361" y="187375"/>
                </a:lnTo>
                <a:lnTo>
                  <a:pt x="152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32422" y="6741508"/>
            <a:ext cx="296545" cy="723265"/>
          </a:xfrm>
          <a:custGeom>
            <a:avLst/>
            <a:gdLst/>
            <a:ahLst/>
            <a:cxnLst/>
            <a:rect l="l" t="t" r="r" b="b"/>
            <a:pathLst>
              <a:path w="296545" h="723265">
                <a:moveTo>
                  <a:pt x="0" y="722980"/>
                </a:moveTo>
                <a:lnTo>
                  <a:pt x="289042" y="17627"/>
                </a:lnTo>
                <a:lnTo>
                  <a:pt x="29626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3903" y="6604012"/>
            <a:ext cx="155575" cy="187325"/>
          </a:xfrm>
          <a:custGeom>
            <a:avLst/>
            <a:gdLst/>
            <a:ahLst/>
            <a:cxnLst/>
            <a:rect l="l" t="t" r="r" b="b"/>
            <a:pathLst>
              <a:path w="155575" h="187325">
                <a:moveTo>
                  <a:pt x="141135" y="0"/>
                </a:moveTo>
                <a:lnTo>
                  <a:pt x="0" y="123342"/>
                </a:lnTo>
                <a:lnTo>
                  <a:pt x="155117" y="186905"/>
                </a:lnTo>
                <a:lnTo>
                  <a:pt x="14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7836" y="817526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0" y="0"/>
                </a:moveTo>
                <a:lnTo>
                  <a:pt x="368692" y="368692"/>
                </a:lnTo>
                <a:lnTo>
                  <a:pt x="382163" y="382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7259" y="8484696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4">
                <a:moveTo>
                  <a:pt x="118541" y="0"/>
                </a:moveTo>
                <a:lnTo>
                  <a:pt x="0" y="118539"/>
                </a:lnTo>
                <a:lnTo>
                  <a:pt x="177800" y="177808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23686" y="8180768"/>
            <a:ext cx="348615" cy="799465"/>
          </a:xfrm>
          <a:custGeom>
            <a:avLst/>
            <a:gdLst/>
            <a:ahLst/>
            <a:cxnLst/>
            <a:rect l="l" t="t" r="r" b="b"/>
            <a:pathLst>
              <a:path w="348614" h="799465">
                <a:moveTo>
                  <a:pt x="0" y="0"/>
                </a:moveTo>
                <a:lnTo>
                  <a:pt x="340434" y="781982"/>
                </a:lnTo>
                <a:lnTo>
                  <a:pt x="348038" y="79944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87275" y="8929299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53708" y="0"/>
                </a:moveTo>
                <a:lnTo>
                  <a:pt x="0" y="66915"/>
                </a:lnTo>
                <a:lnTo>
                  <a:pt x="143763" y="187163"/>
                </a:lnTo>
                <a:lnTo>
                  <a:pt x="153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59321" y="8261849"/>
            <a:ext cx="233045" cy="367665"/>
          </a:xfrm>
          <a:custGeom>
            <a:avLst/>
            <a:gdLst/>
            <a:ahLst/>
            <a:cxnLst/>
            <a:rect l="l" t="t" r="r" b="b"/>
            <a:pathLst>
              <a:path w="233045" h="367665">
                <a:moveTo>
                  <a:pt x="0" y="367534"/>
                </a:moveTo>
                <a:lnTo>
                  <a:pt x="222400" y="16097"/>
                </a:lnTo>
                <a:lnTo>
                  <a:pt x="2325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10896" y="813629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60477" y="0"/>
                </a:moveTo>
                <a:lnTo>
                  <a:pt x="0" y="96824"/>
                </a:lnTo>
                <a:lnTo>
                  <a:pt x="141655" y="186474"/>
                </a:lnTo>
                <a:lnTo>
                  <a:pt x="160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9047" y="8327048"/>
            <a:ext cx="327660" cy="765175"/>
          </a:xfrm>
          <a:custGeom>
            <a:avLst/>
            <a:gdLst/>
            <a:ahLst/>
            <a:cxnLst/>
            <a:rect l="l" t="t" r="r" b="b"/>
            <a:pathLst>
              <a:path w="327659" h="765175">
                <a:moveTo>
                  <a:pt x="0" y="764684"/>
                </a:moveTo>
                <a:lnTo>
                  <a:pt x="319617" y="17514"/>
                </a:lnTo>
                <a:lnTo>
                  <a:pt x="32710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91591" y="8190433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43001" y="0"/>
                </a:moveTo>
                <a:lnTo>
                  <a:pt x="0" y="121158"/>
                </a:lnTo>
                <a:lnTo>
                  <a:pt x="154139" y="187096"/>
                </a:lnTo>
                <a:lnTo>
                  <a:pt x="1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6989" y="4797971"/>
            <a:ext cx="215900" cy="368935"/>
          </a:xfrm>
          <a:custGeom>
            <a:avLst/>
            <a:gdLst/>
            <a:ahLst/>
            <a:cxnLst/>
            <a:rect l="l" t="t" r="r" b="b"/>
            <a:pathLst>
              <a:path w="215900" h="368935">
                <a:moveTo>
                  <a:pt x="0" y="0"/>
                </a:moveTo>
                <a:lnTo>
                  <a:pt x="206093" y="351884"/>
                </a:lnTo>
                <a:lnTo>
                  <a:pt x="215721" y="368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90758" y="5107495"/>
            <a:ext cx="157480" cy="187325"/>
          </a:xfrm>
          <a:custGeom>
            <a:avLst/>
            <a:gdLst/>
            <a:ahLst/>
            <a:cxnLst/>
            <a:rect l="l" t="t" r="r" b="b"/>
            <a:pathLst>
              <a:path w="157479" h="187325">
                <a:moveTo>
                  <a:pt x="144652" y="0"/>
                </a:moveTo>
                <a:lnTo>
                  <a:pt x="0" y="84721"/>
                </a:lnTo>
                <a:lnTo>
                  <a:pt x="157048" y="187020"/>
                </a:lnTo>
                <a:lnTo>
                  <a:pt x="144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6448" y="4852403"/>
            <a:ext cx="230504" cy="774065"/>
          </a:xfrm>
          <a:custGeom>
            <a:avLst/>
            <a:gdLst/>
            <a:ahLst/>
            <a:cxnLst/>
            <a:rect l="l" t="t" r="r" b="b"/>
            <a:pathLst>
              <a:path w="230504" h="774064">
                <a:moveTo>
                  <a:pt x="0" y="0"/>
                </a:moveTo>
                <a:lnTo>
                  <a:pt x="224740" y="755301"/>
                </a:lnTo>
                <a:lnTo>
                  <a:pt x="230173" y="77356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40847" y="5583796"/>
            <a:ext cx="161290" cy="184785"/>
          </a:xfrm>
          <a:custGeom>
            <a:avLst/>
            <a:gdLst/>
            <a:ahLst/>
            <a:cxnLst/>
            <a:rect l="l" t="t" r="r" b="b"/>
            <a:pathLst>
              <a:path w="161289" h="184785">
                <a:moveTo>
                  <a:pt x="160680" y="0"/>
                </a:moveTo>
                <a:lnTo>
                  <a:pt x="0" y="47815"/>
                </a:lnTo>
                <a:lnTo>
                  <a:pt x="128155" y="184594"/>
                </a:lnTo>
                <a:lnTo>
                  <a:pt x="16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30331" y="4983146"/>
            <a:ext cx="76835" cy="320040"/>
          </a:xfrm>
          <a:custGeom>
            <a:avLst/>
            <a:gdLst/>
            <a:ahLst/>
            <a:cxnLst/>
            <a:rect l="l" t="t" r="r" b="b"/>
            <a:pathLst>
              <a:path w="76835" h="320039">
                <a:moveTo>
                  <a:pt x="0" y="319586"/>
                </a:moveTo>
                <a:lnTo>
                  <a:pt x="72333" y="18522"/>
                </a:lnTo>
                <a:lnTo>
                  <a:pt x="767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21162" y="4838662"/>
            <a:ext cx="163195" cy="182880"/>
          </a:xfrm>
          <a:custGeom>
            <a:avLst/>
            <a:gdLst/>
            <a:ahLst/>
            <a:cxnLst/>
            <a:rect l="l" t="t" r="r" b="b"/>
            <a:pathLst>
              <a:path w="163195" h="182879">
                <a:moveTo>
                  <a:pt x="120675" y="0"/>
                </a:moveTo>
                <a:lnTo>
                  <a:pt x="0" y="143421"/>
                </a:lnTo>
                <a:lnTo>
                  <a:pt x="163004" y="182587"/>
                </a:lnTo>
                <a:lnTo>
                  <a:pt x="120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57458" y="5139065"/>
            <a:ext cx="121285" cy="626745"/>
          </a:xfrm>
          <a:custGeom>
            <a:avLst/>
            <a:gdLst/>
            <a:ahLst/>
            <a:cxnLst/>
            <a:rect l="l" t="t" r="r" b="b"/>
            <a:pathLst>
              <a:path w="121285" h="626745">
                <a:moveTo>
                  <a:pt x="0" y="626454"/>
                </a:moveTo>
                <a:lnTo>
                  <a:pt x="117544" y="18703"/>
                </a:lnTo>
                <a:lnTo>
                  <a:pt x="121162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92713" y="4993182"/>
            <a:ext cx="165100" cy="180975"/>
          </a:xfrm>
          <a:custGeom>
            <a:avLst/>
            <a:gdLst/>
            <a:ahLst/>
            <a:cxnLst/>
            <a:rect l="l" t="t" r="r" b="b"/>
            <a:pathLst>
              <a:path w="165100" h="180975">
                <a:moveTo>
                  <a:pt x="114122" y="0"/>
                </a:moveTo>
                <a:lnTo>
                  <a:pt x="0" y="148678"/>
                </a:lnTo>
                <a:lnTo>
                  <a:pt x="164579" y="180505"/>
                </a:lnTo>
                <a:lnTo>
                  <a:pt x="114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61078" y="8181288"/>
            <a:ext cx="361315" cy="800100"/>
          </a:xfrm>
          <a:custGeom>
            <a:avLst/>
            <a:gdLst/>
            <a:ahLst/>
            <a:cxnLst/>
            <a:rect l="l" t="t" r="r" b="b"/>
            <a:pathLst>
              <a:path w="361315" h="800100">
                <a:moveTo>
                  <a:pt x="0" y="0"/>
                </a:moveTo>
                <a:lnTo>
                  <a:pt x="353413" y="782369"/>
                </a:lnTo>
                <a:lnTo>
                  <a:pt x="361255" y="79973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838103" y="8929155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4" h="187325">
                <a:moveTo>
                  <a:pt x="152768" y="0"/>
                </a:moveTo>
                <a:lnTo>
                  <a:pt x="0" y="69011"/>
                </a:lnTo>
                <a:lnTo>
                  <a:pt x="145402" y="187281"/>
                </a:lnTo>
                <a:lnTo>
                  <a:pt x="152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73650" y="8271478"/>
            <a:ext cx="156845" cy="343535"/>
          </a:xfrm>
          <a:custGeom>
            <a:avLst/>
            <a:gdLst/>
            <a:ahLst/>
            <a:cxnLst/>
            <a:rect l="l" t="t" r="r" b="b"/>
            <a:pathLst>
              <a:path w="156845" h="343534">
                <a:moveTo>
                  <a:pt x="0" y="343093"/>
                </a:moveTo>
                <a:lnTo>
                  <a:pt x="148611" y="17331"/>
                </a:lnTo>
                <a:lnTo>
                  <a:pt x="15651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146002" y="8136293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4" h="187325">
                <a:moveTo>
                  <a:pt x="145834" y="0"/>
                </a:moveTo>
                <a:lnTo>
                  <a:pt x="0" y="117728"/>
                </a:lnTo>
                <a:lnTo>
                  <a:pt x="152514" y="187299"/>
                </a:lnTo>
                <a:lnTo>
                  <a:pt x="145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138687" y="8334092"/>
            <a:ext cx="151130" cy="760095"/>
          </a:xfrm>
          <a:custGeom>
            <a:avLst/>
            <a:gdLst/>
            <a:ahLst/>
            <a:cxnLst/>
            <a:rect l="l" t="t" r="r" b="b"/>
            <a:pathLst>
              <a:path w="151129" h="760095">
                <a:moveTo>
                  <a:pt x="0" y="760032"/>
                </a:moveTo>
                <a:lnTo>
                  <a:pt x="146866" y="18686"/>
                </a:lnTo>
                <a:lnTo>
                  <a:pt x="1505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03343" y="8188337"/>
            <a:ext cx="164465" cy="180975"/>
          </a:xfrm>
          <a:custGeom>
            <a:avLst/>
            <a:gdLst/>
            <a:ahLst/>
            <a:cxnLst/>
            <a:rect l="l" t="t" r="r" b="b"/>
            <a:pathLst>
              <a:path w="164465" h="180975">
                <a:moveTo>
                  <a:pt x="114795" y="0"/>
                </a:moveTo>
                <a:lnTo>
                  <a:pt x="0" y="148158"/>
                </a:lnTo>
                <a:lnTo>
                  <a:pt x="164439" y="180733"/>
                </a:lnTo>
                <a:lnTo>
                  <a:pt x="114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562831" y="6571374"/>
            <a:ext cx="354965" cy="805180"/>
          </a:xfrm>
          <a:custGeom>
            <a:avLst/>
            <a:gdLst/>
            <a:ahLst/>
            <a:cxnLst/>
            <a:rect l="l" t="t" r="r" b="b"/>
            <a:pathLst>
              <a:path w="354965" h="805179">
                <a:moveTo>
                  <a:pt x="0" y="0"/>
                </a:moveTo>
                <a:lnTo>
                  <a:pt x="347057" y="787160"/>
                </a:lnTo>
                <a:lnTo>
                  <a:pt x="354742" y="8045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33189" y="7324712"/>
            <a:ext cx="153670" cy="187325"/>
          </a:xfrm>
          <a:custGeom>
            <a:avLst/>
            <a:gdLst/>
            <a:ahLst/>
            <a:cxnLst/>
            <a:rect l="l" t="t" r="r" b="b"/>
            <a:pathLst>
              <a:path w="153670" h="187325">
                <a:moveTo>
                  <a:pt x="153390" y="0"/>
                </a:moveTo>
                <a:lnTo>
                  <a:pt x="0" y="67627"/>
                </a:lnTo>
                <a:lnTo>
                  <a:pt x="144322" y="187210"/>
                </a:lnTo>
                <a:lnTo>
                  <a:pt x="153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60163" y="6686829"/>
            <a:ext cx="176530" cy="335915"/>
          </a:xfrm>
          <a:custGeom>
            <a:avLst/>
            <a:gdLst/>
            <a:ahLst/>
            <a:cxnLst/>
            <a:rect l="l" t="t" r="r" b="b"/>
            <a:pathLst>
              <a:path w="176529" h="335915">
                <a:moveTo>
                  <a:pt x="0" y="335673"/>
                </a:moveTo>
                <a:lnTo>
                  <a:pt x="167263" y="16869"/>
                </a:lnTo>
                <a:lnTo>
                  <a:pt x="17611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53203" y="6555257"/>
            <a:ext cx="152400" cy="187960"/>
          </a:xfrm>
          <a:custGeom>
            <a:avLst/>
            <a:gdLst/>
            <a:ahLst/>
            <a:cxnLst/>
            <a:rect l="l" t="t" r="r" b="b"/>
            <a:pathLst>
              <a:path w="152400" h="187959">
                <a:moveTo>
                  <a:pt x="152107" y="0"/>
                </a:moveTo>
                <a:lnTo>
                  <a:pt x="0" y="109499"/>
                </a:lnTo>
                <a:lnTo>
                  <a:pt x="148450" y="187388"/>
                </a:lnTo>
                <a:lnTo>
                  <a:pt x="15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087290" y="6718109"/>
            <a:ext cx="222250" cy="767715"/>
          </a:xfrm>
          <a:custGeom>
            <a:avLst/>
            <a:gdLst/>
            <a:ahLst/>
            <a:cxnLst/>
            <a:rect l="l" t="t" r="r" b="b"/>
            <a:pathLst>
              <a:path w="222250" h="767715">
                <a:moveTo>
                  <a:pt x="0" y="767194"/>
                </a:moveTo>
                <a:lnTo>
                  <a:pt x="216903" y="18297"/>
                </a:lnTo>
                <a:lnTo>
                  <a:pt x="222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223688" y="6575387"/>
            <a:ext cx="161290" cy="184785"/>
          </a:xfrm>
          <a:custGeom>
            <a:avLst/>
            <a:gdLst/>
            <a:ahLst/>
            <a:cxnLst/>
            <a:rect l="l" t="t" r="r" b="b"/>
            <a:pathLst>
              <a:path w="161290" h="184784">
                <a:moveTo>
                  <a:pt x="127139" y="0"/>
                </a:moveTo>
                <a:lnTo>
                  <a:pt x="0" y="137693"/>
                </a:lnTo>
                <a:lnTo>
                  <a:pt x="161010" y="184340"/>
                </a:lnTo>
                <a:lnTo>
                  <a:pt x="127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96706" y="484103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0" y="0"/>
                </a:moveTo>
                <a:lnTo>
                  <a:pt x="345915" y="345915"/>
                </a:lnTo>
                <a:lnTo>
                  <a:pt x="359385" y="3593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83345" y="5127688"/>
            <a:ext cx="178435" cy="177800"/>
          </a:xfrm>
          <a:custGeom>
            <a:avLst/>
            <a:gdLst/>
            <a:ahLst/>
            <a:cxnLst/>
            <a:rect l="l" t="t" r="r" b="b"/>
            <a:pathLst>
              <a:path w="178434" h="177800">
                <a:moveTo>
                  <a:pt x="118541" y="0"/>
                </a:moveTo>
                <a:lnTo>
                  <a:pt x="0" y="118541"/>
                </a:lnTo>
                <a:lnTo>
                  <a:pt x="177812" y="177800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567606" y="655680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0" y="0"/>
                </a:moveTo>
                <a:lnTo>
                  <a:pt x="343208" y="343208"/>
                </a:lnTo>
                <a:lnTo>
                  <a:pt x="356678" y="3566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851553" y="684075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4">
                <a:moveTo>
                  <a:pt x="118541" y="0"/>
                </a:moveTo>
                <a:lnTo>
                  <a:pt x="0" y="118541"/>
                </a:lnTo>
                <a:lnTo>
                  <a:pt x="177812" y="177812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522039" y="816692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48480" y="348480"/>
                </a:lnTo>
                <a:lnTo>
                  <a:pt x="361951" y="361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811256" y="8456129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4">
                <a:moveTo>
                  <a:pt x="118529" y="0"/>
                </a:moveTo>
                <a:lnTo>
                  <a:pt x="0" y="118541"/>
                </a:lnTo>
                <a:lnTo>
                  <a:pt x="177800" y="177811"/>
                </a:lnTo>
                <a:lnTo>
                  <a:pt x="11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990600" y="541019"/>
            <a:ext cx="10903585" cy="23698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420"/>
              </a:spcBef>
            </a:pPr>
            <a:r>
              <a:rPr sz="6250" spc="-10" dirty="0"/>
              <a:t>Existing </a:t>
            </a:r>
            <a:r>
              <a:rPr sz="6250" spc="20" dirty="0"/>
              <a:t>transactional</a:t>
            </a:r>
            <a:r>
              <a:rPr sz="6250" spc="-40" dirty="0"/>
              <a:t> </a:t>
            </a:r>
            <a:r>
              <a:rPr sz="6250" spc="-5" dirty="0"/>
              <a:t>systems:  </a:t>
            </a:r>
            <a:r>
              <a:rPr sz="6250" spc="-10" dirty="0"/>
              <a:t>extensive </a:t>
            </a:r>
            <a:r>
              <a:rPr sz="6250" spc="40" dirty="0"/>
              <a:t>coordination</a:t>
            </a:r>
            <a:endParaRPr sz="6250"/>
          </a:p>
          <a:p>
            <a:pPr marL="2133600">
              <a:lnSpc>
                <a:spcPts val="3340"/>
              </a:lnSpc>
              <a:tabLst>
                <a:tab pos="3961765" algn="l"/>
                <a:tab pos="6323965" algn="l"/>
                <a:tab pos="8419465" algn="l"/>
              </a:tabLst>
            </a:pPr>
            <a:r>
              <a:rPr sz="3600" b="1" dirty="0">
                <a:latin typeface="Arial"/>
                <a:cs typeface="Arial"/>
              </a:rPr>
              <a:t>req	</a:t>
            </a:r>
            <a:r>
              <a:rPr sz="3600" b="1" spc="-5" dirty="0">
                <a:latin typeface="Arial"/>
                <a:cs typeface="Arial"/>
              </a:rPr>
              <a:t>prepare	ok	</a:t>
            </a:r>
            <a:r>
              <a:rPr sz="3600" b="1" dirty="0">
                <a:latin typeface="Arial"/>
                <a:cs typeface="Arial"/>
              </a:rPr>
              <a:t>commit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33400" y="7973305"/>
            <a:ext cx="15379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4800" y="75819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100" y="6680200"/>
            <a:ext cx="241490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95300">
              <a:lnSpc>
                <a:spcPts val="4300"/>
              </a:lnSpc>
              <a:spcBef>
                <a:spcPts val="259"/>
              </a:spcBef>
            </a:pPr>
            <a:r>
              <a:rPr sz="3600" spc="-5" dirty="0">
                <a:latin typeface="Arial"/>
                <a:cs typeface="Arial"/>
              </a:rPr>
              <a:t>Failure  </a:t>
            </a:r>
            <a:r>
              <a:rPr sz="3600" dirty="0">
                <a:latin typeface="Arial"/>
                <a:cs typeface="Arial"/>
              </a:rPr>
              <a:t>Coordina</a:t>
            </a:r>
            <a:r>
              <a:rPr sz="3600" spc="-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2140" y="5418913"/>
            <a:ext cx="2005656" cy="670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5800" y="5575300"/>
            <a:ext cx="1759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33367" y="5414183"/>
            <a:ext cx="1996550" cy="669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1300" y="5562600"/>
            <a:ext cx="1759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6547" y="8196403"/>
            <a:ext cx="1996548" cy="669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51300" y="8318191"/>
            <a:ext cx="1759585" cy="4387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4800" y="75819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100" y="6680200"/>
            <a:ext cx="241490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95300">
              <a:lnSpc>
                <a:spcPts val="4300"/>
              </a:lnSpc>
              <a:spcBef>
                <a:spcPts val="259"/>
              </a:spcBef>
            </a:pPr>
            <a:r>
              <a:rPr sz="3600" spc="-5" dirty="0">
                <a:latin typeface="Arial"/>
                <a:cs typeface="Arial"/>
              </a:rPr>
              <a:t>Failure  </a:t>
            </a:r>
            <a:r>
              <a:rPr sz="3600" dirty="0">
                <a:latin typeface="Arial"/>
                <a:cs typeface="Arial"/>
              </a:rPr>
              <a:t>Coordina</a:t>
            </a:r>
            <a:r>
              <a:rPr sz="3600" spc="-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9228" y="8452159"/>
            <a:ext cx="1577041" cy="669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06900" y="8610600"/>
            <a:ext cx="1341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42300" y="5676900"/>
            <a:ext cx="112522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5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17000" y="59817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20100" y="82550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9700" y="81026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29700" y="84074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42300" y="86233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360710" y="5217312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98810" y="5230012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0" y="31476"/>
                </a:lnTo>
                <a:lnTo>
                  <a:pt x="55524" y="55530"/>
                </a:lnTo>
                <a:lnTo>
                  <a:pt x="31465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65" y="1355710"/>
                </a:lnTo>
                <a:lnTo>
                  <a:pt x="55524" y="1385646"/>
                </a:lnTo>
                <a:lnTo>
                  <a:pt x="85460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5" y="1409705"/>
                </a:lnTo>
                <a:lnTo>
                  <a:pt x="765727" y="1385646"/>
                </a:lnTo>
                <a:lnTo>
                  <a:pt x="789782" y="1355710"/>
                </a:lnTo>
                <a:lnTo>
                  <a:pt x="806983" y="1320876"/>
                </a:lnTo>
                <a:lnTo>
                  <a:pt x="819479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3" y="191493"/>
                </a:lnTo>
                <a:lnTo>
                  <a:pt x="806983" y="120294"/>
                </a:lnTo>
                <a:lnTo>
                  <a:pt x="789782" y="85462"/>
                </a:lnTo>
                <a:lnTo>
                  <a:pt x="765727" y="55530"/>
                </a:lnTo>
                <a:lnTo>
                  <a:pt x="735795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46600" y="558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04523" y="5290375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2715" y="5303075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5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94300" y="5461000"/>
            <a:ext cx="33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A2  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8679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0452100" y="53975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91700" y="5702300"/>
            <a:ext cx="9982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ts val="195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400" y="6680200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6514" y="6752222"/>
            <a:ext cx="1577047" cy="669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4700" y="6908800"/>
            <a:ext cx="1341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42300" y="5676900"/>
            <a:ext cx="112522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5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17000" y="59817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95167" y="5217312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33267" y="5230012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1" y="1441183"/>
                </a:lnTo>
                <a:lnTo>
                  <a:pt x="528764" y="1441183"/>
                </a:lnTo>
                <a:lnTo>
                  <a:pt x="585106" y="1440960"/>
                </a:lnTo>
                <a:lnTo>
                  <a:pt x="629770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92" y="1249687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1"/>
                </a:lnTo>
                <a:lnTo>
                  <a:pt x="821047" y="236162"/>
                </a:lnTo>
                <a:lnTo>
                  <a:pt x="819486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2" y="1784"/>
                </a:lnTo>
                <a:lnTo>
                  <a:pt x="585652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276600" y="5588000"/>
            <a:ext cx="533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38981" y="5290375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7173" y="5303075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5" h="1289050">
                <a:moveTo>
                  <a:pt x="324570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95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800" y="1238999"/>
                </a:lnTo>
                <a:lnTo>
                  <a:pt x="35177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37" y="1288643"/>
                </a:lnTo>
                <a:lnTo>
                  <a:pt x="365713" y="1287907"/>
                </a:lnTo>
                <a:lnTo>
                  <a:pt x="409468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8" y="12980"/>
                </a:lnTo>
                <a:lnTo>
                  <a:pt x="365780" y="735"/>
                </a:lnTo>
                <a:lnTo>
                  <a:pt x="32457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937000" y="5461000"/>
            <a:ext cx="33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A2  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8679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452100" y="53975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0100" y="7331447"/>
            <a:ext cx="24149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91700" y="5702300"/>
            <a:ext cx="9982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ts val="195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645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3879" y="2349880"/>
            <a:ext cx="81386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298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12474" y="2493581"/>
            <a:ext cx="897465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50574" y="2506281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89" h="1441450">
                <a:moveTo>
                  <a:pt x="530059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72" y="31476"/>
                </a:lnTo>
                <a:lnTo>
                  <a:pt x="55537" y="55532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9"/>
                </a:lnTo>
                <a:lnTo>
                  <a:pt x="14274" y="1320888"/>
                </a:lnTo>
                <a:lnTo>
                  <a:pt x="31478" y="1355721"/>
                </a:lnTo>
                <a:lnTo>
                  <a:pt x="55537" y="1385652"/>
                </a:lnTo>
                <a:lnTo>
                  <a:pt x="85472" y="1409707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1" y="1441183"/>
                </a:lnTo>
                <a:lnTo>
                  <a:pt x="528764" y="1441183"/>
                </a:lnTo>
                <a:lnTo>
                  <a:pt x="585108" y="1440960"/>
                </a:lnTo>
                <a:lnTo>
                  <a:pt x="629775" y="1439398"/>
                </a:lnTo>
                <a:lnTo>
                  <a:pt x="700963" y="1426908"/>
                </a:lnTo>
                <a:lnTo>
                  <a:pt x="735797" y="1409707"/>
                </a:lnTo>
                <a:lnTo>
                  <a:pt x="765733" y="1385652"/>
                </a:lnTo>
                <a:lnTo>
                  <a:pt x="789792" y="1355721"/>
                </a:lnTo>
                <a:lnTo>
                  <a:pt x="806996" y="1320888"/>
                </a:lnTo>
                <a:lnTo>
                  <a:pt x="819492" y="1249689"/>
                </a:lnTo>
                <a:lnTo>
                  <a:pt x="821047" y="1205567"/>
                </a:lnTo>
                <a:lnTo>
                  <a:pt x="821270" y="1149972"/>
                </a:lnTo>
                <a:lnTo>
                  <a:pt x="821265" y="291210"/>
                </a:lnTo>
                <a:lnTo>
                  <a:pt x="821047" y="236162"/>
                </a:lnTo>
                <a:lnTo>
                  <a:pt x="819486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37" y="1784"/>
                </a:lnTo>
                <a:lnTo>
                  <a:pt x="585654" y="223"/>
                </a:lnTo>
                <a:lnTo>
                  <a:pt x="530059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75200" y="28702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56288" y="2566644"/>
            <a:ext cx="521032" cy="13648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4480" y="2579344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5" h="1289050">
                <a:moveTo>
                  <a:pt x="324570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8" y="1191412"/>
                </a:lnTo>
                <a:lnTo>
                  <a:pt x="5800" y="1238999"/>
                </a:lnTo>
                <a:lnTo>
                  <a:pt x="35179" y="1275650"/>
                </a:lnTo>
                <a:lnTo>
                  <a:pt x="78867" y="1287907"/>
                </a:lnTo>
                <a:lnTo>
                  <a:pt x="120088" y="1288643"/>
                </a:lnTo>
                <a:lnTo>
                  <a:pt x="324037" y="1288643"/>
                </a:lnTo>
                <a:lnTo>
                  <a:pt x="365718" y="1287907"/>
                </a:lnTo>
                <a:lnTo>
                  <a:pt x="409473" y="1275650"/>
                </a:lnTo>
                <a:lnTo>
                  <a:pt x="438858" y="1238999"/>
                </a:lnTo>
                <a:lnTo>
                  <a:pt x="444646" y="1191412"/>
                </a:lnTo>
                <a:lnTo>
                  <a:pt x="444638" y="97225"/>
                </a:lnTo>
                <a:lnTo>
                  <a:pt x="438858" y="49644"/>
                </a:lnTo>
                <a:lnTo>
                  <a:pt x="409473" y="12980"/>
                </a:lnTo>
                <a:lnTo>
                  <a:pt x="365785" y="735"/>
                </a:lnTo>
                <a:lnTo>
                  <a:pt x="32457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46700" y="27432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99000" y="3048000"/>
            <a:ext cx="9842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5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13760" y="2267140"/>
            <a:ext cx="897465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51860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2"/>
                </a:lnTo>
                <a:lnTo>
                  <a:pt x="31470" y="85467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5"/>
                </a:lnTo>
                <a:lnTo>
                  <a:pt x="55529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6"/>
                </a:lnTo>
                <a:lnTo>
                  <a:pt x="765729" y="1385650"/>
                </a:lnTo>
                <a:lnTo>
                  <a:pt x="789787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87" y="85467"/>
                </a:lnTo>
                <a:lnTo>
                  <a:pt x="765729" y="55532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42300" y="26416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357573" y="2340203"/>
            <a:ext cx="521032" cy="1364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95765" y="235290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6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6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2"/>
                </a:lnTo>
                <a:lnTo>
                  <a:pt x="365779" y="735"/>
                </a:lnTo>
                <a:lnTo>
                  <a:pt x="347502" y="91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439400" y="25146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13760" y="5144299"/>
            <a:ext cx="897465" cy="1517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51860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0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2" y="1205020"/>
                </a:lnTo>
                <a:lnTo>
                  <a:pt x="1782" y="1249687"/>
                </a:lnTo>
                <a:lnTo>
                  <a:pt x="14262" y="1320876"/>
                </a:lnTo>
                <a:lnTo>
                  <a:pt x="31470" y="1355710"/>
                </a:lnTo>
                <a:lnTo>
                  <a:pt x="55529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51" y="1441183"/>
                </a:lnTo>
                <a:lnTo>
                  <a:pt x="585095" y="1440960"/>
                </a:lnTo>
                <a:lnTo>
                  <a:pt x="629764" y="1439398"/>
                </a:lnTo>
                <a:lnTo>
                  <a:pt x="700963" y="1426908"/>
                </a:lnTo>
                <a:lnTo>
                  <a:pt x="735796" y="1409705"/>
                </a:lnTo>
                <a:lnTo>
                  <a:pt x="765729" y="1385646"/>
                </a:lnTo>
                <a:lnTo>
                  <a:pt x="789787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87" y="85462"/>
                </a:lnTo>
                <a:lnTo>
                  <a:pt x="765729" y="55530"/>
                </a:lnTo>
                <a:lnTo>
                  <a:pt x="735796" y="31476"/>
                </a:lnTo>
                <a:lnTo>
                  <a:pt x="700963" y="1427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42300" y="5524500"/>
            <a:ext cx="20828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614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r>
              <a:rPr sz="3000" baseline="-19444" dirty="0">
                <a:solidFill>
                  <a:srgbClr val="DCDEE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57573" y="5217363"/>
            <a:ext cx="521032" cy="1364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95765" y="5230063"/>
            <a:ext cx="445134" cy="1289050"/>
          </a:xfrm>
          <a:custGeom>
            <a:avLst/>
            <a:gdLst/>
            <a:ahLst/>
            <a:cxnLst/>
            <a:rect l="l" t="t" r="r" b="b"/>
            <a:pathLst>
              <a:path w="445134" h="1289050">
                <a:moveTo>
                  <a:pt x="324558" y="0"/>
                </a:moveTo>
                <a:lnTo>
                  <a:pt x="120608" y="0"/>
                </a:lnTo>
                <a:lnTo>
                  <a:pt x="97358" y="91"/>
                </a:lnTo>
                <a:lnTo>
                  <a:pt x="49552" y="5880"/>
                </a:lnTo>
                <a:lnTo>
                  <a:pt x="12888" y="35264"/>
                </a:lnTo>
                <a:lnTo>
                  <a:pt x="640" y="79019"/>
                </a:lnTo>
                <a:lnTo>
                  <a:pt x="0" y="97225"/>
                </a:lnTo>
                <a:lnTo>
                  <a:pt x="7" y="1191407"/>
                </a:lnTo>
                <a:lnTo>
                  <a:pt x="5788" y="1238999"/>
                </a:lnTo>
                <a:lnTo>
                  <a:pt x="35172" y="1275650"/>
                </a:lnTo>
                <a:lnTo>
                  <a:pt x="78860" y="1287907"/>
                </a:lnTo>
                <a:lnTo>
                  <a:pt x="120075" y="1288643"/>
                </a:lnTo>
                <a:lnTo>
                  <a:pt x="324024" y="1288643"/>
                </a:lnTo>
                <a:lnTo>
                  <a:pt x="365712" y="1287907"/>
                </a:lnTo>
                <a:lnTo>
                  <a:pt x="409466" y="1275650"/>
                </a:lnTo>
                <a:lnTo>
                  <a:pt x="438845" y="1238999"/>
                </a:lnTo>
                <a:lnTo>
                  <a:pt x="444646" y="1191407"/>
                </a:lnTo>
                <a:lnTo>
                  <a:pt x="444638" y="97225"/>
                </a:lnTo>
                <a:lnTo>
                  <a:pt x="438845" y="49644"/>
                </a:lnTo>
                <a:lnTo>
                  <a:pt x="409466" y="12980"/>
                </a:lnTo>
                <a:lnTo>
                  <a:pt x="365779" y="735"/>
                </a:lnTo>
                <a:lnTo>
                  <a:pt x="32455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39400" y="5397500"/>
            <a:ext cx="350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0760" y="2314625"/>
            <a:ext cx="897286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0092" y="2349880"/>
            <a:ext cx="813854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60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2169" y="8452159"/>
            <a:ext cx="1996548" cy="669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2169" y="5678031"/>
            <a:ext cx="1996548" cy="669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11600" y="5829300"/>
            <a:ext cx="1759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42300" y="58928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1600" y="8572191"/>
            <a:ext cx="1759585" cy="4387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spc="-320" dirty="0">
                <a:latin typeface="Arial Black"/>
                <a:cs typeface="Arial Black"/>
              </a:rPr>
              <a:t>Received</a:t>
            </a:r>
            <a:r>
              <a:rPr sz="2300" spc="-110" dirty="0">
                <a:latin typeface="Arial Black"/>
                <a:cs typeface="Arial Black"/>
              </a:rPr>
              <a:t> </a:t>
            </a:r>
            <a:r>
              <a:rPr sz="2300" spc="-305" dirty="0">
                <a:latin typeface="Arial Black"/>
                <a:cs typeface="Arial Black"/>
              </a:rPr>
              <a:t>A2?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0760" y="2314625"/>
            <a:ext cx="897286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0092" y="2349880"/>
            <a:ext cx="813854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60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0158" y="8452157"/>
            <a:ext cx="1577054" cy="669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0158" y="5691023"/>
            <a:ext cx="1577054" cy="669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30700" y="5842000"/>
            <a:ext cx="1341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42300" y="58928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30700" y="8572191"/>
            <a:ext cx="1341120" cy="4387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800" y="758190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40760" y="2314625"/>
            <a:ext cx="897286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80092" y="2349880"/>
            <a:ext cx="813854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060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17450" y="6752222"/>
            <a:ext cx="1577041" cy="669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38500" y="6908800"/>
            <a:ext cx="1341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7459" y="5679225"/>
            <a:ext cx="1577047" cy="669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13100" y="5829300"/>
            <a:ext cx="1341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05" dirty="0">
                <a:latin typeface="Arial Black"/>
                <a:cs typeface="Arial Black"/>
              </a:rPr>
              <a:t>Not</a:t>
            </a:r>
            <a:r>
              <a:rPr sz="2300" spc="30" dirty="0">
                <a:latin typeface="Arial Black"/>
                <a:cs typeface="Arial Black"/>
              </a:rPr>
              <a:t> </a:t>
            </a:r>
            <a:r>
              <a:rPr sz="2300" spc="-355" dirty="0">
                <a:latin typeface="Arial Black"/>
                <a:cs typeface="Arial Black"/>
              </a:rPr>
              <a:t>Found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20100" y="82550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9700" y="81026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29700" y="84074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42300" y="86233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42300" y="58928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00100" y="6680200"/>
            <a:ext cx="241490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95300">
              <a:lnSpc>
                <a:spcPts val="4300"/>
              </a:lnSpc>
              <a:spcBef>
                <a:spcPts val="259"/>
              </a:spcBef>
            </a:pPr>
            <a:r>
              <a:rPr sz="3600" spc="-5" dirty="0">
                <a:latin typeface="Arial"/>
                <a:cs typeface="Arial"/>
              </a:rPr>
              <a:t>Failure  </a:t>
            </a:r>
            <a:r>
              <a:rPr sz="3600" dirty="0">
                <a:latin typeface="Arial"/>
                <a:cs typeface="Arial"/>
              </a:rPr>
              <a:t>Coordina</a:t>
            </a:r>
            <a:r>
              <a:rPr sz="3600" spc="-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0760" y="2314625"/>
            <a:ext cx="897286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0092" y="2349880"/>
            <a:ext cx="813854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6000" y="2870200"/>
            <a:ext cx="575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2452"/>
                </a:solidFill>
                <a:latin typeface="Arial"/>
                <a:cs typeface="Arial"/>
              </a:rPr>
              <a:t>DROP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41069" y="5707608"/>
            <a:ext cx="1327442" cy="668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59300" y="5867400"/>
            <a:ext cx="1087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68417" y="2855823"/>
            <a:ext cx="1327442" cy="668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4700" y="3009900"/>
            <a:ext cx="1087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4897" y="8446874"/>
            <a:ext cx="1327443" cy="668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2300" y="58928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72000" y="8559491"/>
            <a:ext cx="1087120" cy="4387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0553" y="3195751"/>
            <a:ext cx="7332345" cy="455930"/>
          </a:xfrm>
          <a:custGeom>
            <a:avLst/>
            <a:gdLst/>
            <a:ahLst/>
            <a:cxnLst/>
            <a:rect l="l" t="t" r="r" b="b"/>
            <a:pathLst>
              <a:path w="7332345" h="455929">
                <a:moveTo>
                  <a:pt x="0" y="455460"/>
                </a:moveTo>
                <a:lnTo>
                  <a:pt x="7331836" y="455460"/>
                </a:lnTo>
                <a:lnTo>
                  <a:pt x="7331836" y="0"/>
                </a:lnTo>
                <a:lnTo>
                  <a:pt x="0" y="0"/>
                </a:lnTo>
                <a:lnTo>
                  <a:pt x="0" y="455460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0553" y="3714712"/>
            <a:ext cx="7332345" cy="1066800"/>
          </a:xfrm>
          <a:custGeom>
            <a:avLst/>
            <a:gdLst/>
            <a:ahLst/>
            <a:cxnLst/>
            <a:rect l="l" t="t" r="r" b="b"/>
            <a:pathLst>
              <a:path w="7332345" h="1066800">
                <a:moveTo>
                  <a:pt x="0" y="1066800"/>
                </a:moveTo>
                <a:lnTo>
                  <a:pt x="7331836" y="1066800"/>
                </a:lnTo>
                <a:lnTo>
                  <a:pt x="733183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0553" y="4845012"/>
            <a:ext cx="7332345" cy="444500"/>
          </a:xfrm>
          <a:custGeom>
            <a:avLst/>
            <a:gdLst/>
            <a:ahLst/>
            <a:cxnLst/>
            <a:rect l="l" t="t" r="r" b="b"/>
            <a:pathLst>
              <a:path w="7332345" h="444500">
                <a:moveTo>
                  <a:pt x="0" y="444500"/>
                </a:moveTo>
                <a:lnTo>
                  <a:pt x="7331836" y="444500"/>
                </a:lnTo>
                <a:lnTo>
                  <a:pt x="7331836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0553" y="5353012"/>
            <a:ext cx="7332345" cy="350520"/>
          </a:xfrm>
          <a:custGeom>
            <a:avLst/>
            <a:gdLst/>
            <a:ahLst/>
            <a:cxnLst/>
            <a:rect l="l" t="t" r="r" b="b"/>
            <a:pathLst>
              <a:path w="7332345" h="350520">
                <a:moveTo>
                  <a:pt x="0" y="350012"/>
                </a:moveTo>
                <a:lnTo>
                  <a:pt x="7331836" y="350012"/>
                </a:lnTo>
                <a:lnTo>
                  <a:pt x="7331836" y="0"/>
                </a:lnTo>
                <a:lnTo>
                  <a:pt x="0" y="0"/>
                </a:lnTo>
                <a:lnTo>
                  <a:pt x="0" y="350012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0553" y="5766523"/>
            <a:ext cx="7332345" cy="753745"/>
          </a:xfrm>
          <a:custGeom>
            <a:avLst/>
            <a:gdLst/>
            <a:ahLst/>
            <a:cxnLst/>
            <a:rect l="l" t="t" r="r" b="b"/>
            <a:pathLst>
              <a:path w="7332345" h="753745">
                <a:moveTo>
                  <a:pt x="0" y="753706"/>
                </a:moveTo>
                <a:lnTo>
                  <a:pt x="7331836" y="753706"/>
                </a:lnTo>
                <a:lnTo>
                  <a:pt x="7331836" y="0"/>
                </a:lnTo>
                <a:lnTo>
                  <a:pt x="0" y="0"/>
                </a:lnTo>
                <a:lnTo>
                  <a:pt x="0" y="753706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0553" y="6583730"/>
            <a:ext cx="7332345" cy="394970"/>
          </a:xfrm>
          <a:custGeom>
            <a:avLst/>
            <a:gdLst/>
            <a:ahLst/>
            <a:cxnLst/>
            <a:rect l="l" t="t" r="r" b="b"/>
            <a:pathLst>
              <a:path w="7332345" h="394970">
                <a:moveTo>
                  <a:pt x="0" y="394881"/>
                </a:moveTo>
                <a:lnTo>
                  <a:pt x="7331836" y="394881"/>
                </a:lnTo>
                <a:lnTo>
                  <a:pt x="7331836" y="0"/>
                </a:lnTo>
                <a:lnTo>
                  <a:pt x="0" y="0"/>
                </a:lnTo>
                <a:lnTo>
                  <a:pt x="0" y="394881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0553" y="7042112"/>
            <a:ext cx="7332345" cy="444500"/>
          </a:xfrm>
          <a:custGeom>
            <a:avLst/>
            <a:gdLst/>
            <a:ahLst/>
            <a:cxnLst/>
            <a:rect l="l" t="t" r="r" b="b"/>
            <a:pathLst>
              <a:path w="7332345" h="444500">
                <a:moveTo>
                  <a:pt x="0" y="444499"/>
                </a:moveTo>
                <a:lnTo>
                  <a:pt x="7331836" y="444499"/>
                </a:lnTo>
                <a:lnTo>
                  <a:pt x="7331836" y="0"/>
                </a:lnTo>
                <a:lnTo>
                  <a:pt x="0" y="0"/>
                </a:lnTo>
                <a:lnTo>
                  <a:pt x="0" y="444499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0553" y="7550112"/>
            <a:ext cx="7332345" cy="586740"/>
          </a:xfrm>
          <a:custGeom>
            <a:avLst/>
            <a:gdLst/>
            <a:ahLst/>
            <a:cxnLst/>
            <a:rect l="l" t="t" r="r" b="b"/>
            <a:pathLst>
              <a:path w="7332345" h="586740">
                <a:moveTo>
                  <a:pt x="0" y="586181"/>
                </a:moveTo>
                <a:lnTo>
                  <a:pt x="7331836" y="586181"/>
                </a:lnTo>
                <a:lnTo>
                  <a:pt x="7331836" y="0"/>
                </a:lnTo>
                <a:lnTo>
                  <a:pt x="0" y="0"/>
                </a:lnTo>
                <a:lnTo>
                  <a:pt x="0" y="586181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553" y="8199793"/>
            <a:ext cx="7332345" cy="391795"/>
          </a:xfrm>
          <a:custGeom>
            <a:avLst/>
            <a:gdLst/>
            <a:ahLst/>
            <a:cxnLst/>
            <a:rect l="l" t="t" r="r" b="b"/>
            <a:pathLst>
              <a:path w="7332345" h="391795">
                <a:moveTo>
                  <a:pt x="0" y="391723"/>
                </a:moveTo>
                <a:lnTo>
                  <a:pt x="7331836" y="391723"/>
                </a:lnTo>
                <a:lnTo>
                  <a:pt x="7331836" y="0"/>
                </a:lnTo>
                <a:lnTo>
                  <a:pt x="0" y="0"/>
                </a:lnTo>
                <a:lnTo>
                  <a:pt x="0" y="391723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553" y="8655016"/>
            <a:ext cx="7332345" cy="444500"/>
          </a:xfrm>
          <a:custGeom>
            <a:avLst/>
            <a:gdLst/>
            <a:ahLst/>
            <a:cxnLst/>
            <a:rect l="l" t="t" r="r" b="b"/>
            <a:pathLst>
              <a:path w="7332345" h="444500">
                <a:moveTo>
                  <a:pt x="0" y="444500"/>
                </a:moveTo>
                <a:lnTo>
                  <a:pt x="7331836" y="444500"/>
                </a:lnTo>
                <a:lnTo>
                  <a:pt x="7331836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000000">
              <a:alpha val="18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236" y="36829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236" y="6551980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9036" y="48132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8236" y="8168043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6072" y="2858427"/>
            <a:ext cx="0" cy="2431415"/>
          </a:xfrm>
          <a:custGeom>
            <a:avLst/>
            <a:gdLst/>
            <a:ahLst/>
            <a:cxnLst/>
            <a:rect l="l" t="t" r="r" b="b"/>
            <a:pathLst>
              <a:path h="2431415">
                <a:moveTo>
                  <a:pt x="0" y="0"/>
                </a:moveTo>
                <a:lnTo>
                  <a:pt x="0" y="2431084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6072" y="53530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6072" y="57665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6072" y="70421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6072" y="75501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4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6072" y="865501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6072" y="916301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5">
                <a:moveTo>
                  <a:pt x="0" y="0"/>
                </a:moveTo>
                <a:lnTo>
                  <a:pt x="0" y="500756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4200" y="2872764"/>
            <a:ext cx="0" cy="2416810"/>
          </a:xfrm>
          <a:custGeom>
            <a:avLst/>
            <a:gdLst/>
            <a:ahLst/>
            <a:cxnLst/>
            <a:rect l="l" t="t" r="r" b="b"/>
            <a:pathLst>
              <a:path h="2416810">
                <a:moveTo>
                  <a:pt x="0" y="0"/>
                </a:moveTo>
                <a:lnTo>
                  <a:pt x="0" y="2416746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4200" y="53530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4200" y="57665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70421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0" y="75501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4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4200" y="865501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34200" y="916301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41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55012" y="2864615"/>
            <a:ext cx="0" cy="2425065"/>
          </a:xfrm>
          <a:custGeom>
            <a:avLst/>
            <a:gdLst/>
            <a:ahLst/>
            <a:cxnLst/>
            <a:rect l="l" t="t" r="r" b="b"/>
            <a:pathLst>
              <a:path h="2425065">
                <a:moveTo>
                  <a:pt x="0" y="0"/>
                </a:moveTo>
                <a:lnTo>
                  <a:pt x="0" y="2424896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5012" y="5353012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0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55012" y="5766523"/>
            <a:ext cx="0" cy="1212215"/>
          </a:xfrm>
          <a:custGeom>
            <a:avLst/>
            <a:gdLst/>
            <a:ahLst/>
            <a:cxnLst/>
            <a:rect l="l" t="t" r="r" b="b"/>
            <a:pathLst>
              <a:path h="1212215">
                <a:moveTo>
                  <a:pt x="0" y="0"/>
                </a:moveTo>
                <a:lnTo>
                  <a:pt x="0" y="121208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55012" y="7042112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49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55012" y="7550112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40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5012" y="865501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55012" y="9163016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0"/>
                </a:moveTo>
                <a:lnTo>
                  <a:pt x="0" y="494574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6100" y="3403600"/>
            <a:ext cx="15633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Client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96361" y="3684778"/>
            <a:ext cx="664845" cy="917575"/>
          </a:xfrm>
          <a:custGeom>
            <a:avLst/>
            <a:gdLst/>
            <a:ahLst/>
            <a:cxnLst/>
            <a:rect l="l" t="t" r="r" b="b"/>
            <a:pathLst>
              <a:path w="664845" h="917575">
                <a:moveTo>
                  <a:pt x="0" y="0"/>
                </a:moveTo>
                <a:lnTo>
                  <a:pt x="645636" y="891525"/>
                </a:lnTo>
                <a:lnTo>
                  <a:pt x="664258" y="91724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37089" y="4500321"/>
            <a:ext cx="257175" cy="286385"/>
          </a:xfrm>
          <a:custGeom>
            <a:avLst/>
            <a:gdLst/>
            <a:ahLst/>
            <a:cxnLst/>
            <a:rect l="l" t="t" r="r" b="b"/>
            <a:pathLst>
              <a:path w="257175" h="286385">
                <a:moveTo>
                  <a:pt x="209829" y="0"/>
                </a:moveTo>
                <a:lnTo>
                  <a:pt x="0" y="151968"/>
                </a:lnTo>
                <a:lnTo>
                  <a:pt x="256870" y="285813"/>
                </a:lnTo>
                <a:lnTo>
                  <a:pt x="20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0699" y="4835588"/>
            <a:ext cx="832485" cy="1510030"/>
          </a:xfrm>
          <a:custGeom>
            <a:avLst/>
            <a:gdLst/>
            <a:ahLst/>
            <a:cxnLst/>
            <a:rect l="l" t="t" r="r" b="b"/>
            <a:pathLst>
              <a:path w="832485" h="1510029">
                <a:moveTo>
                  <a:pt x="0" y="0"/>
                </a:moveTo>
                <a:lnTo>
                  <a:pt x="817038" y="1481827"/>
                </a:lnTo>
                <a:lnTo>
                  <a:pt x="832368" y="150963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84304" y="6254877"/>
            <a:ext cx="238760" cy="289560"/>
          </a:xfrm>
          <a:custGeom>
            <a:avLst/>
            <a:gdLst/>
            <a:ahLst/>
            <a:cxnLst/>
            <a:rect l="l" t="t" r="r" b="b"/>
            <a:pathLst>
              <a:path w="238760" h="289559">
                <a:moveTo>
                  <a:pt x="226885" y="0"/>
                </a:moveTo>
                <a:lnTo>
                  <a:pt x="0" y="125095"/>
                </a:lnTo>
                <a:lnTo>
                  <a:pt x="238531" y="289420"/>
                </a:lnTo>
                <a:lnTo>
                  <a:pt x="226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8280" y="4832121"/>
            <a:ext cx="812800" cy="3145790"/>
          </a:xfrm>
          <a:custGeom>
            <a:avLst/>
            <a:gdLst/>
            <a:ahLst/>
            <a:cxnLst/>
            <a:rect l="l" t="t" r="r" b="b"/>
            <a:pathLst>
              <a:path w="812800" h="3145790">
                <a:moveTo>
                  <a:pt x="0" y="0"/>
                </a:moveTo>
                <a:lnTo>
                  <a:pt x="804507" y="3114791"/>
                </a:lnTo>
                <a:lnTo>
                  <a:pt x="812447" y="3145532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7362" y="7914525"/>
            <a:ext cx="251460" cy="283845"/>
          </a:xfrm>
          <a:custGeom>
            <a:avLst/>
            <a:gdLst/>
            <a:ahLst/>
            <a:cxnLst/>
            <a:rect l="l" t="t" r="r" b="b"/>
            <a:pathLst>
              <a:path w="251460" h="283845">
                <a:moveTo>
                  <a:pt x="250850" y="0"/>
                </a:moveTo>
                <a:lnTo>
                  <a:pt x="0" y="64782"/>
                </a:lnTo>
                <a:lnTo>
                  <a:pt x="190220" y="283235"/>
                </a:lnTo>
                <a:lnTo>
                  <a:pt x="250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8962" y="5016950"/>
            <a:ext cx="938530" cy="1473200"/>
          </a:xfrm>
          <a:custGeom>
            <a:avLst/>
            <a:gdLst/>
            <a:ahLst/>
            <a:cxnLst/>
            <a:rect l="l" t="t" r="r" b="b"/>
            <a:pathLst>
              <a:path w="938529" h="1473200">
                <a:moveTo>
                  <a:pt x="0" y="1472876"/>
                </a:moveTo>
                <a:lnTo>
                  <a:pt x="920875" y="26780"/>
                </a:lnTo>
                <a:lnTo>
                  <a:pt x="937929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00568" y="4825200"/>
            <a:ext cx="248920" cy="288290"/>
          </a:xfrm>
          <a:custGeom>
            <a:avLst/>
            <a:gdLst/>
            <a:ahLst/>
            <a:cxnLst/>
            <a:rect l="l" t="t" r="r" b="b"/>
            <a:pathLst>
              <a:path w="248920" h="288289">
                <a:moveTo>
                  <a:pt x="248437" y="0"/>
                </a:moveTo>
                <a:lnTo>
                  <a:pt x="0" y="148945"/>
                </a:lnTo>
                <a:lnTo>
                  <a:pt x="218528" y="288112"/>
                </a:lnTo>
                <a:lnTo>
                  <a:pt x="2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85051" y="5039735"/>
            <a:ext cx="1066165" cy="3042920"/>
          </a:xfrm>
          <a:custGeom>
            <a:avLst/>
            <a:gdLst/>
            <a:ahLst/>
            <a:cxnLst/>
            <a:rect l="l" t="t" r="r" b="b"/>
            <a:pathLst>
              <a:path w="1066165" h="3042920">
                <a:moveTo>
                  <a:pt x="0" y="3042506"/>
                </a:moveTo>
                <a:lnTo>
                  <a:pt x="1055603" y="29963"/>
                </a:lnTo>
                <a:lnTo>
                  <a:pt x="106610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18398" y="4825200"/>
            <a:ext cx="245110" cy="287655"/>
          </a:xfrm>
          <a:custGeom>
            <a:avLst/>
            <a:gdLst/>
            <a:ahLst/>
            <a:cxnLst/>
            <a:rect l="l" t="t" r="r" b="b"/>
            <a:pathLst>
              <a:path w="245109" h="287654">
                <a:moveTo>
                  <a:pt x="207937" y="0"/>
                </a:moveTo>
                <a:lnTo>
                  <a:pt x="0" y="201663"/>
                </a:lnTo>
                <a:lnTo>
                  <a:pt x="244513" y="287337"/>
                </a:lnTo>
                <a:lnTo>
                  <a:pt x="207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82366" y="3908618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4">
                <a:moveTo>
                  <a:pt x="0" y="856040"/>
                </a:moveTo>
                <a:lnTo>
                  <a:pt x="833589" y="22450"/>
                </a:lnTo>
                <a:lnTo>
                  <a:pt x="85604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24363" y="3747871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274789" y="0"/>
                </a:moveTo>
                <a:lnTo>
                  <a:pt x="0" y="91605"/>
                </a:lnTo>
                <a:lnTo>
                  <a:pt x="183197" y="274789"/>
                </a:lnTo>
                <a:lnTo>
                  <a:pt x="27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18319" y="4841531"/>
            <a:ext cx="916940" cy="1504315"/>
          </a:xfrm>
          <a:custGeom>
            <a:avLst/>
            <a:gdLst/>
            <a:ahLst/>
            <a:cxnLst/>
            <a:rect l="l" t="t" r="r" b="b"/>
            <a:pathLst>
              <a:path w="916940" h="1504314">
                <a:moveTo>
                  <a:pt x="0" y="0"/>
                </a:moveTo>
                <a:lnTo>
                  <a:pt x="899843" y="1476838"/>
                </a:lnTo>
                <a:lnTo>
                  <a:pt x="916364" y="1503952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07535" y="6250965"/>
            <a:ext cx="245745" cy="288925"/>
          </a:xfrm>
          <a:custGeom>
            <a:avLst/>
            <a:gdLst/>
            <a:ahLst/>
            <a:cxnLst/>
            <a:rect l="l" t="t" r="r" b="b"/>
            <a:pathLst>
              <a:path w="245745" h="288925">
                <a:moveTo>
                  <a:pt x="221246" y="0"/>
                </a:moveTo>
                <a:lnTo>
                  <a:pt x="0" y="134810"/>
                </a:lnTo>
                <a:lnTo>
                  <a:pt x="245427" y="288658"/>
                </a:lnTo>
                <a:lnTo>
                  <a:pt x="22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68815" y="4831384"/>
            <a:ext cx="1024255" cy="3049905"/>
          </a:xfrm>
          <a:custGeom>
            <a:avLst/>
            <a:gdLst/>
            <a:ahLst/>
            <a:cxnLst/>
            <a:rect l="l" t="t" r="r" b="b"/>
            <a:pathLst>
              <a:path w="1024254" h="3049904">
                <a:moveTo>
                  <a:pt x="0" y="0"/>
                </a:moveTo>
                <a:lnTo>
                  <a:pt x="1013869" y="3019662"/>
                </a:lnTo>
                <a:lnTo>
                  <a:pt x="1023975" y="304976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59885" y="7809813"/>
            <a:ext cx="245745" cy="287020"/>
          </a:xfrm>
          <a:custGeom>
            <a:avLst/>
            <a:gdLst/>
            <a:ahLst/>
            <a:cxnLst/>
            <a:rect l="l" t="t" r="r" b="b"/>
            <a:pathLst>
              <a:path w="245745" h="287020">
                <a:moveTo>
                  <a:pt x="245605" y="0"/>
                </a:moveTo>
                <a:lnTo>
                  <a:pt x="0" y="82461"/>
                </a:lnTo>
                <a:lnTo>
                  <a:pt x="205257" y="286842"/>
                </a:lnTo>
                <a:lnTo>
                  <a:pt x="24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5517" y="3251923"/>
            <a:ext cx="607364" cy="32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8502" y="3251916"/>
            <a:ext cx="594995" cy="327660"/>
          </a:xfrm>
          <a:custGeom>
            <a:avLst/>
            <a:gdLst/>
            <a:ahLst/>
            <a:cxnLst/>
            <a:rect l="l" t="t" r="r" b="b"/>
            <a:pathLst>
              <a:path w="594994" h="327660">
                <a:moveTo>
                  <a:pt x="217513" y="327486"/>
                </a:moveTo>
                <a:lnTo>
                  <a:pt x="594398" y="124078"/>
                </a:lnTo>
                <a:lnTo>
                  <a:pt x="360792" y="0"/>
                </a:lnTo>
                <a:lnTo>
                  <a:pt x="0" y="205957"/>
                </a:lnTo>
                <a:lnTo>
                  <a:pt x="31809" y="240357"/>
                </a:lnTo>
                <a:lnTo>
                  <a:pt x="70738" y="270251"/>
                </a:lnTo>
                <a:lnTo>
                  <a:pt x="115526" y="295097"/>
                </a:lnTo>
                <a:lnTo>
                  <a:pt x="164914" y="314355"/>
                </a:lnTo>
                <a:lnTo>
                  <a:pt x="217643" y="327486"/>
                </a:lnTo>
              </a:path>
            </a:pathLst>
          </a:custGeom>
          <a:ln w="92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5657" y="3453307"/>
            <a:ext cx="230492" cy="635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8502" y="3453290"/>
            <a:ext cx="233679" cy="635635"/>
          </a:xfrm>
          <a:custGeom>
            <a:avLst/>
            <a:gdLst/>
            <a:ahLst/>
            <a:cxnLst/>
            <a:rect l="l" t="t" r="r" b="b"/>
            <a:pathLst>
              <a:path w="233680" h="635635">
                <a:moveTo>
                  <a:pt x="233606" y="133322"/>
                </a:moveTo>
                <a:lnTo>
                  <a:pt x="182663" y="119797"/>
                </a:lnTo>
                <a:lnTo>
                  <a:pt x="136137" y="102785"/>
                </a:lnTo>
                <a:lnTo>
                  <a:pt x="94318" y="82293"/>
                </a:lnTo>
                <a:lnTo>
                  <a:pt x="57496" y="58327"/>
                </a:lnTo>
                <a:lnTo>
                  <a:pt x="25959" y="30894"/>
                </a:lnTo>
                <a:lnTo>
                  <a:pt x="0" y="0"/>
                </a:lnTo>
                <a:lnTo>
                  <a:pt x="0" y="519540"/>
                </a:lnTo>
                <a:lnTo>
                  <a:pt x="32303" y="554073"/>
                </a:lnTo>
                <a:lnTo>
                  <a:pt x="71491" y="583264"/>
                </a:lnTo>
                <a:lnTo>
                  <a:pt x="116294" y="606774"/>
                </a:lnTo>
                <a:lnTo>
                  <a:pt x="165443" y="624267"/>
                </a:lnTo>
                <a:lnTo>
                  <a:pt x="217669" y="635405"/>
                </a:lnTo>
                <a:lnTo>
                  <a:pt x="217513" y="126112"/>
                </a:lnTo>
              </a:path>
            </a:pathLst>
          </a:custGeom>
          <a:ln w="9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5997" y="3375990"/>
            <a:ext cx="376885" cy="71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2109" y="3375995"/>
            <a:ext cx="363855" cy="712470"/>
          </a:xfrm>
          <a:custGeom>
            <a:avLst/>
            <a:gdLst/>
            <a:ahLst/>
            <a:cxnLst/>
            <a:rect l="l" t="t" r="r" b="b"/>
            <a:pathLst>
              <a:path w="363855" h="712470">
                <a:moveTo>
                  <a:pt x="0" y="203408"/>
                </a:moveTo>
                <a:lnTo>
                  <a:pt x="0" y="712134"/>
                </a:lnTo>
                <a:lnTo>
                  <a:pt x="363387" y="510708"/>
                </a:lnTo>
                <a:lnTo>
                  <a:pt x="363387" y="0"/>
                </a:lnTo>
                <a:lnTo>
                  <a:pt x="0" y="203408"/>
                </a:lnTo>
                <a:close/>
              </a:path>
            </a:pathLst>
          </a:custGeom>
          <a:ln w="9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85524" y="3251891"/>
            <a:ext cx="610235" cy="836930"/>
          </a:xfrm>
          <a:custGeom>
            <a:avLst/>
            <a:gdLst/>
            <a:ahLst/>
            <a:cxnLst/>
            <a:rect l="l" t="t" r="r" b="b"/>
            <a:pathLst>
              <a:path w="610235" h="836929">
                <a:moveTo>
                  <a:pt x="609972" y="128739"/>
                </a:moveTo>
                <a:lnTo>
                  <a:pt x="373770" y="0"/>
                </a:lnTo>
                <a:lnTo>
                  <a:pt x="0" y="201966"/>
                </a:lnTo>
                <a:lnTo>
                  <a:pt x="12978" y="720939"/>
                </a:lnTo>
                <a:lnTo>
                  <a:pt x="45278" y="755460"/>
                </a:lnTo>
                <a:lnTo>
                  <a:pt x="84460" y="784643"/>
                </a:lnTo>
                <a:lnTo>
                  <a:pt x="129256" y="808150"/>
                </a:lnTo>
                <a:lnTo>
                  <a:pt x="178398" y="825641"/>
                </a:lnTo>
                <a:lnTo>
                  <a:pt x="230621" y="836779"/>
                </a:lnTo>
                <a:lnTo>
                  <a:pt x="609972" y="634787"/>
                </a:lnTo>
                <a:lnTo>
                  <a:pt x="609972" y="128739"/>
                </a:lnTo>
                <a:close/>
              </a:path>
            </a:pathLst>
          </a:custGeom>
          <a:ln w="25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3119" y="3768303"/>
            <a:ext cx="36916" cy="46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3132" y="3768297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24366" y="2927"/>
                </a:moveTo>
                <a:lnTo>
                  <a:pt x="30724" y="9023"/>
                </a:lnTo>
                <a:lnTo>
                  <a:pt x="35028" y="17014"/>
                </a:lnTo>
                <a:lnTo>
                  <a:pt x="36908" y="25879"/>
                </a:lnTo>
                <a:lnTo>
                  <a:pt x="35995" y="34597"/>
                </a:lnTo>
                <a:lnTo>
                  <a:pt x="32310" y="41503"/>
                </a:lnTo>
                <a:lnTo>
                  <a:pt x="26667" y="45398"/>
                </a:lnTo>
                <a:lnTo>
                  <a:pt x="19821" y="46009"/>
                </a:lnTo>
                <a:lnTo>
                  <a:pt x="12530" y="43068"/>
                </a:lnTo>
                <a:lnTo>
                  <a:pt x="6173" y="36975"/>
                </a:lnTo>
                <a:lnTo>
                  <a:pt x="1872" y="28990"/>
                </a:lnTo>
                <a:lnTo>
                  <a:pt x="0" y="20126"/>
                </a:lnTo>
                <a:lnTo>
                  <a:pt x="928" y="11398"/>
                </a:lnTo>
                <a:lnTo>
                  <a:pt x="4597" y="4505"/>
                </a:lnTo>
                <a:lnTo>
                  <a:pt x="10233" y="616"/>
                </a:lnTo>
                <a:lnTo>
                  <a:pt x="17076" y="0"/>
                </a:lnTo>
                <a:lnTo>
                  <a:pt x="24366" y="2927"/>
                </a:lnTo>
              </a:path>
            </a:pathLst>
          </a:custGeom>
          <a:ln w="9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16720" y="3862100"/>
            <a:ext cx="169657" cy="16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16530" y="3551275"/>
            <a:ext cx="168910" cy="93345"/>
          </a:xfrm>
          <a:custGeom>
            <a:avLst/>
            <a:gdLst/>
            <a:ahLst/>
            <a:cxnLst/>
            <a:rect l="l" t="t" r="r" b="b"/>
            <a:pathLst>
              <a:path w="168910" h="93345">
                <a:moveTo>
                  <a:pt x="6692" y="0"/>
                </a:moveTo>
                <a:lnTo>
                  <a:pt x="3429" y="126"/>
                </a:lnTo>
                <a:lnTo>
                  <a:pt x="482" y="3098"/>
                </a:lnTo>
                <a:lnTo>
                  <a:pt x="0" y="4483"/>
                </a:lnTo>
                <a:lnTo>
                  <a:pt x="165" y="5854"/>
                </a:lnTo>
                <a:lnTo>
                  <a:pt x="495" y="9207"/>
                </a:lnTo>
                <a:lnTo>
                  <a:pt x="2552" y="12204"/>
                </a:lnTo>
                <a:lnTo>
                  <a:pt x="5689" y="13906"/>
                </a:lnTo>
                <a:lnTo>
                  <a:pt x="40746" y="39844"/>
                </a:lnTo>
                <a:lnTo>
                  <a:pt x="78643" y="61844"/>
                </a:lnTo>
                <a:lnTo>
                  <a:pt x="118994" y="79712"/>
                </a:lnTo>
                <a:lnTo>
                  <a:pt x="161417" y="93256"/>
                </a:lnTo>
                <a:lnTo>
                  <a:pt x="165722" y="92354"/>
                </a:lnTo>
                <a:lnTo>
                  <a:pt x="168427" y="88404"/>
                </a:lnTo>
                <a:lnTo>
                  <a:pt x="166776" y="81635"/>
                </a:lnTo>
                <a:lnTo>
                  <a:pt x="164426" y="79451"/>
                </a:lnTo>
                <a:lnTo>
                  <a:pt x="161417" y="78828"/>
                </a:lnTo>
                <a:lnTo>
                  <a:pt x="119861" y="65773"/>
                </a:lnTo>
                <a:lnTo>
                  <a:pt x="80317" y="48453"/>
                </a:lnTo>
                <a:lnTo>
                  <a:pt x="43170" y="27061"/>
                </a:lnTo>
                <a:lnTo>
                  <a:pt x="8801" y="1790"/>
                </a:lnTo>
                <a:lnTo>
                  <a:pt x="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6542" y="3551261"/>
            <a:ext cx="168910" cy="92710"/>
          </a:xfrm>
          <a:custGeom>
            <a:avLst/>
            <a:gdLst/>
            <a:ahLst/>
            <a:cxnLst/>
            <a:rect l="l" t="t" r="r" b="b"/>
            <a:pathLst>
              <a:path w="168910" h="92710">
                <a:moveTo>
                  <a:pt x="7916" y="9603"/>
                </a:moveTo>
                <a:lnTo>
                  <a:pt x="41715" y="37930"/>
                </a:lnTo>
                <a:lnTo>
                  <a:pt x="79195" y="60507"/>
                </a:lnTo>
                <a:lnTo>
                  <a:pt x="119971" y="76943"/>
                </a:lnTo>
                <a:lnTo>
                  <a:pt x="163654" y="86847"/>
                </a:lnTo>
                <a:lnTo>
                  <a:pt x="165704" y="92357"/>
                </a:lnTo>
                <a:lnTo>
                  <a:pt x="168430" y="88418"/>
                </a:lnTo>
                <a:lnTo>
                  <a:pt x="167443" y="84427"/>
                </a:lnTo>
                <a:lnTo>
                  <a:pt x="166768" y="81646"/>
                </a:lnTo>
                <a:lnTo>
                  <a:pt x="164432" y="79457"/>
                </a:lnTo>
                <a:lnTo>
                  <a:pt x="163654" y="86847"/>
                </a:lnTo>
                <a:lnTo>
                  <a:pt x="120792" y="69278"/>
                </a:lnTo>
                <a:lnTo>
                  <a:pt x="80490" y="50436"/>
                </a:lnTo>
                <a:lnTo>
                  <a:pt x="42835" y="30489"/>
                </a:lnTo>
                <a:lnTo>
                  <a:pt x="7916" y="9603"/>
                </a:lnTo>
                <a:lnTo>
                  <a:pt x="6696" y="0"/>
                </a:lnTo>
                <a:lnTo>
                  <a:pt x="3426" y="128"/>
                </a:lnTo>
                <a:lnTo>
                  <a:pt x="1479" y="2085"/>
                </a:lnTo>
                <a:lnTo>
                  <a:pt x="467" y="3115"/>
                </a:lnTo>
                <a:lnTo>
                  <a:pt x="0" y="4480"/>
                </a:lnTo>
                <a:lnTo>
                  <a:pt x="7916" y="9603"/>
                </a:lnTo>
                <a:lnTo>
                  <a:pt x="493" y="9217"/>
                </a:lnTo>
                <a:lnTo>
                  <a:pt x="2543" y="12204"/>
                </a:lnTo>
                <a:lnTo>
                  <a:pt x="7916" y="9603"/>
                </a:lnTo>
                <a:close/>
              </a:path>
            </a:pathLst>
          </a:custGeom>
          <a:ln w="9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66618" y="3596862"/>
            <a:ext cx="47486" cy="29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70411" y="3601147"/>
            <a:ext cx="58419" cy="37465"/>
          </a:xfrm>
          <a:custGeom>
            <a:avLst/>
            <a:gdLst/>
            <a:ahLst/>
            <a:cxnLst/>
            <a:rect l="l" t="t" r="r" b="b"/>
            <a:pathLst>
              <a:path w="58419" h="37464">
                <a:moveTo>
                  <a:pt x="57871" y="36961"/>
                </a:moveTo>
                <a:lnTo>
                  <a:pt x="40810" y="13298"/>
                </a:lnTo>
                <a:lnTo>
                  <a:pt x="25880" y="836"/>
                </a:lnTo>
                <a:lnTo>
                  <a:pt x="13968" y="0"/>
                </a:lnTo>
                <a:lnTo>
                  <a:pt x="5959" y="11213"/>
                </a:lnTo>
                <a:lnTo>
                  <a:pt x="0" y="13135"/>
                </a:lnTo>
                <a:lnTo>
                  <a:pt x="2299" y="17106"/>
                </a:lnTo>
                <a:lnTo>
                  <a:pt x="11120" y="21478"/>
                </a:lnTo>
                <a:lnTo>
                  <a:pt x="24725" y="24602"/>
                </a:lnTo>
                <a:lnTo>
                  <a:pt x="29663" y="25229"/>
                </a:lnTo>
                <a:lnTo>
                  <a:pt x="35984" y="26726"/>
                </a:lnTo>
                <a:lnTo>
                  <a:pt x="44961" y="30250"/>
                </a:lnTo>
                <a:lnTo>
                  <a:pt x="57871" y="3696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2893" y="3607536"/>
            <a:ext cx="155727" cy="119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22893" y="3615474"/>
            <a:ext cx="156210" cy="89535"/>
          </a:xfrm>
          <a:custGeom>
            <a:avLst/>
            <a:gdLst/>
            <a:ahLst/>
            <a:cxnLst/>
            <a:rect l="l" t="t" r="r" b="b"/>
            <a:pathLst>
              <a:path w="156210" h="89535">
                <a:moveTo>
                  <a:pt x="0" y="0"/>
                </a:moveTo>
                <a:lnTo>
                  <a:pt x="0" y="10096"/>
                </a:lnTo>
                <a:lnTo>
                  <a:pt x="34946" y="36203"/>
                </a:lnTo>
                <a:lnTo>
                  <a:pt x="72820" y="58267"/>
                </a:lnTo>
                <a:lnTo>
                  <a:pt x="113215" y="76083"/>
                </a:lnTo>
                <a:lnTo>
                  <a:pt x="155727" y="89446"/>
                </a:lnTo>
                <a:lnTo>
                  <a:pt x="155727" y="79349"/>
                </a:lnTo>
                <a:lnTo>
                  <a:pt x="113546" y="65347"/>
                </a:lnTo>
                <a:lnTo>
                  <a:pt x="73310" y="47342"/>
                </a:lnTo>
                <a:lnTo>
                  <a:pt x="35351" y="255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24458" y="3606799"/>
            <a:ext cx="154305" cy="120014"/>
          </a:xfrm>
          <a:custGeom>
            <a:avLst/>
            <a:gdLst/>
            <a:ahLst/>
            <a:cxnLst/>
            <a:rect l="l" t="t" r="r" b="b"/>
            <a:pathLst>
              <a:path w="154305" h="120014">
                <a:moveTo>
                  <a:pt x="0" y="0"/>
                </a:moveTo>
                <a:lnTo>
                  <a:pt x="0" y="57057"/>
                </a:lnTo>
                <a:lnTo>
                  <a:pt x="34449" y="72936"/>
                </a:lnTo>
                <a:lnTo>
                  <a:pt x="71950" y="89834"/>
                </a:lnTo>
                <a:lnTo>
                  <a:pt x="112021" y="106017"/>
                </a:lnTo>
                <a:lnTo>
                  <a:pt x="154180" y="119753"/>
                </a:lnTo>
              </a:path>
            </a:pathLst>
          </a:custGeom>
          <a:ln w="92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22901" y="3608241"/>
            <a:ext cx="157480" cy="120014"/>
          </a:xfrm>
          <a:custGeom>
            <a:avLst/>
            <a:gdLst/>
            <a:ahLst/>
            <a:cxnLst/>
            <a:rect l="l" t="t" r="r" b="b"/>
            <a:pathLst>
              <a:path w="157480" h="120014">
                <a:moveTo>
                  <a:pt x="157294" y="119753"/>
                </a:moveTo>
                <a:lnTo>
                  <a:pt x="157294" y="81363"/>
                </a:lnTo>
                <a:lnTo>
                  <a:pt x="114310" y="66010"/>
                </a:lnTo>
                <a:lnTo>
                  <a:pt x="73654" y="47353"/>
                </a:lnTo>
                <a:lnTo>
                  <a:pt x="35494" y="25360"/>
                </a:lnTo>
                <a:lnTo>
                  <a:pt x="0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33600" y="4457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33600" y="62357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33600" y="7823200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9036" y="53212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38768" y="49712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69590" y="5734773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49322" y="5511800"/>
            <a:ext cx="708177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59036" y="70103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38768" y="66603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59036" y="7518362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38768" y="7168329"/>
            <a:ext cx="706031" cy="705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59036" y="8623266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38768" y="8273226"/>
            <a:ext cx="706031" cy="705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59036" y="9131266"/>
            <a:ext cx="8749665" cy="0"/>
          </a:xfrm>
          <a:custGeom>
            <a:avLst/>
            <a:gdLst/>
            <a:ahLst/>
            <a:cxnLst/>
            <a:rect l="l" t="t" r="r" b="b"/>
            <a:pathLst>
              <a:path w="8749665">
                <a:moveTo>
                  <a:pt x="0" y="0"/>
                </a:moveTo>
                <a:lnTo>
                  <a:pt x="874948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38768" y="8781226"/>
            <a:ext cx="706031" cy="705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91080" y="4844783"/>
            <a:ext cx="405130" cy="802005"/>
          </a:xfrm>
          <a:custGeom>
            <a:avLst/>
            <a:gdLst/>
            <a:ahLst/>
            <a:cxnLst/>
            <a:rect l="l" t="t" r="r" b="b"/>
            <a:pathLst>
              <a:path w="405129" h="802004">
                <a:moveTo>
                  <a:pt x="0" y="0"/>
                </a:moveTo>
                <a:lnTo>
                  <a:pt x="396080" y="784704"/>
                </a:lnTo>
                <a:lnTo>
                  <a:pt x="404664" y="8017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12327" y="5591721"/>
            <a:ext cx="150495" cy="187960"/>
          </a:xfrm>
          <a:custGeom>
            <a:avLst/>
            <a:gdLst/>
            <a:ahLst/>
            <a:cxnLst/>
            <a:rect l="l" t="t" r="r" b="b"/>
            <a:pathLst>
              <a:path w="150495" h="187960">
                <a:moveTo>
                  <a:pt x="149656" y="0"/>
                </a:moveTo>
                <a:lnTo>
                  <a:pt x="0" y="75539"/>
                </a:lnTo>
                <a:lnTo>
                  <a:pt x="150368" y="187426"/>
                </a:lnTo>
                <a:lnTo>
                  <a:pt x="14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40190" y="4912347"/>
            <a:ext cx="213360" cy="379730"/>
          </a:xfrm>
          <a:custGeom>
            <a:avLst/>
            <a:gdLst/>
            <a:ahLst/>
            <a:cxnLst/>
            <a:rect l="l" t="t" r="r" b="b"/>
            <a:pathLst>
              <a:path w="213359" h="379729">
                <a:moveTo>
                  <a:pt x="0" y="379717"/>
                </a:moveTo>
                <a:lnTo>
                  <a:pt x="203617" y="16615"/>
                </a:lnTo>
                <a:lnTo>
                  <a:pt x="21293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70695" y="4782743"/>
            <a:ext cx="155575" cy="187325"/>
          </a:xfrm>
          <a:custGeom>
            <a:avLst/>
            <a:gdLst/>
            <a:ahLst/>
            <a:cxnLst/>
            <a:rect l="l" t="t" r="r" b="b"/>
            <a:pathLst>
              <a:path w="155575" h="187325">
                <a:moveTo>
                  <a:pt x="155105" y="0"/>
                </a:moveTo>
                <a:lnTo>
                  <a:pt x="0" y="105219"/>
                </a:lnTo>
                <a:lnTo>
                  <a:pt x="146215" y="187210"/>
                </a:lnTo>
                <a:lnTo>
                  <a:pt x="155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35187" y="4993814"/>
            <a:ext cx="317500" cy="758190"/>
          </a:xfrm>
          <a:custGeom>
            <a:avLst/>
            <a:gdLst/>
            <a:ahLst/>
            <a:cxnLst/>
            <a:rect l="l" t="t" r="r" b="b"/>
            <a:pathLst>
              <a:path w="317500" h="758189">
                <a:moveTo>
                  <a:pt x="0" y="758066"/>
                </a:moveTo>
                <a:lnTo>
                  <a:pt x="309831" y="17573"/>
                </a:lnTo>
                <a:lnTo>
                  <a:pt x="31718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67686" y="4856734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40" h="187325">
                <a:moveTo>
                  <a:pt x="142036" y="0"/>
                </a:moveTo>
                <a:lnTo>
                  <a:pt x="0" y="122300"/>
                </a:lnTo>
                <a:lnTo>
                  <a:pt x="154647" y="187007"/>
                </a:lnTo>
                <a:lnTo>
                  <a:pt x="142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13463" y="655078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57635" y="357635"/>
                </a:lnTo>
                <a:lnTo>
                  <a:pt x="371105" y="3711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1823" y="684914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18541" y="0"/>
                </a:moveTo>
                <a:lnTo>
                  <a:pt x="0" y="118541"/>
                </a:lnTo>
                <a:lnTo>
                  <a:pt x="177812" y="177812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32360" y="6575717"/>
            <a:ext cx="363855" cy="796925"/>
          </a:xfrm>
          <a:custGeom>
            <a:avLst/>
            <a:gdLst/>
            <a:ahLst/>
            <a:cxnLst/>
            <a:rect l="l" t="t" r="r" b="b"/>
            <a:pathLst>
              <a:path w="363854" h="796925">
                <a:moveTo>
                  <a:pt x="0" y="0"/>
                </a:moveTo>
                <a:lnTo>
                  <a:pt x="355749" y="779599"/>
                </a:lnTo>
                <a:lnTo>
                  <a:pt x="363658" y="79693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11861" y="7320521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5" h="187325">
                <a:moveTo>
                  <a:pt x="152501" y="0"/>
                </a:moveTo>
                <a:lnTo>
                  <a:pt x="0" y="69596"/>
                </a:lnTo>
                <a:lnTo>
                  <a:pt x="145846" y="187312"/>
                </a:lnTo>
                <a:lnTo>
                  <a:pt x="152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58115" y="6687385"/>
            <a:ext cx="175895" cy="333375"/>
          </a:xfrm>
          <a:custGeom>
            <a:avLst/>
            <a:gdLst/>
            <a:ahLst/>
            <a:cxnLst/>
            <a:rect l="l" t="t" r="r" b="b"/>
            <a:pathLst>
              <a:path w="175895" h="333375">
                <a:moveTo>
                  <a:pt x="0" y="333174"/>
                </a:moveTo>
                <a:lnTo>
                  <a:pt x="166437" y="16858"/>
                </a:lnTo>
                <a:lnTo>
                  <a:pt x="1753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50367" y="6555892"/>
            <a:ext cx="152400" cy="187960"/>
          </a:xfrm>
          <a:custGeom>
            <a:avLst/>
            <a:gdLst/>
            <a:ahLst/>
            <a:cxnLst/>
            <a:rect l="l" t="t" r="r" b="b"/>
            <a:pathLst>
              <a:path w="152400" h="187959">
                <a:moveTo>
                  <a:pt x="152247" y="0"/>
                </a:moveTo>
                <a:lnTo>
                  <a:pt x="0" y="109321"/>
                </a:lnTo>
                <a:lnTo>
                  <a:pt x="148361" y="187375"/>
                </a:lnTo>
                <a:lnTo>
                  <a:pt x="152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32422" y="6741508"/>
            <a:ext cx="296545" cy="723265"/>
          </a:xfrm>
          <a:custGeom>
            <a:avLst/>
            <a:gdLst/>
            <a:ahLst/>
            <a:cxnLst/>
            <a:rect l="l" t="t" r="r" b="b"/>
            <a:pathLst>
              <a:path w="296545" h="723265">
                <a:moveTo>
                  <a:pt x="0" y="722980"/>
                </a:moveTo>
                <a:lnTo>
                  <a:pt x="289042" y="17627"/>
                </a:lnTo>
                <a:lnTo>
                  <a:pt x="29626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43903" y="6604012"/>
            <a:ext cx="155575" cy="187325"/>
          </a:xfrm>
          <a:custGeom>
            <a:avLst/>
            <a:gdLst/>
            <a:ahLst/>
            <a:cxnLst/>
            <a:rect l="l" t="t" r="r" b="b"/>
            <a:pathLst>
              <a:path w="155575" h="187325">
                <a:moveTo>
                  <a:pt x="141135" y="0"/>
                </a:moveTo>
                <a:lnTo>
                  <a:pt x="0" y="123342"/>
                </a:lnTo>
                <a:lnTo>
                  <a:pt x="155117" y="186905"/>
                </a:lnTo>
                <a:lnTo>
                  <a:pt x="14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07836" y="817526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0" y="0"/>
                </a:moveTo>
                <a:lnTo>
                  <a:pt x="368692" y="368692"/>
                </a:lnTo>
                <a:lnTo>
                  <a:pt x="382163" y="382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17259" y="8484696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4">
                <a:moveTo>
                  <a:pt x="118541" y="0"/>
                </a:moveTo>
                <a:lnTo>
                  <a:pt x="0" y="118539"/>
                </a:lnTo>
                <a:lnTo>
                  <a:pt x="177800" y="177808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23686" y="8180768"/>
            <a:ext cx="348615" cy="799465"/>
          </a:xfrm>
          <a:custGeom>
            <a:avLst/>
            <a:gdLst/>
            <a:ahLst/>
            <a:cxnLst/>
            <a:rect l="l" t="t" r="r" b="b"/>
            <a:pathLst>
              <a:path w="348614" h="799465">
                <a:moveTo>
                  <a:pt x="0" y="0"/>
                </a:moveTo>
                <a:lnTo>
                  <a:pt x="340434" y="781982"/>
                </a:lnTo>
                <a:lnTo>
                  <a:pt x="348038" y="79944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87275" y="8929299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53708" y="0"/>
                </a:moveTo>
                <a:lnTo>
                  <a:pt x="0" y="66915"/>
                </a:lnTo>
                <a:lnTo>
                  <a:pt x="143763" y="187163"/>
                </a:lnTo>
                <a:lnTo>
                  <a:pt x="153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59321" y="8261849"/>
            <a:ext cx="233045" cy="367665"/>
          </a:xfrm>
          <a:custGeom>
            <a:avLst/>
            <a:gdLst/>
            <a:ahLst/>
            <a:cxnLst/>
            <a:rect l="l" t="t" r="r" b="b"/>
            <a:pathLst>
              <a:path w="233045" h="367665">
                <a:moveTo>
                  <a:pt x="0" y="367534"/>
                </a:moveTo>
                <a:lnTo>
                  <a:pt x="222400" y="16097"/>
                </a:lnTo>
                <a:lnTo>
                  <a:pt x="2325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10896" y="813629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60477" y="0"/>
                </a:moveTo>
                <a:lnTo>
                  <a:pt x="0" y="96824"/>
                </a:lnTo>
                <a:lnTo>
                  <a:pt x="141655" y="186474"/>
                </a:lnTo>
                <a:lnTo>
                  <a:pt x="160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49047" y="8327048"/>
            <a:ext cx="327660" cy="765175"/>
          </a:xfrm>
          <a:custGeom>
            <a:avLst/>
            <a:gdLst/>
            <a:ahLst/>
            <a:cxnLst/>
            <a:rect l="l" t="t" r="r" b="b"/>
            <a:pathLst>
              <a:path w="327659" h="765175">
                <a:moveTo>
                  <a:pt x="0" y="764684"/>
                </a:moveTo>
                <a:lnTo>
                  <a:pt x="319617" y="17514"/>
                </a:lnTo>
                <a:lnTo>
                  <a:pt x="32710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91591" y="8190433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43001" y="0"/>
                </a:moveTo>
                <a:lnTo>
                  <a:pt x="0" y="121158"/>
                </a:lnTo>
                <a:lnTo>
                  <a:pt x="154139" y="187096"/>
                </a:lnTo>
                <a:lnTo>
                  <a:pt x="1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38269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13297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73748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56989" y="4797971"/>
            <a:ext cx="215900" cy="368935"/>
          </a:xfrm>
          <a:custGeom>
            <a:avLst/>
            <a:gdLst/>
            <a:ahLst/>
            <a:cxnLst/>
            <a:rect l="l" t="t" r="r" b="b"/>
            <a:pathLst>
              <a:path w="215900" h="368935">
                <a:moveTo>
                  <a:pt x="0" y="0"/>
                </a:moveTo>
                <a:lnTo>
                  <a:pt x="206093" y="351884"/>
                </a:lnTo>
                <a:lnTo>
                  <a:pt x="215721" y="368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90758" y="5107495"/>
            <a:ext cx="157480" cy="187325"/>
          </a:xfrm>
          <a:custGeom>
            <a:avLst/>
            <a:gdLst/>
            <a:ahLst/>
            <a:cxnLst/>
            <a:rect l="l" t="t" r="r" b="b"/>
            <a:pathLst>
              <a:path w="157479" h="187325">
                <a:moveTo>
                  <a:pt x="144652" y="0"/>
                </a:moveTo>
                <a:lnTo>
                  <a:pt x="0" y="84721"/>
                </a:lnTo>
                <a:lnTo>
                  <a:pt x="157048" y="187020"/>
                </a:lnTo>
                <a:lnTo>
                  <a:pt x="144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96448" y="4852403"/>
            <a:ext cx="230504" cy="774065"/>
          </a:xfrm>
          <a:custGeom>
            <a:avLst/>
            <a:gdLst/>
            <a:ahLst/>
            <a:cxnLst/>
            <a:rect l="l" t="t" r="r" b="b"/>
            <a:pathLst>
              <a:path w="230504" h="774064">
                <a:moveTo>
                  <a:pt x="0" y="0"/>
                </a:moveTo>
                <a:lnTo>
                  <a:pt x="224740" y="755301"/>
                </a:lnTo>
                <a:lnTo>
                  <a:pt x="230173" y="77356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40847" y="5583796"/>
            <a:ext cx="161290" cy="184785"/>
          </a:xfrm>
          <a:custGeom>
            <a:avLst/>
            <a:gdLst/>
            <a:ahLst/>
            <a:cxnLst/>
            <a:rect l="l" t="t" r="r" b="b"/>
            <a:pathLst>
              <a:path w="161289" h="184785">
                <a:moveTo>
                  <a:pt x="160680" y="0"/>
                </a:moveTo>
                <a:lnTo>
                  <a:pt x="0" y="47815"/>
                </a:lnTo>
                <a:lnTo>
                  <a:pt x="128155" y="184594"/>
                </a:lnTo>
                <a:lnTo>
                  <a:pt x="16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30331" y="4983146"/>
            <a:ext cx="76835" cy="320040"/>
          </a:xfrm>
          <a:custGeom>
            <a:avLst/>
            <a:gdLst/>
            <a:ahLst/>
            <a:cxnLst/>
            <a:rect l="l" t="t" r="r" b="b"/>
            <a:pathLst>
              <a:path w="76835" h="320039">
                <a:moveTo>
                  <a:pt x="0" y="319586"/>
                </a:moveTo>
                <a:lnTo>
                  <a:pt x="72333" y="18522"/>
                </a:lnTo>
                <a:lnTo>
                  <a:pt x="767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1162" y="4838662"/>
            <a:ext cx="163195" cy="182880"/>
          </a:xfrm>
          <a:custGeom>
            <a:avLst/>
            <a:gdLst/>
            <a:ahLst/>
            <a:cxnLst/>
            <a:rect l="l" t="t" r="r" b="b"/>
            <a:pathLst>
              <a:path w="163195" h="182879">
                <a:moveTo>
                  <a:pt x="120675" y="0"/>
                </a:moveTo>
                <a:lnTo>
                  <a:pt x="0" y="143421"/>
                </a:lnTo>
                <a:lnTo>
                  <a:pt x="163004" y="182587"/>
                </a:lnTo>
                <a:lnTo>
                  <a:pt x="120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57458" y="5139065"/>
            <a:ext cx="121285" cy="626745"/>
          </a:xfrm>
          <a:custGeom>
            <a:avLst/>
            <a:gdLst/>
            <a:ahLst/>
            <a:cxnLst/>
            <a:rect l="l" t="t" r="r" b="b"/>
            <a:pathLst>
              <a:path w="121285" h="626745">
                <a:moveTo>
                  <a:pt x="0" y="626454"/>
                </a:moveTo>
                <a:lnTo>
                  <a:pt x="117544" y="18703"/>
                </a:lnTo>
                <a:lnTo>
                  <a:pt x="121162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92713" y="4993182"/>
            <a:ext cx="165100" cy="180975"/>
          </a:xfrm>
          <a:custGeom>
            <a:avLst/>
            <a:gdLst/>
            <a:ahLst/>
            <a:cxnLst/>
            <a:rect l="l" t="t" r="r" b="b"/>
            <a:pathLst>
              <a:path w="165100" h="180975">
                <a:moveTo>
                  <a:pt x="114122" y="0"/>
                </a:moveTo>
                <a:lnTo>
                  <a:pt x="0" y="148678"/>
                </a:lnTo>
                <a:lnTo>
                  <a:pt x="164579" y="180505"/>
                </a:lnTo>
                <a:lnTo>
                  <a:pt x="114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61078" y="8181288"/>
            <a:ext cx="361315" cy="800100"/>
          </a:xfrm>
          <a:custGeom>
            <a:avLst/>
            <a:gdLst/>
            <a:ahLst/>
            <a:cxnLst/>
            <a:rect l="l" t="t" r="r" b="b"/>
            <a:pathLst>
              <a:path w="361315" h="800100">
                <a:moveTo>
                  <a:pt x="0" y="0"/>
                </a:moveTo>
                <a:lnTo>
                  <a:pt x="353413" y="782369"/>
                </a:lnTo>
                <a:lnTo>
                  <a:pt x="361255" y="79973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838103" y="8929155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4" h="187325">
                <a:moveTo>
                  <a:pt x="152768" y="0"/>
                </a:moveTo>
                <a:lnTo>
                  <a:pt x="0" y="69011"/>
                </a:lnTo>
                <a:lnTo>
                  <a:pt x="145402" y="187281"/>
                </a:lnTo>
                <a:lnTo>
                  <a:pt x="152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073650" y="8271478"/>
            <a:ext cx="156845" cy="343535"/>
          </a:xfrm>
          <a:custGeom>
            <a:avLst/>
            <a:gdLst/>
            <a:ahLst/>
            <a:cxnLst/>
            <a:rect l="l" t="t" r="r" b="b"/>
            <a:pathLst>
              <a:path w="156845" h="343534">
                <a:moveTo>
                  <a:pt x="0" y="343093"/>
                </a:moveTo>
                <a:lnTo>
                  <a:pt x="148611" y="17331"/>
                </a:lnTo>
                <a:lnTo>
                  <a:pt x="15651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146002" y="8136293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4" h="187325">
                <a:moveTo>
                  <a:pt x="145834" y="0"/>
                </a:moveTo>
                <a:lnTo>
                  <a:pt x="0" y="117728"/>
                </a:lnTo>
                <a:lnTo>
                  <a:pt x="152514" y="187299"/>
                </a:lnTo>
                <a:lnTo>
                  <a:pt x="145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138687" y="8334092"/>
            <a:ext cx="151130" cy="760095"/>
          </a:xfrm>
          <a:custGeom>
            <a:avLst/>
            <a:gdLst/>
            <a:ahLst/>
            <a:cxnLst/>
            <a:rect l="l" t="t" r="r" b="b"/>
            <a:pathLst>
              <a:path w="151129" h="760095">
                <a:moveTo>
                  <a:pt x="0" y="760032"/>
                </a:moveTo>
                <a:lnTo>
                  <a:pt x="146866" y="18686"/>
                </a:lnTo>
                <a:lnTo>
                  <a:pt x="1505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203343" y="8188337"/>
            <a:ext cx="164465" cy="180975"/>
          </a:xfrm>
          <a:custGeom>
            <a:avLst/>
            <a:gdLst/>
            <a:ahLst/>
            <a:cxnLst/>
            <a:rect l="l" t="t" r="r" b="b"/>
            <a:pathLst>
              <a:path w="164465" h="180975">
                <a:moveTo>
                  <a:pt x="114795" y="0"/>
                </a:moveTo>
                <a:lnTo>
                  <a:pt x="0" y="148158"/>
                </a:lnTo>
                <a:lnTo>
                  <a:pt x="164439" y="180733"/>
                </a:lnTo>
                <a:lnTo>
                  <a:pt x="114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62831" y="6571374"/>
            <a:ext cx="354965" cy="805180"/>
          </a:xfrm>
          <a:custGeom>
            <a:avLst/>
            <a:gdLst/>
            <a:ahLst/>
            <a:cxnLst/>
            <a:rect l="l" t="t" r="r" b="b"/>
            <a:pathLst>
              <a:path w="354965" h="805179">
                <a:moveTo>
                  <a:pt x="0" y="0"/>
                </a:moveTo>
                <a:lnTo>
                  <a:pt x="347057" y="787160"/>
                </a:lnTo>
                <a:lnTo>
                  <a:pt x="354742" y="8045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833189" y="7324712"/>
            <a:ext cx="153670" cy="187325"/>
          </a:xfrm>
          <a:custGeom>
            <a:avLst/>
            <a:gdLst/>
            <a:ahLst/>
            <a:cxnLst/>
            <a:rect l="l" t="t" r="r" b="b"/>
            <a:pathLst>
              <a:path w="153670" h="187325">
                <a:moveTo>
                  <a:pt x="153390" y="0"/>
                </a:moveTo>
                <a:lnTo>
                  <a:pt x="0" y="67627"/>
                </a:lnTo>
                <a:lnTo>
                  <a:pt x="144322" y="187210"/>
                </a:lnTo>
                <a:lnTo>
                  <a:pt x="153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060163" y="6686829"/>
            <a:ext cx="176530" cy="335915"/>
          </a:xfrm>
          <a:custGeom>
            <a:avLst/>
            <a:gdLst/>
            <a:ahLst/>
            <a:cxnLst/>
            <a:rect l="l" t="t" r="r" b="b"/>
            <a:pathLst>
              <a:path w="176529" h="335915">
                <a:moveTo>
                  <a:pt x="0" y="335673"/>
                </a:moveTo>
                <a:lnTo>
                  <a:pt x="167263" y="16869"/>
                </a:lnTo>
                <a:lnTo>
                  <a:pt x="17611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153203" y="6555257"/>
            <a:ext cx="152400" cy="187960"/>
          </a:xfrm>
          <a:custGeom>
            <a:avLst/>
            <a:gdLst/>
            <a:ahLst/>
            <a:cxnLst/>
            <a:rect l="l" t="t" r="r" b="b"/>
            <a:pathLst>
              <a:path w="152400" h="187959">
                <a:moveTo>
                  <a:pt x="152107" y="0"/>
                </a:moveTo>
                <a:lnTo>
                  <a:pt x="0" y="109499"/>
                </a:lnTo>
                <a:lnTo>
                  <a:pt x="148450" y="187388"/>
                </a:lnTo>
                <a:lnTo>
                  <a:pt x="15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087290" y="6718109"/>
            <a:ext cx="222250" cy="767715"/>
          </a:xfrm>
          <a:custGeom>
            <a:avLst/>
            <a:gdLst/>
            <a:ahLst/>
            <a:cxnLst/>
            <a:rect l="l" t="t" r="r" b="b"/>
            <a:pathLst>
              <a:path w="222250" h="767715">
                <a:moveTo>
                  <a:pt x="0" y="767194"/>
                </a:moveTo>
                <a:lnTo>
                  <a:pt x="216903" y="18297"/>
                </a:lnTo>
                <a:lnTo>
                  <a:pt x="222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223688" y="6575387"/>
            <a:ext cx="161290" cy="184785"/>
          </a:xfrm>
          <a:custGeom>
            <a:avLst/>
            <a:gdLst/>
            <a:ahLst/>
            <a:cxnLst/>
            <a:rect l="l" t="t" r="r" b="b"/>
            <a:pathLst>
              <a:path w="161290" h="184784">
                <a:moveTo>
                  <a:pt x="127139" y="0"/>
                </a:moveTo>
                <a:lnTo>
                  <a:pt x="0" y="137693"/>
                </a:lnTo>
                <a:lnTo>
                  <a:pt x="161010" y="184340"/>
                </a:lnTo>
                <a:lnTo>
                  <a:pt x="127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71250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89378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86367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29887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019625" y="2858427"/>
            <a:ext cx="0" cy="6805930"/>
          </a:xfrm>
          <a:custGeom>
            <a:avLst/>
            <a:gdLst/>
            <a:ahLst/>
            <a:cxnLst/>
            <a:rect l="l" t="t" r="r" b="b"/>
            <a:pathLst>
              <a:path h="6805930">
                <a:moveTo>
                  <a:pt x="0" y="680534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96706" y="484103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0" y="0"/>
                </a:moveTo>
                <a:lnTo>
                  <a:pt x="345915" y="345915"/>
                </a:lnTo>
                <a:lnTo>
                  <a:pt x="359385" y="3593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83345" y="5127688"/>
            <a:ext cx="178435" cy="177800"/>
          </a:xfrm>
          <a:custGeom>
            <a:avLst/>
            <a:gdLst/>
            <a:ahLst/>
            <a:cxnLst/>
            <a:rect l="l" t="t" r="r" b="b"/>
            <a:pathLst>
              <a:path w="178434" h="177800">
                <a:moveTo>
                  <a:pt x="118541" y="0"/>
                </a:moveTo>
                <a:lnTo>
                  <a:pt x="0" y="118541"/>
                </a:lnTo>
                <a:lnTo>
                  <a:pt x="177812" y="177800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567606" y="655680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0" y="0"/>
                </a:moveTo>
                <a:lnTo>
                  <a:pt x="343208" y="343208"/>
                </a:lnTo>
                <a:lnTo>
                  <a:pt x="356678" y="3566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851553" y="684075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4">
                <a:moveTo>
                  <a:pt x="118541" y="0"/>
                </a:moveTo>
                <a:lnTo>
                  <a:pt x="0" y="118541"/>
                </a:lnTo>
                <a:lnTo>
                  <a:pt x="177812" y="177812"/>
                </a:lnTo>
                <a:lnTo>
                  <a:pt x="118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522039" y="816692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48480" y="348480"/>
                </a:lnTo>
                <a:lnTo>
                  <a:pt x="361951" y="361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811256" y="8456129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4">
                <a:moveTo>
                  <a:pt x="118529" y="0"/>
                </a:moveTo>
                <a:lnTo>
                  <a:pt x="0" y="118541"/>
                </a:lnTo>
                <a:lnTo>
                  <a:pt x="177800" y="177811"/>
                </a:lnTo>
                <a:lnTo>
                  <a:pt x="11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06386" y="4457700"/>
            <a:ext cx="2967534" cy="39816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14882" y="4602352"/>
            <a:ext cx="2797418" cy="35891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>
            <a:spLocks noGrp="1"/>
          </p:cNvSpPr>
          <p:nvPr>
            <p:ph type="title"/>
          </p:nvPr>
        </p:nvSpPr>
        <p:spPr>
          <a:xfrm>
            <a:off x="990600" y="541019"/>
            <a:ext cx="10903585" cy="23698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420"/>
              </a:spcBef>
            </a:pPr>
            <a:r>
              <a:rPr sz="6250" spc="-10" dirty="0"/>
              <a:t>Existing </a:t>
            </a:r>
            <a:r>
              <a:rPr sz="6250" spc="20" dirty="0"/>
              <a:t>transactional</a:t>
            </a:r>
            <a:r>
              <a:rPr sz="6250" spc="-40" dirty="0"/>
              <a:t> </a:t>
            </a:r>
            <a:r>
              <a:rPr sz="6250" spc="-5" dirty="0"/>
              <a:t>systems:  </a:t>
            </a:r>
            <a:r>
              <a:rPr sz="6250" spc="-10" dirty="0"/>
              <a:t>extensive </a:t>
            </a:r>
            <a:r>
              <a:rPr sz="6250" spc="40" dirty="0"/>
              <a:t>coordination</a:t>
            </a:r>
            <a:endParaRPr sz="6250"/>
          </a:p>
          <a:p>
            <a:pPr marL="2133600">
              <a:lnSpc>
                <a:spcPts val="3340"/>
              </a:lnSpc>
              <a:tabLst>
                <a:tab pos="3961765" algn="l"/>
                <a:tab pos="6323965" algn="l"/>
                <a:tab pos="8419465" algn="l"/>
              </a:tabLst>
            </a:pPr>
            <a:r>
              <a:rPr sz="3600" b="1" dirty="0">
                <a:latin typeface="Arial"/>
                <a:cs typeface="Arial"/>
              </a:rPr>
              <a:t>req	</a:t>
            </a:r>
            <a:r>
              <a:rPr sz="3600" b="1" spc="-5" dirty="0">
                <a:latin typeface="Arial"/>
                <a:cs typeface="Arial"/>
              </a:rPr>
              <a:t>prepare	ok	</a:t>
            </a:r>
            <a:r>
              <a:rPr sz="3600" b="1" dirty="0">
                <a:latin typeface="Arial"/>
                <a:cs typeface="Arial"/>
              </a:rPr>
              <a:t>commit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33400" y="7973305"/>
            <a:ext cx="15379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00"/>
              </a:lnSpc>
            </a:pPr>
            <a:r>
              <a:rPr sz="3400" dirty="0">
                <a:latin typeface="Arial"/>
                <a:cs typeface="Arial"/>
              </a:rPr>
              <a:t>Shard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200"/>
            <a:ext cx="7204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/>
              <a:t>The </a:t>
            </a:r>
            <a:r>
              <a:rPr sz="5400" spc="-60" dirty="0"/>
              <a:t>Failure</a:t>
            </a:r>
            <a:r>
              <a:rPr sz="5400" spc="45" dirty="0"/>
              <a:t> </a:t>
            </a:r>
            <a:r>
              <a:rPr sz="5400" spc="15" dirty="0"/>
              <a:t>Coordinator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23000" y="8166100"/>
            <a:ext cx="17272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8039100"/>
            <a:ext cx="1727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5410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5283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0" y="2654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27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000" y="51562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9000" y="2400300"/>
            <a:ext cx="1727200" cy="172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9000" y="7912100"/>
            <a:ext cx="17272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7500" y="21209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500" y="4851400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1069" y="5707608"/>
            <a:ext cx="1327442" cy="668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59300" y="5867400"/>
            <a:ext cx="1087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8417" y="2855823"/>
            <a:ext cx="1327442" cy="668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4700" y="3009900"/>
            <a:ext cx="1087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54897" y="8446874"/>
            <a:ext cx="1327443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66541" y="2267140"/>
            <a:ext cx="845717" cy="1517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04641" y="2279840"/>
            <a:ext cx="769620" cy="1441450"/>
          </a:xfrm>
          <a:custGeom>
            <a:avLst/>
            <a:gdLst/>
            <a:ahLst/>
            <a:cxnLst/>
            <a:rect l="l" t="t" r="r" b="b"/>
            <a:pathLst>
              <a:path w="769620" h="1441450">
                <a:moveTo>
                  <a:pt x="47830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54278" y="6022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477011" y="1441183"/>
                </a:lnTo>
                <a:lnTo>
                  <a:pt x="533355" y="1440960"/>
                </a:lnTo>
                <a:lnTo>
                  <a:pt x="578024" y="1439398"/>
                </a:lnTo>
                <a:lnTo>
                  <a:pt x="649224" y="1426908"/>
                </a:lnTo>
                <a:lnTo>
                  <a:pt x="684056" y="1409706"/>
                </a:lnTo>
                <a:lnTo>
                  <a:pt x="713987" y="1385650"/>
                </a:lnTo>
                <a:lnTo>
                  <a:pt x="738042" y="1355715"/>
                </a:lnTo>
                <a:lnTo>
                  <a:pt x="755243" y="1320876"/>
                </a:lnTo>
                <a:lnTo>
                  <a:pt x="767739" y="1249687"/>
                </a:lnTo>
                <a:lnTo>
                  <a:pt x="769295" y="1205567"/>
                </a:lnTo>
                <a:lnTo>
                  <a:pt x="769518" y="1149972"/>
                </a:lnTo>
                <a:lnTo>
                  <a:pt x="769513" y="291211"/>
                </a:lnTo>
                <a:lnTo>
                  <a:pt x="769295" y="236162"/>
                </a:lnTo>
                <a:lnTo>
                  <a:pt x="767734" y="191493"/>
                </a:lnTo>
                <a:lnTo>
                  <a:pt x="755243" y="120294"/>
                </a:lnTo>
                <a:lnTo>
                  <a:pt x="738042" y="85462"/>
                </a:lnTo>
                <a:lnTo>
                  <a:pt x="713987" y="55530"/>
                </a:lnTo>
                <a:lnTo>
                  <a:pt x="684056" y="31476"/>
                </a:lnTo>
                <a:lnTo>
                  <a:pt x="649224" y="14274"/>
                </a:lnTo>
                <a:lnTo>
                  <a:pt x="578186" y="1784"/>
                </a:lnTo>
                <a:lnTo>
                  <a:pt x="533902" y="223"/>
                </a:lnTo>
                <a:lnTo>
                  <a:pt x="478307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44100" y="2616200"/>
            <a:ext cx="48323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0" marR="5080" indent="-127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0999" y="2267140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9099" y="2279840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099" y="2279840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0" y="1385650"/>
                </a:lnTo>
                <a:lnTo>
                  <a:pt x="85462" y="1409706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6"/>
                </a:lnTo>
                <a:lnTo>
                  <a:pt x="765733" y="1385650"/>
                </a:lnTo>
                <a:lnTo>
                  <a:pt x="789792" y="1355715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5"/>
                </a:lnTo>
                <a:lnTo>
                  <a:pt x="806996" y="120307"/>
                </a:lnTo>
                <a:lnTo>
                  <a:pt x="789792" y="85467"/>
                </a:lnTo>
                <a:lnTo>
                  <a:pt x="765733" y="55532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7400" y="26416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32735" y="2314803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0927" y="232750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78933" y="735"/>
                </a:lnTo>
                <a:lnTo>
                  <a:pt x="63575" y="2480"/>
                </a:lnTo>
                <a:lnTo>
                  <a:pt x="49552" y="5880"/>
                </a:lnTo>
                <a:lnTo>
                  <a:pt x="12901" y="35269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66"/>
                </a:lnTo>
                <a:lnTo>
                  <a:pt x="120088" y="1280502"/>
                </a:lnTo>
                <a:lnTo>
                  <a:pt x="326818" y="1280502"/>
                </a:lnTo>
                <a:lnTo>
                  <a:pt x="368500" y="1279766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2"/>
                </a:lnTo>
                <a:lnTo>
                  <a:pt x="368566" y="735"/>
                </a:lnTo>
                <a:lnTo>
                  <a:pt x="350294" y="91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7000" y="24892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700" y="27940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2300" y="30099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0999" y="7873142"/>
            <a:ext cx="907620" cy="1517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9099" y="7885848"/>
            <a:ext cx="831418" cy="1441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89099" y="7885848"/>
            <a:ext cx="831850" cy="1441450"/>
          </a:xfrm>
          <a:custGeom>
            <a:avLst/>
            <a:gdLst/>
            <a:ahLst/>
            <a:cxnLst/>
            <a:rect l="l" t="t" r="r" b="b"/>
            <a:pathLst>
              <a:path w="831850" h="1441450">
                <a:moveTo>
                  <a:pt x="540207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65"/>
                </a:lnTo>
                <a:lnTo>
                  <a:pt x="223" y="1205014"/>
                </a:lnTo>
                <a:lnTo>
                  <a:pt x="1784" y="1249682"/>
                </a:lnTo>
                <a:lnTo>
                  <a:pt x="14274" y="1320877"/>
                </a:lnTo>
                <a:lnTo>
                  <a:pt x="31476" y="1355710"/>
                </a:lnTo>
                <a:lnTo>
                  <a:pt x="55530" y="1385644"/>
                </a:lnTo>
                <a:lnTo>
                  <a:pt x="85462" y="1409702"/>
                </a:lnTo>
                <a:lnTo>
                  <a:pt x="120294" y="1426905"/>
                </a:lnTo>
                <a:lnTo>
                  <a:pt x="191331" y="1439393"/>
                </a:lnTo>
                <a:lnTo>
                  <a:pt x="235615" y="1440953"/>
                </a:lnTo>
                <a:lnTo>
                  <a:pt x="291210" y="1441176"/>
                </a:lnTo>
                <a:lnTo>
                  <a:pt x="538911" y="1441176"/>
                </a:lnTo>
                <a:lnTo>
                  <a:pt x="595255" y="1440953"/>
                </a:lnTo>
                <a:lnTo>
                  <a:pt x="639924" y="1439393"/>
                </a:lnTo>
                <a:lnTo>
                  <a:pt x="711123" y="1426905"/>
                </a:lnTo>
                <a:lnTo>
                  <a:pt x="745956" y="1409702"/>
                </a:lnTo>
                <a:lnTo>
                  <a:pt x="775889" y="1385644"/>
                </a:lnTo>
                <a:lnTo>
                  <a:pt x="799947" y="1355710"/>
                </a:lnTo>
                <a:lnTo>
                  <a:pt x="817156" y="1320877"/>
                </a:lnTo>
                <a:lnTo>
                  <a:pt x="829641" y="1249682"/>
                </a:lnTo>
                <a:lnTo>
                  <a:pt x="831195" y="1205560"/>
                </a:lnTo>
                <a:lnTo>
                  <a:pt x="831418" y="1149965"/>
                </a:lnTo>
                <a:lnTo>
                  <a:pt x="831413" y="291211"/>
                </a:lnTo>
                <a:lnTo>
                  <a:pt x="831195" y="236162"/>
                </a:lnTo>
                <a:lnTo>
                  <a:pt x="829635" y="191493"/>
                </a:lnTo>
                <a:lnTo>
                  <a:pt x="817156" y="120294"/>
                </a:lnTo>
                <a:lnTo>
                  <a:pt x="799947" y="85462"/>
                </a:lnTo>
                <a:lnTo>
                  <a:pt x="775889" y="55529"/>
                </a:lnTo>
                <a:lnTo>
                  <a:pt x="745956" y="31470"/>
                </a:lnTo>
                <a:lnTo>
                  <a:pt x="711123" y="14262"/>
                </a:lnTo>
                <a:lnTo>
                  <a:pt x="640086" y="1782"/>
                </a:lnTo>
                <a:lnTo>
                  <a:pt x="595802" y="222"/>
                </a:lnTo>
                <a:lnTo>
                  <a:pt x="54020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38500" y="7920801"/>
            <a:ext cx="518057" cy="1378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6693" y="7933499"/>
            <a:ext cx="441959" cy="1302385"/>
          </a:xfrm>
          <a:custGeom>
            <a:avLst/>
            <a:gdLst/>
            <a:ahLst/>
            <a:cxnLst/>
            <a:rect l="l" t="t" r="r" b="b"/>
            <a:pathLst>
              <a:path w="441959" h="1302384">
                <a:moveTo>
                  <a:pt x="321586" y="0"/>
                </a:moveTo>
                <a:lnTo>
                  <a:pt x="120608" y="0"/>
                </a:lnTo>
                <a:lnTo>
                  <a:pt x="97358" y="92"/>
                </a:lnTo>
                <a:lnTo>
                  <a:pt x="49539" y="5892"/>
                </a:lnTo>
                <a:lnTo>
                  <a:pt x="12888" y="35271"/>
                </a:lnTo>
                <a:lnTo>
                  <a:pt x="640" y="79030"/>
                </a:lnTo>
                <a:lnTo>
                  <a:pt x="0" y="97237"/>
                </a:lnTo>
                <a:lnTo>
                  <a:pt x="7" y="1205016"/>
                </a:lnTo>
                <a:lnTo>
                  <a:pt x="5788" y="1252604"/>
                </a:lnTo>
                <a:lnTo>
                  <a:pt x="35166" y="1289259"/>
                </a:lnTo>
                <a:lnTo>
                  <a:pt x="78859" y="1301511"/>
                </a:lnTo>
                <a:lnTo>
                  <a:pt x="120075" y="1302247"/>
                </a:lnTo>
                <a:lnTo>
                  <a:pt x="321053" y="1302247"/>
                </a:lnTo>
                <a:lnTo>
                  <a:pt x="362734" y="1301511"/>
                </a:lnTo>
                <a:lnTo>
                  <a:pt x="406489" y="1289259"/>
                </a:lnTo>
                <a:lnTo>
                  <a:pt x="435873" y="1252604"/>
                </a:lnTo>
                <a:lnTo>
                  <a:pt x="441661" y="1205016"/>
                </a:lnTo>
                <a:lnTo>
                  <a:pt x="441654" y="97237"/>
                </a:lnTo>
                <a:lnTo>
                  <a:pt x="435873" y="49644"/>
                </a:lnTo>
                <a:lnTo>
                  <a:pt x="406489" y="12993"/>
                </a:lnTo>
                <a:lnTo>
                  <a:pt x="362801" y="736"/>
                </a:lnTo>
                <a:lnTo>
                  <a:pt x="32158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35804" y="2267140"/>
            <a:ext cx="896818" cy="1517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73904" y="2279840"/>
            <a:ext cx="821055" cy="1441450"/>
          </a:xfrm>
          <a:custGeom>
            <a:avLst/>
            <a:gdLst/>
            <a:ahLst/>
            <a:cxnLst/>
            <a:rect l="l" t="t" r="r" b="b"/>
            <a:pathLst>
              <a:path w="821054" h="1441450">
                <a:moveTo>
                  <a:pt x="529412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5" y="1784"/>
                </a:lnTo>
                <a:lnTo>
                  <a:pt x="154283" y="6022"/>
                </a:lnTo>
                <a:lnTo>
                  <a:pt x="120307" y="14274"/>
                </a:lnTo>
                <a:lnTo>
                  <a:pt x="85467" y="31476"/>
                </a:lnTo>
                <a:lnTo>
                  <a:pt x="55532" y="55532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5"/>
                </a:lnTo>
                <a:lnTo>
                  <a:pt x="55532" y="1385650"/>
                </a:lnTo>
                <a:lnTo>
                  <a:pt x="85467" y="1409706"/>
                </a:lnTo>
                <a:lnTo>
                  <a:pt x="120307" y="1426908"/>
                </a:lnTo>
                <a:lnTo>
                  <a:pt x="191333" y="1439398"/>
                </a:lnTo>
                <a:lnTo>
                  <a:pt x="235616" y="1440960"/>
                </a:lnTo>
                <a:lnTo>
                  <a:pt x="291210" y="1441183"/>
                </a:lnTo>
                <a:lnTo>
                  <a:pt x="528116" y="1441183"/>
                </a:lnTo>
                <a:lnTo>
                  <a:pt x="584460" y="1440960"/>
                </a:lnTo>
                <a:lnTo>
                  <a:pt x="629127" y="1439398"/>
                </a:lnTo>
                <a:lnTo>
                  <a:pt x="700316" y="1426908"/>
                </a:lnTo>
                <a:lnTo>
                  <a:pt x="735155" y="1409706"/>
                </a:lnTo>
                <a:lnTo>
                  <a:pt x="765090" y="1385650"/>
                </a:lnTo>
                <a:lnTo>
                  <a:pt x="789146" y="1355715"/>
                </a:lnTo>
                <a:lnTo>
                  <a:pt x="806348" y="1320876"/>
                </a:lnTo>
                <a:lnTo>
                  <a:pt x="818844" y="1249687"/>
                </a:lnTo>
                <a:lnTo>
                  <a:pt x="820400" y="1205567"/>
                </a:lnTo>
                <a:lnTo>
                  <a:pt x="820623" y="1149972"/>
                </a:lnTo>
                <a:lnTo>
                  <a:pt x="820618" y="291211"/>
                </a:lnTo>
                <a:lnTo>
                  <a:pt x="820400" y="236162"/>
                </a:lnTo>
                <a:lnTo>
                  <a:pt x="818838" y="191495"/>
                </a:lnTo>
                <a:lnTo>
                  <a:pt x="806348" y="120307"/>
                </a:lnTo>
                <a:lnTo>
                  <a:pt x="789146" y="85467"/>
                </a:lnTo>
                <a:lnTo>
                  <a:pt x="765090" y="55532"/>
                </a:lnTo>
                <a:lnTo>
                  <a:pt x="735155" y="31476"/>
                </a:lnTo>
                <a:lnTo>
                  <a:pt x="700316" y="14274"/>
                </a:lnTo>
                <a:lnTo>
                  <a:pt x="629289" y="1784"/>
                </a:lnTo>
                <a:lnTo>
                  <a:pt x="585007" y="223"/>
                </a:lnTo>
                <a:lnTo>
                  <a:pt x="529412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90300" y="2552192"/>
            <a:ext cx="381635" cy="813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T3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769661" y="2314803"/>
            <a:ext cx="525172" cy="13722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07853" y="2327503"/>
            <a:ext cx="448945" cy="1296670"/>
          </a:xfrm>
          <a:custGeom>
            <a:avLst/>
            <a:gdLst/>
            <a:ahLst/>
            <a:cxnLst/>
            <a:rect l="l" t="t" r="r" b="b"/>
            <a:pathLst>
              <a:path w="448945" h="1296670">
                <a:moveTo>
                  <a:pt x="328711" y="0"/>
                </a:moveTo>
                <a:lnTo>
                  <a:pt x="120608" y="0"/>
                </a:lnTo>
                <a:lnTo>
                  <a:pt x="97358" y="91"/>
                </a:lnTo>
                <a:lnTo>
                  <a:pt x="78927" y="735"/>
                </a:lnTo>
                <a:lnTo>
                  <a:pt x="63573" y="2480"/>
                </a:lnTo>
                <a:lnTo>
                  <a:pt x="49552" y="5880"/>
                </a:lnTo>
                <a:lnTo>
                  <a:pt x="12888" y="35269"/>
                </a:lnTo>
                <a:lnTo>
                  <a:pt x="640" y="79019"/>
                </a:lnTo>
                <a:lnTo>
                  <a:pt x="0" y="97225"/>
                </a:lnTo>
                <a:lnTo>
                  <a:pt x="8" y="1198817"/>
                </a:lnTo>
                <a:lnTo>
                  <a:pt x="5788" y="1246403"/>
                </a:lnTo>
                <a:lnTo>
                  <a:pt x="35172" y="1283059"/>
                </a:lnTo>
                <a:lnTo>
                  <a:pt x="78860" y="1295311"/>
                </a:lnTo>
                <a:lnTo>
                  <a:pt x="120075" y="1296047"/>
                </a:lnTo>
                <a:lnTo>
                  <a:pt x="328165" y="1296047"/>
                </a:lnTo>
                <a:lnTo>
                  <a:pt x="369852" y="1295311"/>
                </a:lnTo>
                <a:lnTo>
                  <a:pt x="413607" y="1283059"/>
                </a:lnTo>
                <a:lnTo>
                  <a:pt x="442985" y="1246403"/>
                </a:lnTo>
                <a:lnTo>
                  <a:pt x="448786" y="1198817"/>
                </a:lnTo>
                <a:lnTo>
                  <a:pt x="448778" y="97225"/>
                </a:lnTo>
                <a:lnTo>
                  <a:pt x="442985" y="49644"/>
                </a:lnTo>
                <a:lnTo>
                  <a:pt x="413607" y="12982"/>
                </a:lnTo>
                <a:lnTo>
                  <a:pt x="369921" y="735"/>
                </a:lnTo>
                <a:lnTo>
                  <a:pt x="351647" y="91"/>
                </a:lnTo>
                <a:lnTo>
                  <a:pt x="3287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861800" y="2501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50999" y="5144299"/>
            <a:ext cx="897465" cy="151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89099" y="5156999"/>
            <a:ext cx="821258" cy="1441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89099" y="5156999"/>
            <a:ext cx="821690" cy="1441450"/>
          </a:xfrm>
          <a:custGeom>
            <a:avLst/>
            <a:gdLst/>
            <a:ahLst/>
            <a:cxnLst/>
            <a:rect l="l" t="t" r="r" b="b"/>
            <a:pathLst>
              <a:path w="821690" h="1441450">
                <a:moveTo>
                  <a:pt x="629926" y="1784"/>
                </a:moveTo>
                <a:lnTo>
                  <a:pt x="191493" y="1784"/>
                </a:lnTo>
                <a:lnTo>
                  <a:pt x="154278" y="6022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1149972"/>
                </a:lnTo>
                <a:lnTo>
                  <a:pt x="223" y="1205020"/>
                </a:lnTo>
                <a:lnTo>
                  <a:pt x="1784" y="1249687"/>
                </a:lnTo>
                <a:lnTo>
                  <a:pt x="14274" y="1320876"/>
                </a:lnTo>
                <a:lnTo>
                  <a:pt x="31476" y="1355710"/>
                </a:lnTo>
                <a:lnTo>
                  <a:pt x="55530" y="1385646"/>
                </a:lnTo>
                <a:lnTo>
                  <a:pt x="85462" y="1409705"/>
                </a:lnTo>
                <a:lnTo>
                  <a:pt x="120294" y="1426908"/>
                </a:lnTo>
                <a:lnTo>
                  <a:pt x="191331" y="1439398"/>
                </a:lnTo>
                <a:lnTo>
                  <a:pt x="235615" y="1440960"/>
                </a:lnTo>
                <a:lnTo>
                  <a:pt x="291210" y="1441183"/>
                </a:lnTo>
                <a:lnTo>
                  <a:pt x="528764" y="1441183"/>
                </a:lnTo>
                <a:lnTo>
                  <a:pt x="585101" y="1440960"/>
                </a:lnTo>
                <a:lnTo>
                  <a:pt x="629766" y="1439398"/>
                </a:lnTo>
                <a:lnTo>
                  <a:pt x="700963" y="1426908"/>
                </a:lnTo>
                <a:lnTo>
                  <a:pt x="735797" y="1409705"/>
                </a:lnTo>
                <a:lnTo>
                  <a:pt x="765733" y="1385646"/>
                </a:lnTo>
                <a:lnTo>
                  <a:pt x="789792" y="1355710"/>
                </a:lnTo>
                <a:lnTo>
                  <a:pt x="806996" y="1320876"/>
                </a:lnTo>
                <a:lnTo>
                  <a:pt x="819481" y="1249687"/>
                </a:lnTo>
                <a:lnTo>
                  <a:pt x="821035" y="1205567"/>
                </a:lnTo>
                <a:lnTo>
                  <a:pt x="821258" y="1149972"/>
                </a:lnTo>
                <a:lnTo>
                  <a:pt x="821253" y="291211"/>
                </a:lnTo>
                <a:lnTo>
                  <a:pt x="821035" y="236162"/>
                </a:lnTo>
                <a:lnTo>
                  <a:pt x="819475" y="191493"/>
                </a:lnTo>
                <a:lnTo>
                  <a:pt x="806996" y="120294"/>
                </a:lnTo>
                <a:lnTo>
                  <a:pt x="789792" y="85462"/>
                </a:lnTo>
                <a:lnTo>
                  <a:pt x="765733" y="55530"/>
                </a:lnTo>
                <a:lnTo>
                  <a:pt x="735797" y="31476"/>
                </a:lnTo>
                <a:lnTo>
                  <a:pt x="700963" y="14274"/>
                </a:lnTo>
                <a:lnTo>
                  <a:pt x="629926" y="1784"/>
                </a:lnTo>
                <a:close/>
              </a:path>
              <a:path w="821690" h="1441450">
                <a:moveTo>
                  <a:pt x="530047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629926" y="1784"/>
                </a:lnTo>
                <a:lnTo>
                  <a:pt x="585642" y="223"/>
                </a:lnTo>
                <a:lnTo>
                  <a:pt x="530047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07400" y="5524500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32735" y="5191950"/>
            <a:ext cx="523814" cy="1356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70927" y="5204663"/>
            <a:ext cx="447675" cy="1280795"/>
          </a:xfrm>
          <a:custGeom>
            <a:avLst/>
            <a:gdLst/>
            <a:ahLst/>
            <a:cxnLst/>
            <a:rect l="l" t="t" r="r" b="b"/>
            <a:pathLst>
              <a:path w="447675" h="1280795">
                <a:moveTo>
                  <a:pt x="327352" y="0"/>
                </a:moveTo>
                <a:lnTo>
                  <a:pt x="120621" y="0"/>
                </a:lnTo>
                <a:lnTo>
                  <a:pt x="97368" y="91"/>
                </a:lnTo>
                <a:lnTo>
                  <a:pt x="49552" y="5880"/>
                </a:lnTo>
                <a:lnTo>
                  <a:pt x="12901" y="35264"/>
                </a:lnTo>
                <a:lnTo>
                  <a:pt x="642" y="79019"/>
                </a:lnTo>
                <a:lnTo>
                  <a:pt x="0" y="97225"/>
                </a:lnTo>
                <a:lnTo>
                  <a:pt x="7" y="1183265"/>
                </a:lnTo>
                <a:lnTo>
                  <a:pt x="5800" y="1230858"/>
                </a:lnTo>
                <a:lnTo>
                  <a:pt x="35179" y="1267509"/>
                </a:lnTo>
                <a:lnTo>
                  <a:pt x="78867" y="1279755"/>
                </a:lnTo>
                <a:lnTo>
                  <a:pt x="120088" y="1280490"/>
                </a:lnTo>
                <a:lnTo>
                  <a:pt x="326818" y="1280490"/>
                </a:lnTo>
                <a:lnTo>
                  <a:pt x="368500" y="1279755"/>
                </a:lnTo>
                <a:lnTo>
                  <a:pt x="412255" y="1267509"/>
                </a:lnTo>
                <a:lnTo>
                  <a:pt x="441639" y="1230858"/>
                </a:lnTo>
                <a:lnTo>
                  <a:pt x="447427" y="1183265"/>
                </a:lnTo>
                <a:lnTo>
                  <a:pt x="447419" y="97225"/>
                </a:lnTo>
                <a:lnTo>
                  <a:pt x="441639" y="49644"/>
                </a:lnTo>
                <a:lnTo>
                  <a:pt x="412255" y="12980"/>
                </a:lnTo>
                <a:lnTo>
                  <a:pt x="368566" y="735"/>
                </a:lnTo>
                <a:lnTo>
                  <a:pt x="327352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29700" y="5372100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17000" y="5676900"/>
            <a:ext cx="35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2300" y="5892800"/>
            <a:ext cx="1125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19444" dirty="0">
                <a:solidFill>
                  <a:srgbClr val="DCDEE0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79500" y="4826000"/>
            <a:ext cx="1854200" cy="1854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0100" y="6785347"/>
            <a:ext cx="2414905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79"/>
              </a:lnSpc>
            </a:pPr>
            <a:r>
              <a:rPr sz="3600" spc="-5" dirty="0">
                <a:latin typeface="Arial"/>
                <a:cs typeface="Arial"/>
              </a:rPr>
              <a:t>Failure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Coordinator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54800" y="7687056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700" y="81610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20100" y="8325098"/>
            <a:ext cx="381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700" y="8465819"/>
            <a:ext cx="336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DCDEE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72000" y="8559491"/>
            <a:ext cx="1087120" cy="4387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spc="-260" dirty="0">
                <a:latin typeface="Arial Black"/>
                <a:cs typeface="Arial Black"/>
              </a:rPr>
              <a:t>Drop</a:t>
            </a:r>
            <a:r>
              <a:rPr sz="2300" spc="-135" dirty="0">
                <a:latin typeface="Arial Black"/>
                <a:cs typeface="Arial Black"/>
              </a:rPr>
              <a:t> </a:t>
            </a:r>
            <a:r>
              <a:rPr sz="2300" spc="-265" dirty="0">
                <a:latin typeface="Arial Black"/>
                <a:cs typeface="Arial Black"/>
              </a:rPr>
              <a:t>A2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42300" y="8681719"/>
            <a:ext cx="1125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(ABC)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" baseline="-19444" dirty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endParaRPr sz="3000" baseline="-194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11379200" cy="100136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8000"/>
              </a:lnSpc>
              <a:spcBef>
                <a:spcPts val="420"/>
              </a:spcBef>
            </a:pPr>
            <a:r>
              <a:rPr lang="en-US" sz="6100" spc="80" dirty="0"/>
              <a:t>Dropped Message Optimization</a:t>
            </a:r>
            <a:endParaRPr sz="6100"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848864"/>
            <a:ext cx="10248265" cy="98937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3150" dirty="0">
              <a:latin typeface="Times New Roman"/>
              <a:cs typeface="Times New Roman"/>
            </a:endParaRPr>
          </a:p>
          <a:p>
            <a:pPr lvl="1">
              <a:spcBef>
                <a:spcPts val="55"/>
              </a:spcBef>
              <a:buFont typeface="Arial"/>
              <a:buChar char="•"/>
            </a:pPr>
            <a:r>
              <a:rPr lang="en-US" sz="3100" dirty="0">
                <a:latin typeface="Times New Roman"/>
                <a:cs typeface="Times New Roman"/>
              </a:rPr>
              <a:t> Shards communicate without involving FC</a:t>
            </a:r>
          </a:p>
        </p:txBody>
      </p:sp>
    </p:spTree>
    <p:extLst>
      <p:ext uri="{BB962C8B-B14F-4D97-AF65-F5344CB8AC3E}">
        <p14:creationId xmlns:p14="http://schemas.microsoft.com/office/powerpoint/2010/main" val="3484558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11023600" cy="107978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8000"/>
              </a:lnSpc>
              <a:spcBef>
                <a:spcPts val="420"/>
              </a:spcBef>
            </a:pPr>
            <a:r>
              <a:rPr spc="80" dirty="0"/>
              <a:t>D</a:t>
            </a:r>
            <a:r>
              <a:rPr lang="en-US" altLang="zh-CN" spc="80" dirty="0"/>
              <a:t>L </a:t>
            </a:r>
            <a:r>
              <a:rPr spc="130" dirty="0"/>
              <a:t>and </a:t>
            </a:r>
            <a:r>
              <a:rPr spc="50" dirty="0"/>
              <a:t>Sequencer</a:t>
            </a:r>
            <a:r>
              <a:rPr spc="-5" dirty="0"/>
              <a:t> </a:t>
            </a:r>
            <a:r>
              <a:rPr spc="-55" dirty="0"/>
              <a:t>Failures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48864"/>
            <a:ext cx="10248265" cy="53444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40" dirty="0">
                <a:latin typeface="Arial"/>
                <a:cs typeface="Arial"/>
              </a:rPr>
              <a:t>Designated </a:t>
            </a:r>
            <a:r>
              <a:rPr sz="3150" spc="15" dirty="0">
                <a:latin typeface="Arial"/>
                <a:cs typeface="Arial"/>
              </a:rPr>
              <a:t>learner </a:t>
            </a:r>
            <a:r>
              <a:rPr sz="3150" spc="5" dirty="0">
                <a:latin typeface="Arial"/>
                <a:cs typeface="Arial"/>
              </a:rPr>
              <a:t>(DL)</a:t>
            </a:r>
            <a:r>
              <a:rPr sz="3150" spc="-45" dirty="0">
                <a:latin typeface="Arial"/>
                <a:cs typeface="Arial"/>
              </a:rPr>
              <a:t> </a:t>
            </a:r>
            <a:r>
              <a:rPr sz="3150" spc="-5" dirty="0">
                <a:latin typeface="Arial"/>
                <a:cs typeface="Arial"/>
              </a:rPr>
              <a:t>failure: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850900" indent="-393700">
              <a:lnSpc>
                <a:spcPts val="3740"/>
              </a:lnSpc>
              <a:buSzPct val="74603"/>
              <a:buChar char="•"/>
              <a:tabLst>
                <a:tab pos="850265" algn="l"/>
                <a:tab pos="850900" algn="l"/>
              </a:tabLst>
            </a:pPr>
            <a:r>
              <a:rPr sz="3150" spc="-25" dirty="0">
                <a:latin typeface="Arial"/>
                <a:cs typeface="Arial"/>
              </a:rPr>
              <a:t>Ensures </a:t>
            </a:r>
            <a:r>
              <a:rPr sz="3150" spc="10" dirty="0">
                <a:latin typeface="Arial"/>
                <a:cs typeface="Arial"/>
              </a:rPr>
              <a:t>new DL </a:t>
            </a:r>
            <a:r>
              <a:rPr sz="3150" spc="15" dirty="0">
                <a:latin typeface="Arial"/>
                <a:cs typeface="Arial"/>
              </a:rPr>
              <a:t>learns </a:t>
            </a:r>
            <a:r>
              <a:rPr sz="3150" spc="5" dirty="0">
                <a:latin typeface="Arial"/>
                <a:cs typeface="Arial"/>
              </a:rPr>
              <a:t>all </a:t>
            </a:r>
            <a:r>
              <a:rPr sz="3150" b="1" spc="5" dirty="0">
                <a:latin typeface="Arial"/>
                <a:cs typeface="Arial"/>
              </a:rPr>
              <a:t>committed</a:t>
            </a:r>
            <a:r>
              <a:rPr sz="3150" b="1" spc="-10" dirty="0">
                <a:latin typeface="Arial"/>
                <a:cs typeface="Arial"/>
              </a:rPr>
              <a:t> </a:t>
            </a:r>
            <a:r>
              <a:rPr sz="3150" b="1" spc="5" dirty="0">
                <a:latin typeface="Arial"/>
                <a:cs typeface="Arial"/>
              </a:rPr>
              <a:t>transactions</a:t>
            </a:r>
            <a:endParaRPr sz="3150" dirty="0">
              <a:latin typeface="Arial"/>
              <a:cs typeface="Arial"/>
            </a:endParaRPr>
          </a:p>
          <a:p>
            <a:pPr marL="850900">
              <a:lnSpc>
                <a:spcPts val="3740"/>
              </a:lnSpc>
            </a:pPr>
            <a:r>
              <a:rPr sz="3150" spc="-10" dirty="0">
                <a:latin typeface="Arial"/>
                <a:cs typeface="Arial"/>
              </a:rPr>
              <a:t>from </a:t>
            </a:r>
            <a:r>
              <a:rPr sz="3150" spc="20" dirty="0">
                <a:latin typeface="Arial"/>
                <a:cs typeface="Arial"/>
              </a:rPr>
              <a:t>previous</a:t>
            </a:r>
            <a:r>
              <a:rPr sz="3150" spc="1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views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50" spc="25" dirty="0">
                <a:latin typeface="Arial"/>
                <a:cs typeface="Arial"/>
              </a:rPr>
              <a:t>Sequencer</a:t>
            </a:r>
            <a:r>
              <a:rPr sz="3150" dirty="0">
                <a:latin typeface="Arial"/>
                <a:cs typeface="Arial"/>
              </a:rPr>
              <a:t> </a:t>
            </a:r>
            <a:r>
              <a:rPr sz="3150" spc="-5" dirty="0">
                <a:latin typeface="Arial"/>
                <a:cs typeface="Arial"/>
              </a:rPr>
              <a:t>failure: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850900" indent="-393700">
              <a:lnSpc>
                <a:spcPct val="100000"/>
              </a:lnSpc>
              <a:buSzPct val="74603"/>
              <a:buChar char="•"/>
              <a:tabLst>
                <a:tab pos="850265" algn="l"/>
                <a:tab pos="850900" algn="l"/>
              </a:tabLst>
            </a:pPr>
            <a:r>
              <a:rPr lang="en-US" altLang="zh-CN" sz="3150" spc="35" dirty="0">
                <a:latin typeface="Arial"/>
                <a:cs typeface="Arial"/>
              </a:rPr>
              <a:t>Increase</a:t>
            </a:r>
            <a:r>
              <a:rPr lang="zh-CN" altLang="en-US" sz="3150" spc="35" dirty="0">
                <a:latin typeface="Arial"/>
                <a:cs typeface="Arial"/>
              </a:rPr>
              <a:t> </a:t>
            </a:r>
            <a:r>
              <a:rPr sz="3150" spc="75" dirty="0">
                <a:latin typeface="Arial"/>
                <a:cs typeface="Arial"/>
              </a:rPr>
              <a:t>epoch </a:t>
            </a:r>
            <a:r>
              <a:rPr sz="3150" spc="35" dirty="0">
                <a:latin typeface="Arial"/>
                <a:cs typeface="Arial"/>
              </a:rPr>
              <a:t>number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850900" marR="5080" indent="-393700">
              <a:lnSpc>
                <a:spcPts val="3700"/>
              </a:lnSpc>
              <a:buSzPct val="74603"/>
              <a:buChar char="•"/>
              <a:tabLst>
                <a:tab pos="850265" algn="l"/>
                <a:tab pos="850900" algn="l"/>
              </a:tabLst>
            </a:pPr>
            <a:r>
              <a:rPr sz="3150" spc="40" dirty="0">
                <a:latin typeface="Arial"/>
                <a:cs typeface="Arial"/>
              </a:rPr>
              <a:t>Epoch </a:t>
            </a:r>
            <a:r>
              <a:rPr sz="3150" spc="65" dirty="0">
                <a:latin typeface="Arial"/>
                <a:cs typeface="Arial"/>
              </a:rPr>
              <a:t>change </a:t>
            </a:r>
            <a:r>
              <a:rPr sz="3150" dirty="0">
                <a:latin typeface="Arial"/>
                <a:cs typeface="Arial"/>
              </a:rPr>
              <a:t>ensures </a:t>
            </a:r>
            <a:r>
              <a:rPr sz="3150" spc="5" dirty="0">
                <a:latin typeface="Arial"/>
                <a:cs typeface="Arial"/>
              </a:rPr>
              <a:t>all </a:t>
            </a:r>
            <a:r>
              <a:rPr sz="3150" spc="40" dirty="0">
                <a:latin typeface="Arial"/>
                <a:cs typeface="Arial"/>
              </a:rPr>
              <a:t>replicas </a:t>
            </a:r>
            <a:r>
              <a:rPr sz="3150" spc="25" dirty="0">
                <a:latin typeface="Arial"/>
                <a:cs typeface="Arial"/>
              </a:rPr>
              <a:t>across </a:t>
            </a:r>
            <a:r>
              <a:rPr sz="3150" spc="5" dirty="0">
                <a:latin typeface="Arial"/>
                <a:cs typeface="Arial"/>
              </a:rPr>
              <a:t>all</a:t>
            </a:r>
            <a:r>
              <a:rPr sz="3150" spc="-130" dirty="0">
                <a:latin typeface="Arial"/>
                <a:cs typeface="Arial"/>
              </a:rPr>
              <a:t> </a:t>
            </a:r>
            <a:r>
              <a:rPr sz="3150" spc="25" dirty="0">
                <a:latin typeface="Arial"/>
                <a:cs typeface="Arial"/>
              </a:rPr>
              <a:t>shards  </a:t>
            </a:r>
            <a:r>
              <a:rPr sz="3150" spc="15" dirty="0">
                <a:latin typeface="Arial"/>
                <a:cs typeface="Arial"/>
              </a:rPr>
              <a:t>start </a:t>
            </a:r>
            <a:r>
              <a:rPr sz="3150" spc="5" dirty="0">
                <a:latin typeface="Arial"/>
                <a:cs typeface="Arial"/>
              </a:rPr>
              <a:t>the </a:t>
            </a:r>
            <a:r>
              <a:rPr sz="3150" spc="10" dirty="0">
                <a:latin typeface="Arial"/>
                <a:cs typeface="Arial"/>
              </a:rPr>
              <a:t>new </a:t>
            </a:r>
            <a:r>
              <a:rPr sz="3150" spc="75" dirty="0">
                <a:latin typeface="Arial"/>
                <a:cs typeface="Arial"/>
              </a:rPr>
              <a:t>epoch </a:t>
            </a:r>
            <a:r>
              <a:rPr sz="3150" spc="5" dirty="0">
                <a:latin typeface="Arial"/>
                <a:cs typeface="Arial"/>
              </a:rPr>
              <a:t>in </a:t>
            </a:r>
            <a:r>
              <a:rPr sz="3150" b="1" spc="5" dirty="0">
                <a:latin typeface="Arial"/>
                <a:cs typeface="Arial"/>
              </a:rPr>
              <a:t>consistent</a:t>
            </a:r>
            <a:r>
              <a:rPr sz="3150" b="1" spc="-90" dirty="0">
                <a:latin typeface="Arial"/>
                <a:cs typeface="Arial"/>
              </a:rPr>
              <a:t> </a:t>
            </a:r>
            <a:r>
              <a:rPr sz="3150" b="1" spc="5" dirty="0">
                <a:latin typeface="Arial"/>
                <a:cs typeface="Arial"/>
              </a:rPr>
              <a:t>states</a:t>
            </a:r>
            <a:endParaRPr sz="3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876300"/>
            <a:ext cx="3244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Outline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289300"/>
            <a:ext cx="722503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600" spc="25" dirty="0">
                <a:solidFill>
                  <a:srgbClr val="DCDEE0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In-Network </a:t>
            </a:r>
            <a:r>
              <a:rPr sz="3600" spc="30" dirty="0">
                <a:solidFill>
                  <a:srgbClr val="DCDEE0"/>
                </a:solidFill>
                <a:latin typeface="Arial"/>
                <a:cs typeface="Arial"/>
              </a:rPr>
              <a:t>Concurrency</a:t>
            </a:r>
            <a:r>
              <a:rPr sz="3600" spc="-40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DCDEE0"/>
                </a:solidFill>
                <a:latin typeface="Arial"/>
                <a:cs typeface="Arial"/>
              </a:rPr>
              <a:t>Control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35" dirty="0">
                <a:solidFill>
                  <a:srgbClr val="DCDEE0"/>
                </a:solidFill>
                <a:latin typeface="Arial"/>
                <a:cs typeface="Arial"/>
              </a:rPr>
              <a:t>Transaction</a:t>
            </a: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DCDEE0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55" dirty="0">
                <a:solidFill>
                  <a:srgbClr val="DCDEE0"/>
                </a:solidFill>
                <a:latin typeface="Arial"/>
                <a:cs typeface="Arial"/>
              </a:rPr>
              <a:t>Eris</a:t>
            </a:r>
            <a:r>
              <a:rPr sz="3600" spc="-5" dirty="0">
                <a:solidFill>
                  <a:srgbClr val="DCDEE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DCDEE0"/>
                </a:solidFill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25" dirty="0"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876300"/>
            <a:ext cx="7648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0" dirty="0"/>
              <a:t>Evaluation</a:t>
            </a:r>
            <a:r>
              <a:rPr sz="8000" spc="-40" dirty="0"/>
              <a:t> </a:t>
            </a:r>
            <a:r>
              <a:rPr sz="8000" spc="-5" dirty="0"/>
              <a:t>Setup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0897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22600"/>
            <a:ext cx="6522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3-level </a:t>
            </a:r>
            <a:r>
              <a:rPr sz="3600" spc="-10" dirty="0">
                <a:latin typeface="Arial"/>
                <a:cs typeface="Arial"/>
              </a:rPr>
              <a:t>fat-tree </a:t>
            </a:r>
            <a:r>
              <a:rPr sz="3600" spc="45" dirty="0">
                <a:latin typeface="Arial"/>
                <a:cs typeface="Arial"/>
              </a:rPr>
              <a:t>topology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testbed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692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102100"/>
            <a:ext cx="640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15 </a:t>
            </a:r>
            <a:r>
              <a:rPr sz="3600" spc="15" dirty="0">
                <a:latin typeface="Arial"/>
                <a:cs typeface="Arial"/>
              </a:rPr>
              <a:t>shards, </a:t>
            </a:r>
            <a:r>
              <a:rPr sz="3600" spc="-5" dirty="0">
                <a:latin typeface="Arial"/>
                <a:cs typeface="Arial"/>
              </a:rPr>
              <a:t>3 </a:t>
            </a:r>
            <a:r>
              <a:rPr sz="3600" spc="40" dirty="0">
                <a:latin typeface="Arial"/>
                <a:cs typeface="Arial"/>
              </a:rPr>
              <a:t>replicas </a:t>
            </a:r>
            <a:r>
              <a:rPr sz="3600" spc="65" dirty="0">
                <a:latin typeface="Arial"/>
                <a:cs typeface="Arial"/>
              </a:rPr>
              <a:t>per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shard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2487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181600"/>
            <a:ext cx="731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2.5 </a:t>
            </a:r>
            <a:r>
              <a:rPr sz="3600" dirty="0">
                <a:latin typeface="Arial"/>
                <a:cs typeface="Arial"/>
              </a:rPr>
              <a:t>GHz Intel </a:t>
            </a:r>
            <a:r>
              <a:rPr sz="3600" spc="-55" dirty="0">
                <a:latin typeface="Arial"/>
                <a:cs typeface="Arial"/>
              </a:rPr>
              <a:t>Xeon </a:t>
            </a:r>
            <a:r>
              <a:rPr sz="3600" spc="-30" dirty="0">
                <a:latin typeface="Arial"/>
                <a:cs typeface="Arial"/>
              </a:rPr>
              <a:t>E5-2680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328282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261100"/>
            <a:ext cx="899414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65" dirty="0">
                <a:latin typeface="Arial"/>
                <a:cs typeface="Arial"/>
              </a:rPr>
              <a:t>Middlebox </a:t>
            </a:r>
            <a:r>
              <a:rPr sz="3600" spc="40" dirty="0">
                <a:latin typeface="Arial"/>
                <a:cs typeface="Arial"/>
              </a:rPr>
              <a:t>sequencer </a:t>
            </a:r>
            <a:r>
              <a:rPr sz="3600" spc="10" dirty="0">
                <a:latin typeface="Arial"/>
                <a:cs typeface="Arial"/>
              </a:rPr>
              <a:t>implementation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using  </a:t>
            </a:r>
            <a:r>
              <a:rPr sz="3600" spc="-5" dirty="0">
                <a:latin typeface="Arial"/>
                <a:cs typeface="Arial"/>
              </a:rPr>
              <a:t>Cavium </a:t>
            </a:r>
            <a:r>
              <a:rPr sz="3600" spc="30" dirty="0">
                <a:latin typeface="Arial"/>
                <a:cs typeface="Arial"/>
              </a:rPr>
              <a:t>Octeon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CN6880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953882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886700"/>
            <a:ext cx="7962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latin typeface="Arial"/>
                <a:cs typeface="Arial"/>
              </a:rPr>
              <a:t>YCSB+T </a:t>
            </a:r>
            <a:r>
              <a:rPr sz="3600" b="1" spc="65" dirty="0">
                <a:latin typeface="Arial"/>
                <a:cs typeface="Arial"/>
              </a:rPr>
              <a:t>and </a:t>
            </a:r>
            <a:r>
              <a:rPr sz="3600" b="1" spc="-80" dirty="0">
                <a:latin typeface="Arial"/>
                <a:cs typeface="Arial"/>
              </a:rPr>
              <a:t>TPC-C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workloads</a:t>
            </a:r>
            <a:endParaRPr sz="3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876300"/>
            <a:ext cx="9678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" dirty="0"/>
              <a:t>Comparison</a:t>
            </a:r>
            <a:r>
              <a:rPr sz="8000" spc="-60" dirty="0"/>
              <a:t> </a:t>
            </a:r>
            <a:r>
              <a:rPr sz="8000" spc="-65" dirty="0"/>
              <a:t>Systems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025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6668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Lock-Store </a:t>
            </a:r>
            <a:r>
              <a:rPr sz="3600" spc="-55" dirty="0">
                <a:latin typeface="Arial"/>
                <a:cs typeface="Arial"/>
              </a:rPr>
              <a:t>(2PC </a:t>
            </a:r>
            <a:r>
              <a:rPr sz="3600" spc="270" dirty="0">
                <a:latin typeface="Arial"/>
                <a:cs typeface="Arial"/>
              </a:rPr>
              <a:t>+ </a:t>
            </a:r>
            <a:r>
              <a:rPr sz="3600" spc="-70" dirty="0">
                <a:latin typeface="Arial"/>
                <a:cs typeface="Arial"/>
              </a:rPr>
              <a:t>2PL </a:t>
            </a:r>
            <a:r>
              <a:rPr sz="3600" spc="270" dirty="0">
                <a:latin typeface="Arial"/>
                <a:cs typeface="Arial"/>
              </a:rPr>
              <a:t>+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Paxos)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20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14900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latin typeface="Arial"/>
                <a:cs typeface="Arial"/>
              </a:rPr>
              <a:t>TAPIR </a:t>
            </a:r>
            <a:r>
              <a:rPr sz="3600" spc="-85" dirty="0">
                <a:latin typeface="Arial"/>
                <a:cs typeface="Arial"/>
              </a:rPr>
              <a:t>[SOSP</a:t>
            </a:r>
            <a:r>
              <a:rPr sz="3600" spc="14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’15]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6158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94400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Granola </a:t>
            </a:r>
            <a:r>
              <a:rPr sz="3600" spc="-85" dirty="0">
                <a:latin typeface="Arial"/>
                <a:cs typeface="Arial"/>
              </a:rPr>
              <a:t>[ATC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‘12]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141082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073900"/>
            <a:ext cx="819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Arial"/>
                <a:cs typeface="Arial"/>
              </a:rPr>
              <a:t>Non-transactional, </a:t>
            </a:r>
            <a:r>
              <a:rPr sz="3600" spc="40" dirty="0">
                <a:latin typeface="Arial"/>
                <a:cs typeface="Arial"/>
              </a:rPr>
              <a:t>unreplicated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25" dirty="0">
                <a:latin typeface="Arial"/>
                <a:cs typeface="Arial"/>
              </a:rPr>
              <a:t>(NT-UR)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9984740" cy="10413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8020"/>
              </a:lnSpc>
              <a:spcBef>
                <a:spcPts val="120"/>
              </a:spcBef>
            </a:pPr>
            <a:r>
              <a:rPr lang="en-US" altLang="zh-CN" spc="-90" dirty="0"/>
              <a:t>Throughput of YCSB+T</a:t>
            </a:r>
            <a:endParaRPr spc="1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58FC4C0-741D-284F-B361-751EA1AB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508670"/>
            <a:ext cx="10602000" cy="765437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9984740" cy="10413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8020"/>
              </a:lnSpc>
              <a:spcBef>
                <a:spcPts val="120"/>
              </a:spcBef>
            </a:pPr>
            <a:r>
              <a:rPr lang="en-US" altLang="zh-CN" spc="-90" dirty="0"/>
              <a:t>Throughput of TCP-C</a:t>
            </a:r>
            <a:endParaRPr spc="1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3CCD56-753C-414A-AACF-D3E85448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3" y="1508670"/>
            <a:ext cx="11458635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2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9984740" cy="10413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8020"/>
              </a:lnSpc>
              <a:spcBef>
                <a:spcPts val="120"/>
              </a:spcBef>
            </a:pPr>
            <a:r>
              <a:rPr lang="en-US" spc="-90" dirty="0"/>
              <a:t>Network Resilience</a:t>
            </a:r>
            <a:endParaRPr spc="1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C6B360-55F7-4F4B-AA6D-7481A175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508670"/>
            <a:ext cx="9702800" cy="74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31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876300"/>
            <a:ext cx="5107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" dirty="0"/>
              <a:t>Conclusion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159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855467"/>
            <a:ext cx="952055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10" dirty="0">
                <a:latin typeface="Arial"/>
                <a:cs typeface="Arial"/>
              </a:rPr>
              <a:t>A </a:t>
            </a:r>
            <a:r>
              <a:rPr sz="2900" spc="5" dirty="0">
                <a:latin typeface="Arial"/>
                <a:cs typeface="Arial"/>
              </a:rPr>
              <a:t>new </a:t>
            </a:r>
            <a:r>
              <a:rPr sz="2900" spc="25" dirty="0">
                <a:latin typeface="Arial"/>
                <a:cs typeface="Arial"/>
              </a:rPr>
              <a:t>division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spc="25" dirty="0">
                <a:latin typeface="Arial"/>
                <a:cs typeface="Arial"/>
              </a:rPr>
              <a:t>responsibility </a:t>
            </a:r>
            <a:r>
              <a:rPr sz="2900" spc="5" dirty="0">
                <a:latin typeface="Arial"/>
                <a:cs typeface="Arial"/>
              </a:rPr>
              <a:t>for </a:t>
            </a:r>
            <a:r>
              <a:rPr sz="2900" spc="20" dirty="0">
                <a:latin typeface="Arial"/>
                <a:cs typeface="Arial"/>
              </a:rPr>
              <a:t>transaction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50" dirty="0">
                <a:latin typeface="Arial"/>
                <a:cs typeface="Arial"/>
              </a:rPr>
              <a:t>processing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830916"/>
            <a:ext cx="186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DejaVu Sans"/>
                <a:cs typeface="DejaVu Sans"/>
              </a:rPr>
              <a:t>✤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700" y="3731767"/>
            <a:ext cx="1017968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b="1" spc="5" dirty="0">
                <a:latin typeface="Arial"/>
                <a:cs typeface="Arial"/>
              </a:rPr>
              <a:t>An in-network </a:t>
            </a:r>
            <a:r>
              <a:rPr sz="2900" b="1" spc="45" dirty="0">
                <a:latin typeface="Arial"/>
                <a:cs typeface="Arial"/>
              </a:rPr>
              <a:t>concurrency </a:t>
            </a:r>
            <a:r>
              <a:rPr sz="2900" b="1" spc="20" dirty="0">
                <a:latin typeface="Arial"/>
                <a:cs typeface="Arial"/>
              </a:rPr>
              <a:t>control </a:t>
            </a:r>
            <a:r>
              <a:rPr sz="2900" b="1" spc="25" dirty="0">
                <a:latin typeface="Arial"/>
                <a:cs typeface="Arial"/>
              </a:rPr>
              <a:t>mechanism </a:t>
            </a:r>
            <a:r>
              <a:rPr sz="2900" spc="5" dirty="0">
                <a:latin typeface="Arial"/>
                <a:cs typeface="Arial"/>
              </a:rPr>
              <a:t>that  </a:t>
            </a:r>
            <a:r>
              <a:rPr sz="2900" spc="20" dirty="0">
                <a:latin typeface="Arial"/>
                <a:cs typeface="Arial"/>
              </a:rPr>
              <a:t>establishes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b="1" spc="5" dirty="0">
                <a:latin typeface="Arial"/>
                <a:cs typeface="Arial"/>
              </a:rPr>
              <a:t>consistent order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spc="20" dirty="0">
                <a:latin typeface="Arial"/>
                <a:cs typeface="Arial"/>
              </a:rPr>
              <a:t>transactions </a:t>
            </a:r>
            <a:r>
              <a:rPr sz="2900" spc="25" dirty="0">
                <a:latin typeface="Arial"/>
                <a:cs typeface="Arial"/>
              </a:rPr>
              <a:t>across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shards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151983"/>
            <a:ext cx="186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DejaVu Sans"/>
                <a:cs typeface="DejaVu Sans"/>
              </a:rPr>
              <a:t>✤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700" y="5052567"/>
            <a:ext cx="877506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5" dirty="0">
                <a:latin typeface="Arial"/>
                <a:cs typeface="Arial"/>
              </a:rPr>
              <a:t>An </a:t>
            </a:r>
            <a:r>
              <a:rPr sz="2900" spc="15" dirty="0">
                <a:latin typeface="Arial"/>
                <a:cs typeface="Arial"/>
              </a:rPr>
              <a:t>efficient </a:t>
            </a:r>
            <a:r>
              <a:rPr sz="2900" spc="40" dirty="0">
                <a:latin typeface="Arial"/>
                <a:cs typeface="Arial"/>
              </a:rPr>
              <a:t>protocol </a:t>
            </a:r>
            <a:r>
              <a:rPr sz="2900" spc="5" dirty="0">
                <a:latin typeface="Arial"/>
                <a:cs typeface="Arial"/>
              </a:rPr>
              <a:t>that </a:t>
            </a:r>
            <a:r>
              <a:rPr sz="2900" dirty="0">
                <a:latin typeface="Arial"/>
                <a:cs typeface="Arial"/>
              </a:rPr>
              <a:t>ensures </a:t>
            </a:r>
            <a:r>
              <a:rPr sz="2900" b="1" dirty="0">
                <a:latin typeface="Arial"/>
                <a:cs typeface="Arial"/>
              </a:rPr>
              <a:t>reliable </a:t>
            </a:r>
            <a:r>
              <a:rPr sz="2900" b="1" spc="5" dirty="0">
                <a:latin typeface="Arial"/>
                <a:cs typeface="Arial"/>
              </a:rPr>
              <a:t>delivery </a:t>
            </a:r>
            <a:r>
              <a:rPr sz="2900" spc="5" dirty="0">
                <a:latin typeface="Arial"/>
                <a:cs typeface="Arial"/>
              </a:rPr>
              <a:t>of  </a:t>
            </a:r>
            <a:r>
              <a:rPr sz="2900" spc="50" dirty="0">
                <a:latin typeface="Arial"/>
                <a:cs typeface="Arial"/>
              </a:rPr>
              <a:t>independent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transactions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473037"/>
            <a:ext cx="186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DejaVu Sans"/>
                <a:cs typeface="DejaVu Sans"/>
              </a:rPr>
              <a:t>✤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0700" y="6373367"/>
            <a:ext cx="9678670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10" dirty="0">
                <a:latin typeface="Arial"/>
                <a:cs typeface="Arial"/>
              </a:rPr>
              <a:t>A </a:t>
            </a:r>
            <a:r>
              <a:rPr sz="2900" b="1" spc="5" dirty="0">
                <a:latin typeface="Arial"/>
                <a:cs typeface="Arial"/>
              </a:rPr>
              <a:t>general transaction </a:t>
            </a:r>
            <a:r>
              <a:rPr sz="2900" spc="5" dirty="0">
                <a:latin typeface="Arial"/>
                <a:cs typeface="Arial"/>
              </a:rPr>
              <a:t>layer </a:t>
            </a:r>
            <a:r>
              <a:rPr sz="2900" spc="45" dirty="0">
                <a:latin typeface="Arial"/>
                <a:cs typeface="Arial"/>
              </a:rPr>
              <a:t>atop </a:t>
            </a:r>
            <a:r>
              <a:rPr sz="2900" spc="50" dirty="0">
                <a:latin typeface="Arial"/>
                <a:cs typeface="Arial"/>
              </a:rPr>
              <a:t>independent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transaction  </a:t>
            </a:r>
            <a:r>
              <a:rPr sz="2900" spc="50" dirty="0">
                <a:latin typeface="Arial"/>
                <a:cs typeface="Arial"/>
              </a:rPr>
              <a:t>processing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75564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7694168"/>
            <a:ext cx="9507855" cy="91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0" dirty="0">
                <a:latin typeface="Arial"/>
                <a:cs typeface="Arial"/>
              </a:rPr>
              <a:t>Result: </a:t>
            </a:r>
            <a:r>
              <a:rPr sz="2900" spc="20" dirty="0">
                <a:latin typeface="Arial"/>
                <a:cs typeface="Arial"/>
              </a:rPr>
              <a:t>strongly consistent, </a:t>
            </a:r>
            <a:r>
              <a:rPr sz="2900" spc="5" dirty="0">
                <a:latin typeface="Arial"/>
                <a:cs typeface="Arial"/>
              </a:rPr>
              <a:t>fault-tolerant </a:t>
            </a:r>
            <a:r>
              <a:rPr sz="2900" spc="20" dirty="0">
                <a:latin typeface="Arial"/>
                <a:cs typeface="Arial"/>
              </a:rPr>
              <a:t>transactions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with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00" b="1" spc="5" dirty="0">
                <a:latin typeface="Arial"/>
                <a:cs typeface="Arial"/>
              </a:rPr>
              <a:t>minimal performance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5" dirty="0">
                <a:latin typeface="Arial"/>
                <a:cs typeface="Arial"/>
              </a:rPr>
              <a:t>overhead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0903" y="3291408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9003" y="3304108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18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0"/>
                </a:lnTo>
                <a:lnTo>
                  <a:pt x="1784" y="867368"/>
                </a:lnTo>
                <a:lnTo>
                  <a:pt x="14274" y="938568"/>
                </a:lnTo>
                <a:lnTo>
                  <a:pt x="31476" y="973400"/>
                </a:lnTo>
                <a:lnTo>
                  <a:pt x="55530" y="1003331"/>
                </a:lnTo>
                <a:lnTo>
                  <a:pt x="85462" y="1027386"/>
                </a:lnTo>
                <a:lnTo>
                  <a:pt x="120294" y="1044587"/>
                </a:lnTo>
                <a:lnTo>
                  <a:pt x="191331" y="1057078"/>
                </a:lnTo>
                <a:lnTo>
                  <a:pt x="235615" y="1058639"/>
                </a:lnTo>
                <a:lnTo>
                  <a:pt x="291210" y="1058862"/>
                </a:lnTo>
                <a:lnTo>
                  <a:pt x="1838223" y="1058862"/>
                </a:lnTo>
                <a:lnTo>
                  <a:pt x="1894560" y="1058639"/>
                </a:lnTo>
                <a:lnTo>
                  <a:pt x="1939224" y="1057078"/>
                </a:lnTo>
                <a:lnTo>
                  <a:pt x="2010422" y="1044587"/>
                </a:lnTo>
                <a:lnTo>
                  <a:pt x="2045256" y="1027386"/>
                </a:lnTo>
                <a:lnTo>
                  <a:pt x="2075192" y="1003331"/>
                </a:lnTo>
                <a:lnTo>
                  <a:pt x="2099251" y="973400"/>
                </a:lnTo>
                <a:lnTo>
                  <a:pt x="2116454" y="938568"/>
                </a:lnTo>
                <a:lnTo>
                  <a:pt x="2128951" y="867368"/>
                </a:lnTo>
                <a:lnTo>
                  <a:pt x="2130506" y="823246"/>
                </a:lnTo>
                <a:lnTo>
                  <a:pt x="2130729" y="767651"/>
                </a:lnTo>
                <a:lnTo>
                  <a:pt x="2130724" y="291211"/>
                </a:lnTo>
                <a:lnTo>
                  <a:pt x="2130506" y="236162"/>
                </a:lnTo>
                <a:lnTo>
                  <a:pt x="2128945" y="191493"/>
                </a:lnTo>
                <a:lnTo>
                  <a:pt x="2116454" y="120294"/>
                </a:lnTo>
                <a:lnTo>
                  <a:pt x="2099251" y="85462"/>
                </a:lnTo>
                <a:lnTo>
                  <a:pt x="2075192" y="55530"/>
                </a:lnTo>
                <a:lnTo>
                  <a:pt x="2045256" y="31476"/>
                </a:lnTo>
                <a:lnTo>
                  <a:pt x="2010422" y="14274"/>
                </a:lnTo>
                <a:lnTo>
                  <a:pt x="1939386" y="1784"/>
                </a:lnTo>
                <a:lnTo>
                  <a:pt x="1895106" y="223"/>
                </a:lnTo>
                <a:lnTo>
                  <a:pt x="1839518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66100" y="3505200"/>
            <a:ext cx="1667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Ordering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(across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0" y="4442142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6900" y="4454842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5"/>
                </a:lnTo>
                <a:lnTo>
                  <a:pt x="1802" y="867530"/>
                </a:lnTo>
                <a:lnTo>
                  <a:pt x="14274" y="938568"/>
                </a:lnTo>
                <a:lnTo>
                  <a:pt x="31476" y="973402"/>
                </a:lnTo>
                <a:lnTo>
                  <a:pt x="55530" y="1003338"/>
                </a:lnTo>
                <a:lnTo>
                  <a:pt x="85462" y="1027397"/>
                </a:lnTo>
                <a:lnTo>
                  <a:pt x="120294" y="1044600"/>
                </a:lnTo>
                <a:lnTo>
                  <a:pt x="191331" y="1057079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9"/>
                </a:lnTo>
                <a:lnTo>
                  <a:pt x="2010422" y="1044600"/>
                </a:lnTo>
                <a:lnTo>
                  <a:pt x="2045255" y="1027397"/>
                </a:lnTo>
                <a:lnTo>
                  <a:pt x="2075187" y="1003338"/>
                </a:lnTo>
                <a:lnTo>
                  <a:pt x="2099246" y="973402"/>
                </a:lnTo>
                <a:lnTo>
                  <a:pt x="2116454" y="938568"/>
                </a:lnTo>
                <a:lnTo>
                  <a:pt x="2128939" y="867370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1"/>
                </a:lnTo>
                <a:lnTo>
                  <a:pt x="2130494" y="236162"/>
                </a:lnTo>
                <a:lnTo>
                  <a:pt x="2128934" y="191495"/>
                </a:lnTo>
                <a:lnTo>
                  <a:pt x="2116454" y="120307"/>
                </a:lnTo>
                <a:lnTo>
                  <a:pt x="2099246" y="85472"/>
                </a:lnTo>
                <a:lnTo>
                  <a:pt x="2075187" y="55537"/>
                </a:lnTo>
                <a:lnTo>
                  <a:pt x="2045255" y="31478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1100" y="4813300"/>
            <a:ext cx="971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Isolation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467359"/>
            <a:ext cx="11023600" cy="9634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8000"/>
              </a:lnSpc>
              <a:spcBef>
                <a:spcPts val="420"/>
              </a:spcBef>
            </a:pPr>
            <a:r>
              <a:rPr sz="4950" spc="-50" dirty="0"/>
              <a:t>Traditional </a:t>
            </a:r>
            <a:r>
              <a:rPr sz="4950" spc="40" dirty="0"/>
              <a:t>Layered </a:t>
            </a:r>
            <a:r>
              <a:rPr sz="4950" spc="130" dirty="0"/>
              <a:t>Approach</a:t>
            </a:r>
          </a:p>
        </p:txBody>
      </p:sp>
      <p:sp>
        <p:nvSpPr>
          <p:cNvPr id="9" name="object 9"/>
          <p:cNvSpPr/>
          <p:nvPr/>
        </p:nvSpPr>
        <p:spPr>
          <a:xfrm>
            <a:off x="838200" y="3372472"/>
            <a:ext cx="4554855" cy="922655"/>
          </a:xfrm>
          <a:custGeom>
            <a:avLst/>
            <a:gdLst/>
            <a:ahLst/>
            <a:cxnLst/>
            <a:rect l="l" t="t" r="r" b="b"/>
            <a:pathLst>
              <a:path w="4554855" h="922654">
                <a:moveTo>
                  <a:pt x="291211" y="0"/>
                </a:moveTo>
                <a:lnTo>
                  <a:pt x="4263478" y="0"/>
                </a:lnTo>
                <a:lnTo>
                  <a:pt x="4319073" y="222"/>
                </a:lnTo>
                <a:lnTo>
                  <a:pt x="4363356" y="1783"/>
                </a:lnTo>
                <a:lnTo>
                  <a:pt x="4434382" y="14270"/>
                </a:lnTo>
                <a:lnTo>
                  <a:pt x="4469216" y="31474"/>
                </a:lnTo>
                <a:lnTo>
                  <a:pt x="4499152" y="55532"/>
                </a:lnTo>
                <a:lnTo>
                  <a:pt x="4523211" y="85466"/>
                </a:lnTo>
                <a:lnTo>
                  <a:pt x="4540415" y="120299"/>
                </a:lnTo>
                <a:lnTo>
                  <a:pt x="4552905" y="191494"/>
                </a:lnTo>
                <a:lnTo>
                  <a:pt x="4554466" y="236161"/>
                </a:lnTo>
                <a:lnTo>
                  <a:pt x="4554689" y="292505"/>
                </a:lnTo>
                <a:lnTo>
                  <a:pt x="4554689" y="630928"/>
                </a:lnTo>
                <a:lnTo>
                  <a:pt x="4554466" y="686523"/>
                </a:lnTo>
                <a:lnTo>
                  <a:pt x="4552905" y="730806"/>
                </a:lnTo>
                <a:lnTo>
                  <a:pt x="4540415" y="801839"/>
                </a:lnTo>
                <a:lnTo>
                  <a:pt x="4523211" y="836673"/>
                </a:lnTo>
                <a:lnTo>
                  <a:pt x="4499152" y="866607"/>
                </a:lnTo>
                <a:lnTo>
                  <a:pt x="4469216" y="890664"/>
                </a:lnTo>
                <a:lnTo>
                  <a:pt x="4434382" y="907868"/>
                </a:lnTo>
                <a:lnTo>
                  <a:pt x="4363194" y="920355"/>
                </a:lnTo>
                <a:lnTo>
                  <a:pt x="4318527" y="921916"/>
                </a:lnTo>
                <a:lnTo>
                  <a:pt x="4262183" y="922139"/>
                </a:lnTo>
                <a:lnTo>
                  <a:pt x="291211" y="922139"/>
                </a:lnTo>
                <a:lnTo>
                  <a:pt x="235616" y="921916"/>
                </a:lnTo>
                <a:lnTo>
                  <a:pt x="191332" y="920355"/>
                </a:lnTo>
                <a:lnTo>
                  <a:pt x="120299" y="907868"/>
                </a:lnTo>
                <a:lnTo>
                  <a:pt x="85466" y="890664"/>
                </a:lnTo>
                <a:lnTo>
                  <a:pt x="55532" y="866607"/>
                </a:lnTo>
                <a:lnTo>
                  <a:pt x="31474" y="836673"/>
                </a:lnTo>
                <a:lnTo>
                  <a:pt x="14270" y="801839"/>
                </a:lnTo>
                <a:lnTo>
                  <a:pt x="1783" y="730644"/>
                </a:lnTo>
                <a:lnTo>
                  <a:pt x="222" y="685976"/>
                </a:lnTo>
                <a:lnTo>
                  <a:pt x="0" y="629632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400" y="3632200"/>
            <a:ext cx="3649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Arial"/>
                <a:cs typeface="Arial"/>
              </a:rPr>
              <a:t>Atomic </a:t>
            </a:r>
            <a:r>
              <a:rPr sz="2400" dirty="0">
                <a:latin typeface="Arial"/>
                <a:cs typeface="Arial"/>
              </a:rPr>
              <a:t>Commitment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(2PC)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4523206"/>
            <a:ext cx="2105660" cy="922655"/>
          </a:xfrm>
          <a:custGeom>
            <a:avLst/>
            <a:gdLst/>
            <a:ahLst/>
            <a:cxnLst/>
            <a:rect l="l" t="t" r="r" b="b"/>
            <a:pathLst>
              <a:path w="2105660" h="922654">
                <a:moveTo>
                  <a:pt x="291211" y="0"/>
                </a:moveTo>
                <a:lnTo>
                  <a:pt x="1814106" y="0"/>
                </a:lnTo>
                <a:lnTo>
                  <a:pt x="1869701" y="222"/>
                </a:lnTo>
                <a:lnTo>
                  <a:pt x="1913985" y="1783"/>
                </a:lnTo>
                <a:lnTo>
                  <a:pt x="1985022" y="14270"/>
                </a:lnTo>
                <a:lnTo>
                  <a:pt x="2019855" y="31474"/>
                </a:lnTo>
                <a:lnTo>
                  <a:pt x="2049787" y="55532"/>
                </a:lnTo>
                <a:lnTo>
                  <a:pt x="2073846" y="85466"/>
                </a:lnTo>
                <a:lnTo>
                  <a:pt x="2091055" y="120299"/>
                </a:lnTo>
                <a:lnTo>
                  <a:pt x="2103534" y="191494"/>
                </a:lnTo>
                <a:lnTo>
                  <a:pt x="2105094" y="236161"/>
                </a:lnTo>
                <a:lnTo>
                  <a:pt x="2105317" y="292505"/>
                </a:lnTo>
                <a:lnTo>
                  <a:pt x="2105317" y="630928"/>
                </a:lnTo>
                <a:lnTo>
                  <a:pt x="2105094" y="686523"/>
                </a:lnTo>
                <a:lnTo>
                  <a:pt x="2103534" y="730806"/>
                </a:lnTo>
                <a:lnTo>
                  <a:pt x="2091055" y="801839"/>
                </a:lnTo>
                <a:lnTo>
                  <a:pt x="2073846" y="836673"/>
                </a:lnTo>
                <a:lnTo>
                  <a:pt x="2049787" y="866607"/>
                </a:lnTo>
                <a:lnTo>
                  <a:pt x="2019855" y="890664"/>
                </a:lnTo>
                <a:lnTo>
                  <a:pt x="1985022" y="907868"/>
                </a:lnTo>
                <a:lnTo>
                  <a:pt x="1913823" y="920355"/>
                </a:lnTo>
                <a:lnTo>
                  <a:pt x="1869154" y="921916"/>
                </a:lnTo>
                <a:lnTo>
                  <a:pt x="1812810" y="922139"/>
                </a:lnTo>
                <a:lnTo>
                  <a:pt x="291211" y="922139"/>
                </a:lnTo>
                <a:lnTo>
                  <a:pt x="235616" y="921916"/>
                </a:lnTo>
                <a:lnTo>
                  <a:pt x="191332" y="920355"/>
                </a:lnTo>
                <a:lnTo>
                  <a:pt x="120299" y="907868"/>
                </a:lnTo>
                <a:lnTo>
                  <a:pt x="85466" y="890664"/>
                </a:lnTo>
                <a:lnTo>
                  <a:pt x="55532" y="866607"/>
                </a:lnTo>
                <a:lnTo>
                  <a:pt x="31474" y="836673"/>
                </a:lnTo>
                <a:lnTo>
                  <a:pt x="14270" y="801839"/>
                </a:lnTo>
                <a:lnTo>
                  <a:pt x="1783" y="730644"/>
                </a:lnTo>
                <a:lnTo>
                  <a:pt x="222" y="685976"/>
                </a:lnTo>
                <a:lnTo>
                  <a:pt x="0" y="629632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7900" y="4610100"/>
            <a:ext cx="181546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5400">
              <a:lnSpc>
                <a:spcPct val="100699"/>
              </a:lnSpc>
              <a:spcBef>
                <a:spcPts val="80"/>
              </a:spcBef>
            </a:pPr>
            <a:r>
              <a:rPr sz="2400" spc="20" dirty="0">
                <a:latin typeface="Arial"/>
                <a:cs typeface="Arial"/>
              </a:rPr>
              <a:t>Concur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ency  </a:t>
            </a:r>
            <a:r>
              <a:rPr sz="2400" spc="-10" dirty="0">
                <a:latin typeface="Arial"/>
                <a:cs typeface="Arial"/>
              </a:rPr>
              <a:t>Control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(2PL)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3900" y="4523206"/>
            <a:ext cx="2105660" cy="922655"/>
          </a:xfrm>
          <a:custGeom>
            <a:avLst/>
            <a:gdLst/>
            <a:ahLst/>
            <a:cxnLst/>
            <a:rect l="l" t="t" r="r" b="b"/>
            <a:pathLst>
              <a:path w="2105660" h="922654">
                <a:moveTo>
                  <a:pt x="291211" y="0"/>
                </a:moveTo>
                <a:lnTo>
                  <a:pt x="1814106" y="0"/>
                </a:lnTo>
                <a:lnTo>
                  <a:pt x="1869701" y="222"/>
                </a:lnTo>
                <a:lnTo>
                  <a:pt x="1913985" y="1783"/>
                </a:lnTo>
                <a:lnTo>
                  <a:pt x="1985022" y="14270"/>
                </a:lnTo>
                <a:lnTo>
                  <a:pt x="2019855" y="31474"/>
                </a:lnTo>
                <a:lnTo>
                  <a:pt x="2049787" y="55532"/>
                </a:lnTo>
                <a:lnTo>
                  <a:pt x="2073846" y="85466"/>
                </a:lnTo>
                <a:lnTo>
                  <a:pt x="2091055" y="120299"/>
                </a:lnTo>
                <a:lnTo>
                  <a:pt x="2103534" y="191494"/>
                </a:lnTo>
                <a:lnTo>
                  <a:pt x="2105094" y="236161"/>
                </a:lnTo>
                <a:lnTo>
                  <a:pt x="2105317" y="292505"/>
                </a:lnTo>
                <a:lnTo>
                  <a:pt x="2105317" y="630928"/>
                </a:lnTo>
                <a:lnTo>
                  <a:pt x="2105094" y="686523"/>
                </a:lnTo>
                <a:lnTo>
                  <a:pt x="2103534" y="730806"/>
                </a:lnTo>
                <a:lnTo>
                  <a:pt x="2091055" y="801839"/>
                </a:lnTo>
                <a:lnTo>
                  <a:pt x="2073846" y="836673"/>
                </a:lnTo>
                <a:lnTo>
                  <a:pt x="2049787" y="866607"/>
                </a:lnTo>
                <a:lnTo>
                  <a:pt x="2019855" y="890664"/>
                </a:lnTo>
                <a:lnTo>
                  <a:pt x="1985022" y="907868"/>
                </a:lnTo>
                <a:lnTo>
                  <a:pt x="1913823" y="920355"/>
                </a:lnTo>
                <a:lnTo>
                  <a:pt x="1869154" y="921916"/>
                </a:lnTo>
                <a:lnTo>
                  <a:pt x="1812810" y="922139"/>
                </a:lnTo>
                <a:lnTo>
                  <a:pt x="291211" y="922139"/>
                </a:lnTo>
                <a:lnTo>
                  <a:pt x="235616" y="921916"/>
                </a:lnTo>
                <a:lnTo>
                  <a:pt x="191332" y="920355"/>
                </a:lnTo>
                <a:lnTo>
                  <a:pt x="120299" y="907868"/>
                </a:lnTo>
                <a:lnTo>
                  <a:pt x="85466" y="890664"/>
                </a:lnTo>
                <a:lnTo>
                  <a:pt x="55532" y="866607"/>
                </a:lnTo>
                <a:lnTo>
                  <a:pt x="31474" y="836673"/>
                </a:lnTo>
                <a:lnTo>
                  <a:pt x="14270" y="801839"/>
                </a:lnTo>
                <a:lnTo>
                  <a:pt x="1783" y="730644"/>
                </a:lnTo>
                <a:lnTo>
                  <a:pt x="222" y="685976"/>
                </a:lnTo>
                <a:lnTo>
                  <a:pt x="0" y="629632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03600" y="4610100"/>
            <a:ext cx="181546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5400">
              <a:lnSpc>
                <a:spcPct val="100699"/>
              </a:lnSpc>
              <a:spcBef>
                <a:spcPts val="80"/>
              </a:spcBef>
            </a:pPr>
            <a:r>
              <a:rPr sz="2400" spc="20" dirty="0">
                <a:latin typeface="Arial"/>
                <a:cs typeface="Arial"/>
              </a:rPr>
              <a:t>Concur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ency  </a:t>
            </a:r>
            <a:r>
              <a:rPr sz="2400" spc="-10" dirty="0">
                <a:latin typeface="Arial"/>
                <a:cs typeface="Arial"/>
              </a:rPr>
              <a:t>Control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(2PL)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5673953"/>
            <a:ext cx="2105660" cy="2459990"/>
          </a:xfrm>
          <a:custGeom>
            <a:avLst/>
            <a:gdLst/>
            <a:ahLst/>
            <a:cxnLst/>
            <a:rect l="l" t="t" r="r" b="b"/>
            <a:pathLst>
              <a:path w="2105660" h="2459990">
                <a:moveTo>
                  <a:pt x="291211" y="0"/>
                </a:moveTo>
                <a:lnTo>
                  <a:pt x="1814106" y="0"/>
                </a:lnTo>
                <a:lnTo>
                  <a:pt x="1869701" y="222"/>
                </a:lnTo>
                <a:lnTo>
                  <a:pt x="1913985" y="1783"/>
                </a:lnTo>
                <a:lnTo>
                  <a:pt x="1985022" y="14270"/>
                </a:lnTo>
                <a:lnTo>
                  <a:pt x="2019855" y="31474"/>
                </a:lnTo>
                <a:lnTo>
                  <a:pt x="2049787" y="55532"/>
                </a:lnTo>
                <a:lnTo>
                  <a:pt x="2073846" y="85466"/>
                </a:lnTo>
                <a:lnTo>
                  <a:pt x="2091055" y="120299"/>
                </a:lnTo>
                <a:lnTo>
                  <a:pt x="2103534" y="191494"/>
                </a:lnTo>
                <a:lnTo>
                  <a:pt x="2105094" y="236161"/>
                </a:lnTo>
                <a:lnTo>
                  <a:pt x="2105317" y="292505"/>
                </a:lnTo>
                <a:lnTo>
                  <a:pt x="2105317" y="2168575"/>
                </a:lnTo>
                <a:lnTo>
                  <a:pt x="2105094" y="2224170"/>
                </a:lnTo>
                <a:lnTo>
                  <a:pt x="2103534" y="2268453"/>
                </a:lnTo>
                <a:lnTo>
                  <a:pt x="2091055" y="2339479"/>
                </a:lnTo>
                <a:lnTo>
                  <a:pt x="2073846" y="2374313"/>
                </a:lnTo>
                <a:lnTo>
                  <a:pt x="2049787" y="2404249"/>
                </a:lnTo>
                <a:lnTo>
                  <a:pt x="2019855" y="2428308"/>
                </a:lnTo>
                <a:lnTo>
                  <a:pt x="1985022" y="2445512"/>
                </a:lnTo>
                <a:lnTo>
                  <a:pt x="1913823" y="2458002"/>
                </a:lnTo>
                <a:lnTo>
                  <a:pt x="1869154" y="2459563"/>
                </a:lnTo>
                <a:lnTo>
                  <a:pt x="1812810" y="2459786"/>
                </a:lnTo>
                <a:lnTo>
                  <a:pt x="291211" y="2459786"/>
                </a:lnTo>
                <a:lnTo>
                  <a:pt x="235616" y="2459563"/>
                </a:lnTo>
                <a:lnTo>
                  <a:pt x="191332" y="2458002"/>
                </a:lnTo>
                <a:lnTo>
                  <a:pt x="120299" y="2445512"/>
                </a:lnTo>
                <a:lnTo>
                  <a:pt x="85466" y="2428308"/>
                </a:lnTo>
                <a:lnTo>
                  <a:pt x="55532" y="2404249"/>
                </a:lnTo>
                <a:lnTo>
                  <a:pt x="31474" y="2374313"/>
                </a:lnTo>
                <a:lnTo>
                  <a:pt x="14270" y="2339479"/>
                </a:lnTo>
                <a:lnTo>
                  <a:pt x="1783" y="2268291"/>
                </a:lnTo>
                <a:lnTo>
                  <a:pt x="222" y="2223624"/>
                </a:lnTo>
                <a:lnTo>
                  <a:pt x="0" y="2167280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315" y="737078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7217" y="737078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6608" y="661071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7600" y="5727700"/>
            <a:ext cx="1550035" cy="1178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0"/>
              </a:spcBef>
            </a:pPr>
            <a:r>
              <a:rPr sz="2400" spc="10" dirty="0">
                <a:latin typeface="Arial"/>
                <a:cs typeface="Arial"/>
              </a:rPr>
              <a:t>Replication  </a:t>
            </a:r>
            <a:r>
              <a:rPr sz="2400" spc="-20" dirty="0">
                <a:latin typeface="Arial"/>
                <a:cs typeface="Arial"/>
              </a:rPr>
              <a:t>(Paxos)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63900" y="5673953"/>
            <a:ext cx="2105660" cy="2459990"/>
          </a:xfrm>
          <a:custGeom>
            <a:avLst/>
            <a:gdLst/>
            <a:ahLst/>
            <a:cxnLst/>
            <a:rect l="l" t="t" r="r" b="b"/>
            <a:pathLst>
              <a:path w="2105660" h="2459990">
                <a:moveTo>
                  <a:pt x="291211" y="0"/>
                </a:moveTo>
                <a:lnTo>
                  <a:pt x="1814106" y="0"/>
                </a:lnTo>
                <a:lnTo>
                  <a:pt x="1869701" y="222"/>
                </a:lnTo>
                <a:lnTo>
                  <a:pt x="1913985" y="1783"/>
                </a:lnTo>
                <a:lnTo>
                  <a:pt x="1985022" y="14270"/>
                </a:lnTo>
                <a:lnTo>
                  <a:pt x="2019855" y="31474"/>
                </a:lnTo>
                <a:lnTo>
                  <a:pt x="2049787" y="55532"/>
                </a:lnTo>
                <a:lnTo>
                  <a:pt x="2073846" y="85466"/>
                </a:lnTo>
                <a:lnTo>
                  <a:pt x="2091055" y="120299"/>
                </a:lnTo>
                <a:lnTo>
                  <a:pt x="2103534" y="191494"/>
                </a:lnTo>
                <a:lnTo>
                  <a:pt x="2105094" y="236161"/>
                </a:lnTo>
                <a:lnTo>
                  <a:pt x="2105317" y="292505"/>
                </a:lnTo>
                <a:lnTo>
                  <a:pt x="2105317" y="2168575"/>
                </a:lnTo>
                <a:lnTo>
                  <a:pt x="2105094" y="2224170"/>
                </a:lnTo>
                <a:lnTo>
                  <a:pt x="2103534" y="2268453"/>
                </a:lnTo>
                <a:lnTo>
                  <a:pt x="2091055" y="2339479"/>
                </a:lnTo>
                <a:lnTo>
                  <a:pt x="2073846" y="2374313"/>
                </a:lnTo>
                <a:lnTo>
                  <a:pt x="2049787" y="2404249"/>
                </a:lnTo>
                <a:lnTo>
                  <a:pt x="2019855" y="2428308"/>
                </a:lnTo>
                <a:lnTo>
                  <a:pt x="1985022" y="2445512"/>
                </a:lnTo>
                <a:lnTo>
                  <a:pt x="1913823" y="2458002"/>
                </a:lnTo>
                <a:lnTo>
                  <a:pt x="1869154" y="2459563"/>
                </a:lnTo>
                <a:lnTo>
                  <a:pt x="1812810" y="2459786"/>
                </a:lnTo>
                <a:lnTo>
                  <a:pt x="291211" y="2459786"/>
                </a:lnTo>
                <a:lnTo>
                  <a:pt x="235616" y="2459563"/>
                </a:lnTo>
                <a:lnTo>
                  <a:pt x="191332" y="2458002"/>
                </a:lnTo>
                <a:lnTo>
                  <a:pt x="120299" y="2445512"/>
                </a:lnTo>
                <a:lnTo>
                  <a:pt x="85466" y="2428308"/>
                </a:lnTo>
                <a:lnTo>
                  <a:pt x="55532" y="2404249"/>
                </a:lnTo>
                <a:lnTo>
                  <a:pt x="31474" y="2374313"/>
                </a:lnTo>
                <a:lnTo>
                  <a:pt x="14270" y="2339479"/>
                </a:lnTo>
                <a:lnTo>
                  <a:pt x="1783" y="2268291"/>
                </a:lnTo>
                <a:lnTo>
                  <a:pt x="222" y="2223624"/>
                </a:lnTo>
                <a:lnTo>
                  <a:pt x="0" y="2167280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5017" y="737078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2917" y="737078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2308" y="6610718"/>
            <a:ext cx="748665" cy="586740"/>
          </a:xfrm>
          <a:custGeom>
            <a:avLst/>
            <a:gdLst/>
            <a:ahLst/>
            <a:cxnLst/>
            <a:rect l="l" t="t" r="r" b="b"/>
            <a:pathLst>
              <a:path w="748664" h="586740">
                <a:moveTo>
                  <a:pt x="144452" y="0"/>
                </a:moveTo>
                <a:lnTo>
                  <a:pt x="604053" y="0"/>
                </a:lnTo>
                <a:lnTo>
                  <a:pt x="631630" y="110"/>
                </a:lnTo>
                <a:lnTo>
                  <a:pt x="671986" y="2986"/>
                </a:lnTo>
                <a:lnTo>
                  <a:pt x="720960" y="27546"/>
                </a:lnTo>
                <a:lnTo>
                  <a:pt x="745519" y="76529"/>
                </a:lnTo>
                <a:lnTo>
                  <a:pt x="748395" y="117146"/>
                </a:lnTo>
                <a:lnTo>
                  <a:pt x="748506" y="145094"/>
                </a:lnTo>
                <a:lnTo>
                  <a:pt x="748506" y="441782"/>
                </a:lnTo>
                <a:lnTo>
                  <a:pt x="747621" y="491325"/>
                </a:lnTo>
                <a:lnTo>
                  <a:pt x="732893" y="543839"/>
                </a:lnTo>
                <a:lnTo>
                  <a:pt x="688832" y="579155"/>
                </a:lnTo>
                <a:lnTo>
                  <a:pt x="631359" y="586123"/>
                </a:lnTo>
                <a:lnTo>
                  <a:pt x="603411" y="586234"/>
                </a:lnTo>
                <a:lnTo>
                  <a:pt x="144452" y="586234"/>
                </a:lnTo>
                <a:lnTo>
                  <a:pt x="94908" y="585349"/>
                </a:lnTo>
                <a:lnTo>
                  <a:pt x="42394" y="570621"/>
                </a:lnTo>
                <a:lnTo>
                  <a:pt x="7078" y="526559"/>
                </a:lnTo>
                <a:lnTo>
                  <a:pt x="110" y="469087"/>
                </a:lnTo>
                <a:lnTo>
                  <a:pt x="0" y="441139"/>
                </a:lnTo>
                <a:lnTo>
                  <a:pt x="0" y="144452"/>
                </a:lnTo>
                <a:lnTo>
                  <a:pt x="884" y="94908"/>
                </a:lnTo>
                <a:lnTo>
                  <a:pt x="15612" y="42394"/>
                </a:lnTo>
                <a:lnTo>
                  <a:pt x="59673" y="7078"/>
                </a:lnTo>
                <a:lnTo>
                  <a:pt x="117146" y="110"/>
                </a:lnTo>
                <a:lnTo>
                  <a:pt x="145094" y="0"/>
                </a:lnTo>
                <a:lnTo>
                  <a:pt x="144452" y="0"/>
                </a:ln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43300" y="5727700"/>
            <a:ext cx="1550035" cy="1178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0"/>
              </a:spcBef>
            </a:pPr>
            <a:r>
              <a:rPr sz="2400" spc="10" dirty="0">
                <a:latin typeface="Arial"/>
                <a:cs typeface="Arial"/>
              </a:rPr>
              <a:t>Replication  </a:t>
            </a:r>
            <a:r>
              <a:rPr sz="2400" spc="-20" dirty="0">
                <a:latin typeface="Arial"/>
                <a:cs typeface="Arial"/>
              </a:rPr>
              <a:t>(Paxos)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8800" y="7059955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900" y="7072655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0"/>
                </a:lnTo>
                <a:lnTo>
                  <a:pt x="5" y="767651"/>
                </a:lnTo>
                <a:lnTo>
                  <a:pt x="223" y="822700"/>
                </a:lnTo>
                <a:lnTo>
                  <a:pt x="1784" y="867368"/>
                </a:lnTo>
                <a:lnTo>
                  <a:pt x="14274" y="938568"/>
                </a:lnTo>
                <a:lnTo>
                  <a:pt x="31476" y="973402"/>
                </a:lnTo>
                <a:lnTo>
                  <a:pt x="55530" y="1003338"/>
                </a:lnTo>
                <a:lnTo>
                  <a:pt x="85462" y="1027397"/>
                </a:lnTo>
                <a:lnTo>
                  <a:pt x="120294" y="1044600"/>
                </a:lnTo>
                <a:lnTo>
                  <a:pt x="191331" y="1057079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9"/>
                </a:lnTo>
                <a:lnTo>
                  <a:pt x="2010422" y="1044600"/>
                </a:lnTo>
                <a:lnTo>
                  <a:pt x="2045255" y="1027397"/>
                </a:lnTo>
                <a:lnTo>
                  <a:pt x="2075187" y="1003338"/>
                </a:lnTo>
                <a:lnTo>
                  <a:pt x="2099246" y="973402"/>
                </a:lnTo>
                <a:lnTo>
                  <a:pt x="2116454" y="938568"/>
                </a:lnTo>
                <a:lnTo>
                  <a:pt x="2128940" y="867368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0"/>
                </a:lnTo>
                <a:lnTo>
                  <a:pt x="2130494" y="236162"/>
                </a:lnTo>
                <a:lnTo>
                  <a:pt x="2128934" y="191495"/>
                </a:lnTo>
                <a:lnTo>
                  <a:pt x="2116454" y="120307"/>
                </a:lnTo>
                <a:lnTo>
                  <a:pt x="2099246" y="85472"/>
                </a:lnTo>
                <a:lnTo>
                  <a:pt x="2075187" y="55537"/>
                </a:lnTo>
                <a:lnTo>
                  <a:pt x="2045255" y="31478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765800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6900" y="5778500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0"/>
                </a:lnTo>
                <a:lnTo>
                  <a:pt x="1784" y="867368"/>
                </a:lnTo>
                <a:lnTo>
                  <a:pt x="14274" y="938568"/>
                </a:lnTo>
                <a:lnTo>
                  <a:pt x="31476" y="973400"/>
                </a:lnTo>
                <a:lnTo>
                  <a:pt x="55530" y="1003331"/>
                </a:lnTo>
                <a:lnTo>
                  <a:pt x="85462" y="1027386"/>
                </a:lnTo>
                <a:lnTo>
                  <a:pt x="120294" y="1044587"/>
                </a:lnTo>
                <a:lnTo>
                  <a:pt x="191331" y="1057078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8"/>
                </a:lnTo>
                <a:lnTo>
                  <a:pt x="2010422" y="1044587"/>
                </a:lnTo>
                <a:lnTo>
                  <a:pt x="2045255" y="1027386"/>
                </a:lnTo>
                <a:lnTo>
                  <a:pt x="2075187" y="1003331"/>
                </a:lnTo>
                <a:lnTo>
                  <a:pt x="2099246" y="973400"/>
                </a:lnTo>
                <a:lnTo>
                  <a:pt x="2116454" y="938568"/>
                </a:lnTo>
                <a:lnTo>
                  <a:pt x="2128940" y="867368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1"/>
                </a:lnTo>
                <a:lnTo>
                  <a:pt x="2130494" y="236162"/>
                </a:lnTo>
                <a:lnTo>
                  <a:pt x="2128934" y="191493"/>
                </a:lnTo>
                <a:lnTo>
                  <a:pt x="2116454" y="120294"/>
                </a:lnTo>
                <a:lnTo>
                  <a:pt x="2099246" y="85462"/>
                </a:lnTo>
                <a:lnTo>
                  <a:pt x="2075187" y="55530"/>
                </a:lnTo>
                <a:lnTo>
                  <a:pt x="2045255" y="31476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69000" y="5981700"/>
            <a:ext cx="1559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Reliability  (within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38800" y="3291408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6900" y="3304108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0"/>
                </a:lnTo>
                <a:lnTo>
                  <a:pt x="1784" y="867368"/>
                </a:lnTo>
                <a:lnTo>
                  <a:pt x="14274" y="938568"/>
                </a:lnTo>
                <a:lnTo>
                  <a:pt x="31476" y="973400"/>
                </a:lnTo>
                <a:lnTo>
                  <a:pt x="55530" y="1003331"/>
                </a:lnTo>
                <a:lnTo>
                  <a:pt x="85462" y="1027386"/>
                </a:lnTo>
                <a:lnTo>
                  <a:pt x="120294" y="1044587"/>
                </a:lnTo>
                <a:lnTo>
                  <a:pt x="191331" y="1057078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8"/>
                </a:lnTo>
                <a:lnTo>
                  <a:pt x="2010422" y="1044587"/>
                </a:lnTo>
                <a:lnTo>
                  <a:pt x="2045255" y="1027386"/>
                </a:lnTo>
                <a:lnTo>
                  <a:pt x="2075187" y="1003331"/>
                </a:lnTo>
                <a:lnTo>
                  <a:pt x="2099246" y="973400"/>
                </a:lnTo>
                <a:lnTo>
                  <a:pt x="2116454" y="938568"/>
                </a:lnTo>
                <a:lnTo>
                  <a:pt x="2128940" y="867368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1"/>
                </a:lnTo>
                <a:lnTo>
                  <a:pt x="2130494" y="236162"/>
                </a:lnTo>
                <a:lnTo>
                  <a:pt x="2128934" y="191493"/>
                </a:lnTo>
                <a:lnTo>
                  <a:pt x="2116454" y="120294"/>
                </a:lnTo>
                <a:lnTo>
                  <a:pt x="2099246" y="85462"/>
                </a:lnTo>
                <a:lnTo>
                  <a:pt x="2075187" y="55530"/>
                </a:lnTo>
                <a:lnTo>
                  <a:pt x="2045255" y="31476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42000" y="3505200"/>
            <a:ext cx="1794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Reliability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(across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shards)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9000" y="7335519"/>
            <a:ext cx="15595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ctr">
              <a:lnSpc>
                <a:spcPts val="2039"/>
              </a:lnSpc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Ordering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(within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4900" y="7470393"/>
            <a:ext cx="628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82800" y="7470393"/>
            <a:ext cx="628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0600" y="7470393"/>
            <a:ext cx="628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08500" y="7470393"/>
            <a:ext cx="628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spc="10" dirty="0">
                <a:latin typeface="Arial"/>
                <a:cs typeface="Arial"/>
              </a:rPr>
              <a:t>Replica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0FE068E3-B3E5-7B4E-A89C-B3E244E46E91}"/>
              </a:ext>
            </a:extLst>
          </p:cNvPr>
          <p:cNvSpPr txBox="1"/>
          <p:nvPr/>
        </p:nvSpPr>
        <p:spPr>
          <a:xfrm>
            <a:off x="1015947" y="1771670"/>
            <a:ext cx="10815955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sz="3600" dirty="0">
                <a:latin typeface="Arial"/>
                <a:cs typeface="Arial"/>
              </a:rPr>
              <a:t>Excessive </a:t>
            </a: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coordination</a:t>
            </a:r>
            <a:r>
              <a:rPr lang="en-US" sz="3600" dirty="0">
                <a:latin typeface="Arial"/>
                <a:cs typeface="Arial"/>
              </a:rPr>
              <a:t> impedes performance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EAEA94-EFB9-9C45-A228-DA75C8AA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28600"/>
            <a:ext cx="9220200" cy="9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891" y="8067836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991" y="8080530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60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7"/>
                </a:lnTo>
                <a:lnTo>
                  <a:pt x="0" y="291214"/>
                </a:lnTo>
                <a:lnTo>
                  <a:pt x="5" y="767656"/>
                </a:lnTo>
                <a:lnTo>
                  <a:pt x="223" y="822704"/>
                </a:lnTo>
                <a:lnTo>
                  <a:pt x="1784" y="867372"/>
                </a:lnTo>
                <a:lnTo>
                  <a:pt x="14274" y="938566"/>
                </a:lnTo>
                <a:lnTo>
                  <a:pt x="31476" y="973400"/>
                </a:lnTo>
                <a:lnTo>
                  <a:pt x="55530" y="1003334"/>
                </a:lnTo>
                <a:lnTo>
                  <a:pt x="85462" y="1027392"/>
                </a:lnTo>
                <a:lnTo>
                  <a:pt x="120294" y="1044596"/>
                </a:lnTo>
                <a:lnTo>
                  <a:pt x="191331" y="1057083"/>
                </a:lnTo>
                <a:lnTo>
                  <a:pt x="235615" y="1058644"/>
                </a:lnTo>
                <a:lnTo>
                  <a:pt x="291211" y="1058867"/>
                </a:lnTo>
                <a:lnTo>
                  <a:pt x="1838223" y="1058867"/>
                </a:lnTo>
                <a:lnTo>
                  <a:pt x="1894560" y="1058644"/>
                </a:lnTo>
                <a:lnTo>
                  <a:pt x="1939224" y="1057083"/>
                </a:lnTo>
                <a:lnTo>
                  <a:pt x="2010422" y="1044596"/>
                </a:lnTo>
                <a:lnTo>
                  <a:pt x="2045256" y="1027392"/>
                </a:lnTo>
                <a:lnTo>
                  <a:pt x="2075192" y="1003334"/>
                </a:lnTo>
                <a:lnTo>
                  <a:pt x="2099251" y="973400"/>
                </a:lnTo>
                <a:lnTo>
                  <a:pt x="2116454" y="938566"/>
                </a:lnTo>
                <a:lnTo>
                  <a:pt x="2128940" y="867372"/>
                </a:lnTo>
                <a:lnTo>
                  <a:pt x="2130494" y="823250"/>
                </a:lnTo>
                <a:lnTo>
                  <a:pt x="2130717" y="767656"/>
                </a:lnTo>
                <a:lnTo>
                  <a:pt x="2130711" y="291214"/>
                </a:lnTo>
                <a:lnTo>
                  <a:pt x="2130494" y="236164"/>
                </a:lnTo>
                <a:lnTo>
                  <a:pt x="2128934" y="191495"/>
                </a:lnTo>
                <a:lnTo>
                  <a:pt x="2116454" y="120307"/>
                </a:lnTo>
                <a:lnTo>
                  <a:pt x="2099251" y="85472"/>
                </a:lnTo>
                <a:lnTo>
                  <a:pt x="2075192" y="55537"/>
                </a:lnTo>
                <a:lnTo>
                  <a:pt x="2045256" y="31478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0658" y="8281572"/>
            <a:ext cx="1667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Ordering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(across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5171" y="3469241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3271" y="3481941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29" y="55529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5"/>
                </a:lnTo>
                <a:lnTo>
                  <a:pt x="0" y="291211"/>
                </a:lnTo>
                <a:lnTo>
                  <a:pt x="5" y="767651"/>
                </a:lnTo>
                <a:lnTo>
                  <a:pt x="222" y="822699"/>
                </a:lnTo>
                <a:lnTo>
                  <a:pt x="1782" y="867367"/>
                </a:lnTo>
                <a:lnTo>
                  <a:pt x="14262" y="938555"/>
                </a:lnTo>
                <a:lnTo>
                  <a:pt x="31470" y="973389"/>
                </a:lnTo>
                <a:lnTo>
                  <a:pt x="55529" y="1003325"/>
                </a:lnTo>
                <a:lnTo>
                  <a:pt x="85462" y="1027384"/>
                </a:lnTo>
                <a:lnTo>
                  <a:pt x="120294" y="1044587"/>
                </a:lnTo>
                <a:lnTo>
                  <a:pt x="191331" y="1057078"/>
                </a:lnTo>
                <a:lnTo>
                  <a:pt x="235615" y="1058639"/>
                </a:lnTo>
                <a:lnTo>
                  <a:pt x="291210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8"/>
                </a:lnTo>
                <a:lnTo>
                  <a:pt x="2010422" y="1044587"/>
                </a:lnTo>
                <a:lnTo>
                  <a:pt x="2045254" y="1027384"/>
                </a:lnTo>
                <a:lnTo>
                  <a:pt x="2075186" y="1003325"/>
                </a:lnTo>
                <a:lnTo>
                  <a:pt x="2099240" y="973389"/>
                </a:lnTo>
                <a:lnTo>
                  <a:pt x="2116442" y="938555"/>
                </a:lnTo>
                <a:lnTo>
                  <a:pt x="2128938" y="867367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1"/>
                </a:lnTo>
                <a:lnTo>
                  <a:pt x="2130494" y="236162"/>
                </a:lnTo>
                <a:lnTo>
                  <a:pt x="2128932" y="191493"/>
                </a:lnTo>
                <a:lnTo>
                  <a:pt x="2116442" y="120294"/>
                </a:lnTo>
                <a:lnTo>
                  <a:pt x="2099240" y="85462"/>
                </a:lnTo>
                <a:lnTo>
                  <a:pt x="2075186" y="55529"/>
                </a:lnTo>
                <a:lnTo>
                  <a:pt x="2045254" y="31470"/>
                </a:lnTo>
                <a:lnTo>
                  <a:pt x="2010422" y="14262"/>
                </a:lnTo>
                <a:lnTo>
                  <a:pt x="1939385" y="1782"/>
                </a:lnTo>
                <a:lnTo>
                  <a:pt x="1895101" y="222"/>
                </a:lnTo>
                <a:lnTo>
                  <a:pt x="1839506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7807" y="3839434"/>
            <a:ext cx="971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Isolation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300" y="676351"/>
            <a:ext cx="7258050" cy="186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95"/>
              </a:lnSpc>
            </a:pPr>
            <a:r>
              <a:rPr sz="6700" spc="-50" dirty="0">
                <a:latin typeface="Arial"/>
                <a:cs typeface="Arial"/>
              </a:rPr>
              <a:t>Traditional </a:t>
            </a:r>
            <a:r>
              <a:rPr sz="6700" spc="40" dirty="0">
                <a:latin typeface="Arial"/>
                <a:cs typeface="Arial"/>
              </a:rPr>
              <a:t>Layered</a:t>
            </a:r>
            <a:endParaRPr sz="6700">
              <a:latin typeface="Arial"/>
              <a:cs typeface="Arial"/>
            </a:endParaRPr>
          </a:p>
          <a:p>
            <a:pPr>
              <a:lnSpc>
                <a:spcPts val="8020"/>
              </a:lnSpc>
            </a:pPr>
            <a:r>
              <a:rPr sz="6700" spc="130" dirty="0">
                <a:latin typeface="Arial"/>
                <a:cs typeface="Arial"/>
              </a:rPr>
              <a:t>Approach</a:t>
            </a:r>
            <a:endParaRPr sz="6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8372" y="8070038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6472" y="8082740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0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29" y="55529"/>
                </a:lnTo>
                <a:lnTo>
                  <a:pt x="31470" y="85462"/>
                </a:lnTo>
                <a:lnTo>
                  <a:pt x="14262" y="120294"/>
                </a:lnTo>
                <a:lnTo>
                  <a:pt x="1777" y="191493"/>
                </a:lnTo>
                <a:lnTo>
                  <a:pt x="222" y="235614"/>
                </a:lnTo>
                <a:lnTo>
                  <a:pt x="0" y="291207"/>
                </a:lnTo>
                <a:lnTo>
                  <a:pt x="5" y="767648"/>
                </a:lnTo>
                <a:lnTo>
                  <a:pt x="222" y="822697"/>
                </a:lnTo>
                <a:lnTo>
                  <a:pt x="1782" y="867364"/>
                </a:lnTo>
                <a:lnTo>
                  <a:pt x="14262" y="938559"/>
                </a:lnTo>
                <a:lnTo>
                  <a:pt x="31470" y="973393"/>
                </a:lnTo>
                <a:lnTo>
                  <a:pt x="55529" y="1003327"/>
                </a:lnTo>
                <a:lnTo>
                  <a:pt x="85462" y="1027385"/>
                </a:lnTo>
                <a:lnTo>
                  <a:pt x="120294" y="1044588"/>
                </a:lnTo>
                <a:lnTo>
                  <a:pt x="191331" y="1057076"/>
                </a:lnTo>
                <a:lnTo>
                  <a:pt x="235615" y="1058636"/>
                </a:lnTo>
                <a:lnTo>
                  <a:pt x="291211" y="1058859"/>
                </a:lnTo>
                <a:lnTo>
                  <a:pt x="1838210" y="1058859"/>
                </a:lnTo>
                <a:lnTo>
                  <a:pt x="1894554" y="1058636"/>
                </a:lnTo>
                <a:lnTo>
                  <a:pt x="1939223" y="1057076"/>
                </a:lnTo>
                <a:lnTo>
                  <a:pt x="2010422" y="1044588"/>
                </a:lnTo>
                <a:lnTo>
                  <a:pt x="2045254" y="1027385"/>
                </a:lnTo>
                <a:lnTo>
                  <a:pt x="2075186" y="1003327"/>
                </a:lnTo>
                <a:lnTo>
                  <a:pt x="2099240" y="973393"/>
                </a:lnTo>
                <a:lnTo>
                  <a:pt x="2116442" y="938559"/>
                </a:lnTo>
                <a:lnTo>
                  <a:pt x="2128938" y="867364"/>
                </a:lnTo>
                <a:lnTo>
                  <a:pt x="2130494" y="823243"/>
                </a:lnTo>
                <a:lnTo>
                  <a:pt x="2130717" y="767648"/>
                </a:lnTo>
                <a:lnTo>
                  <a:pt x="2130711" y="291207"/>
                </a:lnTo>
                <a:lnTo>
                  <a:pt x="2130494" y="236160"/>
                </a:lnTo>
                <a:lnTo>
                  <a:pt x="2128932" y="191493"/>
                </a:lnTo>
                <a:lnTo>
                  <a:pt x="2116442" y="120294"/>
                </a:lnTo>
                <a:lnTo>
                  <a:pt x="2099240" y="85462"/>
                </a:lnTo>
                <a:lnTo>
                  <a:pt x="2075186" y="55529"/>
                </a:lnTo>
                <a:lnTo>
                  <a:pt x="2045254" y="31470"/>
                </a:lnTo>
                <a:lnTo>
                  <a:pt x="2010422" y="14262"/>
                </a:lnTo>
                <a:lnTo>
                  <a:pt x="1939385" y="1782"/>
                </a:lnTo>
                <a:lnTo>
                  <a:pt x="1895101" y="222"/>
                </a:lnTo>
                <a:lnTo>
                  <a:pt x="1839506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3658" y="8281572"/>
            <a:ext cx="1559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Ordering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(within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1585" y="5013434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9685" y="5026134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59" h="1059179">
                <a:moveTo>
                  <a:pt x="1839518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8"/>
                </a:lnTo>
                <a:lnTo>
                  <a:pt x="55530" y="55537"/>
                </a:lnTo>
                <a:lnTo>
                  <a:pt x="31476" y="85472"/>
                </a:lnTo>
                <a:lnTo>
                  <a:pt x="14274" y="120307"/>
                </a:lnTo>
                <a:lnTo>
                  <a:pt x="1778" y="191495"/>
                </a:lnTo>
                <a:lnTo>
                  <a:pt x="223" y="235616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5"/>
                </a:lnTo>
                <a:lnTo>
                  <a:pt x="1802" y="867530"/>
                </a:lnTo>
                <a:lnTo>
                  <a:pt x="14274" y="938568"/>
                </a:lnTo>
                <a:lnTo>
                  <a:pt x="31476" y="973402"/>
                </a:lnTo>
                <a:lnTo>
                  <a:pt x="55530" y="1003338"/>
                </a:lnTo>
                <a:lnTo>
                  <a:pt x="85462" y="1027397"/>
                </a:lnTo>
                <a:lnTo>
                  <a:pt x="120294" y="1044600"/>
                </a:lnTo>
                <a:lnTo>
                  <a:pt x="191331" y="1057079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23" y="1058862"/>
                </a:lnTo>
                <a:lnTo>
                  <a:pt x="1894565" y="1058639"/>
                </a:lnTo>
                <a:lnTo>
                  <a:pt x="1939229" y="1057079"/>
                </a:lnTo>
                <a:lnTo>
                  <a:pt x="2010422" y="1044600"/>
                </a:lnTo>
                <a:lnTo>
                  <a:pt x="2045256" y="1027397"/>
                </a:lnTo>
                <a:lnTo>
                  <a:pt x="2075192" y="1003338"/>
                </a:lnTo>
                <a:lnTo>
                  <a:pt x="2099251" y="973402"/>
                </a:lnTo>
                <a:lnTo>
                  <a:pt x="2116454" y="938568"/>
                </a:lnTo>
                <a:lnTo>
                  <a:pt x="2128951" y="867370"/>
                </a:lnTo>
                <a:lnTo>
                  <a:pt x="2130506" y="823246"/>
                </a:lnTo>
                <a:lnTo>
                  <a:pt x="2130729" y="767651"/>
                </a:lnTo>
                <a:lnTo>
                  <a:pt x="2130724" y="291211"/>
                </a:lnTo>
                <a:lnTo>
                  <a:pt x="2130506" y="236162"/>
                </a:lnTo>
                <a:lnTo>
                  <a:pt x="2128945" y="191495"/>
                </a:lnTo>
                <a:lnTo>
                  <a:pt x="2116454" y="120307"/>
                </a:lnTo>
                <a:lnTo>
                  <a:pt x="2099251" y="85472"/>
                </a:lnTo>
                <a:lnTo>
                  <a:pt x="2075192" y="55537"/>
                </a:lnTo>
                <a:lnTo>
                  <a:pt x="2045256" y="31478"/>
                </a:lnTo>
                <a:lnTo>
                  <a:pt x="2010422" y="14274"/>
                </a:lnTo>
                <a:lnTo>
                  <a:pt x="1939391" y="1784"/>
                </a:lnTo>
                <a:lnTo>
                  <a:pt x="1895111" y="223"/>
                </a:lnTo>
                <a:lnTo>
                  <a:pt x="1839518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39207" y="5223734"/>
            <a:ext cx="1559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Reliability  (within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8557" y="5009993"/>
            <a:ext cx="2206917" cy="1135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6657" y="5022693"/>
            <a:ext cx="2131060" cy="1059180"/>
          </a:xfrm>
          <a:custGeom>
            <a:avLst/>
            <a:gdLst/>
            <a:ahLst/>
            <a:cxnLst/>
            <a:rect l="l" t="t" r="r" b="b"/>
            <a:pathLst>
              <a:path w="2131060" h="1059179">
                <a:moveTo>
                  <a:pt x="183950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30" y="55530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767651"/>
                </a:lnTo>
                <a:lnTo>
                  <a:pt x="223" y="822700"/>
                </a:lnTo>
                <a:lnTo>
                  <a:pt x="1784" y="867368"/>
                </a:lnTo>
                <a:lnTo>
                  <a:pt x="14274" y="938568"/>
                </a:lnTo>
                <a:lnTo>
                  <a:pt x="31476" y="973400"/>
                </a:lnTo>
                <a:lnTo>
                  <a:pt x="55530" y="1003331"/>
                </a:lnTo>
                <a:lnTo>
                  <a:pt x="85462" y="1027386"/>
                </a:lnTo>
                <a:lnTo>
                  <a:pt x="120294" y="1044587"/>
                </a:lnTo>
                <a:lnTo>
                  <a:pt x="191331" y="1057078"/>
                </a:lnTo>
                <a:lnTo>
                  <a:pt x="235615" y="1058639"/>
                </a:lnTo>
                <a:lnTo>
                  <a:pt x="291211" y="1058862"/>
                </a:lnTo>
                <a:lnTo>
                  <a:pt x="1838210" y="1058862"/>
                </a:lnTo>
                <a:lnTo>
                  <a:pt x="1894554" y="1058639"/>
                </a:lnTo>
                <a:lnTo>
                  <a:pt x="1939223" y="1057078"/>
                </a:lnTo>
                <a:lnTo>
                  <a:pt x="2010422" y="1044587"/>
                </a:lnTo>
                <a:lnTo>
                  <a:pt x="2045255" y="1027386"/>
                </a:lnTo>
                <a:lnTo>
                  <a:pt x="2075187" y="1003331"/>
                </a:lnTo>
                <a:lnTo>
                  <a:pt x="2099246" y="973400"/>
                </a:lnTo>
                <a:lnTo>
                  <a:pt x="2116454" y="938568"/>
                </a:lnTo>
                <a:lnTo>
                  <a:pt x="2128940" y="867368"/>
                </a:lnTo>
                <a:lnTo>
                  <a:pt x="2130494" y="823246"/>
                </a:lnTo>
                <a:lnTo>
                  <a:pt x="2130717" y="767651"/>
                </a:lnTo>
                <a:lnTo>
                  <a:pt x="2130711" y="291211"/>
                </a:lnTo>
                <a:lnTo>
                  <a:pt x="2130494" y="236162"/>
                </a:lnTo>
                <a:lnTo>
                  <a:pt x="2128934" y="191493"/>
                </a:lnTo>
                <a:lnTo>
                  <a:pt x="2116454" y="120294"/>
                </a:lnTo>
                <a:lnTo>
                  <a:pt x="2099246" y="85462"/>
                </a:lnTo>
                <a:lnTo>
                  <a:pt x="2075187" y="55530"/>
                </a:lnTo>
                <a:lnTo>
                  <a:pt x="2045255" y="31476"/>
                </a:lnTo>
                <a:lnTo>
                  <a:pt x="2010422" y="14274"/>
                </a:lnTo>
                <a:lnTo>
                  <a:pt x="1939385" y="1784"/>
                </a:lnTo>
                <a:lnTo>
                  <a:pt x="1895101" y="223"/>
                </a:lnTo>
                <a:lnTo>
                  <a:pt x="1839506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88107" y="5223734"/>
            <a:ext cx="1794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Reliability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(across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shards)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26045" y="7829711"/>
            <a:ext cx="4603584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43900" y="8343900"/>
            <a:ext cx="237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Arial"/>
                <a:cs typeface="Arial"/>
              </a:rPr>
              <a:t>Multi-sequencing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82052" y="4846861"/>
            <a:ext cx="4603584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79207" y="5172934"/>
            <a:ext cx="34201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55700" marR="5080" indent="-1143000">
              <a:lnSpc>
                <a:spcPct val="100699"/>
              </a:lnSpc>
              <a:spcBef>
                <a:spcPts val="80"/>
              </a:spcBef>
            </a:pPr>
            <a:r>
              <a:rPr sz="2400" spc="35" dirty="0">
                <a:latin typeface="Arial"/>
                <a:cs typeface="Arial"/>
              </a:rPr>
              <a:t>Independent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Transaction  </a:t>
            </a:r>
            <a:r>
              <a:rPr sz="2400" spc="-10" dirty="0">
                <a:latin typeface="Arial"/>
                <a:cs typeface="Arial"/>
              </a:rPr>
              <a:t>Protocol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82052" y="3295086"/>
            <a:ext cx="4603584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09407" y="3623534"/>
            <a:ext cx="27590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25500" marR="5080" indent="-81280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"/>
                <a:cs typeface="Arial"/>
              </a:rPr>
              <a:t>General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Transaction  </a:t>
            </a:r>
            <a:r>
              <a:rPr sz="2400" spc="-10" dirty="0">
                <a:latin typeface="Arial"/>
                <a:cs typeface="Arial"/>
              </a:rPr>
              <a:t>Protocol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85707" y="2569434"/>
            <a:ext cx="78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Arial"/>
                <a:cs typeface="Arial"/>
              </a:rPr>
              <a:t>Eris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472" y="7315200"/>
            <a:ext cx="11836400" cy="0"/>
          </a:xfrm>
          <a:custGeom>
            <a:avLst/>
            <a:gdLst/>
            <a:ahLst/>
            <a:cxnLst/>
            <a:rect l="l" t="t" r="r" b="b"/>
            <a:pathLst>
              <a:path w="11836400">
                <a:moveTo>
                  <a:pt x="0" y="0"/>
                </a:moveTo>
                <a:lnTo>
                  <a:pt x="11835930" y="0"/>
                </a:lnTo>
              </a:path>
            </a:pathLst>
          </a:custGeom>
          <a:ln w="63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683" y="6490386"/>
            <a:ext cx="3801110" cy="148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88900">
              <a:lnSpc>
                <a:spcPct val="141200"/>
              </a:lnSpc>
              <a:spcBef>
                <a:spcPts val="100"/>
              </a:spcBef>
            </a:pPr>
            <a:r>
              <a:rPr sz="3600" spc="50" dirty="0">
                <a:latin typeface="Arial"/>
                <a:cs typeface="Arial"/>
              </a:rPr>
              <a:t>Application </a:t>
            </a:r>
            <a:r>
              <a:rPr lang="en-US" sz="3600" spc="50" dirty="0">
                <a:latin typeface="Arial"/>
                <a:cs typeface="Arial"/>
              </a:rPr>
              <a:t>Layer</a:t>
            </a:r>
            <a:r>
              <a:rPr sz="3600" spc="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Network</a:t>
            </a:r>
            <a:r>
              <a:rPr lang="zh-CN" altLang="en-US" sz="3600" spc="-5" dirty="0">
                <a:latin typeface="Arial"/>
                <a:cs typeface="Arial"/>
              </a:rPr>
              <a:t> </a:t>
            </a:r>
            <a:r>
              <a:rPr lang="en-US" altLang="zh-CN" sz="3600" spc="-5" dirty="0">
                <a:latin typeface="Arial"/>
                <a:cs typeface="Arial"/>
              </a:rPr>
              <a:t>Layer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2500" y="444500"/>
            <a:ext cx="11099800" cy="2159000"/>
          </a:xfrm>
          <a:custGeom>
            <a:avLst/>
            <a:gdLst/>
            <a:ahLst/>
            <a:cxnLst/>
            <a:rect l="l" t="t" r="r" b="b"/>
            <a:pathLst>
              <a:path w="11099800" h="2159000">
                <a:moveTo>
                  <a:pt x="0" y="0"/>
                </a:moveTo>
                <a:lnTo>
                  <a:pt x="11099800" y="0"/>
                </a:lnTo>
                <a:lnTo>
                  <a:pt x="11099800" y="2159000"/>
                </a:lnTo>
                <a:lnTo>
                  <a:pt x="0" y="215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90600" y="741680"/>
            <a:ext cx="10948670" cy="8002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900"/>
              </a:lnSpc>
              <a:spcBef>
                <a:spcPts val="340"/>
              </a:spcBef>
            </a:pPr>
            <a:r>
              <a:rPr lang="en-US" altLang="zh-CN" sz="4950" spc="5" dirty="0"/>
              <a:t>Eris Layered Approach</a:t>
            </a:r>
            <a:endParaRPr sz="4950" dirty="0"/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F211B5E6-ACB2-7E4F-86C8-F9C7F5BA5D73}"/>
              </a:ext>
            </a:extLst>
          </p:cNvPr>
          <p:cNvSpPr txBox="1"/>
          <p:nvPr/>
        </p:nvSpPr>
        <p:spPr>
          <a:xfrm>
            <a:off x="1015947" y="1771670"/>
            <a:ext cx="10815955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Coordination</a:t>
            </a:r>
            <a:r>
              <a:rPr lang="en-US" altLang="zh-CN" sz="3600" dirty="0">
                <a:solidFill>
                  <a:srgbClr val="FF0000"/>
                </a:solidFill>
                <a:latin typeface="Arial"/>
                <a:cs typeface="Arial"/>
              </a:rPr>
              <a:t>-free (in normal cases)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876300"/>
            <a:ext cx="81000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Key</a:t>
            </a:r>
            <a:r>
              <a:rPr sz="8000" spc="-45" dirty="0"/>
              <a:t> </a:t>
            </a:r>
            <a:r>
              <a:rPr sz="8000" spc="30" dirty="0"/>
              <a:t>Contributions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543300"/>
            <a:ext cx="10815955" cy="450892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new architecture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55" dirty="0">
                <a:latin typeface="Arial"/>
                <a:cs typeface="Arial"/>
              </a:rPr>
              <a:t>divides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responsibility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  </a:t>
            </a:r>
            <a:r>
              <a:rPr sz="3600" spc="15" dirty="0">
                <a:latin typeface="Arial"/>
                <a:cs typeface="Arial"/>
              </a:rPr>
              <a:t>transactional guarantees </a:t>
            </a:r>
            <a:r>
              <a:rPr sz="3600" spc="-5" dirty="0">
                <a:latin typeface="Arial"/>
                <a:cs typeface="Arial"/>
              </a:rPr>
              <a:t>in a new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way</a:t>
            </a:r>
            <a:endParaRPr lang="en-US" altLang="zh-CN"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</a:pPr>
            <a:endParaRPr lang="en-US" altLang="zh-CN" sz="3600" spc="35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en-US" altLang="zh-CN" sz="3600" spc="35" dirty="0">
                <a:latin typeface="Arial"/>
                <a:cs typeface="Arial"/>
              </a:rPr>
              <a:t>1.</a:t>
            </a:r>
            <a:r>
              <a:rPr lang="zh-CN" altLang="en-US" sz="3600" spc="35" dirty="0">
                <a:latin typeface="Arial"/>
                <a:cs typeface="Arial"/>
              </a:rPr>
              <a:t> </a:t>
            </a:r>
            <a:r>
              <a:rPr lang="en-US" altLang="zh-CN" sz="3600" spc="35" dirty="0">
                <a:latin typeface="Arial"/>
                <a:cs typeface="Arial"/>
              </a:rPr>
              <a:t>L</a:t>
            </a:r>
            <a:r>
              <a:rPr sz="3600" spc="35" dirty="0">
                <a:latin typeface="Arial"/>
                <a:cs typeface="Arial"/>
              </a:rPr>
              <a:t>everaging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datacenter network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order  </a:t>
            </a:r>
            <a:r>
              <a:rPr sz="3600" spc="20" dirty="0">
                <a:latin typeface="Arial"/>
                <a:cs typeface="Arial"/>
              </a:rPr>
              <a:t>messages </a:t>
            </a:r>
            <a:r>
              <a:rPr sz="3600" spc="-5" dirty="0">
                <a:latin typeface="Arial"/>
                <a:cs typeface="Arial"/>
              </a:rPr>
              <a:t>within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20" dirty="0">
                <a:latin typeface="Arial"/>
                <a:cs typeface="Arial"/>
              </a:rPr>
              <a:t>across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shards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ts val="4310"/>
              </a:lnSpc>
            </a:pPr>
            <a:r>
              <a:rPr lang="en-US" altLang="zh-CN" sz="3600" spc="45" dirty="0">
                <a:latin typeface="Arial"/>
                <a:cs typeface="Arial"/>
              </a:rPr>
              <a:t>2.</a:t>
            </a:r>
            <a:r>
              <a:rPr lang="zh-CN" altLang="en-US" sz="3600" spc="45" dirty="0">
                <a:latin typeface="Arial"/>
                <a:cs typeface="Arial"/>
              </a:rPr>
              <a:t> </a:t>
            </a:r>
            <a:r>
              <a:rPr lang="en-US" altLang="zh-CN" sz="3600" spc="-5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co-designed </a:t>
            </a:r>
            <a:r>
              <a:rPr sz="3600" b="1" spc="-5" dirty="0">
                <a:latin typeface="Arial"/>
                <a:cs typeface="Arial"/>
              </a:rPr>
              <a:t>transaction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protocol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310"/>
              </a:lnSpc>
            </a:pPr>
            <a:r>
              <a:rPr sz="3600" spc="-5" dirty="0">
                <a:latin typeface="Arial"/>
                <a:cs typeface="Arial"/>
              </a:rPr>
              <a:t>with minimal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coordination.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2600</Words>
  <Application>Microsoft Macintosh PowerPoint</Application>
  <PresentationFormat>自定义</PresentationFormat>
  <Paragraphs>1163</Paragraphs>
  <Slides>70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等线</vt:lpstr>
      <vt:lpstr>宋体</vt:lpstr>
      <vt:lpstr>DejaVu Sans</vt:lpstr>
      <vt:lpstr>FangSong</vt:lpstr>
      <vt:lpstr>Arial</vt:lpstr>
      <vt:lpstr>Arial Black</vt:lpstr>
      <vt:lpstr>Calibri</vt:lpstr>
      <vt:lpstr>Times New Roman</vt:lpstr>
      <vt:lpstr>Office Theme</vt:lpstr>
      <vt:lpstr>PowerPoint 演示文稿</vt:lpstr>
      <vt:lpstr>Outline</vt:lpstr>
      <vt:lpstr>Existing transactional systems:  extensive coordination</vt:lpstr>
      <vt:lpstr>Existing transactional systems:  extensive coordination req prepare ok commit</vt:lpstr>
      <vt:lpstr>Existing transactional systems:  extensive coordination req prepare ok commit</vt:lpstr>
      <vt:lpstr>Existing transactional systems:  extensive coordination req prepare ok commit</vt:lpstr>
      <vt:lpstr>Traditional Layered Approach</vt:lpstr>
      <vt:lpstr>Eris Layered Approach</vt:lpstr>
      <vt:lpstr>Key Contributions</vt:lpstr>
      <vt:lpstr>Outline</vt:lpstr>
      <vt:lpstr>In-Network Concurrency  Control Goals</vt:lpstr>
      <vt:lpstr>Two Straw-man Proposals</vt:lpstr>
      <vt:lpstr>Multi-Sequenced Groupcast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Sequencer</vt:lpstr>
      <vt:lpstr>Some questions?</vt:lpstr>
      <vt:lpstr>Outline</vt:lpstr>
      <vt:lpstr>Transaction Model</vt:lpstr>
      <vt:lpstr>Independent Transaction</vt:lpstr>
      <vt:lpstr>Independent Transaction</vt:lpstr>
      <vt:lpstr>Independent Transaction</vt:lpstr>
      <vt:lpstr>Why independent transactions?</vt:lpstr>
      <vt:lpstr>Outline</vt:lpstr>
      <vt:lpstr>Processing Independent TX</vt:lpstr>
      <vt:lpstr>Normal Case</vt:lpstr>
      <vt:lpstr>Normal Case</vt:lpstr>
      <vt:lpstr>Normal Case</vt:lpstr>
      <vt:lpstr>Normal Case</vt:lpstr>
      <vt:lpstr>Normal Case</vt:lpstr>
      <vt:lpstr>Normal Case 1 round trip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The Failure Coordinator</vt:lpstr>
      <vt:lpstr>Dropped Message Optimization</vt:lpstr>
      <vt:lpstr>DL and Sequencer Failures</vt:lpstr>
      <vt:lpstr>Outline</vt:lpstr>
      <vt:lpstr>Evaluation Setup</vt:lpstr>
      <vt:lpstr>Comparison Systems</vt:lpstr>
      <vt:lpstr>Throughput of YCSB+T</vt:lpstr>
      <vt:lpstr>Throughput of TCP-C</vt:lpstr>
      <vt:lpstr>Network Resilience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王 启航</cp:lastModifiedBy>
  <cp:revision>144</cp:revision>
  <dcterms:created xsi:type="dcterms:W3CDTF">2019-04-16T03:18:32Z</dcterms:created>
  <dcterms:modified xsi:type="dcterms:W3CDTF">2019-04-19T07:02:10Z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2019-04-16T00:00:00Z</vt:filetime>
  </property>
</Properties>
</file>