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7"/>
  </p:notesMasterIdLst>
  <p:handoutMasterIdLst>
    <p:handoutMasterId r:id="rId28"/>
  </p:handoutMasterIdLst>
  <p:sldIdLst>
    <p:sldId id="259" r:id="rId2"/>
    <p:sldId id="285" r:id="rId3"/>
    <p:sldId id="260" r:id="rId4"/>
    <p:sldId id="261" r:id="rId5"/>
    <p:sldId id="286" r:id="rId6"/>
    <p:sldId id="287" r:id="rId7"/>
    <p:sldId id="290" r:id="rId8"/>
    <p:sldId id="292" r:id="rId9"/>
    <p:sldId id="302" r:id="rId10"/>
    <p:sldId id="291" r:id="rId11"/>
    <p:sldId id="264" r:id="rId12"/>
    <p:sldId id="263" r:id="rId13"/>
    <p:sldId id="293" r:id="rId14"/>
    <p:sldId id="294" r:id="rId15"/>
    <p:sldId id="295" r:id="rId16"/>
    <p:sldId id="296" r:id="rId17"/>
    <p:sldId id="289" r:id="rId18"/>
    <p:sldId id="297" r:id="rId19"/>
    <p:sldId id="270" r:id="rId20"/>
    <p:sldId id="265" r:id="rId21"/>
    <p:sldId id="298" r:id="rId22"/>
    <p:sldId id="299" r:id="rId23"/>
    <p:sldId id="300" r:id="rId24"/>
    <p:sldId id="301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86382"/>
  </p:normalViewPr>
  <p:slideViewPr>
    <p:cSldViewPr snapToGrid="0">
      <p:cViewPr>
        <p:scale>
          <a:sx n="110" d="100"/>
          <a:sy n="110" d="100"/>
        </p:scale>
        <p:origin x="1792" y="176"/>
      </p:cViewPr>
      <p:guideLst/>
    </p:cSldViewPr>
  </p:slideViewPr>
  <p:outlineViewPr>
    <p:cViewPr>
      <p:scale>
        <a:sx n="33" d="100"/>
        <a:sy n="33" d="100"/>
      </p:scale>
      <p:origin x="0" y="-14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对于这么复杂的海量数据，</a:t>
            </a:r>
            <a:r>
              <a:rPr kumimoji="1" lang="en-US" altLang="zh-CN" dirty="0"/>
              <a:t>FB</a:t>
            </a:r>
            <a:r>
              <a:rPr kumimoji="1" lang="zh-CN" altLang="en-US" dirty="0"/>
              <a:t>通过以下机制来存储和使用：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3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就是 如何对网红对象提供很好的读写性能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2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如果乐观点：一</a:t>
            </a:r>
            <a:r>
              <a:rPr kumimoji="1" lang="zh-CN" altLang="en-US" dirty="0"/>
              <a:t>百万个查询里面只出现了一个数据不一致的结果，那么我们没必要费精力、牺牲查询速度来解决它。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程序员是爽了，但是强一致性带来的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额外的通信和耦合需要更强的分布式特性，这会增加延迟、降低可用性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使得用户体验很差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23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“如何鉴别最差的情况”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不同的服务会根据需求来设计应对特殊情况的机制。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有些系统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直接丢弃一些事务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有些系统会对积压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执行机会性批处理来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吞吐量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有些系统是专门为最坏情况设计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的高可用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在一个复杂系统中，很难充分鉴别系统的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所以！就很难通过枚举的方式针对所有特殊情况制定应对机制。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6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Thrift</a:t>
            </a:r>
            <a:r>
              <a:rPr kumimoji="1" lang="zh-CN" altLang="en-US" dirty="0"/>
              <a:t>：一个可扩展的跨语言的开发框架，用来开发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的。</a:t>
            </a:r>
            <a:endParaRPr kumimoji="1" lang="en-US" altLang="zh-CN" dirty="0"/>
          </a:p>
          <a:p>
            <a:r>
              <a:rPr kumimoji="1" lang="zh-CN" altLang="en-US" dirty="0"/>
              <a:t>必须对这些不同的语言提供访问一致性平台的接口，同时不同语言对应不同的强一致性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r>
              <a:rPr kumimoji="1" lang="zh-CN" altLang="en-US" dirty="0"/>
              <a:t>所以这也是实际开发过程中会遇到的挑战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55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跨服务的一致性协调机制 的发布速度 会受到最慢的服务发布速度的影响。</a:t>
            </a:r>
            <a:endParaRPr kumimoji="1" lang="en-US" altLang="zh-CN" dirty="0"/>
          </a:p>
          <a:p>
            <a:r>
              <a:rPr kumimoji="1" lang="zh-CN" altLang="en-US" dirty="0"/>
              <a:t>然后一低一高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85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尽管作者说这些</a:t>
            </a:r>
            <a:r>
              <a:rPr kumimoji="1" lang="en-US" altLang="zh-CN" dirty="0"/>
              <a:t>workaround</a:t>
            </a:r>
            <a:r>
              <a:rPr kumimoji="1" lang="zh-CN" altLang="en-US" dirty="0"/>
              <a:t>不会在新的系统里面出现，</a:t>
            </a:r>
            <a:endParaRPr kumimoji="1" lang="en-US" altLang="zh-CN" dirty="0"/>
          </a:p>
          <a:p>
            <a:r>
              <a:rPr kumimoji="1" lang="zh-CN" altLang="en-US" dirty="0"/>
              <a:t>但是这些</a:t>
            </a:r>
            <a:r>
              <a:rPr kumimoji="1" lang="en-US" altLang="zh-CN" dirty="0"/>
              <a:t>workaround</a:t>
            </a:r>
            <a:r>
              <a:rPr kumimoji="1" lang="zh-CN" altLang="en-US" dirty="0"/>
              <a:t>在成熟的系统里面带来的好处使得人们不愿意放弃现有的系统，去从头开发一个具有强一致性的更好用的系统。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6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被写入一个单一的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被异步地被复制到所有数据中心中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在多级缓存中被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invalidate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被投递到其他可扩展的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系统中（如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 Feed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8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如今针对各种一致性模型都有很多研究成果，但是</a:t>
            </a:r>
            <a:r>
              <a:rPr kumimoji="1" lang="en-US" altLang="zh-CN" dirty="0"/>
              <a:t>FB</a:t>
            </a:r>
            <a:r>
              <a:rPr kumimoji="1" lang="zh-CN" altLang="en-US" dirty="0"/>
              <a:t>都没有用到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0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如今针对各种一致性模型都有很多研究成果，但是</a:t>
            </a:r>
            <a:r>
              <a:rPr kumimoji="1" lang="en-US" altLang="zh-CN" dirty="0"/>
              <a:t>FB</a:t>
            </a:r>
            <a:r>
              <a:rPr kumimoji="1" lang="zh-CN" altLang="en-US" dirty="0"/>
              <a:t>都没有用到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5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最重要的问题就是：如何将多种状态性的服务整合起来。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没有哪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单一的数据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存储机制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能够有效地在高度分片的系统中应对各种载荷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（高并发、大范围等）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，所以很多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都选择自己专用的分片功能来维护自己的数据存储、缓存和索引。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en-US" altLang="zh-CN" dirty="0"/>
              <a:t>TAO</a:t>
            </a:r>
            <a:r>
              <a:rPr kumimoji="1" lang="zh-CN" altLang="en-US" dirty="0"/>
              <a:t>：处理对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的高并发查询</a:t>
            </a:r>
            <a:endParaRPr kumimoji="1" lang="en-US" altLang="zh-CN" dirty="0"/>
          </a:p>
          <a:p>
            <a:r>
              <a:rPr kumimoji="1" lang="en-US" altLang="zh-CN" dirty="0"/>
              <a:t>Unicorn</a:t>
            </a:r>
            <a:r>
              <a:rPr kumimoji="1" lang="zh-CN" altLang="en-US" dirty="0"/>
              <a:t>：处理对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的大规模查询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5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这个问题主要有三个方面的困难：第一个是数据存储</a:t>
            </a:r>
            <a:endParaRPr kumimoji="1" lang="en-US" altLang="zh-CN" dirty="0"/>
          </a:p>
          <a:p>
            <a:r>
              <a:rPr kumimoji="1" lang="en-US" altLang="zh-CN" dirty="0"/>
              <a:t>Strong</a:t>
            </a:r>
            <a:r>
              <a:rPr kumimoji="1" lang="zh-CN" altLang="en-US" dirty="0"/>
              <a:t>：影响可用性和延迟</a:t>
            </a:r>
            <a:endParaRPr kumimoji="1" lang="en-US" altLang="zh-CN" dirty="0"/>
          </a:p>
          <a:p>
            <a:r>
              <a:rPr kumimoji="1" lang="en-US" altLang="zh-CN" dirty="0"/>
              <a:t>Casual</a:t>
            </a:r>
            <a:r>
              <a:rPr kumimoji="1" lang="zh-CN" altLang="en-US" dirty="0"/>
              <a:t>：使得依赖图变得复杂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4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通过并行的分散请求来分别获得通知栏和中间的内容数据，再在客户端中</a:t>
            </a:r>
            <a:r>
              <a:rPr kumimoji="1" lang="en-US" altLang="zh-CN" dirty="0"/>
              <a:t>merge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由于是并发请求，所以必须在用户的设备上实现对于强一致性的保证。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4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对结果进行组合的协调机制需要这些查询结果的依赖关系，而不是数据结果本身。</a:t>
            </a:r>
            <a:endParaRPr kumimoji="1" lang="en-US" altLang="zh-CN" dirty="0"/>
          </a:p>
          <a:p>
            <a:r>
              <a:rPr kumimoji="1" lang="zh-CN" altLang="en-US" dirty="0"/>
              <a:t>协调机制很难对复杂系统中的这么多依赖关系进行获取和追踪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0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一个请求会被放大成上千个子查询，每一个子查询也可能继续被放大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第一个方面：对于同样的数据，不同的服务采用不同的分片和索引机制</a:t>
            </a:r>
            <a:r>
              <a:rPr kumimoji="1" lang="en-US" altLang="zh-CN" dirty="0"/>
              <a:t>,</a:t>
            </a:r>
            <a:r>
              <a:rPr kumimoji="1" lang="zh-CN" altLang="en-US" dirty="0"/>
              <a:t>由此会带来不同服务的分片之间的排序依赖性。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弱一致性时，慢的节点尽管抛出了不一致性问题，但是他不会影响整个系统；强一致性的话一个节点的某个分片会影响下游服务的所有分片，也就是说 一个节点变慢，由于查询放大，会波及到其他节点</a:t>
            </a:r>
            <a:endParaRPr kumimoji="1" lang="en-US" altLang="zh-CN" dirty="0"/>
          </a:p>
          <a:p>
            <a:r>
              <a:rPr kumimoji="1" lang="zh-CN" altLang="en-US" dirty="0"/>
              <a:t>另一个方面：对于用户来说，在强一致性中用户必须的等待最慢的那个查询结果的返回，然后将结果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在一起。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0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cdn-images-1.medium.com/max/800/1*ZSW4ES43G2NdJ_SNoESqUA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124" y="4006448"/>
            <a:ext cx="7398736" cy="1114192"/>
          </a:xfrm>
        </p:spPr>
        <p:txBody>
          <a:bodyPr/>
          <a:lstStyle/>
          <a:p>
            <a:r>
              <a:rPr lang="en" altLang="zh-CN" b="0" dirty="0">
                <a:latin typeface="Apple Braille" pitchFamily="2" charset="0"/>
              </a:rPr>
              <a:t>Challenges to Adopting Stronger Consistency at Scale </a:t>
            </a:r>
            <a:endParaRPr lang="en" altLang="zh-CN" dirty="0">
              <a:latin typeface="Apple Braille" pitchFamily="2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陈志遥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Apple Braille" pitchFamily="2" charset="0"/>
              </a:rPr>
              <a:t>April 19, 2019</a:t>
            </a:r>
            <a:endParaRPr lang="zh-CN" altLang="en-US" dirty="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282226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CN" sz="2800" dirty="0">
                <a:latin typeface="Apple Braille" pitchFamily="2" charset="0"/>
              </a:rPr>
              <a:t>Have not adopted yet.</a:t>
            </a:r>
          </a:p>
          <a:p>
            <a:pPr lvl="1">
              <a:lnSpc>
                <a:spcPct val="150000"/>
              </a:lnSpc>
            </a:pPr>
            <a:r>
              <a:rPr lang="en" altLang="zh-CN" sz="2600" dirty="0">
                <a:latin typeface="Apple Braille" pitchFamily="2" charset="0"/>
              </a:rPr>
              <a:t>Why not? </a:t>
            </a:r>
            <a:endParaRPr lang="en-US" altLang="zh-CN" sz="26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pple Braille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Braille" pitchFamily="2" charset="0"/>
              </a:rPr>
              <a:t>Introduction of Facebook</a:t>
            </a:r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C84665-CD0E-FA47-AD11-556BF2AF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896" y="138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6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ple Braille" pitchFamily="2" charset="0"/>
              </a:rPr>
              <a:t>Introduction of Facebook 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ple Braille" pitchFamily="2" charset="0"/>
              </a:rPr>
              <a:t>Fundamental Challenges 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ple Braille" pitchFamily="2" charset="0"/>
              </a:rPr>
              <a:t>Operational Challenges </a:t>
            </a:r>
          </a:p>
        </p:txBody>
      </p:sp>
    </p:spTree>
    <p:extLst>
      <p:ext uri="{BB962C8B-B14F-4D97-AF65-F5344CB8AC3E}">
        <p14:creationId xmlns:p14="http://schemas.microsoft.com/office/powerpoint/2010/main" val="393107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43688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Heterogeneous(</a:t>
            </a:r>
            <a:r>
              <a:rPr lang="zh-CN" altLang="en-US" sz="2400" dirty="0">
                <a:latin typeface="Apple Braille" pitchFamily="2" charset="0"/>
              </a:rPr>
              <a:t>异质的</a:t>
            </a:r>
            <a:r>
              <a:rPr lang="en-US" altLang="zh-CN" sz="2400" dirty="0">
                <a:latin typeface="Apple Braille" pitchFamily="2" charset="0"/>
              </a:rPr>
              <a:t>) services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TAO</a:t>
            </a:r>
            <a:r>
              <a:rPr lang="zh-CN" altLang="en-US" sz="2000" dirty="0">
                <a:latin typeface="Apple Braille" pitchFamily="2" charset="0"/>
              </a:rPr>
              <a:t>：</a:t>
            </a:r>
            <a:r>
              <a:rPr lang="en" altLang="zh-CN" sz="2000" dirty="0">
                <a:latin typeface="Apple Braille" pitchFamily="2" charset="0"/>
              </a:rPr>
              <a:t>multitenancy</a:t>
            </a:r>
            <a:r>
              <a:rPr lang="en-US" altLang="zh-CN" sz="2000" dirty="0">
                <a:latin typeface="Apple Braille" pitchFamily="2" charset="0"/>
              </a:rPr>
              <a:t>(</a:t>
            </a:r>
            <a:r>
              <a:rPr lang="zh-CN" altLang="en-US" sz="2000" dirty="0">
                <a:latin typeface="Apple Braille" pitchFamily="2" charset="0"/>
              </a:rPr>
              <a:t>多租户</a:t>
            </a:r>
            <a:r>
              <a:rPr lang="en-US" altLang="zh-CN" sz="2000" dirty="0">
                <a:latin typeface="Apple Braille" pitchFamily="2" charset="0"/>
              </a:rPr>
              <a:t>)</a:t>
            </a:r>
            <a:r>
              <a:rPr lang="en" altLang="zh-CN" sz="2000" dirty="0">
                <a:latin typeface="Apple Braille" pitchFamily="2" charset="0"/>
              </a:rPr>
              <a:t> and hierarchical caching</a:t>
            </a:r>
            <a:r>
              <a:rPr lang="zh-CN" altLang="en-US" sz="2000" dirty="0">
                <a:latin typeface="Apple Braille" pitchFamily="2" charset="0"/>
              </a:rPr>
              <a:t> </a:t>
            </a:r>
            <a:r>
              <a:rPr lang="en-US" altLang="zh-CN" sz="2000" dirty="0">
                <a:latin typeface="Apple Braille" pitchFamily="2" charset="0"/>
              </a:rPr>
              <a:t>–</a:t>
            </a:r>
            <a:r>
              <a:rPr lang="zh-CN" altLang="en-US" sz="2000" dirty="0">
                <a:latin typeface="Apple Braille" pitchFamily="2" charset="0"/>
              </a:rPr>
              <a:t> </a:t>
            </a:r>
            <a:r>
              <a:rPr lang="en-US" altLang="zh-CN" sz="2000" dirty="0">
                <a:latin typeface="Apple Braille" pitchFamily="2" charset="0"/>
              </a:rPr>
              <a:t>high</a:t>
            </a:r>
            <a:r>
              <a:rPr lang="zh-CN" altLang="en-US" sz="2000" dirty="0">
                <a:latin typeface="Apple Braille" pitchFamily="2" charset="0"/>
              </a:rPr>
              <a:t> </a:t>
            </a:r>
            <a:r>
              <a:rPr lang="en-US" altLang="zh-CN" sz="2000" dirty="0">
                <a:latin typeface="Apple Braille" pitchFamily="2" charset="0"/>
              </a:rPr>
              <a:t>query</a:t>
            </a:r>
            <a:r>
              <a:rPr lang="zh-CN" altLang="en-US" sz="2000" dirty="0">
                <a:latin typeface="Apple Braille" pitchFamily="2" charset="0"/>
              </a:rPr>
              <a:t> </a:t>
            </a:r>
            <a:r>
              <a:rPr lang="en-US" altLang="zh-CN" sz="2000" dirty="0">
                <a:latin typeface="Apple Braille" pitchFamily="2" charset="0"/>
              </a:rPr>
              <a:t>rate</a:t>
            </a:r>
            <a:endParaRPr lang="en" altLang="zh-CN" sz="20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r>
              <a:rPr lang="en" altLang="zh-CN" sz="2000" dirty="0">
                <a:latin typeface="Apple Braille" pitchFamily="2" charset="0"/>
              </a:rPr>
              <a:t>Unicorn</a:t>
            </a:r>
            <a:r>
              <a:rPr lang="zh-CN" altLang="en-US" sz="2000" dirty="0">
                <a:latin typeface="Apple Braille" pitchFamily="2" charset="0"/>
              </a:rPr>
              <a:t>：</a:t>
            </a:r>
            <a:r>
              <a:rPr lang="en" altLang="zh-CN" sz="2000" dirty="0">
                <a:latin typeface="Apple Braille" pitchFamily="2" charset="0"/>
              </a:rPr>
              <a:t>document </a:t>
            </a:r>
            <a:r>
              <a:rPr lang="en" altLang="zh-CN" sz="2000" dirty="0" err="1">
                <a:latin typeface="Apple Braille" pitchFamily="2" charset="0"/>
              </a:rPr>
              <a:t>sharding</a:t>
            </a:r>
            <a:r>
              <a:rPr lang="en" altLang="zh-CN" sz="2000" dirty="0">
                <a:latin typeface="Apple Braille" pitchFamily="2" charset="0"/>
              </a:rPr>
              <a:t> and a leaf-aggregator model</a:t>
            </a:r>
            <a:r>
              <a:rPr lang="zh-CN" altLang="en-US" sz="2000" dirty="0">
                <a:latin typeface="Apple Braille" pitchFamily="2" charset="0"/>
              </a:rPr>
              <a:t> </a:t>
            </a:r>
            <a:r>
              <a:rPr lang="en-US" altLang="zh-CN" sz="2000" dirty="0">
                <a:latin typeface="Apple Braille" pitchFamily="2" charset="0"/>
              </a:rPr>
              <a:t>–</a:t>
            </a:r>
            <a:r>
              <a:rPr lang="zh-CN" altLang="en-US" sz="2000" dirty="0">
                <a:latin typeface="Apple Braille" pitchFamily="2" charset="0"/>
              </a:rPr>
              <a:t> </a:t>
            </a:r>
            <a:r>
              <a:rPr lang="en-US" altLang="zh-CN" sz="2000" dirty="0">
                <a:latin typeface="Apple Braille" pitchFamily="2" charset="0"/>
              </a:rPr>
              <a:t>wide range</a:t>
            </a:r>
            <a:r>
              <a:rPr lang="zh-CN" altLang="en-US" sz="2000" dirty="0">
                <a:latin typeface="Apple Braille" pitchFamily="2" charset="0"/>
              </a:rPr>
              <a:t> </a:t>
            </a:r>
            <a:r>
              <a:rPr lang="en-US" altLang="zh-CN" sz="2000" dirty="0">
                <a:latin typeface="Apple Braille" pitchFamily="2" charset="0"/>
              </a:rPr>
              <a:t>query</a:t>
            </a:r>
            <a:endParaRPr lang="en" altLang="zh-CN" sz="20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r>
              <a:rPr lang="en" altLang="zh-CN" sz="2000" dirty="0">
                <a:latin typeface="Apple Braille" pitchFamily="2" charset="0"/>
              </a:rPr>
              <a:t>……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while most consistency research designs assume monolithic(</a:t>
            </a:r>
            <a:r>
              <a:rPr lang="zh-CN" altLang="en-US" sz="2400" dirty="0">
                <a:latin typeface="Apple Braille" pitchFamily="2" charset="0"/>
              </a:rPr>
              <a:t>单一的</a:t>
            </a:r>
            <a:r>
              <a:rPr lang="en-US" altLang="zh-CN" sz="2400" dirty="0">
                <a:latin typeface="Apple Braille" pitchFamily="2" charset="0"/>
              </a:rPr>
              <a:t>)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service.</a:t>
            </a:r>
            <a:endParaRPr lang="en" altLang="zh-CN" sz="24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" altLang="zh-CN" sz="2000" dirty="0"/>
          </a:p>
          <a:p>
            <a:pPr lvl="1">
              <a:lnSpc>
                <a:spcPct val="150000"/>
              </a:lnSpc>
            </a:pPr>
            <a:endParaRPr lang="en" altLang="zh-CN" sz="20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5" y="951127"/>
            <a:ext cx="8372163" cy="574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pple Braille" pitchFamily="2" charset="0"/>
              </a:rPr>
              <a:t>1.Integrating Across Stateful Services</a:t>
            </a:r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43688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" pitchFamily="2" charset="0"/>
              </a:rPr>
              <a:t>1.1</a:t>
            </a:r>
            <a:r>
              <a:rPr lang="zh-CN" altLang="en-US" sz="2800" dirty="0">
                <a:latin typeface="Apple Braille" pitchFamily="2" charset="0"/>
              </a:rPr>
              <a:t> </a:t>
            </a:r>
            <a:r>
              <a:rPr lang="en" altLang="zh-CN" sz="2800" dirty="0">
                <a:latin typeface="Apple Braille" pitchFamily="2" charset="0"/>
              </a:rPr>
              <a:t>Storing Data Consistently Across Services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same</a:t>
            </a:r>
            <a:r>
              <a:rPr lang="en" altLang="zh-CN" sz="2400" dirty="0">
                <a:latin typeface="Apple Braille" pitchFamily="2" charset="0"/>
              </a:rPr>
              <a:t> data lives in different services</a:t>
            </a:r>
          </a:p>
          <a:p>
            <a:pPr lvl="1">
              <a:lnSpc>
                <a:spcPct val="150000"/>
              </a:lnSpc>
            </a:pPr>
            <a:endParaRPr lang="en" altLang="zh-CN" sz="24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r>
              <a:rPr lang="en" altLang="zh-CN" sz="2400" b="1" dirty="0">
                <a:latin typeface="Apple Braille" pitchFamily="2" charset="0"/>
              </a:rPr>
              <a:t>strong consistency</a:t>
            </a:r>
            <a:r>
              <a:rPr lang="en" altLang="zh-CN" sz="2400" dirty="0">
                <a:latin typeface="Apple Braille" pitchFamily="2" charset="0"/>
              </a:rPr>
              <a:t>: synchronously propagate update notifications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=&gt;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latency</a:t>
            </a:r>
            <a:endParaRPr lang="en" altLang="zh-CN" sz="24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r>
              <a:rPr lang="en" altLang="zh-CN" sz="2400" b="1" dirty="0">
                <a:latin typeface="Apple Braille" pitchFamily="2" charset="0"/>
              </a:rPr>
              <a:t>causal consistency</a:t>
            </a:r>
            <a:r>
              <a:rPr lang="en" altLang="zh-CN" sz="2400" dirty="0">
                <a:latin typeface="Apple Braille" pitchFamily="2" charset="0"/>
              </a:rPr>
              <a:t>: avoid atomic, but dependency complex when integrating &amp; </a:t>
            </a:r>
            <a:r>
              <a:rPr lang="en" altLang="zh-CN" sz="2400" dirty="0" err="1">
                <a:latin typeface="Apple Braille" pitchFamily="2" charset="0"/>
              </a:rPr>
              <a:t>comm</a:t>
            </a:r>
            <a:r>
              <a:rPr lang="en-US" altLang="zh-CN" sz="2400" dirty="0">
                <a:latin typeface="Apple Braille" pitchFamily="2" charset="0"/>
              </a:rPr>
              <a:t>un</a:t>
            </a:r>
            <a:r>
              <a:rPr lang="en" altLang="zh-CN" sz="2400" dirty="0" err="1">
                <a:latin typeface="Apple Braille" pitchFamily="2" charset="0"/>
              </a:rPr>
              <a:t>icating</a:t>
            </a:r>
            <a:r>
              <a:rPr lang="en" altLang="zh-CN" sz="2400" dirty="0">
                <a:latin typeface="Apple Braille" pitchFamily="2" charset="0"/>
              </a:rPr>
              <a:t>.</a:t>
            </a:r>
            <a:endParaRPr lang="en" altLang="zh-CN" sz="2400" dirty="0"/>
          </a:p>
          <a:p>
            <a:pPr lvl="1">
              <a:lnSpc>
                <a:spcPct val="150000"/>
              </a:lnSpc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5" y="951127"/>
            <a:ext cx="8372163" cy="574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pple Braille" pitchFamily="2" charset="0"/>
              </a:rPr>
              <a:t>1.Integrating Across Stateful Services</a:t>
            </a:r>
          </a:p>
        </p:txBody>
      </p:sp>
    </p:spTree>
    <p:extLst>
      <p:ext uri="{BB962C8B-B14F-4D97-AF65-F5344CB8AC3E}">
        <p14:creationId xmlns:p14="http://schemas.microsoft.com/office/powerpoint/2010/main" val="206453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43688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" pitchFamily="2" charset="0"/>
              </a:rPr>
              <a:t>1.2</a:t>
            </a:r>
            <a:r>
              <a:rPr lang="zh-CN" altLang="en-US" sz="2800" dirty="0">
                <a:latin typeface="Apple Braille" pitchFamily="2" charset="0"/>
              </a:rPr>
              <a:t> </a:t>
            </a:r>
            <a:r>
              <a:rPr lang="en-US" altLang="zh-CN" sz="2800" dirty="0">
                <a:latin typeface="Apple Braille" pitchFamily="2" charset="0"/>
              </a:rPr>
              <a:t>Decentralized Access to Services </a:t>
            </a:r>
          </a:p>
          <a:p>
            <a:pPr lvl="1">
              <a:lnSpc>
                <a:spcPct val="150000"/>
              </a:lnSpc>
            </a:pPr>
            <a:r>
              <a:rPr lang="en" altLang="zh-CN" sz="2800" dirty="0">
                <a:latin typeface="Apple Braille" pitchFamily="2" charset="0"/>
              </a:rPr>
              <a:t>parallelism and pipelining of </a:t>
            </a:r>
            <a:r>
              <a:rPr lang="en-US" altLang="zh-CN" sz="2800" dirty="0" err="1">
                <a:latin typeface="Apple Braille" pitchFamily="2" charset="0"/>
              </a:rPr>
              <a:t>WebPage</a:t>
            </a:r>
            <a:r>
              <a:rPr lang="en-US" altLang="zh-CN" sz="2800" dirty="0">
                <a:latin typeface="Apple Braille" pitchFamily="2" charset="0"/>
              </a:rPr>
              <a:t>/APP</a:t>
            </a:r>
          </a:p>
          <a:p>
            <a:pPr lvl="2">
              <a:lnSpc>
                <a:spcPct val="150000"/>
              </a:lnSpc>
            </a:pPr>
            <a:r>
              <a:rPr lang="en" altLang="zh-CN" sz="2400" dirty="0">
                <a:latin typeface="Apple Braille" pitchFamily="2" charset="0"/>
              </a:rPr>
              <a:t>i.e. </a:t>
            </a:r>
            <a:r>
              <a:rPr lang="en-US" altLang="zh-CN" sz="2400" dirty="0">
                <a:latin typeface="Apple Braille" pitchFamily="2" charset="0"/>
              </a:rPr>
              <a:t>notification bar &amp; central content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So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b="1" dirty="0">
                <a:latin typeface="Apple Braille" pitchFamily="2" charset="0"/>
              </a:rPr>
              <a:t>user’s device </a:t>
            </a:r>
            <a:r>
              <a:rPr lang="en-US" altLang="zh-CN" sz="2400" dirty="0">
                <a:latin typeface="Apple Braille" pitchFamily="2" charset="0"/>
              </a:rPr>
              <a:t>have to define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guarantees/isolations</a:t>
            </a:r>
          </a:p>
          <a:p>
            <a:pPr lvl="2">
              <a:lnSpc>
                <a:spcPct val="150000"/>
              </a:lnSpc>
            </a:pPr>
            <a:endParaRPr lang="en" altLang="zh-CN" sz="20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Apple Braille" pitchFamily="2" charset="0"/>
            </a:endParaRPr>
          </a:p>
          <a:p>
            <a:pPr lvl="2">
              <a:lnSpc>
                <a:spcPct val="150000"/>
              </a:lnSpc>
            </a:pPr>
            <a:endParaRPr lang="en" altLang="zh-CN" sz="20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5" y="927979"/>
            <a:ext cx="8372163" cy="574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pple Braille" pitchFamily="2" charset="0"/>
              </a:rPr>
              <a:t>1.Integrating Across Stateful Services</a:t>
            </a:r>
          </a:p>
        </p:txBody>
      </p:sp>
    </p:spTree>
    <p:extLst>
      <p:ext uri="{BB962C8B-B14F-4D97-AF65-F5344CB8AC3E}">
        <p14:creationId xmlns:p14="http://schemas.microsoft.com/office/powerpoint/2010/main" val="127607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43688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1.3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Composing Results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for range scans / complex queries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pple Braille" pitchFamily="2" charset="0"/>
              </a:rPr>
              <a:t>Get : list of </a:t>
            </a:r>
            <a:r>
              <a:rPr lang="en-US" altLang="zh-CN" sz="1800" i="1" dirty="0">
                <a:latin typeface="Apple Braille" pitchFamily="2" charset="0"/>
              </a:rPr>
              <a:t>users</a:t>
            </a:r>
            <a:r>
              <a:rPr lang="en-US" altLang="zh-CN" sz="1800" dirty="0">
                <a:latin typeface="Apple Braille" pitchFamily="2" charset="0"/>
              </a:rPr>
              <a:t> </a:t>
            </a:r>
            <a:r>
              <a:rPr lang="en-US" altLang="zh-CN" sz="1800" b="1" dirty="0">
                <a:latin typeface="Apple Braille" pitchFamily="2" charset="0"/>
              </a:rPr>
              <a:t>Likes </a:t>
            </a:r>
            <a:r>
              <a:rPr lang="en-US" altLang="zh-CN" sz="1800" i="1" dirty="0">
                <a:latin typeface="Apple Braille" pitchFamily="2" charset="0"/>
              </a:rPr>
              <a:t>something</a:t>
            </a:r>
          </a:p>
          <a:p>
            <a:pPr lvl="2">
              <a:lnSpc>
                <a:spcPct val="150000"/>
              </a:lnSpc>
            </a:pPr>
            <a:endParaRPr lang="en-US" altLang="zh-CN" sz="18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Coordination mechanism needs </a:t>
            </a:r>
            <a:r>
              <a:rPr lang="en-US" altLang="zh-CN" sz="2000" b="1" dirty="0">
                <a:latin typeface="Apple Braille" pitchFamily="2" charset="0"/>
              </a:rPr>
              <a:t>dependencies of queries</a:t>
            </a:r>
            <a:r>
              <a:rPr lang="en-US" altLang="zh-CN" sz="2000" dirty="0">
                <a:latin typeface="Apple Braille" pitchFamily="2" charset="0"/>
              </a:rPr>
              <a:t>, </a:t>
            </a:r>
            <a:br>
              <a:rPr lang="en-US" altLang="zh-CN" sz="2000" dirty="0">
                <a:latin typeface="Apple Braille" pitchFamily="2" charset="0"/>
              </a:rPr>
            </a:br>
            <a:r>
              <a:rPr lang="en-US" altLang="zh-CN" sz="2000" dirty="0">
                <a:latin typeface="Apple Braille" pitchFamily="2" charset="0"/>
              </a:rPr>
              <a:t>rather than data that result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Hard to track &amp; capture dependencies.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" altLang="zh-CN" sz="24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pple Braille" pitchFamily="2" charset="0"/>
            </a:endParaRPr>
          </a:p>
          <a:p>
            <a:pPr lvl="2">
              <a:lnSpc>
                <a:spcPct val="150000"/>
              </a:lnSpc>
            </a:pPr>
            <a:endParaRPr lang="en" altLang="zh-CN" sz="18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5" y="939553"/>
            <a:ext cx="8372163" cy="574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pple Braille" pitchFamily="2" charset="0"/>
              </a:rPr>
              <a:t>1.Integrating Across Stateful Services</a:t>
            </a:r>
          </a:p>
        </p:txBody>
      </p:sp>
    </p:spTree>
    <p:extLst>
      <p:ext uri="{BB962C8B-B14F-4D97-AF65-F5344CB8AC3E}">
        <p14:creationId xmlns:p14="http://schemas.microsoft.com/office/powerpoint/2010/main" val="122482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43688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Single request =&gt; thousands of sub-queries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=&gt;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more…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Slowdown Cascades </a:t>
            </a:r>
          </a:p>
          <a:p>
            <a:pPr lvl="2">
              <a:lnSpc>
                <a:spcPct val="150000"/>
              </a:lnSpc>
            </a:pPr>
            <a:r>
              <a:rPr lang="en" altLang="zh-CN" sz="1800" dirty="0">
                <a:latin typeface="Apple Braille" pitchFamily="2" charset="0"/>
              </a:rPr>
              <a:t>Different </a:t>
            </a:r>
            <a:r>
              <a:rPr lang="en" altLang="zh-CN" sz="1800" dirty="0" err="1">
                <a:latin typeface="Apple Braille" pitchFamily="2" charset="0"/>
              </a:rPr>
              <a:t>sharding</a:t>
            </a:r>
            <a:r>
              <a:rPr lang="en" altLang="zh-CN" sz="1800" dirty="0">
                <a:latin typeface="Apple Braille" pitchFamily="2" charset="0"/>
              </a:rPr>
              <a:t> and indexing schemes</a:t>
            </a:r>
            <a:r>
              <a:rPr lang="zh-CN" altLang="en-US" sz="1800" dirty="0">
                <a:latin typeface="Apple Braille" pitchFamily="2" charset="0"/>
              </a:rPr>
              <a:t> </a:t>
            </a:r>
            <a:r>
              <a:rPr lang="en-US" altLang="zh-CN" sz="1800" dirty="0">
                <a:latin typeface="Apple Braille" pitchFamily="2" charset="0"/>
              </a:rPr>
              <a:t>=&gt; Ordering </a:t>
            </a:r>
            <a:r>
              <a:rPr lang="en-US" altLang="zh-CN" sz="1800" dirty="0" err="1">
                <a:latin typeface="Apple Braille" pitchFamily="2" charset="0"/>
              </a:rPr>
              <a:t>dependenies</a:t>
            </a:r>
            <a:endParaRPr lang="en-US" altLang="zh-CN" sz="18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weak consistency: one slow node does NOT affect whole system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strong consistency:</a:t>
            </a:r>
            <a:r>
              <a:rPr lang="zh-CN" altLang="en-US" sz="2000" dirty="0">
                <a:latin typeface="Apple Braille" pitchFamily="2" charset="0"/>
              </a:rPr>
              <a:t> </a:t>
            </a:r>
            <a:r>
              <a:rPr lang="en" altLang="zh-CN" sz="2000" dirty="0">
                <a:latin typeface="Apple Braille" pitchFamily="2" charset="0"/>
              </a:rPr>
              <a:t>failure in one shard of one service would propagate to all shards of downstream services.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Latency Outliers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Wait the slowest query to join the result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" altLang="zh-CN" sz="2000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5" y="893255"/>
            <a:ext cx="8372163" cy="574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pple Braille" pitchFamily="2" charset="0"/>
              </a:rPr>
              <a:t>2.Query Amplification </a:t>
            </a:r>
          </a:p>
        </p:txBody>
      </p:sp>
    </p:spTree>
    <p:extLst>
      <p:ext uri="{BB962C8B-B14F-4D97-AF65-F5344CB8AC3E}">
        <p14:creationId xmlns:p14="http://schemas.microsoft.com/office/powerpoint/2010/main" val="346596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82816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High read/write rate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i.e. popular users, popular locations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Must provide good performance to them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query amplification =&gt; user latency amplification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pple Braille" pitchFamily="2" charset="0"/>
              </a:rPr>
              <a:t>3. Linchpin Objects</a:t>
            </a:r>
          </a:p>
        </p:txBody>
      </p:sp>
    </p:spTree>
    <p:extLst>
      <p:ext uri="{BB962C8B-B14F-4D97-AF65-F5344CB8AC3E}">
        <p14:creationId xmlns:p14="http://schemas.microsoft.com/office/powerpoint/2010/main" val="364875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82816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Strong consistency is good for programmers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BUT does it worth? 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Apple Braille" pitchFamily="2" charset="0"/>
              </a:rPr>
              <a:t>i.e. one anomalous result in one million queries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worse user experience</a:t>
            </a:r>
            <a:endParaRPr lang="en" altLang="zh-CN" sz="18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pple Braille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Apple Braille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pple Braille" pitchFamily="2" charset="0"/>
              </a:rPr>
              <a:t>4.Net Benefit to Users </a:t>
            </a:r>
          </a:p>
        </p:txBody>
      </p:sp>
    </p:spTree>
    <p:extLst>
      <p:ext uri="{BB962C8B-B14F-4D97-AF65-F5344CB8AC3E}">
        <p14:creationId xmlns:p14="http://schemas.microsoft.com/office/powerpoint/2010/main" val="153189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ple Braille" pitchFamily="2" charset="0"/>
              </a:rPr>
              <a:t>Introduction of Facebook 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ple Braille" pitchFamily="2" charset="0"/>
              </a:rPr>
              <a:t>Fundamental Challenges 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ple Braille" pitchFamily="2" charset="0"/>
              </a:rPr>
              <a:t>Operational Challenges </a:t>
            </a:r>
          </a:p>
        </p:txBody>
      </p:sp>
    </p:spTree>
    <p:extLst>
      <p:ext uri="{BB962C8B-B14F-4D97-AF65-F5344CB8AC3E}">
        <p14:creationId xmlns:p14="http://schemas.microsoft.com/office/powerpoint/2010/main" val="63277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2FCFCF-96F5-5F4A-9594-FE945B75D96B}"/>
              </a:ext>
            </a:extLst>
          </p:cNvPr>
          <p:cNvSpPr txBox="1"/>
          <p:nvPr/>
        </p:nvSpPr>
        <p:spPr>
          <a:xfrm>
            <a:off x="399503" y="5117711"/>
            <a:ext cx="83449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" altLang="zh-CN" sz="2800" dirty="0"/>
              <a:t>Our hope is that these barriers can be overcome. 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algn="r"/>
            <a:r>
              <a:rPr lang="en-US" altLang="zh-CN" dirty="0"/>
              <a:t>-- Phillipe </a:t>
            </a:r>
            <a:r>
              <a:rPr lang="en-US" altLang="zh-CN" dirty="0" err="1"/>
              <a:t>Ajoux</a:t>
            </a:r>
            <a:r>
              <a:rPr lang="en-US" altLang="zh-CN" dirty="0"/>
              <a:t>	</a:t>
            </a:r>
          </a:p>
          <a:p>
            <a:pPr algn="r"/>
            <a:r>
              <a:rPr lang="en-US" altLang="zh-CN" dirty="0"/>
              <a:t>March 30,</a:t>
            </a:r>
            <a:r>
              <a:rPr lang="zh-CN" altLang="en-US" dirty="0"/>
              <a:t> </a:t>
            </a:r>
            <a:r>
              <a:rPr lang="en-US" altLang="zh-CN" dirty="0"/>
              <a:t>2015	 </a:t>
            </a:r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B40CBE-FE46-854B-A8A4-4B5F24CEF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9" y="1148539"/>
            <a:ext cx="5835158" cy="39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pple Braille" pitchFamily="2" charset="0"/>
              </a:rPr>
              <a:t>Different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altLang="zh-CN" b="1" dirty="0">
                <a:latin typeface="Apple Braille" pitchFamily="2" charset="0"/>
              </a:rPr>
              <a:t>services infrastructure </a:t>
            </a:r>
            <a:r>
              <a:rPr lang="en-US" altLang="zh-CN" dirty="0">
                <a:latin typeface="Apple Braille" pitchFamily="2" charset="0"/>
              </a:rPr>
              <a:t>design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for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different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altLang="zh-CN" b="1" dirty="0">
                <a:latin typeface="Apple Braille" pitchFamily="2" charset="0"/>
              </a:rPr>
              <a:t>error condition </a:t>
            </a:r>
          </a:p>
          <a:p>
            <a:pPr lvl="1"/>
            <a:r>
              <a:rPr lang="en-US" altLang="zh-CN" dirty="0">
                <a:latin typeface="Apple Braille" pitchFamily="2" charset="0"/>
              </a:rPr>
              <a:t>i.e. discard work after failure</a:t>
            </a:r>
          </a:p>
          <a:p>
            <a:pPr lvl="1"/>
            <a:r>
              <a:rPr lang="en-US" altLang="zh-CN" dirty="0">
                <a:latin typeface="Apple Braille" pitchFamily="2" charset="0"/>
              </a:rPr>
              <a:t>i.e. design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HA for worst-case conditions</a:t>
            </a:r>
          </a:p>
          <a:p>
            <a:pPr lvl="1"/>
            <a:r>
              <a:rPr lang="en-US" altLang="zh-CN" dirty="0">
                <a:latin typeface="Apple Braille" pitchFamily="2" charset="0"/>
              </a:rPr>
              <a:t>……</a:t>
            </a:r>
          </a:p>
          <a:p>
            <a:r>
              <a:rPr lang="en-US" altLang="zh-CN" dirty="0">
                <a:latin typeface="Apple Braille" pitchFamily="2" charset="0"/>
              </a:rPr>
              <a:t>Hard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to fully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characterize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failure and recovery behavior </a:t>
            </a:r>
          </a:p>
          <a:p>
            <a:r>
              <a:rPr lang="en" altLang="zh-CN" dirty="0">
                <a:latin typeface="Apple Braille" pitchFamily="2" charset="0"/>
              </a:rPr>
              <a:t>Difficult to find ahead of time </a:t>
            </a:r>
            <a:r>
              <a:rPr lang="en-US" altLang="zh-CN" dirty="0">
                <a:latin typeface="Apple Braille" pitchFamily="2" charset="0"/>
              </a:rPr>
              <a:t>/</a:t>
            </a:r>
            <a:r>
              <a:rPr lang="en" altLang="zh-CN" dirty="0">
                <a:latin typeface="Apple Braille" pitchFamily="2" charset="0"/>
              </a:rPr>
              <a:t> to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" altLang="zh-CN" dirty="0">
                <a:latin typeface="Apple Braille" pitchFamily="2" charset="0"/>
              </a:rPr>
              <a:t>identify when it is occurring </a:t>
            </a:r>
          </a:p>
          <a:p>
            <a:endParaRPr lang="en" altLang="zh-CN" dirty="0">
              <a:latin typeface="Apple Braille" pitchFamily="2" charset="0"/>
            </a:endParaRPr>
          </a:p>
          <a:p>
            <a:endParaRPr lang="en-US" altLang="zh-CN" dirty="0">
              <a:latin typeface="Apple Braille" pitchFamily="2" charset="0"/>
            </a:endParaRPr>
          </a:p>
          <a:p>
            <a:endParaRPr lang="en-US" altLang="zh-CN" dirty="0">
              <a:latin typeface="Apple Braille" pitchFamily="2" charset="0"/>
            </a:endParaRPr>
          </a:p>
          <a:p>
            <a:endParaRPr lang="en-US" altLang="zh-CN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Braille" pitchFamily="2" charset="0"/>
              </a:rPr>
              <a:t>1.Characterizing Worst-Case Throughput </a:t>
            </a: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>
                <a:latin typeface="Apple Braille" pitchFamily="2" charset="0"/>
              </a:rPr>
              <a:t>predominant</a:t>
            </a:r>
            <a:r>
              <a:rPr lang="zh-CN" altLang="en-US" sz="2000" dirty="0">
                <a:latin typeface="Apple Braille" pitchFamily="2" charset="0"/>
              </a:rPr>
              <a:t>：</a:t>
            </a:r>
            <a:r>
              <a:rPr lang="en-US" altLang="zh-CN" sz="2000" dirty="0">
                <a:latin typeface="Apple Braille" pitchFamily="2" charset="0"/>
              </a:rPr>
              <a:t>C++</a:t>
            </a:r>
          </a:p>
          <a:p>
            <a:pPr lvl="1"/>
            <a:r>
              <a:rPr lang="en-US" altLang="zh-CN" sz="2000" dirty="0">
                <a:latin typeface="Apple Braille" pitchFamily="2" charset="0"/>
              </a:rPr>
              <a:t>Thrift</a:t>
            </a:r>
            <a:r>
              <a:rPr lang="zh-CN" altLang="en-US" sz="2000" dirty="0">
                <a:latin typeface="Apple Braille" pitchFamily="2" charset="0"/>
              </a:rPr>
              <a:t> </a:t>
            </a:r>
            <a:r>
              <a:rPr lang="en-US" altLang="zh-CN" sz="2000" dirty="0">
                <a:latin typeface="Apple Braille" pitchFamily="2" charset="0"/>
              </a:rPr>
              <a:t>supports</a:t>
            </a:r>
            <a:r>
              <a:rPr lang="zh-CN" altLang="en-US" sz="2000" dirty="0">
                <a:latin typeface="Apple Braille" pitchFamily="2" charset="0"/>
              </a:rPr>
              <a:t>：</a:t>
            </a:r>
            <a:r>
              <a:rPr lang="en" altLang="zh-CN" sz="2000" dirty="0">
                <a:latin typeface="Apple Braille" pitchFamily="2" charset="0"/>
              </a:rPr>
              <a:t>Python, Java, Haskell, D, Ruby and Go </a:t>
            </a:r>
          </a:p>
          <a:p>
            <a:pPr lvl="1"/>
            <a:r>
              <a:rPr lang="en-US" altLang="zh-CN" sz="2000" dirty="0">
                <a:latin typeface="Apple Braille" pitchFamily="2" charset="0"/>
              </a:rPr>
              <a:t>application code</a:t>
            </a:r>
            <a:r>
              <a:rPr lang="zh-CN" altLang="en-US" sz="2000" dirty="0">
                <a:latin typeface="Apple Braille" pitchFamily="2" charset="0"/>
              </a:rPr>
              <a:t>：</a:t>
            </a:r>
            <a:r>
              <a:rPr lang="en-US" altLang="zh-CN" sz="2000" dirty="0">
                <a:latin typeface="Apple Braille" pitchFamily="2" charset="0"/>
              </a:rPr>
              <a:t>Hack and PHP </a:t>
            </a:r>
          </a:p>
          <a:p>
            <a:pPr lvl="1"/>
            <a:r>
              <a:rPr lang="en-US" altLang="zh-CN" sz="2000" dirty="0">
                <a:latin typeface="Apple Braille" pitchFamily="2" charset="0"/>
              </a:rPr>
              <a:t>……</a:t>
            </a:r>
          </a:p>
          <a:p>
            <a:endParaRPr lang="en-US" altLang="zh-CN" sz="2400" dirty="0">
              <a:latin typeface="Apple Braille" pitchFamily="2" charset="0"/>
            </a:endParaRPr>
          </a:p>
          <a:p>
            <a:r>
              <a:rPr lang="en-US" altLang="zh-CN" sz="2400" dirty="0">
                <a:latin typeface="Apple Braille" pitchFamily="2" charset="0"/>
              </a:rPr>
              <a:t>Must provide interfaces to languages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to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access strong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consistency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platform</a:t>
            </a:r>
          </a:p>
          <a:p>
            <a:r>
              <a:rPr lang="en-US" altLang="zh-CN" sz="2400" dirty="0">
                <a:latin typeface="Apple Braille" pitchFamily="2" charset="0"/>
              </a:rPr>
              <a:t>Different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thread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models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are idiomatic for different languages</a:t>
            </a:r>
          </a:p>
          <a:p>
            <a:endParaRPr lang="en-US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Braille" pitchFamily="2" charset="0"/>
              </a:rPr>
              <a:t>2. Polyglot Environment </a:t>
            </a:r>
          </a:p>
        </p:txBody>
      </p:sp>
    </p:spTree>
    <p:extLst>
      <p:ext uri="{BB962C8B-B14F-4D97-AF65-F5344CB8AC3E}">
        <p14:creationId xmlns:p14="http://schemas.microsoft.com/office/powerpoint/2010/main" val="201809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pple Braille" pitchFamily="2" charset="0"/>
              </a:rPr>
              <a:t>Stateless application: </a:t>
            </a:r>
            <a:r>
              <a:rPr lang="en-US" altLang="zh-CN" sz="2400" b="1" dirty="0">
                <a:latin typeface="Apple Braille" pitchFamily="2" charset="0"/>
              </a:rPr>
              <a:t>aggressive</a:t>
            </a:r>
          </a:p>
          <a:p>
            <a:r>
              <a:rPr lang="en" altLang="zh-CN" sz="2400" dirty="0">
                <a:latin typeface="Apple Braille" pitchFamily="2" charset="0"/>
              </a:rPr>
              <a:t>stateful and mature low-level services: </a:t>
            </a:r>
            <a:r>
              <a:rPr lang="en-US" altLang="zh-CN" sz="2400" b="1" dirty="0">
                <a:latin typeface="Apple Braille" pitchFamily="2" charset="0"/>
              </a:rPr>
              <a:t>conservative </a:t>
            </a:r>
          </a:p>
          <a:p>
            <a:endParaRPr lang="en" altLang="zh-CN" sz="2400" dirty="0">
              <a:latin typeface="Apple Braille" pitchFamily="2" charset="0"/>
            </a:endParaRPr>
          </a:p>
          <a:p>
            <a:r>
              <a:rPr lang="en-US" altLang="zh-CN" sz="2400" dirty="0">
                <a:latin typeface="Apple Braille" pitchFamily="2" charset="0"/>
              </a:rPr>
              <a:t>Deployment</a:t>
            </a:r>
            <a:r>
              <a:rPr lang="en" altLang="zh-CN" sz="2400" dirty="0">
                <a:latin typeface="Apple Braille" pitchFamily="2" charset="0"/>
              </a:rPr>
              <a:t> velocity of </a:t>
            </a:r>
            <a:r>
              <a:rPr lang="en-US" altLang="zh-CN" sz="2400" dirty="0">
                <a:latin typeface="Apple Braille" pitchFamily="2" charset="0"/>
              </a:rPr>
              <a:t>inter-service coordination mechanism 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⬇️</a:t>
            </a:r>
          </a:p>
          <a:p>
            <a:r>
              <a:rPr lang="en" altLang="zh-CN" sz="2400" dirty="0">
                <a:latin typeface="Apple Braille" pitchFamily="2" charset="0"/>
              </a:rPr>
              <a:t>Practical difficulty and software engineering risk 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-US" altLang="zh-CN" sz="2400" dirty="0">
                <a:latin typeface="Apple Braille" pitchFamily="2" charset="0"/>
              </a:rPr>
              <a:t>⬆️</a:t>
            </a:r>
            <a:endParaRPr lang="en" altLang="zh-CN" sz="2400" dirty="0">
              <a:latin typeface="Apple Braille" pitchFamily="2" charset="0"/>
            </a:endParaRPr>
          </a:p>
          <a:p>
            <a:endParaRPr lang="en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pple Braille" pitchFamily="2" charset="0"/>
              </a:rPr>
              <a:t>3. Varying Deployment Schedules </a:t>
            </a:r>
          </a:p>
        </p:txBody>
      </p:sp>
    </p:spTree>
    <p:extLst>
      <p:ext uri="{BB962C8B-B14F-4D97-AF65-F5344CB8AC3E}">
        <p14:creationId xmlns:p14="http://schemas.microsoft.com/office/powerpoint/2010/main" val="663645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pple Braille" pitchFamily="2" charset="0"/>
              </a:rPr>
              <a:t>Many</a:t>
            </a:r>
            <a:r>
              <a:rPr lang="zh-CN" altLang="en-US" sz="2400" dirty="0">
                <a:latin typeface="Apple Braille" pitchFamily="2" charset="0"/>
              </a:rPr>
              <a:t> </a:t>
            </a:r>
            <a:r>
              <a:rPr lang="en" altLang="zh-CN" sz="2400" dirty="0">
                <a:latin typeface="Apple Braille" pitchFamily="2" charset="0"/>
              </a:rPr>
              <a:t>workarounds already in place in mature systems</a:t>
            </a:r>
          </a:p>
          <a:p>
            <a:pPr lvl="1"/>
            <a:r>
              <a:rPr lang="en-US" altLang="zh-CN" sz="2200" dirty="0">
                <a:latin typeface="Apple Braille" pitchFamily="2" charset="0"/>
              </a:rPr>
              <a:t>i.e. bypass</a:t>
            </a:r>
            <a:r>
              <a:rPr lang="zh-CN" altLang="en-US" sz="2200" dirty="0">
                <a:latin typeface="Apple Braille" pitchFamily="2" charset="0"/>
              </a:rPr>
              <a:t> </a:t>
            </a:r>
            <a:r>
              <a:rPr lang="en-US" altLang="zh-CN" sz="2200" dirty="0">
                <a:latin typeface="Apple Braille" pitchFamily="2" charset="0"/>
              </a:rPr>
              <a:t>cache and read directly from a </a:t>
            </a:r>
            <a:br>
              <a:rPr lang="en-US" altLang="zh-CN" sz="2200" dirty="0">
                <a:latin typeface="Apple Braille" pitchFamily="2" charset="0"/>
              </a:rPr>
            </a:br>
            <a:r>
              <a:rPr lang="en-US" altLang="zh-CN" sz="2200" dirty="0">
                <a:latin typeface="Apple Braille" pitchFamily="2" charset="0"/>
              </a:rPr>
              <a:t>single authoritative</a:t>
            </a:r>
            <a:r>
              <a:rPr lang="zh-CN" altLang="en-US" sz="2200" dirty="0">
                <a:latin typeface="Apple Braille" pitchFamily="2" charset="0"/>
              </a:rPr>
              <a:t> </a:t>
            </a:r>
            <a:r>
              <a:rPr lang="en-US" altLang="zh-CN" sz="2200" dirty="0">
                <a:latin typeface="Apple Braille" pitchFamily="2" charset="0"/>
              </a:rPr>
              <a:t>database</a:t>
            </a:r>
          </a:p>
          <a:p>
            <a:pPr lvl="1"/>
            <a:r>
              <a:rPr lang="en" altLang="zh-CN" sz="2200" dirty="0">
                <a:latin typeface="Apple Braille" pitchFamily="2" charset="0"/>
              </a:rPr>
              <a:t>i.e. application-level schema</a:t>
            </a:r>
          </a:p>
          <a:p>
            <a:pPr lvl="1"/>
            <a:r>
              <a:rPr lang="en" altLang="zh-CN" sz="2200" dirty="0">
                <a:latin typeface="Apple Braille" pitchFamily="2" charset="0"/>
              </a:rPr>
              <a:t>……</a:t>
            </a:r>
          </a:p>
          <a:p>
            <a:r>
              <a:rPr lang="en" altLang="zh-CN" sz="2400" dirty="0">
                <a:latin typeface="Apple Braille" pitchFamily="2" charset="0"/>
              </a:rPr>
              <a:t>These workarounds reduce the incremental benefits of deploying a generic system for stronger consistency guarantees </a:t>
            </a:r>
          </a:p>
          <a:p>
            <a:endParaRPr lang="en" altLang="zh-CN" sz="2400" dirty="0">
              <a:latin typeface="Apple Braille" pitchFamily="2" charset="0"/>
            </a:endParaRPr>
          </a:p>
          <a:p>
            <a:endParaRPr lang="en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  <a:p>
            <a:endParaRPr lang="en-US" altLang="zh-CN" sz="2400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381" y="812232"/>
            <a:ext cx="8372163" cy="574183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Apple Braille" pitchFamily="2" charset="0"/>
              </a:rPr>
              <a:t>4. </a:t>
            </a:r>
            <a:r>
              <a:rPr lang="en" altLang="zh-CN" b="0" dirty="0">
                <a:latin typeface="Apple Braille" pitchFamily="2" charset="0"/>
              </a:rPr>
              <a:t>Reduced</a:t>
            </a:r>
            <a:r>
              <a:rPr lang="zh-CN" altLang="en-US" b="0" dirty="0">
                <a:latin typeface="Apple Braille" pitchFamily="2" charset="0"/>
              </a:rPr>
              <a:t> </a:t>
            </a:r>
            <a:r>
              <a:rPr lang="en-US" altLang="zh-CN" b="0" dirty="0">
                <a:latin typeface="Apple Braille" pitchFamily="2" charset="0"/>
              </a:rPr>
              <a:t>Incremental </a:t>
            </a:r>
            <a:r>
              <a:rPr lang="en" altLang="zh-CN" b="0" dirty="0">
                <a:latin typeface="Apple Braille" pitchFamily="2" charset="0"/>
              </a:rPr>
              <a:t>Benefit in Mature System </a:t>
            </a:r>
          </a:p>
        </p:txBody>
      </p:sp>
    </p:spTree>
    <p:extLst>
      <p:ext uri="{BB962C8B-B14F-4D97-AF65-F5344CB8AC3E}">
        <p14:creationId xmlns:p14="http://schemas.microsoft.com/office/powerpoint/2010/main" val="128607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Apple Braille" pitchFamily="2" charset="0"/>
            </a:endParaRPr>
          </a:p>
          <a:p>
            <a:endParaRPr lang="en-US" altLang="zh-CN" dirty="0">
              <a:latin typeface="Apple Braille" pitchFamily="2" charset="0"/>
            </a:endParaRPr>
          </a:p>
          <a:p>
            <a:endParaRPr lang="en-US" altLang="zh-CN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>
                <a:latin typeface="Apple Braille" pitchFamily="2" charset="0"/>
              </a:rPr>
              <a:t>Conclusion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5AD7F-AA6B-144B-BC77-CD1713A3A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1685678"/>
            <a:ext cx="7308662" cy="49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8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61406E-5AE7-8A4B-B802-BF2AB24B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2" y="232851"/>
            <a:ext cx="2208221" cy="22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pple Braille" pitchFamily="2" charset="0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Apple Braille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pple Braille" pitchFamily="2" charset="0"/>
              </a:rPr>
              <a:t>Introduction of Facebook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pple Braille" pitchFamily="2" charset="0"/>
              </a:rPr>
              <a:t>Fundamental Challenges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pple Braille" pitchFamily="2" charset="0"/>
              </a:rPr>
              <a:t>Operational Challenges 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ple Braille" pitchFamily="2" charset="0"/>
              </a:rPr>
              <a:t>Introduction of Facebook 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ple Braille" pitchFamily="2" charset="0"/>
              </a:rPr>
              <a:t>Fundamental Challenges 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ple Braille" pitchFamily="2" charset="0"/>
              </a:rPr>
              <a:t>Operational Challenges </a:t>
            </a:r>
          </a:p>
        </p:txBody>
      </p:sp>
    </p:spTree>
    <p:extLst>
      <p:ext uri="{BB962C8B-B14F-4D97-AF65-F5344CB8AC3E}">
        <p14:creationId xmlns:p14="http://schemas.microsoft.com/office/powerpoint/2010/main" val="12843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282226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pple Braille" pitchFamily="2" charset="0"/>
              </a:rPr>
              <a:t>Social Graph</a:t>
            </a:r>
          </a:p>
          <a:p>
            <a:pPr lvl="0"/>
            <a:r>
              <a:rPr lang="en-US" altLang="zh-CN" b="1" dirty="0">
                <a:latin typeface="Apple Braille" pitchFamily="2" charset="0"/>
              </a:rPr>
              <a:t>nodes</a:t>
            </a:r>
            <a:r>
              <a:rPr lang="zh-CN" altLang="zh-CN" b="1" dirty="0">
                <a:latin typeface="Apple Braille" pitchFamily="2" charset="0"/>
              </a:rPr>
              <a:t>（</a:t>
            </a:r>
            <a:r>
              <a:rPr lang="en-US" altLang="zh-CN" b="1" dirty="0">
                <a:latin typeface="Apple Braille" pitchFamily="2" charset="0"/>
              </a:rPr>
              <a:t>Object</a:t>
            </a:r>
            <a:r>
              <a:rPr lang="zh-CN" altLang="zh-CN" b="1" dirty="0">
                <a:latin typeface="Apple Braille" pitchFamily="2" charset="0"/>
              </a:rPr>
              <a:t>）</a:t>
            </a:r>
            <a:r>
              <a:rPr lang="en-US" altLang="zh-CN" dirty="0">
                <a:latin typeface="Apple Braille" pitchFamily="2" charset="0"/>
              </a:rPr>
              <a:t>People or things(i.e. user, page)</a:t>
            </a:r>
            <a:endParaRPr lang="zh-CN" altLang="zh-CN" dirty="0">
              <a:latin typeface="Apple Braille" pitchFamily="2" charset="0"/>
            </a:endParaRPr>
          </a:p>
          <a:p>
            <a:r>
              <a:rPr lang="en-US" altLang="zh-CN" b="1" dirty="0">
                <a:latin typeface="Apple Braille" pitchFamily="2" charset="0"/>
              </a:rPr>
              <a:t>edges</a:t>
            </a:r>
            <a:r>
              <a:rPr lang="zh-CN" altLang="zh-CN" b="1" dirty="0">
                <a:latin typeface="Apple Braille" pitchFamily="2" charset="0"/>
              </a:rPr>
              <a:t>（</a:t>
            </a:r>
            <a:r>
              <a:rPr lang="en-US" altLang="zh-CN" b="1" dirty="0">
                <a:latin typeface="Apple Braille" pitchFamily="2" charset="0"/>
              </a:rPr>
              <a:t>Association</a:t>
            </a:r>
            <a:r>
              <a:rPr lang="zh-CN" altLang="zh-CN" b="1" dirty="0">
                <a:latin typeface="Apple Braille" pitchFamily="2" charset="0"/>
              </a:rPr>
              <a:t>）</a:t>
            </a:r>
            <a:r>
              <a:rPr lang="en-US" altLang="zh-CN" dirty="0">
                <a:latin typeface="Apple Braille" pitchFamily="2" charset="0"/>
              </a:rPr>
              <a:t> symmetric/</a:t>
            </a:r>
            <a:r>
              <a:rPr lang="en-US" altLang="zh-CN" dirty="0" err="1">
                <a:latin typeface="Apple Braille" pitchFamily="2" charset="0"/>
              </a:rPr>
              <a:t>unsymmetric</a:t>
            </a:r>
            <a:r>
              <a:rPr lang="en-US" altLang="zh-CN" dirty="0">
                <a:latin typeface="Apple Braille" pitchFamily="2" charset="0"/>
              </a:rPr>
              <a:t> relationship between two nodes(</a:t>
            </a:r>
            <a:r>
              <a:rPr lang="en-US" altLang="zh-CN" dirty="0" err="1">
                <a:latin typeface="Apple Braille" pitchFamily="2" charset="0"/>
              </a:rPr>
              <a:t>i</a:t>
            </a:r>
            <a:r>
              <a:rPr lang="en-US" altLang="zh-CN" dirty="0">
                <a:latin typeface="Apple Braille" pitchFamily="2" charset="0"/>
              </a:rPr>
              <a:t>. e. friend, likes/likers)</a:t>
            </a:r>
            <a:endParaRPr lang="zh-CN" altLang="zh-CN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Braille" pitchFamily="2" charset="0"/>
              </a:rPr>
              <a:t>Introduction of Facebook</a:t>
            </a:r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C84665-CD0E-FA47-AD11-556BF2AF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896" y="138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AEFEAD-D776-9947-BA73-700387CC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4146427"/>
            <a:ext cx="8433113" cy="175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282226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pple Braille" pitchFamily="2" charset="0"/>
              </a:rPr>
              <a:t>Social Graph (database)</a:t>
            </a:r>
          </a:p>
          <a:p>
            <a:pPr lvl="0"/>
            <a:r>
              <a:rPr lang="en-US" altLang="zh-CN" b="1" dirty="0">
                <a:latin typeface="Apple Braille" pitchFamily="2" charset="0"/>
              </a:rPr>
              <a:t>typical node : </a:t>
            </a:r>
            <a:r>
              <a:rPr lang="en-US" altLang="zh-CN" dirty="0">
                <a:latin typeface="Apple Braille" pitchFamily="2" charset="0"/>
              </a:rPr>
              <a:t>less than 1 thousand edges</a:t>
            </a:r>
          </a:p>
          <a:p>
            <a:r>
              <a:rPr lang="en-US" altLang="zh-CN" b="1" dirty="0">
                <a:latin typeface="Apple Braille" pitchFamily="2" charset="0"/>
              </a:rPr>
              <a:t>most popular pages and applications:</a:t>
            </a:r>
            <a:r>
              <a:rPr lang="en-US" altLang="zh-CN" dirty="0">
                <a:latin typeface="Apple Braille" pitchFamily="2" charset="0"/>
              </a:rPr>
              <a:t> </a:t>
            </a:r>
            <a:r>
              <a:rPr lang="en" altLang="zh-CN" dirty="0">
                <a:latin typeface="Apple Braille" pitchFamily="2" charset="0"/>
              </a:rPr>
              <a:t>tens of millions of edges, but is only a tiny fraction of the whole graph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Braille" pitchFamily="2" charset="0"/>
              </a:rPr>
              <a:t>Introduction of Facebook</a:t>
            </a:r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C84665-CD0E-FA47-AD11-556BF2AF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896" y="138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6" descr="https://cdn-images-1.medium.com/max/800/1*ZSW4ES43G2NdJ_SNoESqUA.png">
            <a:extLst>
              <a:ext uri="{FF2B5EF4-FFF2-40B4-BE49-F238E27FC236}">
                <a16:creationId xmlns:a16="http://schemas.microsoft.com/office/drawing/2014/main" id="{8945598E-071B-D848-A0C7-C338F312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4" y="3687416"/>
            <a:ext cx="6442704" cy="29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26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282226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Apple Braille" pitchFamily="2" charset="0"/>
              </a:rPr>
              <a:t>Data: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Apple Braille" pitchFamily="2" charset="0"/>
              </a:rPr>
              <a:t>Sharding</a:t>
            </a:r>
            <a:endParaRPr lang="en-US" altLang="zh-CN" sz="24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Geo-replicated data stores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pple Braille" pitchFamily="2" charset="0"/>
              </a:rPr>
              <a:t>Tightly integrated caching systems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pple Braille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Braille" pitchFamily="2" charset="0"/>
              </a:rPr>
              <a:t>Introduction of Facebook</a:t>
            </a:r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C84665-CD0E-FA47-AD11-556BF2AF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896" y="138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6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282226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Apple Braille" pitchFamily="2" charset="0"/>
              </a:rPr>
              <a:t>Example: adding a node/edge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altLang="zh-CN" sz="2400" dirty="0">
                <a:latin typeface="Apple Braille" pitchFamily="2" charset="0"/>
              </a:rPr>
              <a:t>written to a single MySQL instance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altLang="zh-CN" sz="2400" dirty="0">
                <a:latin typeface="Apple Braille" pitchFamily="2" charset="0"/>
              </a:rPr>
              <a:t>asynchronously replicated to all data centers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altLang="zh-CN" sz="2400" dirty="0">
                <a:latin typeface="Apple Braille" pitchFamily="2" charset="0"/>
              </a:rPr>
              <a:t>updated or invalidated in multiple layers of cache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Apple Braille" pitchFamily="2" charset="0"/>
              </a:rPr>
              <a:t>delivered through a scalable pub-sub system to other service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pple Braille" pitchFamily="2" charset="0"/>
              </a:rPr>
              <a:t>i.e. News Feed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altLang="zh-CN" sz="2400" dirty="0">
              <a:latin typeface="Apple Braille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altLang="zh-CN" sz="2400" dirty="0">
              <a:latin typeface="Apple Braille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pple Braille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Braille" pitchFamily="2" charset="0"/>
              </a:rPr>
              <a:t>Introduction of Facebook</a:t>
            </a:r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C84665-CD0E-FA47-AD11-556BF2AF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896" y="138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282226" cy="492149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Apple Braille" pitchFamily="2" charset="0"/>
              </a:rPr>
              <a:t>Recent researches: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pple Braille" pitchFamily="2" charset="0"/>
              </a:rPr>
              <a:t>scalable causal consistency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Chainreaction</a:t>
            </a:r>
            <a:r>
              <a:rPr lang="en-US" altLang="zh-CN" sz="1600" dirty="0"/>
              <a:t>: a causal+ consistent datastore based on chain replication. In </a:t>
            </a:r>
            <a:r>
              <a:rPr lang="en-US" altLang="zh-CN" sz="1600" i="1" dirty="0" err="1"/>
              <a:t>EuroSys</a:t>
            </a:r>
            <a:r>
              <a:rPr lang="en-US" altLang="zh-CN" sz="1600" dirty="0"/>
              <a:t>, 2013 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Bolton causal consistency. In </a:t>
            </a:r>
            <a:r>
              <a:rPr lang="en-US" altLang="zh-CN" sz="1600" i="1" dirty="0"/>
              <a:t>SIGMOD</a:t>
            </a:r>
            <a:r>
              <a:rPr lang="en-US" altLang="zh-CN" sz="1600" dirty="0"/>
              <a:t>, 2013 </a:t>
            </a:r>
            <a:endParaRPr lang="en-US" altLang="zh-CN" sz="16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pple Braille" pitchFamily="2" charset="0"/>
              </a:rPr>
              <a:t>strong consistency </a:t>
            </a:r>
          </a:p>
          <a:p>
            <a:pPr lvl="1">
              <a:lnSpc>
                <a:spcPct val="150000"/>
              </a:lnSpc>
            </a:pPr>
            <a:r>
              <a:rPr lang="en" altLang="zh-CN" sz="1600" dirty="0"/>
              <a:t>Spanner: Google's globally distributed database. In </a:t>
            </a:r>
            <a:r>
              <a:rPr lang="en" altLang="zh-CN" sz="1600" i="1" dirty="0"/>
              <a:t>OSDI</a:t>
            </a:r>
            <a:r>
              <a:rPr lang="en" altLang="zh-CN" sz="1600" dirty="0"/>
              <a:t>, Oct. 2012.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HyperKV</a:t>
            </a:r>
            <a:r>
              <a:rPr lang="en-US" altLang="zh-CN" sz="1600" dirty="0"/>
              <a:t>: A dis</a:t>
            </a:r>
            <a:r>
              <a:rPr lang="en" altLang="zh-CN" sz="1600" dirty="0"/>
              <a:t> </a:t>
            </a:r>
            <a:r>
              <a:rPr lang="en" altLang="zh-CN" sz="1600" dirty="0" err="1"/>
              <a:t>tributed</a:t>
            </a:r>
            <a:r>
              <a:rPr lang="en" altLang="zh-CN" sz="1600" dirty="0"/>
              <a:t>, searchable key-value store for cloud computing. </a:t>
            </a:r>
            <a:r>
              <a:rPr lang="en-US" altLang="zh-CN" sz="1600" dirty="0"/>
              <a:t>In </a:t>
            </a:r>
            <a:r>
              <a:rPr lang="en-US" altLang="zh-CN" sz="1600" i="1" dirty="0"/>
              <a:t>SIGCOMM</a:t>
            </a:r>
            <a:r>
              <a:rPr lang="en-US" altLang="zh-CN" sz="1600" dirty="0"/>
              <a:t>, 2012. </a:t>
            </a:r>
            <a:endParaRPr lang="en-US" altLang="zh-CN" sz="16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pple Braille" pitchFamily="2" charset="0"/>
              </a:rPr>
              <a:t>transactions </a:t>
            </a:r>
          </a:p>
          <a:p>
            <a:pPr lvl="1">
              <a:lnSpc>
                <a:spcPct val="150000"/>
              </a:lnSpc>
            </a:pPr>
            <a:r>
              <a:rPr lang="en" altLang="zh-CN" sz="1600" dirty="0"/>
              <a:t>Scalable atomic visibility with ramp transactions. In </a:t>
            </a:r>
            <a:r>
              <a:rPr lang="en" altLang="zh-CN" sz="1600" i="1" dirty="0"/>
              <a:t>SIGMOD</a:t>
            </a:r>
            <a:r>
              <a:rPr lang="en" altLang="zh-CN" sz="1600" dirty="0"/>
              <a:t>, 2014.</a:t>
            </a:r>
          </a:p>
          <a:p>
            <a:pPr lvl="1">
              <a:lnSpc>
                <a:spcPct val="150000"/>
              </a:lnSpc>
            </a:pPr>
            <a:r>
              <a:rPr lang="en" altLang="zh-CN" sz="1600" dirty="0"/>
              <a:t>Granola: low-overhead dis- </a:t>
            </a:r>
            <a:r>
              <a:rPr lang="en" altLang="zh-CN" sz="1600" dirty="0" err="1"/>
              <a:t>tributed</a:t>
            </a:r>
            <a:r>
              <a:rPr lang="en" altLang="zh-CN" sz="1600" dirty="0"/>
              <a:t> transaction coordination. In </a:t>
            </a:r>
            <a:r>
              <a:rPr lang="en" altLang="zh-CN" sz="1600" i="1" dirty="0"/>
              <a:t>USENIX ATC</a:t>
            </a:r>
            <a:r>
              <a:rPr lang="en" altLang="zh-CN" sz="1600" dirty="0"/>
              <a:t>, June 2012. </a:t>
            </a:r>
            <a:endParaRPr lang="en-US" altLang="zh-CN" sz="16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Apple Braille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Apple Braille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Braille" pitchFamily="2" charset="0"/>
              </a:rPr>
              <a:t>Introduction of Facebook</a:t>
            </a:r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C84665-CD0E-FA47-AD11-556BF2AF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896" y="138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7413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4848</TotalTime>
  <Words>1434</Words>
  <Application>Microsoft Macintosh PowerPoint</Application>
  <PresentationFormat>全屏显示(4:3)</PresentationFormat>
  <Paragraphs>227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Microsoft YaHei</vt:lpstr>
      <vt:lpstr>Microsoft YaHei</vt:lpstr>
      <vt:lpstr>Apple Braille</vt:lpstr>
      <vt:lpstr>Arial</vt:lpstr>
      <vt:lpstr>Calibri</vt:lpstr>
      <vt:lpstr>2016-VI主题-蓝</vt:lpstr>
      <vt:lpstr>Challenges to Adopting Stronger Consistency at Scale </vt:lpstr>
      <vt:lpstr>PowerPoint 演示文稿</vt:lpstr>
      <vt:lpstr>Contents</vt:lpstr>
      <vt:lpstr>目录 Contents</vt:lpstr>
      <vt:lpstr>Introduction of Facebook</vt:lpstr>
      <vt:lpstr>Introduction of Facebook</vt:lpstr>
      <vt:lpstr>Introduction of Facebook</vt:lpstr>
      <vt:lpstr>Introduction of Facebook</vt:lpstr>
      <vt:lpstr>Introduction of Facebook</vt:lpstr>
      <vt:lpstr>Introduction of Facebook</vt:lpstr>
      <vt:lpstr>目录 Contents</vt:lpstr>
      <vt:lpstr>1.Integrating Across Stateful Services</vt:lpstr>
      <vt:lpstr>1.Integrating Across Stateful Services</vt:lpstr>
      <vt:lpstr>1.Integrating Across Stateful Services</vt:lpstr>
      <vt:lpstr>1.Integrating Across Stateful Services</vt:lpstr>
      <vt:lpstr>2.Query Amplification </vt:lpstr>
      <vt:lpstr>3. Linchpin Objects</vt:lpstr>
      <vt:lpstr>4.Net Benefit to Users </vt:lpstr>
      <vt:lpstr>目录 Contents</vt:lpstr>
      <vt:lpstr>1.Characterizing Worst-Case Throughput </vt:lpstr>
      <vt:lpstr>2. Polyglot Environment </vt:lpstr>
      <vt:lpstr>3. Varying Deployment Schedules </vt:lpstr>
      <vt:lpstr>4. Reduced Incremental Benefit in Mature System </vt:lpstr>
      <vt:lpstr>Conclusion 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chen zhiyao</cp:lastModifiedBy>
  <cp:revision>405</cp:revision>
  <dcterms:created xsi:type="dcterms:W3CDTF">2016-04-20T02:59:17Z</dcterms:created>
  <dcterms:modified xsi:type="dcterms:W3CDTF">2019-04-19T06:36:18Z</dcterms:modified>
</cp:coreProperties>
</file>