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8" r:id="rId3"/>
    <p:sldId id="331" r:id="rId5"/>
    <p:sldId id="332" r:id="rId6"/>
    <p:sldId id="376" r:id="rId7"/>
    <p:sldId id="416" r:id="rId8"/>
    <p:sldId id="400" r:id="rId9"/>
    <p:sldId id="401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4" r:id="rId18"/>
    <p:sldId id="375" r:id="rId19"/>
    <p:sldId id="394" r:id="rId20"/>
    <p:sldId id="396" r:id="rId21"/>
    <p:sldId id="397" r:id="rId22"/>
    <p:sldId id="398" r:id="rId23"/>
    <p:sldId id="354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9E90"/>
    <a:srgbClr val="339933"/>
    <a:srgbClr val="169A55"/>
    <a:srgbClr val="17996E"/>
    <a:srgbClr val="28882D"/>
    <a:srgbClr val="1F9142"/>
    <a:srgbClr val="BFBFBF"/>
    <a:srgbClr val="E5E5E5"/>
    <a:srgbClr val="9DC3E6"/>
    <a:srgbClr val="FFF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4382" autoAdjust="0"/>
  </p:normalViewPr>
  <p:slideViewPr>
    <p:cSldViewPr snapToGrid="0">
      <p:cViewPr varScale="1">
        <p:scale>
          <a:sx n="97" d="100"/>
          <a:sy n="9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7B49E-283B-45CE-8E3C-1808AEE579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e80fc72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e80fc72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54DA-43A4-4C0A-9EDC-F9DA76A2BB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0067" y="1769210"/>
            <a:ext cx="11911867" cy="20831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 smtClean="0">
                <a:latin typeface="Comic Sans MS" panose="030F0702030302020204"/>
              </a:rPr>
              <a:t>Rococo: Extract more concurrency</a:t>
            </a:r>
            <a:br>
              <a:rPr lang="en-US" altLang="zh-CN" sz="3600" dirty="0" smtClean="0">
                <a:latin typeface="Comic Sans MS" panose="030F0702030302020204"/>
              </a:rPr>
            </a:br>
            <a:r>
              <a:rPr lang="en-US" altLang="zh-CN" sz="3600" dirty="0" smtClean="0">
                <a:latin typeface="Comic Sans MS" panose="030F0702030302020204"/>
              </a:rPr>
              <a:t>from distributed transactions</a:t>
            </a:r>
            <a:endParaRPr sz="3600" b="1" dirty="0">
              <a:latin typeface="Comic Sans MS" panose="030F0702030302020204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127635" y="4528185"/>
            <a:ext cx="12762865" cy="10566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sz="1800" dirty="0">
                <a:solidFill>
                  <a:srgbClr val="40404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Shuai Mu, Yang Cui, Yang Zhang,Wyatt Lloyd, Jinyang Li</a:t>
            </a:r>
            <a:endParaRPr sz="1800" dirty="0">
              <a:solidFill>
                <a:srgbClr val="40404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algn="ctr"/>
            <a:r>
              <a:rPr sz="1800" dirty="0">
                <a:solidFill>
                  <a:srgbClr val="40404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Tsinghua University, New York University,University of Southern California, Facebook</a:t>
            </a:r>
            <a:endParaRPr sz="1800" dirty="0">
              <a:solidFill>
                <a:srgbClr val="40404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89"/>
    </mc:Choice>
    <mc:Fallback>
      <p:transition spd="slow" advTm="145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435350" y="1783715"/>
            <a:ext cx="2849880" cy="1400810"/>
            <a:chOff x="3267" y="2783"/>
            <a:chExt cx="3741" cy="2928"/>
          </a:xfrm>
        </p:grpSpPr>
        <p:sp>
          <p:nvSpPr>
            <p:cNvPr id="8" name="矩形 7"/>
            <p:cNvSpPr/>
            <p:nvPr/>
          </p:nvSpPr>
          <p:spPr>
            <a:xfrm>
              <a:off x="3267" y="2783"/>
              <a:ext cx="3741" cy="2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67" y="2890"/>
              <a:ext cx="3741" cy="2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oid=next_oid++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... 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-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orderline.insert(oid,...)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89990" y="5154295"/>
            <a:ext cx="708660" cy="448945"/>
            <a:chOff x="6110" y="5492"/>
            <a:chExt cx="1116" cy="707"/>
          </a:xfrm>
        </p:grpSpPr>
        <p:sp>
          <p:nvSpPr>
            <p:cNvPr id="52" name="椭圆 51"/>
            <p:cNvSpPr/>
            <p:nvPr/>
          </p:nvSpPr>
          <p:spPr>
            <a:xfrm>
              <a:off x="6110" y="5492"/>
              <a:ext cx="1116" cy="70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258" y="5555"/>
              <a:ext cx="8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oid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15055" y="4279461"/>
            <a:ext cx="1485265" cy="1638104"/>
            <a:chOff x="3882" y="7422"/>
            <a:chExt cx="2339" cy="2007"/>
          </a:xfrm>
          <a:solidFill>
            <a:srgbClr val="169A55"/>
          </a:solidFill>
        </p:grpSpPr>
        <p:sp>
          <p:nvSpPr>
            <p:cNvPr id="3" name="圆柱形 2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44" y="7422"/>
              <a:ext cx="2214" cy="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7405" y="5147945"/>
            <a:ext cx="2070735" cy="460375"/>
            <a:chOff x="3299" y="5666"/>
            <a:chExt cx="3741" cy="162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9" name="剪去单角的矩形 18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99" y="5753"/>
              <a:ext cx="3741" cy="1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... 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37" name="Google Shape;60;p14"/>
          <p:cNvSpPr txBox="1"/>
          <p:nvPr/>
        </p:nvSpPr>
        <p:spPr>
          <a:xfrm>
            <a:off x="415290" y="581660"/>
            <a:ext cx="2150745" cy="7639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ROCOCO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sp>
        <p:nvSpPr>
          <p:cNvPr id="101" name="Google Shape;60;p14"/>
          <p:cNvSpPr txBox="1"/>
          <p:nvPr/>
        </p:nvSpPr>
        <p:spPr>
          <a:xfrm>
            <a:off x="2997835" y="501650"/>
            <a:ext cx="6599555" cy="600710"/>
          </a:xfrm>
          <a:prstGeom prst="rect">
            <a:avLst/>
          </a:prstGeom>
          <a:solidFill>
            <a:srgbClr val="D39E90"/>
          </a:solidFill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Problem</a:t>
            </a:r>
            <a:r>
              <a:rPr lang="zh-CN" altLang="en-US" sz="24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Not Every Piece is Deferrable</a:t>
            </a: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32880" y="4279461"/>
            <a:ext cx="1485265" cy="1638104"/>
            <a:chOff x="3882" y="7422"/>
            <a:chExt cx="2339" cy="2007"/>
          </a:xfrm>
        </p:grpSpPr>
        <p:sp>
          <p:nvSpPr>
            <p:cNvPr id="5" name="圆柱形 4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44" y="7422"/>
              <a:ext cx="2214" cy="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yogurt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85230" y="5147945"/>
            <a:ext cx="2070735" cy="460375"/>
            <a:chOff x="3299" y="5666"/>
            <a:chExt cx="3741" cy="162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剪去单角的矩形 17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99" y="5753"/>
              <a:ext cx="3741" cy="1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... 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66445" y="4279461"/>
            <a:ext cx="1485265" cy="1638104"/>
            <a:chOff x="3882" y="7422"/>
            <a:chExt cx="2339" cy="2007"/>
          </a:xfrm>
          <a:solidFill>
            <a:srgbClr val="169A55"/>
          </a:solidFill>
        </p:grpSpPr>
        <p:sp>
          <p:nvSpPr>
            <p:cNvPr id="39" name="圆柱形 38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944" y="7422"/>
              <a:ext cx="2214" cy="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next_oid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18795" y="5147945"/>
            <a:ext cx="2070735" cy="460375"/>
            <a:chOff x="3299" y="5666"/>
            <a:chExt cx="3741" cy="1626"/>
          </a:xfrm>
          <a:solidFill>
            <a:srgbClr val="169A55"/>
          </a:solidFill>
        </p:grpSpPr>
        <p:sp>
          <p:nvSpPr>
            <p:cNvPr id="42" name="剪去单角的矩形 41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99" y="5753"/>
              <a:ext cx="3741" cy="1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oid=next_oid++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437370" y="4279461"/>
            <a:ext cx="1485265" cy="1638104"/>
            <a:chOff x="3882" y="7422"/>
            <a:chExt cx="2339" cy="2007"/>
          </a:xfrm>
        </p:grpSpPr>
        <p:sp>
          <p:nvSpPr>
            <p:cNvPr id="45" name="圆柱形 44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44" y="7422"/>
              <a:ext cx="2214" cy="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orderline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919210" y="5172710"/>
            <a:ext cx="2578735" cy="1008301"/>
            <a:chOff x="14001" y="8896"/>
            <a:chExt cx="4061" cy="1588"/>
          </a:xfrm>
        </p:grpSpPr>
        <p:grpSp>
          <p:nvGrpSpPr>
            <p:cNvPr id="47" name="组合 46"/>
            <p:cNvGrpSpPr/>
            <p:nvPr/>
          </p:nvGrpSpPr>
          <p:grpSpPr>
            <a:xfrm>
              <a:off x="14001" y="8896"/>
              <a:ext cx="4061" cy="1588"/>
              <a:chOff x="3299" y="5666"/>
              <a:chExt cx="3741" cy="3415"/>
            </a:xfrm>
          </p:grpSpPr>
          <p:sp>
            <p:nvSpPr>
              <p:cNvPr id="48" name="剪去单角的矩形 47"/>
              <p:cNvSpPr/>
              <p:nvPr/>
            </p:nvSpPr>
            <p:spPr>
              <a:xfrm>
                <a:off x="3299" y="5666"/>
                <a:ext cx="3741" cy="3415"/>
              </a:xfrm>
              <a:prstGeom prst="snip1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3299" y="5753"/>
                <a:ext cx="3741" cy="3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Comic Sans MS" panose="030F0702030302020204" pitchFamily="66" charset="0"/>
                    <a:cs typeface="Comic Sans MS" panose="030F0702030302020204" pitchFamily="66" charset="0"/>
                    <a:sym typeface="+mn-ea"/>
                  </a:rPr>
                  <a:t>orderline.insert(</a:t>
                </a:r>
                <a:endPara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endParaRPr>
              </a:p>
              <a:p>
                <a:endPara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endParaRPr>
              </a:p>
              <a:p>
                <a:r>
                  <a:rPr lang="en-US" altLang="zh-CN">
                    <a:latin typeface="Comic Sans MS" panose="030F0702030302020204" pitchFamily="66" charset="0"/>
                    <a:cs typeface="Comic Sans MS" panose="030F0702030302020204" pitchFamily="66" charset="0"/>
                    <a:sym typeface="+mn-ea"/>
                  </a:rPr>
                  <a:t>                  ...)</a:t>
                </a:r>
                <a:endParaRPr lang="zh-CN" altLang="en-US">
                  <a:latin typeface="Comic Sans MS" panose="030F0702030302020204" pitchFamily="66" charset="0"/>
                  <a:cs typeface="Comic Sans MS" panose="030F0702030302020204" pitchFamily="66" charset="0"/>
                </a:endParaRPr>
              </a:p>
            </p:txBody>
          </p:sp>
        </p:grpSp>
        <p:sp>
          <p:nvSpPr>
            <p:cNvPr id="55" name="椭圆 54"/>
            <p:cNvSpPr/>
            <p:nvPr/>
          </p:nvSpPr>
          <p:spPr>
            <a:xfrm>
              <a:off x="14924" y="9483"/>
              <a:ext cx="1021" cy="6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023" y="9490"/>
              <a:ext cx="8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oid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pic>
        <p:nvPicPr>
          <p:cNvPr id="59" name="图片 58" descr="347737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61565" y="183515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advTm="95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352 L 0.316458 -0.366667 " pathEditMode="relative" rAng="0" ptsTypes="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" y="-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588635" y="3530600"/>
            <a:ext cx="1485265" cy="2463165"/>
            <a:chOff x="3882" y="7866"/>
            <a:chExt cx="2339" cy="1563"/>
          </a:xfrm>
        </p:grpSpPr>
        <p:sp>
          <p:nvSpPr>
            <p:cNvPr id="3" name="圆柱形 2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53" y="7866"/>
              <a:ext cx="2008" cy="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next_a=0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6095" y="1345565"/>
            <a:ext cx="2176767" cy="1927755"/>
            <a:chOff x="3267" y="2783"/>
            <a:chExt cx="3865" cy="3713"/>
          </a:xfrm>
        </p:grpSpPr>
        <p:sp>
          <p:nvSpPr>
            <p:cNvPr id="8" name="矩形 7"/>
            <p:cNvSpPr/>
            <p:nvPr/>
          </p:nvSpPr>
          <p:spPr>
            <a:xfrm>
              <a:off x="3267" y="2783"/>
              <a:ext cx="3865" cy="3713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02" y="2783"/>
              <a:ext cx="3594" cy="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a=next_a++;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</a:pP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b=next_b++;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</a:pP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ol_a.insert(a,...);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</a:pP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ol_b.insert(b,...);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43525" y="4142740"/>
            <a:ext cx="1947545" cy="503555"/>
            <a:chOff x="3299" y="5666"/>
            <a:chExt cx="3067" cy="793"/>
          </a:xfrm>
        </p:grpSpPr>
        <p:sp>
          <p:nvSpPr>
            <p:cNvPr id="19" name="剪去单角的矩形 18"/>
            <p:cNvSpPr/>
            <p:nvPr/>
          </p:nvSpPr>
          <p:spPr>
            <a:xfrm>
              <a:off x="3299" y="5666"/>
              <a:ext cx="3067" cy="793"/>
            </a:xfrm>
            <a:prstGeom prst="snip1Rect">
              <a:avLst/>
            </a:prstGeom>
            <a:solidFill>
              <a:srgbClr val="9DC3E6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99" y="5753"/>
              <a:ext cx="30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a=next_a++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37" name="Google Shape;60;p14"/>
          <p:cNvSpPr txBox="1"/>
          <p:nvPr/>
        </p:nvSpPr>
        <p:spPr>
          <a:xfrm>
            <a:off x="415290" y="581660"/>
            <a:ext cx="2150745" cy="7639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  <a:sym typeface="+mn-ea"/>
              </a:rPr>
              <a:t>ROCOCO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pic>
        <p:nvPicPr>
          <p:cNvPr id="49" name="图片 48" descr="34773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2820" y="1329690"/>
            <a:ext cx="914400" cy="914400"/>
          </a:xfrm>
          <a:prstGeom prst="rect">
            <a:avLst/>
          </a:prstGeom>
        </p:spPr>
      </p:pic>
      <p:pic>
        <p:nvPicPr>
          <p:cNvPr id="50" name="图片 49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80" y="1323340"/>
            <a:ext cx="920750" cy="92075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716645" y="1329690"/>
            <a:ext cx="2176767" cy="1927755"/>
            <a:chOff x="3267" y="2783"/>
            <a:chExt cx="3865" cy="3713"/>
          </a:xfrm>
        </p:grpSpPr>
        <p:sp>
          <p:nvSpPr>
            <p:cNvPr id="5" name="矩形 4"/>
            <p:cNvSpPr/>
            <p:nvPr/>
          </p:nvSpPr>
          <p:spPr>
            <a:xfrm>
              <a:off x="3267" y="2783"/>
              <a:ext cx="3865" cy="3713"/>
            </a:xfrm>
            <a:prstGeom prst="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02" y="2783"/>
              <a:ext cx="3594" cy="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a=next_a++;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</a:pP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b=next_b++;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</a:pP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ol_a.insert(a,...);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>
                <a:lnSpc>
                  <a:spcPct val="150000"/>
                </a:lnSpc>
              </a:pP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ol_b.insert(b,...);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20075" y="3530600"/>
            <a:ext cx="1485265" cy="2463165"/>
            <a:chOff x="3882" y="7866"/>
            <a:chExt cx="2339" cy="1563"/>
          </a:xfrm>
          <a:solidFill>
            <a:srgbClr val="FFF68D"/>
          </a:solidFill>
        </p:grpSpPr>
        <p:sp>
          <p:nvSpPr>
            <p:cNvPr id="18" name="圆柱形 17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53" y="7866"/>
              <a:ext cx="2008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next_a=0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43525" y="4811395"/>
            <a:ext cx="1947545" cy="503555"/>
            <a:chOff x="3299" y="5666"/>
            <a:chExt cx="3067" cy="793"/>
          </a:xfrm>
        </p:grpSpPr>
        <p:sp>
          <p:nvSpPr>
            <p:cNvPr id="39" name="剪去单角的矩形 38"/>
            <p:cNvSpPr/>
            <p:nvPr/>
          </p:nvSpPr>
          <p:spPr>
            <a:xfrm>
              <a:off x="3299" y="5666"/>
              <a:ext cx="3067" cy="793"/>
            </a:xfrm>
            <a:prstGeom prst="snip1Rect">
              <a:avLst/>
            </a:prstGeom>
            <a:solidFill>
              <a:srgbClr val="FFF68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299" y="5753"/>
              <a:ext cx="30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a=next_a++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988935" y="4142740"/>
            <a:ext cx="1947545" cy="503555"/>
            <a:chOff x="3299" y="5666"/>
            <a:chExt cx="3067" cy="793"/>
          </a:xfrm>
        </p:grpSpPr>
        <p:sp>
          <p:nvSpPr>
            <p:cNvPr id="42" name="剪去单角的矩形 41"/>
            <p:cNvSpPr/>
            <p:nvPr/>
          </p:nvSpPr>
          <p:spPr>
            <a:xfrm>
              <a:off x="3299" y="5666"/>
              <a:ext cx="3067" cy="793"/>
            </a:xfrm>
            <a:prstGeom prst="snip1Rect">
              <a:avLst/>
            </a:prstGeom>
            <a:solidFill>
              <a:srgbClr val="FFF68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99" y="5753"/>
              <a:ext cx="30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b=next_b++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988935" y="4823460"/>
            <a:ext cx="1947545" cy="503555"/>
            <a:chOff x="3299" y="5666"/>
            <a:chExt cx="3067" cy="793"/>
          </a:xfrm>
        </p:grpSpPr>
        <p:sp>
          <p:nvSpPr>
            <p:cNvPr id="45" name="剪去单角的矩形 44"/>
            <p:cNvSpPr/>
            <p:nvPr/>
          </p:nvSpPr>
          <p:spPr>
            <a:xfrm>
              <a:off x="3299" y="5666"/>
              <a:ext cx="3067" cy="793"/>
            </a:xfrm>
            <a:prstGeom prst="snip1Rect">
              <a:avLst/>
            </a:prstGeom>
            <a:solidFill>
              <a:srgbClr val="9DC3E6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99" y="5753"/>
              <a:ext cx="30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b=next_b++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51" name="流程图: 汇总连接 50"/>
          <p:cNvSpPr/>
          <p:nvPr/>
        </p:nvSpPr>
        <p:spPr>
          <a:xfrm>
            <a:off x="6751955" y="3959860"/>
            <a:ext cx="1678305" cy="1615440"/>
          </a:xfrm>
          <a:prstGeom prst="flowChartSummingJunction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Google Shape;60;p14"/>
          <p:cNvSpPr txBox="1"/>
          <p:nvPr/>
        </p:nvSpPr>
        <p:spPr>
          <a:xfrm>
            <a:off x="140335" y="3726815"/>
            <a:ext cx="4968240" cy="1758315"/>
          </a:xfrm>
          <a:prstGeom prst="rect">
            <a:avLst/>
          </a:prstGeom>
          <a:solidFill>
            <a:srgbClr val="D39E90"/>
          </a:solidFill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sz="2400" dirty="0" smtClean="0">
                <a:latin typeface="Comic Sans MS" panose="030F0702030302020204" pitchFamily="66" charset="0"/>
              </a:rPr>
              <a:t>1. Common workloads have few immediate pieces</a:t>
            </a:r>
            <a:endParaRPr sz="2400" dirty="0" smtClean="0">
              <a:latin typeface="Comic Sans MS" panose="030F0702030302020204" pitchFamily="66" charset="0"/>
            </a:endParaRPr>
          </a:p>
          <a:p>
            <a:pPr algn="l">
              <a:lnSpc>
                <a:spcPct val="100000"/>
              </a:lnSpc>
            </a:pPr>
            <a:r>
              <a:rPr sz="2400" dirty="0" smtClean="0">
                <a:latin typeface="Comic Sans MS" panose="030F0702030302020204" pitchFamily="66" charset="0"/>
              </a:rPr>
              <a:t>2. Pre-known workload </a:t>
            </a:r>
            <a:r>
              <a:rPr lang="en-US" sz="2400" b="1" dirty="0" smtClean="0">
                <a:latin typeface="Comic Sans MS" panose="030F0702030302020204" pitchFamily="66" charset="0"/>
              </a:rPr>
              <a:t>→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sz="2400" dirty="0" smtClean="0">
                <a:latin typeface="Comic Sans MS" panose="030F0702030302020204" pitchFamily="66" charset="0"/>
              </a:rPr>
              <a:t>Offline check</a:t>
            </a:r>
            <a:endParaRPr sz="2400" dirty="0" smtClean="0">
              <a:latin typeface="Comic Sans MS" panose="030F0702030302020204" pitchFamily="66" charset="0"/>
            </a:endParaRPr>
          </a:p>
        </p:txBody>
      </p:sp>
      <p:sp>
        <p:nvSpPr>
          <p:cNvPr id="101" name="Google Shape;60;p14"/>
          <p:cNvSpPr txBox="1"/>
          <p:nvPr/>
        </p:nvSpPr>
        <p:spPr>
          <a:xfrm>
            <a:off x="2997835" y="501650"/>
            <a:ext cx="6599555" cy="600710"/>
          </a:xfrm>
          <a:prstGeom prst="rect">
            <a:avLst/>
          </a:prstGeom>
          <a:solidFill>
            <a:srgbClr val="D39E90"/>
          </a:solidFill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Problem</a:t>
            </a:r>
            <a:r>
              <a:rPr lang="zh-CN" altLang="en-US" sz="24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Not Every Piece is Deferrable</a:t>
            </a: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advTm="181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60;p14"/>
          <p:cNvSpPr txBox="1"/>
          <p:nvPr/>
        </p:nvSpPr>
        <p:spPr>
          <a:xfrm>
            <a:off x="415290" y="581660"/>
            <a:ext cx="7139305" cy="7639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  <a:sym typeface="+mn-ea"/>
              </a:rPr>
              <a:t>ROCOCO: Offline Checking</a:t>
            </a:r>
            <a:endParaRPr lang="zh-CN" altLang="en-US" sz="3200" dirty="0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1495" y="2763520"/>
            <a:ext cx="85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1495" y="3879215"/>
            <a:ext cx="85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21940" y="2744470"/>
            <a:ext cx="1512782" cy="460375"/>
            <a:chOff x="3299" y="5666"/>
            <a:chExt cx="2733" cy="1626"/>
          </a:xfrm>
        </p:grpSpPr>
        <p:sp>
          <p:nvSpPr>
            <p:cNvPr id="14" name="剪去单角的矩形 13"/>
            <p:cNvSpPr/>
            <p:nvPr/>
          </p:nvSpPr>
          <p:spPr>
            <a:xfrm>
              <a:off x="3299" y="5666"/>
              <a:ext cx="2733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99" y="5753"/>
              <a:ext cx="2733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Item_Table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21940" y="3925570"/>
            <a:ext cx="1512782" cy="460375"/>
            <a:chOff x="3299" y="5666"/>
            <a:chExt cx="2733" cy="1626"/>
          </a:xfrm>
        </p:grpSpPr>
        <p:sp>
          <p:nvSpPr>
            <p:cNvPr id="17" name="剪去单角的矩形 16"/>
            <p:cNvSpPr/>
            <p:nvPr/>
          </p:nvSpPr>
          <p:spPr>
            <a:xfrm>
              <a:off x="3299" y="5666"/>
              <a:ext cx="2733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99" y="5753"/>
              <a:ext cx="2733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Item_Table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02020" y="2769235"/>
            <a:ext cx="1512782" cy="460375"/>
            <a:chOff x="3299" y="5666"/>
            <a:chExt cx="2733" cy="1626"/>
          </a:xfrm>
        </p:grpSpPr>
        <p:sp>
          <p:nvSpPr>
            <p:cNvPr id="23" name="剪去单角的矩形 22"/>
            <p:cNvSpPr/>
            <p:nvPr/>
          </p:nvSpPr>
          <p:spPr>
            <a:xfrm>
              <a:off x="3299" y="5666"/>
              <a:ext cx="2733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99" y="5753"/>
              <a:ext cx="2733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Item_Table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08370" y="3900805"/>
            <a:ext cx="1512782" cy="460375"/>
            <a:chOff x="3299" y="5666"/>
            <a:chExt cx="2733" cy="1626"/>
          </a:xfrm>
        </p:grpSpPr>
        <p:sp>
          <p:nvSpPr>
            <p:cNvPr id="26" name="剪去单角的矩形 25"/>
            <p:cNvSpPr/>
            <p:nvPr/>
          </p:nvSpPr>
          <p:spPr>
            <a:xfrm>
              <a:off x="3299" y="5666"/>
              <a:ext cx="2733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299" y="5753"/>
              <a:ext cx="2733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Item_Table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4334510" y="2978150"/>
            <a:ext cx="16675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334510" y="4134485"/>
            <a:ext cx="16675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758305" y="3229610"/>
            <a:ext cx="0" cy="69342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578225" y="3229610"/>
            <a:ext cx="0" cy="69913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02125" y="3225165"/>
            <a:ext cx="1706245" cy="68834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331970" y="3235325"/>
            <a:ext cx="1646555" cy="63881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标注 35"/>
          <p:cNvSpPr/>
          <p:nvPr/>
        </p:nvSpPr>
        <p:spPr>
          <a:xfrm>
            <a:off x="4104640" y="1681480"/>
            <a:ext cx="3132455" cy="646430"/>
          </a:xfrm>
          <a:prstGeom prst="wedgeRoundRectCallout">
            <a:avLst>
              <a:gd name="adj1" fmla="val -33782"/>
              <a:gd name="adj2" fmla="val 147249"/>
              <a:gd name="adj3" fmla="val 16667"/>
            </a:avLst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104640" y="1681480"/>
            <a:ext cx="3170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S(ibling)-edge linking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algn="ctr"/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pieces within a transaction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 rot="5400000">
            <a:off x="8519447" y="2577355"/>
            <a:ext cx="1251585" cy="2188430"/>
            <a:chOff x="12117" y="1908"/>
            <a:chExt cx="2048" cy="3814"/>
          </a:xfrm>
        </p:grpSpPr>
        <p:sp>
          <p:nvSpPr>
            <p:cNvPr id="40" name="圆角矩形标注 39"/>
            <p:cNvSpPr/>
            <p:nvPr/>
          </p:nvSpPr>
          <p:spPr>
            <a:xfrm>
              <a:off x="12117" y="2026"/>
              <a:ext cx="2048" cy="3579"/>
            </a:xfrm>
            <a:prstGeom prst="wedgeRoundRectCallout">
              <a:avLst>
                <a:gd name="adj1" fmla="val -21924"/>
                <a:gd name="adj2" fmla="val 115314"/>
                <a:gd name="adj3" fmla="val 16667"/>
              </a:avLst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6200000">
              <a:off x="11186" y="3060"/>
              <a:ext cx="3814" cy="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C(onflict)-edge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 algn="ctr"/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linking pieces w/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 algn="ctr"/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conflicting access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advTm="332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60;p14"/>
          <p:cNvSpPr txBox="1"/>
          <p:nvPr/>
        </p:nvSpPr>
        <p:spPr>
          <a:xfrm>
            <a:off x="415290" y="581660"/>
            <a:ext cx="7139305" cy="7639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  <a:sym typeface="+mn-ea"/>
              </a:rPr>
              <a:t>ROCOCO: Offline Checking</a:t>
            </a:r>
            <a:endParaRPr lang="zh-CN" altLang="en-US" sz="3200" dirty="0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570" y="2763520"/>
            <a:ext cx="85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7570" y="3879215"/>
            <a:ext cx="85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74640" y="2773045"/>
            <a:ext cx="1512782" cy="460375"/>
            <a:chOff x="3299" y="5666"/>
            <a:chExt cx="2733" cy="1626"/>
          </a:xfrm>
        </p:grpSpPr>
        <p:sp>
          <p:nvSpPr>
            <p:cNvPr id="14" name="剪去单角的矩形 13"/>
            <p:cNvSpPr/>
            <p:nvPr/>
          </p:nvSpPr>
          <p:spPr>
            <a:xfrm>
              <a:off x="3299" y="5666"/>
              <a:ext cx="2733" cy="1626"/>
            </a:xfrm>
            <a:prstGeom prst="snip1Rect">
              <a:avLst/>
            </a:prstGeom>
            <a:solidFill>
              <a:srgbClr val="9DC3E6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99" y="5753"/>
              <a:ext cx="2733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Item_Table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74640" y="3907790"/>
            <a:ext cx="1512782" cy="460375"/>
            <a:chOff x="3299" y="5666"/>
            <a:chExt cx="2733" cy="1626"/>
          </a:xfrm>
        </p:grpSpPr>
        <p:sp>
          <p:nvSpPr>
            <p:cNvPr id="17" name="剪去单角的矩形 16"/>
            <p:cNvSpPr/>
            <p:nvPr/>
          </p:nvSpPr>
          <p:spPr>
            <a:xfrm>
              <a:off x="3299" y="5666"/>
              <a:ext cx="2733" cy="1626"/>
            </a:xfrm>
            <a:prstGeom prst="snip1Rect">
              <a:avLst/>
            </a:prstGeom>
            <a:solidFill>
              <a:srgbClr val="FFF68D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99" y="5753"/>
              <a:ext cx="2733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Item_Table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6887210" y="2987675"/>
            <a:ext cx="16675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87210" y="4144010"/>
            <a:ext cx="16675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311005" y="3239135"/>
            <a:ext cx="0" cy="69342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30925" y="3239135"/>
            <a:ext cx="0" cy="69913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854825" y="3234690"/>
            <a:ext cx="1706245" cy="68834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84670" y="3244850"/>
            <a:ext cx="1646555" cy="63881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2190115" y="2784475"/>
            <a:ext cx="1512782" cy="460375"/>
            <a:chOff x="3299" y="5666"/>
            <a:chExt cx="2733" cy="1626"/>
          </a:xfrm>
        </p:grpSpPr>
        <p:sp>
          <p:nvSpPr>
            <p:cNvPr id="51" name="剪去单角的矩形 50"/>
            <p:cNvSpPr/>
            <p:nvPr/>
          </p:nvSpPr>
          <p:spPr>
            <a:xfrm>
              <a:off x="3299" y="5666"/>
              <a:ext cx="2733" cy="1626"/>
            </a:xfrm>
            <a:prstGeom prst="snip1Rect">
              <a:avLst/>
            </a:prstGeom>
            <a:solidFill>
              <a:srgbClr val="9DC3E6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299" y="5753"/>
              <a:ext cx="2733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Oid_Table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190115" y="3919220"/>
            <a:ext cx="1512782" cy="460375"/>
            <a:chOff x="3299" y="5666"/>
            <a:chExt cx="2733" cy="1626"/>
          </a:xfrm>
        </p:grpSpPr>
        <p:sp>
          <p:nvSpPr>
            <p:cNvPr id="54" name="剪去单角的矩形 53"/>
            <p:cNvSpPr/>
            <p:nvPr/>
          </p:nvSpPr>
          <p:spPr>
            <a:xfrm>
              <a:off x="3299" y="5666"/>
              <a:ext cx="2733" cy="1626"/>
            </a:xfrm>
            <a:prstGeom prst="snip1Rect">
              <a:avLst/>
            </a:prstGeom>
            <a:solidFill>
              <a:srgbClr val="FFF68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299" y="5753"/>
              <a:ext cx="2733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Oid_Table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3702685" y="3014980"/>
            <a:ext cx="16675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702685" y="4149090"/>
            <a:ext cx="16675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946400" y="3244850"/>
            <a:ext cx="0" cy="69913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8531225" y="2773045"/>
            <a:ext cx="1512782" cy="460375"/>
            <a:chOff x="3299" y="5666"/>
            <a:chExt cx="2733" cy="1626"/>
          </a:xfrm>
        </p:grpSpPr>
        <p:sp>
          <p:nvSpPr>
            <p:cNvPr id="60" name="剪去单角的矩形 59"/>
            <p:cNvSpPr/>
            <p:nvPr/>
          </p:nvSpPr>
          <p:spPr>
            <a:xfrm>
              <a:off x="3299" y="5666"/>
              <a:ext cx="2733" cy="1626"/>
            </a:xfrm>
            <a:prstGeom prst="snip1Rect">
              <a:avLst/>
            </a:prstGeom>
            <a:solidFill>
              <a:srgbClr val="9DC3E6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299" y="5753"/>
              <a:ext cx="2733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Item_Table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531225" y="3943985"/>
            <a:ext cx="1512782" cy="460375"/>
            <a:chOff x="3299" y="5666"/>
            <a:chExt cx="2733" cy="1626"/>
          </a:xfrm>
        </p:grpSpPr>
        <p:sp>
          <p:nvSpPr>
            <p:cNvPr id="63" name="剪去单角的矩形 62"/>
            <p:cNvSpPr/>
            <p:nvPr/>
          </p:nvSpPr>
          <p:spPr>
            <a:xfrm>
              <a:off x="3299" y="5666"/>
              <a:ext cx="2733" cy="1626"/>
            </a:xfrm>
            <a:prstGeom prst="snip1Rect">
              <a:avLst/>
            </a:prstGeom>
            <a:solidFill>
              <a:srgbClr val="FFF68D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299" y="5753"/>
              <a:ext cx="2733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Item_Table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875155" y="4811395"/>
            <a:ext cx="1585595" cy="410716"/>
            <a:chOff x="2984" y="7660"/>
            <a:chExt cx="2717" cy="803"/>
          </a:xfrm>
        </p:grpSpPr>
        <p:sp>
          <p:nvSpPr>
            <p:cNvPr id="65" name="圆角矩形标注 64"/>
            <p:cNvSpPr/>
            <p:nvPr/>
          </p:nvSpPr>
          <p:spPr>
            <a:xfrm rot="10800000">
              <a:off x="2984" y="7660"/>
              <a:ext cx="2717" cy="803"/>
            </a:xfrm>
            <a:prstGeom prst="wedgeRoundRectCallout">
              <a:avLst>
                <a:gd name="adj1" fmla="val -2337"/>
                <a:gd name="adj2" fmla="val 136799"/>
                <a:gd name="adj3" fmla="val 166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116" y="7660"/>
              <a:ext cx="245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Immediate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454390" y="4796790"/>
            <a:ext cx="1585595" cy="410716"/>
            <a:chOff x="2984" y="7660"/>
            <a:chExt cx="2717" cy="803"/>
          </a:xfrm>
        </p:grpSpPr>
        <p:sp>
          <p:nvSpPr>
            <p:cNvPr id="69" name="圆角矩形标注 68"/>
            <p:cNvSpPr/>
            <p:nvPr/>
          </p:nvSpPr>
          <p:spPr>
            <a:xfrm rot="10800000">
              <a:off x="2984" y="7660"/>
              <a:ext cx="2717" cy="803"/>
            </a:xfrm>
            <a:prstGeom prst="wedgeRoundRectCallout">
              <a:avLst>
                <a:gd name="adj1" fmla="val -2337"/>
                <a:gd name="adj2" fmla="val 136799"/>
                <a:gd name="adj3" fmla="val 16667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116" y="7660"/>
              <a:ext cx="2451" cy="72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Deferrable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048885" y="2472055"/>
            <a:ext cx="5318125" cy="2184400"/>
          </a:xfrm>
          <a:prstGeom prst="roundRect">
            <a:avLst/>
          </a:prstGeom>
          <a:noFill/>
          <a:ln w="28575">
            <a:solidFill>
              <a:srgbClr val="3399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1951990" y="2323465"/>
            <a:ext cx="5039995" cy="2480945"/>
          </a:xfrm>
          <a:prstGeom prst="roundRect">
            <a:avLst/>
          </a:prstGeom>
          <a:noFill/>
          <a:ln w="28575">
            <a:solidFill>
              <a:srgbClr val="3399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3788410" y="5546725"/>
            <a:ext cx="4135120" cy="805628"/>
            <a:chOff x="2984" y="7660"/>
            <a:chExt cx="2717" cy="803"/>
          </a:xfrm>
          <a:solidFill>
            <a:srgbClr val="169A55"/>
          </a:solidFill>
        </p:grpSpPr>
        <p:sp>
          <p:nvSpPr>
            <p:cNvPr id="74" name="圆角矩形标注 73"/>
            <p:cNvSpPr/>
            <p:nvPr/>
          </p:nvSpPr>
          <p:spPr>
            <a:xfrm rot="10800000">
              <a:off x="2984" y="7660"/>
              <a:ext cx="2717" cy="803"/>
            </a:xfrm>
            <a:prstGeom prst="wedgeRoundRectCallout">
              <a:avLst>
                <a:gd name="adj1" fmla="val -2337"/>
                <a:gd name="adj2" fmla="val 136799"/>
                <a:gd name="adj3" fmla="val 16667"/>
              </a:avLst>
            </a:prstGeom>
            <a:grp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116" y="7660"/>
              <a:ext cx="2451" cy="643"/>
            </a:xfrm>
            <a:prstGeom prst="rect">
              <a:avLst/>
            </a:prstGeom>
            <a:grpFill/>
            <a:ln>
              <a:solidFill>
                <a:srgbClr val="339933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SC-cycles with deferrable pieces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can be safely reordered!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advTm="316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2" grpId="0" bldLvl="0" animBg="1"/>
      <p:bldP spid="7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9596120" y="4104005"/>
            <a:ext cx="1715770" cy="2394585"/>
            <a:chOff x="2813" y="5811"/>
            <a:chExt cx="3090" cy="3771"/>
          </a:xfrm>
        </p:grpSpPr>
        <p:sp>
          <p:nvSpPr>
            <p:cNvPr id="42" name="流程图: 文档 41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813" y="5811"/>
              <a:ext cx="12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2" name="Google Shape;60;p14"/>
          <p:cNvSpPr txBox="1"/>
          <p:nvPr/>
        </p:nvSpPr>
        <p:spPr>
          <a:xfrm>
            <a:off x="415290" y="581660"/>
            <a:ext cx="10833100" cy="75311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ROCOCO: Incorporating Immediate Pieces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21620" y="5828030"/>
            <a:ext cx="1523365" cy="988060"/>
            <a:chOff x="10931" y="7858"/>
            <a:chExt cx="2399" cy="1556"/>
          </a:xfrm>
        </p:grpSpPr>
        <p:sp>
          <p:nvSpPr>
            <p:cNvPr id="8" name="圆柱形 7"/>
            <p:cNvSpPr/>
            <p:nvPr/>
          </p:nvSpPr>
          <p:spPr>
            <a:xfrm>
              <a:off x="10931" y="7858"/>
              <a:ext cx="2339" cy="155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931" y="8367"/>
              <a:ext cx="23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orderline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pic>
        <p:nvPicPr>
          <p:cNvPr id="49" name="图片 48" descr="34773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1620" y="1217930"/>
            <a:ext cx="914400" cy="9144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393440" y="4133215"/>
            <a:ext cx="1715770" cy="2394585"/>
            <a:chOff x="2813" y="5811"/>
            <a:chExt cx="3090" cy="3771"/>
          </a:xfrm>
        </p:grpSpPr>
        <p:sp>
          <p:nvSpPr>
            <p:cNvPr id="27" name="流程图: 文档 26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813" y="5811"/>
              <a:ext cx="12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pic>
        <p:nvPicPr>
          <p:cNvPr id="50" name="图片 49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17930"/>
            <a:ext cx="920750" cy="9207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175125" y="5820410"/>
            <a:ext cx="1532890" cy="988060"/>
            <a:chOff x="3807" y="7873"/>
            <a:chExt cx="2414" cy="1556"/>
          </a:xfrm>
        </p:grpSpPr>
        <p:sp>
          <p:nvSpPr>
            <p:cNvPr id="5" name="圆柱形 4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07" y="8367"/>
              <a:ext cx="24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447165" y="1313815"/>
            <a:ext cx="1410970" cy="394335"/>
            <a:chOff x="3299" y="5666"/>
            <a:chExt cx="3741" cy="1626"/>
          </a:xfrm>
        </p:grpSpPr>
        <p:sp>
          <p:nvSpPr>
            <p:cNvPr id="64" name="剪去单角的矩形 63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99" y="5752"/>
              <a:ext cx="3424" cy="15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oid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429385" y="1772285"/>
            <a:ext cx="1440180" cy="400685"/>
            <a:chOff x="3299" y="5641"/>
            <a:chExt cx="3773" cy="1651"/>
          </a:xfrm>
        </p:grpSpPr>
        <p:sp>
          <p:nvSpPr>
            <p:cNvPr id="73" name="剪去单角的矩形 72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25590" y="4133215"/>
            <a:ext cx="1715770" cy="2394585"/>
            <a:chOff x="2813" y="5811"/>
            <a:chExt cx="3090" cy="3771"/>
          </a:xfrm>
        </p:grpSpPr>
        <p:sp>
          <p:nvSpPr>
            <p:cNvPr id="31" name="流程图: 文档 30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13" y="5811"/>
              <a:ext cx="12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91705" y="5824220"/>
            <a:ext cx="1532890" cy="988060"/>
            <a:chOff x="3807" y="7873"/>
            <a:chExt cx="2414" cy="1556"/>
          </a:xfrm>
        </p:grpSpPr>
        <p:sp>
          <p:nvSpPr>
            <p:cNvPr id="12" name="圆柱形 11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07" y="8367"/>
              <a:ext cx="24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yoghurt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2895" y="4133215"/>
            <a:ext cx="1715770" cy="2394585"/>
            <a:chOff x="2813" y="5811"/>
            <a:chExt cx="3090" cy="3771"/>
          </a:xfrm>
        </p:grpSpPr>
        <p:sp>
          <p:nvSpPr>
            <p:cNvPr id="16" name="流程图: 文档 15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13" y="5811"/>
              <a:ext cx="12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5210" y="5816600"/>
            <a:ext cx="1532890" cy="988060"/>
            <a:chOff x="3807" y="7873"/>
            <a:chExt cx="2414" cy="1556"/>
          </a:xfrm>
        </p:grpSpPr>
        <p:sp>
          <p:nvSpPr>
            <p:cNvPr id="19" name="圆柱形 18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07" y="8367"/>
              <a:ext cx="24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next_oid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447165" y="2242820"/>
            <a:ext cx="1440180" cy="400685"/>
            <a:chOff x="3299" y="5641"/>
            <a:chExt cx="3773" cy="1651"/>
          </a:xfrm>
        </p:grpSpPr>
        <p:sp>
          <p:nvSpPr>
            <p:cNvPr id="46" name="剪去单角的矩形 45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yogurt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35100" y="2716530"/>
            <a:ext cx="1440180" cy="400685"/>
            <a:chOff x="3299" y="5641"/>
            <a:chExt cx="3773" cy="1651"/>
          </a:xfrm>
        </p:grpSpPr>
        <p:sp>
          <p:nvSpPr>
            <p:cNvPr id="51" name="剪去单角的矩形 50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orderline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870315" y="1121410"/>
            <a:ext cx="1410970" cy="394335"/>
            <a:chOff x="3299" y="5666"/>
            <a:chExt cx="3741" cy="1626"/>
          </a:xfrm>
        </p:grpSpPr>
        <p:sp>
          <p:nvSpPr>
            <p:cNvPr id="54" name="剪去单角的矩形 53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323" y="5666"/>
              <a:ext cx="2534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oid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852535" y="1570355"/>
            <a:ext cx="1440180" cy="400685"/>
            <a:chOff x="3299" y="5641"/>
            <a:chExt cx="3773" cy="1651"/>
          </a:xfrm>
        </p:grpSpPr>
        <p:sp>
          <p:nvSpPr>
            <p:cNvPr id="83" name="剪去单角的矩形 82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858250" y="2037715"/>
            <a:ext cx="1440180" cy="400685"/>
            <a:chOff x="3299" y="5641"/>
            <a:chExt cx="3773" cy="1651"/>
          </a:xfrm>
        </p:grpSpPr>
        <p:sp>
          <p:nvSpPr>
            <p:cNvPr id="102" name="剪去单角的矩形 101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yogurt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858250" y="2505075"/>
            <a:ext cx="1440180" cy="400685"/>
            <a:chOff x="3299" y="5641"/>
            <a:chExt cx="3773" cy="1651"/>
          </a:xfrm>
        </p:grpSpPr>
        <p:sp>
          <p:nvSpPr>
            <p:cNvPr id="105" name="剪去单角的矩形 104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orderline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5295" y="3232150"/>
            <a:ext cx="1410970" cy="394335"/>
            <a:chOff x="3299" y="5666"/>
            <a:chExt cx="3741" cy="1626"/>
          </a:xfrm>
        </p:grpSpPr>
        <p:sp>
          <p:nvSpPr>
            <p:cNvPr id="108" name="剪去单角的矩形 107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323" y="5666"/>
              <a:ext cx="2534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oid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55295" y="3714750"/>
            <a:ext cx="1410970" cy="394335"/>
            <a:chOff x="3299" y="5666"/>
            <a:chExt cx="3741" cy="1626"/>
          </a:xfrm>
        </p:grpSpPr>
        <p:sp>
          <p:nvSpPr>
            <p:cNvPr id="111" name="剪去单角的矩形 110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3299" y="5752"/>
              <a:ext cx="3424" cy="15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oid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525520" y="3232150"/>
            <a:ext cx="1440180" cy="400685"/>
            <a:chOff x="3299" y="5641"/>
            <a:chExt cx="3773" cy="1651"/>
          </a:xfrm>
        </p:grpSpPr>
        <p:sp>
          <p:nvSpPr>
            <p:cNvPr id="114" name="剪去单角的矩形 113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513455" y="3714750"/>
            <a:ext cx="1440180" cy="400685"/>
            <a:chOff x="3299" y="5641"/>
            <a:chExt cx="3773" cy="1651"/>
          </a:xfrm>
        </p:grpSpPr>
        <p:sp>
          <p:nvSpPr>
            <p:cNvPr id="117" name="剪去单角的矩形 116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757035" y="3232150"/>
            <a:ext cx="1440180" cy="400685"/>
            <a:chOff x="3299" y="5641"/>
            <a:chExt cx="3773" cy="1651"/>
          </a:xfrm>
        </p:grpSpPr>
        <p:sp>
          <p:nvSpPr>
            <p:cNvPr id="120" name="剪去单角的矩形 119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yogurt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744970" y="3714750"/>
            <a:ext cx="1440180" cy="400685"/>
            <a:chOff x="3299" y="5641"/>
            <a:chExt cx="3773" cy="1651"/>
          </a:xfrm>
        </p:grpSpPr>
        <p:sp>
          <p:nvSpPr>
            <p:cNvPr id="123" name="剪去单角的矩形 122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yogurt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9728200" y="3232150"/>
            <a:ext cx="1440180" cy="400685"/>
            <a:chOff x="3299" y="5641"/>
            <a:chExt cx="3773" cy="1651"/>
          </a:xfrm>
        </p:grpSpPr>
        <p:sp>
          <p:nvSpPr>
            <p:cNvPr id="126" name="剪去单角的矩形 125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orderline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9728200" y="3689985"/>
            <a:ext cx="1440180" cy="400685"/>
            <a:chOff x="3299" y="5641"/>
            <a:chExt cx="3773" cy="1651"/>
          </a:xfrm>
        </p:grpSpPr>
        <p:sp>
          <p:nvSpPr>
            <p:cNvPr id="129" name="剪去单角的矩形 128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orderline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1297305" y="4913630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360680" y="4913630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659370" y="4913630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722745" y="4913630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537585" y="4913630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441825" y="4913630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740265" y="4913630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0679430" y="4913630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139" name="直接箭头连接符 138"/>
          <p:cNvCxnSpPr>
            <a:stCxn id="132" idx="3"/>
            <a:endCxn id="131" idx="1"/>
          </p:cNvCxnSpPr>
          <p:nvPr/>
        </p:nvCxnSpPr>
        <p:spPr>
          <a:xfrm>
            <a:off x="929640" y="5097780"/>
            <a:ext cx="36766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35" idx="3"/>
            <a:endCxn id="136" idx="1"/>
          </p:cNvCxnSpPr>
          <p:nvPr/>
        </p:nvCxnSpPr>
        <p:spPr>
          <a:xfrm>
            <a:off x="4106545" y="5097780"/>
            <a:ext cx="33528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4" idx="3"/>
            <a:endCxn id="133" idx="1"/>
          </p:cNvCxnSpPr>
          <p:nvPr/>
        </p:nvCxnSpPr>
        <p:spPr>
          <a:xfrm>
            <a:off x="7291705" y="5097780"/>
            <a:ext cx="36766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7" idx="3"/>
            <a:endCxn id="138" idx="1"/>
          </p:cNvCxnSpPr>
          <p:nvPr/>
        </p:nvCxnSpPr>
        <p:spPr>
          <a:xfrm>
            <a:off x="10309225" y="5097780"/>
            <a:ext cx="37020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95250" y="5699125"/>
            <a:ext cx="1737360" cy="650875"/>
            <a:chOff x="2984" y="7660"/>
            <a:chExt cx="2717" cy="803"/>
          </a:xfrm>
        </p:grpSpPr>
        <p:sp>
          <p:nvSpPr>
            <p:cNvPr id="144" name="圆角矩形标注 143"/>
            <p:cNvSpPr/>
            <p:nvPr/>
          </p:nvSpPr>
          <p:spPr>
            <a:xfrm rot="10800000">
              <a:off x="2984" y="7660"/>
              <a:ext cx="2717" cy="803"/>
            </a:xfrm>
            <a:prstGeom prst="wedgeRoundRectCallout">
              <a:avLst>
                <a:gd name="adj1" fmla="val -2337"/>
                <a:gd name="adj2" fmla="val 136799"/>
                <a:gd name="adj3" fmla="val 166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116" y="7660"/>
              <a:ext cx="2451" cy="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Immediate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dependency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3359150" y="5704840"/>
            <a:ext cx="1737360" cy="650875"/>
            <a:chOff x="2984" y="7660"/>
            <a:chExt cx="2717" cy="803"/>
          </a:xfrm>
        </p:grpSpPr>
        <p:sp>
          <p:nvSpPr>
            <p:cNvPr id="147" name="圆角矩形标注 146"/>
            <p:cNvSpPr/>
            <p:nvPr/>
          </p:nvSpPr>
          <p:spPr>
            <a:xfrm rot="10800000">
              <a:off x="2984" y="7660"/>
              <a:ext cx="2717" cy="803"/>
            </a:xfrm>
            <a:prstGeom prst="wedgeRoundRectCallout">
              <a:avLst>
                <a:gd name="adj1" fmla="val -2337"/>
                <a:gd name="adj2" fmla="val 136799"/>
                <a:gd name="adj3" fmla="val 16667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116" y="7660"/>
              <a:ext cx="2451" cy="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Deferrable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 algn="ctr"/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dependency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159" name="下弧形箭头 158"/>
          <p:cNvSpPr/>
          <p:nvPr/>
        </p:nvSpPr>
        <p:spPr>
          <a:xfrm rot="10800000">
            <a:off x="587375" y="4634230"/>
            <a:ext cx="1027430" cy="279400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下弧形箭头 159"/>
          <p:cNvSpPr/>
          <p:nvPr/>
        </p:nvSpPr>
        <p:spPr>
          <a:xfrm rot="10800000">
            <a:off x="3713480" y="4634230"/>
            <a:ext cx="1027430" cy="2794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1" name="下弧形箭头 160"/>
          <p:cNvSpPr/>
          <p:nvPr/>
        </p:nvSpPr>
        <p:spPr>
          <a:xfrm rot="10800000">
            <a:off x="6945630" y="4634230"/>
            <a:ext cx="1027430" cy="279400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2" name="下弧形箭头 161"/>
          <p:cNvSpPr/>
          <p:nvPr/>
        </p:nvSpPr>
        <p:spPr>
          <a:xfrm rot="10800000">
            <a:off x="9928225" y="4634230"/>
            <a:ext cx="1027430" cy="2794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7291705" y="5097780"/>
            <a:ext cx="36766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Google Shape;60;p14"/>
          <p:cNvSpPr txBox="1"/>
          <p:nvPr/>
        </p:nvSpPr>
        <p:spPr>
          <a:xfrm>
            <a:off x="2166620" y="1313815"/>
            <a:ext cx="3059430" cy="1793875"/>
          </a:xfrm>
          <a:prstGeom prst="rect">
            <a:avLst/>
          </a:prstGeom>
          <a:solidFill>
            <a:srgbClr val="D39E90"/>
          </a:solidFill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sz="2400" dirty="0" smtClean="0">
                <a:latin typeface="Comic Sans MS" panose="030F0702030302020204" pitchFamily="66" charset="0"/>
              </a:rPr>
              <a:t>Every cycle contains </a:t>
            </a:r>
            <a:r>
              <a:rPr lang="en-US" sz="2400" dirty="0" smtClean="0">
                <a:latin typeface="Comic Sans MS" panose="030F0702030302020204" pitchFamily="66" charset="0"/>
              </a:rPr>
              <a:t>d</a:t>
            </a:r>
            <a:r>
              <a:rPr sz="2400" dirty="0" smtClean="0">
                <a:latin typeface="Comic Sans MS" panose="030F0702030302020204" pitchFamily="66" charset="0"/>
              </a:rPr>
              <a:t>eferrable pieces, ensured by offline checking</a:t>
            </a:r>
            <a:endParaRPr sz="2400" dirty="0" smtClean="0">
              <a:latin typeface="Comic Sans MS" panose="030F0702030302020204" pitchFamily="66" charset="0"/>
            </a:endParaRPr>
          </a:p>
        </p:txBody>
      </p:sp>
      <p:sp>
        <p:nvSpPr>
          <p:cNvPr id="165" name="Google Shape;60;p14"/>
          <p:cNvSpPr txBox="1"/>
          <p:nvPr/>
        </p:nvSpPr>
        <p:spPr>
          <a:xfrm>
            <a:off x="6377940" y="1325245"/>
            <a:ext cx="2929890" cy="1793875"/>
          </a:xfrm>
          <a:prstGeom prst="rect">
            <a:avLst/>
          </a:prstGeom>
          <a:solidFill>
            <a:srgbClr val="D39E90"/>
          </a:solidFill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sz="2400" dirty="0" smtClean="0">
                <a:latin typeface="Comic Sans MS" panose="030F0702030302020204" pitchFamily="66" charset="0"/>
              </a:rPr>
              <a:t>A cycle with</a:t>
            </a:r>
            <a:endParaRPr sz="2400" dirty="0" smtClean="0">
              <a:latin typeface="Comic Sans MS" panose="030F0702030302020204" pitchFamily="66" charset="0"/>
            </a:endParaRPr>
          </a:p>
          <a:p>
            <a:pPr algn="l">
              <a:lnSpc>
                <a:spcPct val="130000"/>
              </a:lnSpc>
            </a:pPr>
            <a:r>
              <a:rPr sz="2400" dirty="0" smtClean="0">
                <a:latin typeface="Comic Sans MS" panose="030F0702030302020204" pitchFamily="66" charset="0"/>
              </a:rPr>
              <a:t>deferrable pieces is safe to reorder</a:t>
            </a:r>
            <a:endParaRPr sz="2400" dirty="0" smtClean="0">
              <a:latin typeface="Comic Sans MS" panose="030F0702030302020204" pitchFamily="66" charset="0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3525520" y="3232150"/>
            <a:ext cx="1440180" cy="400685"/>
            <a:chOff x="3299" y="5641"/>
            <a:chExt cx="3773" cy="1651"/>
          </a:xfrm>
        </p:grpSpPr>
        <p:sp>
          <p:nvSpPr>
            <p:cNvPr id="167" name="剪去单角的矩形 166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513455" y="3718560"/>
            <a:ext cx="1440180" cy="400685"/>
            <a:chOff x="3299" y="5641"/>
            <a:chExt cx="3773" cy="1651"/>
          </a:xfrm>
        </p:grpSpPr>
        <p:sp>
          <p:nvSpPr>
            <p:cNvPr id="170" name="剪去单角的矩形 169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9715500" y="3232150"/>
            <a:ext cx="1440180" cy="400685"/>
            <a:chOff x="3299" y="5641"/>
            <a:chExt cx="3773" cy="1651"/>
          </a:xfrm>
        </p:grpSpPr>
        <p:sp>
          <p:nvSpPr>
            <p:cNvPr id="173" name="剪去单角的矩形 172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orderline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9727565" y="3689985"/>
            <a:ext cx="1440180" cy="400685"/>
            <a:chOff x="3299" y="5641"/>
            <a:chExt cx="3773" cy="1651"/>
          </a:xfrm>
        </p:grpSpPr>
        <p:sp>
          <p:nvSpPr>
            <p:cNvPr id="176" name="剪去单角的矩形 175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3331" y="5641"/>
              <a:ext cx="3741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orderline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advTm="118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ldLvl="0" animBg="1"/>
      <p:bldP spid="137" grpId="0" animBg="1"/>
      <p:bldP spid="133" grpId="0" animBg="1"/>
      <p:bldP spid="134" grpId="0" animBg="1"/>
      <p:bldP spid="136" grpId="0" bldLvl="0" animBg="1"/>
      <p:bldP spid="135" grpId="0" animBg="1"/>
      <p:bldP spid="131" grpId="0" animBg="1"/>
      <p:bldP spid="132" grpId="0" animBg="1"/>
      <p:bldP spid="162" grpId="0" animBg="1"/>
      <p:bldP spid="161" grpId="0" animBg="1"/>
      <p:bldP spid="160" grpId="0" animBg="1"/>
      <p:bldP spid="159" grpId="0" animBg="1"/>
      <p:bldP spid="165" grpId="0" animBg="1"/>
      <p:bldP spid="16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/>
          <p:cNvSpPr txBox="1"/>
          <p:nvPr/>
        </p:nvSpPr>
        <p:spPr>
          <a:xfrm>
            <a:off x="415290" y="581660"/>
            <a:ext cx="8170545" cy="733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omic Sans MS" panose="030F0702030302020204" pitchFamily="66" charset="0"/>
              </a:rPr>
              <a:t>ROCOCO: Summary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305" y="1257935"/>
            <a:ext cx="7333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Key Techniques</a:t>
            </a:r>
            <a:endParaRPr lang="zh-CN" altLang="en-US" sz="2400">
              <a:latin typeface="Comic Sans MS" panose="030F0702030302020204" pitchFamily="66" charset="0"/>
              <a:cs typeface="Comic Sans MS" panose="030F0702030302020204" pitchFamily="66" charset="0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Two-phase protocol</a:t>
            </a:r>
            <a:endParaRPr lang="zh-CN" altLang="en-US" sz="2400">
              <a:latin typeface="Comic Sans MS" panose="030F0702030302020204" pitchFamily="66" charset="0"/>
              <a:cs typeface="Comic Sans MS" panose="030F0702030302020204" pitchFamily="66" charset="0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Decentralized dependency tracking</a:t>
            </a:r>
            <a:endParaRPr lang="zh-CN" altLang="en-US" sz="2400">
              <a:latin typeface="Comic Sans MS" panose="030F0702030302020204" pitchFamily="66" charset="0"/>
              <a:cs typeface="Comic Sans MS" panose="030F0702030302020204" pitchFamily="66" charset="0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Offline checking</a:t>
            </a:r>
            <a:endParaRPr lang="zh-CN" altLang="en-US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4305" y="3658235"/>
            <a:ext cx="73336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</a:rPr>
              <a:t>Other Details</a:t>
            </a:r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Fault tolerance</a:t>
            </a:r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Merge p</a:t>
            </a: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</a:rPr>
              <a:t>ieces</a:t>
            </a:r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</a:rPr>
              <a:t>Read-only transaction</a:t>
            </a:r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571500" lvl="2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Comic Sans MS" panose="030F0702030302020204" pitchFamily="66" charset="0"/>
                <a:cs typeface="Comic Sans MS" panose="030F0702030302020204" pitchFamily="66" charset="0"/>
              </a:rPr>
              <a:t>     ... ...</a:t>
            </a: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</a:rPr>
              <a:t>  </a:t>
            </a:r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/>
          <p:cNvSpPr txBox="1"/>
          <p:nvPr/>
        </p:nvSpPr>
        <p:spPr>
          <a:xfrm>
            <a:off x="415290" y="581660"/>
            <a:ext cx="8170545" cy="733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Evaluation 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290" y="2120900"/>
            <a:ext cx="7662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</a:rPr>
              <a:t>How does ROCOCO perform under contention?</a:t>
            </a:r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</a:rPr>
              <a:t>How does ROCOCO scale?</a:t>
            </a:r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/>
          <p:cNvSpPr txBox="1"/>
          <p:nvPr/>
        </p:nvSpPr>
        <p:spPr>
          <a:xfrm>
            <a:off x="415290" y="581660"/>
            <a:ext cx="8170545" cy="733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Evaluation 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860" y="1533525"/>
            <a:ext cx="7774940" cy="4852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/>
          <p:cNvSpPr txBox="1"/>
          <p:nvPr/>
        </p:nvSpPr>
        <p:spPr>
          <a:xfrm>
            <a:off x="415290" y="581660"/>
            <a:ext cx="8170545" cy="733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Evaluation 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1436370"/>
            <a:ext cx="7237095" cy="4754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/>
          <p:cNvSpPr txBox="1"/>
          <p:nvPr/>
        </p:nvSpPr>
        <p:spPr>
          <a:xfrm>
            <a:off x="415290" y="581660"/>
            <a:ext cx="8170545" cy="733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Evaluation 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195" y="1524635"/>
            <a:ext cx="7818755" cy="487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4"/>
          <p:cNvSpPr txBox="1"/>
          <p:nvPr/>
        </p:nvSpPr>
        <p:spPr>
          <a:xfrm>
            <a:off x="415600" y="134553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000000"/>
              </a:buClr>
              <a:buNone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3" name="Google Shape;60;p14"/>
          <p:cNvSpPr txBox="1"/>
          <p:nvPr/>
        </p:nvSpPr>
        <p:spPr>
          <a:xfrm>
            <a:off x="415600" y="5819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Outline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sp>
        <p:nvSpPr>
          <p:cNvPr id="6" name="Google Shape;61;p14"/>
          <p:cNvSpPr txBox="1"/>
          <p:nvPr/>
        </p:nvSpPr>
        <p:spPr>
          <a:xfrm>
            <a:off x="929640" y="1536700"/>
            <a:ext cx="10846435" cy="455549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Introduction</a:t>
            </a:r>
            <a:endParaRPr lang="en-US" sz="2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ROCOCO</a:t>
            </a:r>
            <a:endParaRPr lang="en-US" altLang="zh-CN" sz="2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Evaluation</a:t>
            </a:r>
            <a:endParaRPr lang="en-US" altLang="zh-CN" sz="2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Conclusion</a:t>
            </a:r>
            <a:endParaRPr lang="en-US" altLang="zh-CN" sz="2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152400" indent="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127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/>
          <p:cNvSpPr txBox="1"/>
          <p:nvPr/>
        </p:nvSpPr>
        <p:spPr>
          <a:xfrm>
            <a:off x="415290" y="581660"/>
            <a:ext cx="8170545" cy="733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omic Sans MS" panose="030F0702030302020204" pitchFamily="66" charset="0"/>
              </a:rPr>
              <a:t>Conclusion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7910" y="1451610"/>
            <a:ext cx="89490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</a:rPr>
              <a:t>Traditional protocols perform poorly w/ contention</a:t>
            </a:r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omic Sans MS" panose="030F0702030302020204" pitchFamily="66" charset="0"/>
                <a:cs typeface="Comic Sans MS" panose="030F0702030302020204" pitchFamily="66" charset="0"/>
              </a:rPr>
              <a:t>OCC aborts &amp; 2PL blocks</a:t>
            </a:r>
            <a:endParaRPr lang="en-US" altLang="zh-CN" sz="20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7910" y="2686685"/>
            <a:ext cx="102063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</a:rPr>
              <a:t>Rococo defers execution to enable reordering</a:t>
            </a:r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omic Sans MS" panose="030F0702030302020204" pitchFamily="66" charset="0"/>
                <a:cs typeface="Comic Sans MS" panose="030F0702030302020204" pitchFamily="66" charset="0"/>
              </a:rPr>
              <a:t>Achieve strict serializability w/o aborting or blocking for common workloads</a:t>
            </a:r>
            <a:endParaRPr lang="en-US" altLang="zh-CN" sz="20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7910" y="4041140"/>
            <a:ext cx="89490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</a:rPr>
              <a:t>Rococo outperforms 2PL &amp; OCC</a:t>
            </a:r>
            <a:endParaRPr lang="en-US" altLang="zh-CN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omic Sans MS" panose="030F0702030302020204" pitchFamily="66" charset="0"/>
                <a:cs typeface="Comic Sans MS" panose="030F0702030302020204" pitchFamily="66" charset="0"/>
              </a:rPr>
              <a:t>With growing contention</a:t>
            </a:r>
            <a:endParaRPr lang="en-US" altLang="zh-CN" sz="20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omic Sans MS" panose="030F0702030302020204" pitchFamily="66" charset="0"/>
                <a:cs typeface="Comic Sans MS" panose="030F0702030302020204" pitchFamily="66" charset="0"/>
              </a:rPr>
              <a:t>Scales out</a:t>
            </a:r>
            <a:endParaRPr lang="en-US" altLang="zh-CN" sz="20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8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955" y="1844040"/>
            <a:ext cx="4876800" cy="4876800"/>
          </a:xfrm>
          <a:prstGeom prst="rect">
            <a:avLst/>
          </a:prstGeom>
        </p:spPr>
      </p:pic>
      <p:sp>
        <p:nvSpPr>
          <p:cNvPr id="73" name="Google Shape;60;p14"/>
          <p:cNvSpPr txBox="1"/>
          <p:nvPr/>
        </p:nvSpPr>
        <p:spPr>
          <a:xfrm>
            <a:off x="4822190" y="935355"/>
            <a:ext cx="1715135" cy="7639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 smtClean="0">
                <a:latin typeface="Comic Sans MS" panose="030F0702030302020204" pitchFamily="66" charset="0"/>
              </a:rPr>
              <a:t>Q&amp;A</a:t>
            </a:r>
            <a:endParaRPr lang="en-US" altLang="zh-CN" sz="4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61;p14"/>
          <p:cNvSpPr txBox="1"/>
          <p:nvPr/>
        </p:nvSpPr>
        <p:spPr>
          <a:xfrm>
            <a:off x="975995" y="1595120"/>
            <a:ext cx="6628130" cy="6718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What large web sites need </a:t>
            </a:r>
            <a:r>
              <a:rPr lang="zh-CN" altLang="en-US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？</a:t>
            </a:r>
            <a:endParaRPr lang="zh-CN" altLang="en-US" sz="2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Google Shape;61;p14"/>
          <p:cNvSpPr txBox="1"/>
          <p:nvPr/>
        </p:nvSpPr>
        <p:spPr>
          <a:xfrm>
            <a:off x="975995" y="3794125"/>
            <a:ext cx="9124315" cy="6813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concurrency control to to guarantee strict serializability</a:t>
            </a:r>
            <a:endParaRPr lang="en-US" altLang="zh-CN" sz="2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Google Shape;61;p14"/>
          <p:cNvSpPr txBox="1"/>
          <p:nvPr/>
        </p:nvSpPr>
        <p:spPr>
          <a:xfrm>
            <a:off x="975995" y="2783205"/>
            <a:ext cx="9124315" cy="7683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 distributed online transaction processing system</a:t>
            </a:r>
            <a:endParaRPr lang="en-US" altLang="zh-CN" sz="2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Google Shape;60;p14"/>
          <p:cNvSpPr txBox="1"/>
          <p:nvPr/>
        </p:nvSpPr>
        <p:spPr>
          <a:xfrm>
            <a:off x="415290" y="581660"/>
            <a:ext cx="4163695" cy="7296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Introduction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advTm="482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4825" y="786130"/>
            <a:ext cx="8001000" cy="4549140"/>
          </a:xfrm>
          <a:prstGeom prst="rect">
            <a:avLst/>
          </a:prstGeom>
        </p:spPr>
      </p:pic>
      <p:sp>
        <p:nvSpPr>
          <p:cNvPr id="3" name="Google Shape;60;p14"/>
          <p:cNvSpPr txBox="1"/>
          <p:nvPr/>
        </p:nvSpPr>
        <p:spPr>
          <a:xfrm>
            <a:off x="415290" y="581660"/>
            <a:ext cx="10052685" cy="7639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  <a:sym typeface="+mn-ea"/>
              </a:rPr>
              <a:t>OCC&amp;2PL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sp>
        <p:nvSpPr>
          <p:cNvPr id="101" name="Google Shape;60;p14"/>
          <p:cNvSpPr txBox="1"/>
          <p:nvPr/>
        </p:nvSpPr>
        <p:spPr>
          <a:xfrm>
            <a:off x="4197985" y="5665470"/>
            <a:ext cx="6269990" cy="874395"/>
          </a:xfrm>
          <a:prstGeom prst="rect">
            <a:avLst/>
          </a:prstGeom>
          <a:solidFill>
            <a:srgbClr val="D39E90"/>
          </a:solidFill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  <a:sym typeface="+mn-ea"/>
              </a:rPr>
              <a:t>Serializability is Costly under Contention</a:t>
            </a: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3" name="Google Shape;60;p14"/>
          <p:cNvSpPr txBox="1"/>
          <p:nvPr/>
        </p:nvSpPr>
        <p:spPr>
          <a:xfrm>
            <a:off x="2745740" y="2030730"/>
            <a:ext cx="7517130" cy="2668905"/>
          </a:xfrm>
          <a:prstGeom prst="rect">
            <a:avLst/>
          </a:prstGeom>
          <a:solidFill>
            <a:srgbClr val="D39E90"/>
          </a:solidFill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ROCOCO's GOAL: Achieve serializability w/o aborting or blocking for common workloads</a:t>
            </a: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advTm="409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0;p14"/>
          <p:cNvSpPr txBox="1"/>
          <p:nvPr/>
        </p:nvSpPr>
        <p:spPr>
          <a:xfrm>
            <a:off x="4759325" y="581660"/>
            <a:ext cx="7296785" cy="5943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dirty="0" smtClean="0">
                <a:latin typeface="Comic Sans MS" panose="030F0702030302020204" pitchFamily="66" charset="0"/>
              </a:rPr>
              <a:t>ROCOCO(ReOrdering COnflicts for COncurrency)</a:t>
            </a: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26435" y="5062855"/>
            <a:ext cx="1943100" cy="988060"/>
            <a:chOff x="3807" y="7873"/>
            <a:chExt cx="3060" cy="1556"/>
          </a:xfrm>
        </p:grpSpPr>
        <p:sp>
          <p:nvSpPr>
            <p:cNvPr id="3" name="圆柱形 2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07" y="8367"/>
              <a:ext cx="30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strawberry=1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030085" y="5066665"/>
            <a:ext cx="1523365" cy="988060"/>
            <a:chOff x="10931" y="7858"/>
            <a:chExt cx="2399" cy="1556"/>
          </a:xfrm>
        </p:grpSpPr>
        <p:sp>
          <p:nvSpPr>
            <p:cNvPr id="4" name="圆柱形 3"/>
            <p:cNvSpPr/>
            <p:nvPr/>
          </p:nvSpPr>
          <p:spPr>
            <a:xfrm>
              <a:off x="10931" y="7858"/>
              <a:ext cx="2339" cy="1556"/>
            </a:xfrm>
            <a:prstGeom prst="can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241" y="8367"/>
              <a:ext cx="2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yogurt=1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97810" y="1417320"/>
            <a:ext cx="2374900" cy="1859280"/>
            <a:chOff x="3267" y="2783"/>
            <a:chExt cx="3740" cy="2928"/>
          </a:xfrm>
        </p:grpSpPr>
        <p:sp>
          <p:nvSpPr>
            <p:cNvPr id="8" name="矩形 7"/>
            <p:cNvSpPr/>
            <p:nvPr/>
          </p:nvSpPr>
          <p:spPr>
            <a:xfrm>
              <a:off x="3267" y="2783"/>
              <a:ext cx="3741" cy="2928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67" y="2890"/>
              <a:ext cx="3741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(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 &gt; 0) {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}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(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 &gt; 0) {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}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84950" y="1417320"/>
            <a:ext cx="2374900" cy="1859280"/>
            <a:chOff x="3267" y="2783"/>
            <a:chExt cx="3740" cy="2928"/>
          </a:xfrm>
        </p:grpSpPr>
        <p:sp>
          <p:nvSpPr>
            <p:cNvPr id="16" name="矩形 15"/>
            <p:cNvSpPr/>
            <p:nvPr/>
          </p:nvSpPr>
          <p:spPr>
            <a:xfrm>
              <a:off x="3267" y="2783"/>
              <a:ext cx="3741" cy="2928"/>
            </a:xfrm>
            <a:prstGeom prst="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67" y="2890"/>
              <a:ext cx="3741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(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 &gt; 0) {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}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(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 &gt; 0) {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}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9535" y="3707765"/>
            <a:ext cx="2374900" cy="1032510"/>
            <a:chOff x="3299" y="5666"/>
            <a:chExt cx="3740" cy="1626"/>
          </a:xfrm>
        </p:grpSpPr>
        <p:sp>
          <p:nvSpPr>
            <p:cNvPr id="19" name="剪去单角的矩形 18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99" y="5753"/>
              <a:ext cx="374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(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 &gt; 0) {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}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405620" y="4933315"/>
            <a:ext cx="2375535" cy="1032510"/>
            <a:chOff x="3299" y="5753"/>
            <a:chExt cx="3741" cy="1626"/>
          </a:xfrm>
        </p:grpSpPr>
        <p:sp>
          <p:nvSpPr>
            <p:cNvPr id="23" name="剪去单角的矩形 22"/>
            <p:cNvSpPr/>
            <p:nvPr/>
          </p:nvSpPr>
          <p:spPr>
            <a:xfrm>
              <a:off x="3299" y="5753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99" y="5753"/>
              <a:ext cx="374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if (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 &gt; 0) {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}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405620" y="3754120"/>
            <a:ext cx="2375535" cy="1032510"/>
            <a:chOff x="3299" y="5666"/>
            <a:chExt cx="3741" cy="1626"/>
          </a:xfrm>
        </p:grpSpPr>
        <p:sp>
          <p:nvSpPr>
            <p:cNvPr id="26" name="剪去单角的矩形 25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299" y="5753"/>
              <a:ext cx="374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if (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 &gt; 0) {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}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9535" y="4929505"/>
            <a:ext cx="2375535" cy="1032510"/>
            <a:chOff x="3299" y="5666"/>
            <a:chExt cx="3741" cy="1626"/>
          </a:xfrm>
        </p:grpSpPr>
        <p:sp>
          <p:nvSpPr>
            <p:cNvPr id="29" name="剪去单角的矩形 28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299" y="5753"/>
              <a:ext cx="374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if (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 &gt; 0) {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}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cxnSp>
        <p:nvCxnSpPr>
          <p:cNvPr id="31" name="直接箭头连接符 30"/>
          <p:cNvCxnSpPr>
            <a:stCxn id="8" idx="2"/>
            <a:endCxn id="24" idx="1"/>
          </p:cNvCxnSpPr>
          <p:nvPr/>
        </p:nvCxnSpPr>
        <p:spPr>
          <a:xfrm>
            <a:off x="3985895" y="3276600"/>
            <a:ext cx="5419725" cy="2117725"/>
          </a:xfrm>
          <a:prstGeom prst="straightConnector1">
            <a:avLst/>
          </a:prstGeom>
          <a:ln w="28575">
            <a:solidFill>
              <a:srgbClr val="9DC3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2"/>
            <a:endCxn id="20" idx="3"/>
          </p:cNvCxnSpPr>
          <p:nvPr/>
        </p:nvCxnSpPr>
        <p:spPr>
          <a:xfrm flipH="1">
            <a:off x="2465070" y="3276600"/>
            <a:ext cx="1520825" cy="947420"/>
          </a:xfrm>
          <a:prstGeom prst="straightConnector1">
            <a:avLst/>
          </a:prstGeom>
          <a:ln w="28575">
            <a:solidFill>
              <a:srgbClr val="9DC3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6" idx="2"/>
            <a:endCxn id="30" idx="3"/>
          </p:cNvCxnSpPr>
          <p:nvPr/>
        </p:nvCxnSpPr>
        <p:spPr>
          <a:xfrm flipH="1">
            <a:off x="2465070" y="3276600"/>
            <a:ext cx="5307965" cy="216916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2"/>
            <a:endCxn id="27" idx="1"/>
          </p:cNvCxnSpPr>
          <p:nvPr/>
        </p:nvCxnSpPr>
        <p:spPr>
          <a:xfrm>
            <a:off x="7773035" y="3276600"/>
            <a:ext cx="1632585" cy="993775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60;p14"/>
          <p:cNvSpPr txBox="1"/>
          <p:nvPr/>
        </p:nvSpPr>
        <p:spPr>
          <a:xfrm>
            <a:off x="415290" y="581660"/>
            <a:ext cx="4109720" cy="704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ROCOCO: Approach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pic>
        <p:nvPicPr>
          <p:cNvPr id="49" name="图片 48" descr="347737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46210" y="1410970"/>
            <a:ext cx="914400" cy="914400"/>
          </a:xfrm>
          <a:prstGeom prst="rect">
            <a:avLst/>
          </a:prstGeom>
        </p:spPr>
      </p:pic>
      <p:pic>
        <p:nvPicPr>
          <p:cNvPr id="50" name="图片 49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20" y="1410970"/>
            <a:ext cx="920750" cy="9207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405620" y="3754120"/>
            <a:ext cx="2375535" cy="1032510"/>
            <a:chOff x="3299" y="5753"/>
            <a:chExt cx="3741" cy="1626"/>
          </a:xfrm>
        </p:grpSpPr>
        <p:sp>
          <p:nvSpPr>
            <p:cNvPr id="18" name="剪去单角的矩形 17"/>
            <p:cNvSpPr/>
            <p:nvPr/>
          </p:nvSpPr>
          <p:spPr>
            <a:xfrm>
              <a:off x="3299" y="5753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99" y="5753"/>
              <a:ext cx="374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if (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 &gt; 0) {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}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405620" y="4919980"/>
            <a:ext cx="2375535" cy="1032510"/>
            <a:chOff x="3299" y="5666"/>
            <a:chExt cx="3741" cy="1626"/>
          </a:xfrm>
        </p:grpSpPr>
        <p:sp>
          <p:nvSpPr>
            <p:cNvPr id="39" name="剪去单角的矩形 38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299" y="5753"/>
              <a:ext cx="374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if (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 &gt; 0) {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  <a:sym typeface="+mn-ea"/>
                </a:rPr>
                <a:t>}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cxnSp>
        <p:nvCxnSpPr>
          <p:cNvPr id="41" name="直接箭头连接符 40"/>
          <p:cNvCxnSpPr>
            <a:stCxn id="13" idx="2"/>
            <a:endCxn id="36" idx="1"/>
          </p:cNvCxnSpPr>
          <p:nvPr/>
        </p:nvCxnSpPr>
        <p:spPr>
          <a:xfrm>
            <a:off x="3985895" y="3238500"/>
            <a:ext cx="5419725" cy="976630"/>
          </a:xfrm>
          <a:prstGeom prst="straightConnector1">
            <a:avLst/>
          </a:prstGeom>
          <a:ln w="28575">
            <a:solidFill>
              <a:srgbClr val="9DC3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40" idx="1"/>
          </p:cNvCxnSpPr>
          <p:nvPr/>
        </p:nvCxnSpPr>
        <p:spPr>
          <a:xfrm>
            <a:off x="7773035" y="3238500"/>
            <a:ext cx="1632585" cy="2197735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7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/>
          <p:cNvSpPr txBox="1"/>
          <p:nvPr/>
        </p:nvSpPr>
        <p:spPr>
          <a:xfrm>
            <a:off x="415290" y="581660"/>
            <a:ext cx="8170545" cy="733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ROCOCO: Key Techniques 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290" y="1621790"/>
            <a:ext cx="8989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800">
                <a:latin typeface="Comic Sans MS" panose="030F0702030302020204" pitchFamily="66" charset="0"/>
                <a:cs typeface="Comic Sans MS" panose="030F0702030302020204" pitchFamily="66" charset="0"/>
              </a:rPr>
              <a:t>Two-phase protocol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Comic Sans MS" panose="030F0702030302020204" pitchFamily="66" charset="0"/>
                <a:cs typeface="Comic Sans MS" panose="030F0702030302020204" pitchFamily="66" charset="0"/>
              </a:rPr>
              <a:t>Most pieces are executed at the </a:t>
            </a:r>
            <a:r>
              <a:rPr lang="en-US" altLang="zh-CN" sz="2000">
                <a:latin typeface="Comic Sans MS" panose="030F0702030302020204" pitchFamily="66" charset="0"/>
                <a:cs typeface="Comic Sans MS" panose="030F0702030302020204" pitchFamily="66" charset="0"/>
              </a:rPr>
              <a:t>second(commit) phase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036955" y="4458970"/>
            <a:ext cx="9787255" cy="298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22010" y="4815205"/>
            <a:ext cx="2305685" cy="460375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</a:rPr>
              <a:t>Commit Phase</a:t>
            </a:r>
            <a:endParaRPr lang="zh-CN" altLang="en-US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1395" y="3165475"/>
            <a:ext cx="1881505" cy="460375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Start Phase</a:t>
            </a:r>
            <a:endParaRPr lang="zh-CN" altLang="en-US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32735" y="2647950"/>
            <a:ext cx="232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882900" y="3165475"/>
            <a:ext cx="185674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Send pieces to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servers w/o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executing them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27695" y="4815205"/>
            <a:ext cx="199580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Establish a final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order and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execute pieces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41525" y="4815205"/>
            <a:ext cx="2035175" cy="1007745"/>
            <a:chOff x="1764" y="5738"/>
            <a:chExt cx="3205" cy="1587"/>
          </a:xfrm>
        </p:grpSpPr>
        <p:sp>
          <p:nvSpPr>
            <p:cNvPr id="17" name="椭圆形标注 16"/>
            <p:cNvSpPr/>
            <p:nvPr/>
          </p:nvSpPr>
          <p:spPr>
            <a:xfrm rot="10800000">
              <a:off x="1774" y="5738"/>
              <a:ext cx="3190" cy="1587"/>
            </a:xfrm>
            <a:prstGeom prst="wedgeEllipseCallou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64" y="5904"/>
              <a:ext cx="32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Set up a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 algn="ctr"/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provisional order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0800000">
            <a:off x="7935595" y="3148965"/>
            <a:ext cx="2035175" cy="1007745"/>
            <a:chOff x="1759" y="5618"/>
            <a:chExt cx="3205" cy="1587"/>
          </a:xfrm>
        </p:grpSpPr>
        <p:sp>
          <p:nvSpPr>
            <p:cNvPr id="22" name="椭圆形标注 21"/>
            <p:cNvSpPr/>
            <p:nvPr/>
          </p:nvSpPr>
          <p:spPr>
            <a:xfrm rot="10800000">
              <a:off x="1774" y="5618"/>
              <a:ext cx="3190" cy="1587"/>
            </a:xfrm>
            <a:prstGeom prst="wedgeEllipseCallou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 rot="10800000">
              <a:off x="1759" y="5964"/>
              <a:ext cx="32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Reorder for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  <a:p>
              <a:pPr algn="ctr"/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serializability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advTm="39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ldLvl="0" animBg="1"/>
      <p:bldP spid="12" grpId="0" bldLvl="0" animBg="1"/>
      <p:bldP spid="9" grpId="0" bldLvl="0" animBg="1"/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/>
          <p:cNvSpPr txBox="1"/>
          <p:nvPr/>
        </p:nvSpPr>
        <p:spPr>
          <a:xfrm>
            <a:off x="415290" y="581660"/>
            <a:ext cx="8170545" cy="733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ROCOCO: Key Techniques 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290" y="1621790"/>
            <a:ext cx="8989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800">
                <a:latin typeface="Comic Sans MS" panose="030F0702030302020204" pitchFamily="66" charset="0"/>
                <a:cs typeface="Comic Sans MS" panose="030F0702030302020204" pitchFamily="66" charset="0"/>
              </a:rPr>
              <a:t>Two-phase protocol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Comic Sans MS" panose="030F0702030302020204" pitchFamily="66" charset="0"/>
                <a:cs typeface="Comic Sans MS" panose="030F0702030302020204" pitchFamily="66" charset="0"/>
              </a:rPr>
              <a:t>Most pieces are executed at the </a:t>
            </a:r>
            <a:r>
              <a:rPr lang="en-US" altLang="zh-CN" sz="2000">
                <a:latin typeface="Comic Sans MS" panose="030F0702030302020204" pitchFamily="66" charset="0"/>
                <a:cs typeface="Comic Sans MS" panose="030F0702030302020204" pitchFamily="66" charset="0"/>
              </a:rPr>
              <a:t>second(commit) phase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290" y="2787650"/>
            <a:ext cx="898969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800">
                <a:latin typeface="Comic Sans MS" panose="030F0702030302020204" pitchFamily="66" charset="0"/>
                <a:cs typeface="Comic Sans MS" panose="030F0702030302020204" pitchFamily="66" charset="0"/>
              </a:rPr>
              <a:t>Decentralized dependency tracking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Servers track pieces</a:t>
            </a:r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'</a:t>
            </a:r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arrival order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Identify non-serializable orders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Deterministically reorder pieces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" y="4429125"/>
            <a:ext cx="89896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800">
                <a:latin typeface="Comic Sans MS" panose="030F0702030302020204" pitchFamily="66" charset="0"/>
                <a:cs typeface="Comic Sans MS" panose="030F0702030302020204" pitchFamily="66" charset="0"/>
              </a:rPr>
              <a:t>Offline workload checking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Identifies safe workloads (common)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omic Sans MS" panose="030F0702030302020204" pitchFamily="66" charset="0"/>
                <a:cs typeface="Comic Sans MS" panose="030F0702030302020204" pitchFamily="66" charset="0"/>
              </a:rPr>
              <a:t>Identifies small parts that need traditional approaches (rare)</a:t>
            </a:r>
            <a:endParaRPr lang="zh-CN" alt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3" name="Google Shape;60;p14"/>
          <p:cNvSpPr txBox="1"/>
          <p:nvPr/>
        </p:nvSpPr>
        <p:spPr>
          <a:xfrm>
            <a:off x="7893685" y="1953260"/>
            <a:ext cx="3000375" cy="1391285"/>
          </a:xfrm>
          <a:prstGeom prst="rect">
            <a:avLst/>
          </a:prstGeom>
          <a:solidFill>
            <a:srgbClr val="D39E90"/>
          </a:solidFill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Enable piece reordering for serializability</a:t>
            </a: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  <p:sp>
        <p:nvSpPr>
          <p:cNvPr id="18" name="Google Shape;60;p14"/>
          <p:cNvSpPr txBox="1"/>
          <p:nvPr/>
        </p:nvSpPr>
        <p:spPr>
          <a:xfrm>
            <a:off x="7884160" y="3890010"/>
            <a:ext cx="3010535" cy="1031875"/>
          </a:xfrm>
          <a:prstGeom prst="rect">
            <a:avLst/>
          </a:prstGeom>
          <a:solidFill>
            <a:srgbClr val="D39E90"/>
          </a:solidFill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Avoid aborts for common workloads</a:t>
            </a: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advTm="721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7395210" y="1217930"/>
            <a:ext cx="1089660" cy="2394585"/>
            <a:chOff x="2813" y="5811"/>
            <a:chExt cx="3091" cy="3771"/>
          </a:xfrm>
        </p:grpSpPr>
        <p:sp>
          <p:nvSpPr>
            <p:cNvPr id="79" name="流程图: 文档 78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813" y="5811"/>
              <a:ext cx="30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853170" y="3942080"/>
            <a:ext cx="2221230" cy="2394585"/>
            <a:chOff x="2813" y="5811"/>
            <a:chExt cx="3090" cy="3771"/>
          </a:xfrm>
        </p:grpSpPr>
        <p:sp>
          <p:nvSpPr>
            <p:cNvPr id="61" name="流程图: 文档 60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13" y="5811"/>
              <a:ext cx="11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2" name="Google Shape;60;p14"/>
          <p:cNvSpPr txBox="1"/>
          <p:nvPr/>
        </p:nvSpPr>
        <p:spPr>
          <a:xfrm>
            <a:off x="415290" y="581660"/>
            <a:ext cx="6543675" cy="75311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ROCOCO: Start Phase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180590" y="3942080"/>
            <a:ext cx="2224955" cy="2394585"/>
            <a:chOff x="2813" y="5811"/>
            <a:chExt cx="3090" cy="3771"/>
          </a:xfrm>
        </p:grpSpPr>
        <p:sp>
          <p:nvSpPr>
            <p:cNvPr id="57" name="流程图: 文档 56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13" y="5811"/>
              <a:ext cx="12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135870" y="5771515"/>
            <a:ext cx="1523365" cy="988060"/>
            <a:chOff x="10931" y="7858"/>
            <a:chExt cx="2399" cy="1556"/>
          </a:xfrm>
        </p:grpSpPr>
        <p:sp>
          <p:nvSpPr>
            <p:cNvPr id="8" name="圆柱形 7"/>
            <p:cNvSpPr/>
            <p:nvPr/>
          </p:nvSpPr>
          <p:spPr>
            <a:xfrm>
              <a:off x="10931" y="7858"/>
              <a:ext cx="2339" cy="1556"/>
            </a:xfrm>
            <a:prstGeom prst="can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41" y="8367"/>
              <a:ext cx="2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yogurt=1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69035" y="1417320"/>
            <a:ext cx="2375535" cy="1859280"/>
            <a:chOff x="3267" y="2783"/>
            <a:chExt cx="3741" cy="2928"/>
          </a:xfrm>
        </p:grpSpPr>
        <p:sp>
          <p:nvSpPr>
            <p:cNvPr id="16" name="矩形 15"/>
            <p:cNvSpPr/>
            <p:nvPr/>
          </p:nvSpPr>
          <p:spPr>
            <a:xfrm>
              <a:off x="3267" y="2783"/>
              <a:ext cx="3741" cy="2928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67" y="2890"/>
              <a:ext cx="37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T1: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04925" y="1855470"/>
            <a:ext cx="2080895" cy="394335"/>
            <a:chOff x="3299" y="5666"/>
            <a:chExt cx="3741" cy="1626"/>
          </a:xfrm>
        </p:grpSpPr>
        <p:sp>
          <p:nvSpPr>
            <p:cNvPr id="28" name="剪去单角的矩形 27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99" y="5753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pic>
        <p:nvPicPr>
          <p:cNvPr id="49" name="图片 48" descr="347737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104245" y="1328420"/>
            <a:ext cx="914400" cy="914400"/>
          </a:xfrm>
          <a:prstGeom prst="rect">
            <a:avLst/>
          </a:prstGeom>
        </p:spPr>
      </p:pic>
      <p:pic>
        <p:nvPicPr>
          <p:cNvPr id="50" name="图片 49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" y="1410970"/>
            <a:ext cx="920750" cy="9207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251835" y="5784850"/>
            <a:ext cx="1943100" cy="988060"/>
            <a:chOff x="3807" y="7873"/>
            <a:chExt cx="3060" cy="1556"/>
          </a:xfrm>
        </p:grpSpPr>
        <p:sp>
          <p:nvSpPr>
            <p:cNvPr id="5" name="圆柱形 4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07" y="8367"/>
              <a:ext cx="30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strawberry=1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642985" y="1334770"/>
            <a:ext cx="2374900" cy="1859280"/>
            <a:chOff x="10370" y="2232"/>
            <a:chExt cx="3740" cy="2928"/>
          </a:xfrm>
        </p:grpSpPr>
        <p:sp>
          <p:nvSpPr>
            <p:cNvPr id="25" name="矩形 24"/>
            <p:cNvSpPr/>
            <p:nvPr/>
          </p:nvSpPr>
          <p:spPr>
            <a:xfrm>
              <a:off x="10370" y="2232"/>
              <a:ext cx="3741" cy="2928"/>
            </a:xfrm>
            <a:prstGeom prst="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370" y="2339"/>
              <a:ext cx="37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T2: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304925" y="2478405"/>
            <a:ext cx="2080260" cy="394335"/>
            <a:chOff x="3299" y="5666"/>
            <a:chExt cx="3741" cy="1626"/>
          </a:xfrm>
        </p:grpSpPr>
        <p:sp>
          <p:nvSpPr>
            <p:cNvPr id="47" name="剪去单角的矩形 46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299" y="5753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785860" y="1772920"/>
            <a:ext cx="2110740" cy="394335"/>
            <a:chOff x="3299" y="5666"/>
            <a:chExt cx="3773" cy="1626"/>
          </a:xfrm>
        </p:grpSpPr>
        <p:sp>
          <p:nvSpPr>
            <p:cNvPr id="52" name="剪去单角的矩形 51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31" y="5667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766810" y="2403475"/>
            <a:ext cx="2129790" cy="394335"/>
            <a:chOff x="3299" y="5666"/>
            <a:chExt cx="3773" cy="1626"/>
          </a:xfrm>
        </p:grpSpPr>
        <p:sp>
          <p:nvSpPr>
            <p:cNvPr id="55" name="剪去单角的矩形 54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331" y="5714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59410" y="4289425"/>
            <a:ext cx="2071370" cy="394335"/>
            <a:chOff x="3299" y="5666"/>
            <a:chExt cx="3741" cy="1626"/>
          </a:xfrm>
        </p:grpSpPr>
        <p:sp>
          <p:nvSpPr>
            <p:cNvPr id="64" name="剪去单角的矩形 63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99" y="5753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3009265" y="4310380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695065" y="1217930"/>
            <a:ext cx="1089660" cy="2394585"/>
            <a:chOff x="2813" y="5811"/>
            <a:chExt cx="3091" cy="3771"/>
          </a:xfrm>
        </p:grpSpPr>
        <p:sp>
          <p:nvSpPr>
            <p:cNvPr id="69" name="流程图: 文档 68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813" y="5811"/>
              <a:ext cx="30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20040" y="5143500"/>
            <a:ext cx="2110740" cy="394335"/>
            <a:chOff x="3299" y="5666"/>
            <a:chExt cx="3773" cy="1626"/>
          </a:xfrm>
        </p:grpSpPr>
        <p:sp>
          <p:nvSpPr>
            <p:cNvPr id="73" name="剪去单角的矩形 72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331" y="5667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3009265" y="5143500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77" name="直接箭头连接符 76"/>
          <p:cNvCxnSpPr>
            <a:stCxn id="67" idx="2"/>
            <a:endCxn id="75" idx="0"/>
          </p:cNvCxnSpPr>
          <p:nvPr/>
        </p:nvCxnSpPr>
        <p:spPr>
          <a:xfrm>
            <a:off x="3293745" y="4678680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7660005" y="1786255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660005" y="2614295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86" name="直接箭头连接符 85"/>
          <p:cNvCxnSpPr>
            <a:endCxn id="85" idx="0"/>
          </p:cNvCxnSpPr>
          <p:nvPr/>
        </p:nvCxnSpPr>
        <p:spPr>
          <a:xfrm>
            <a:off x="7944485" y="2149475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3954780" y="2614295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057390" y="4304030"/>
            <a:ext cx="2129790" cy="394335"/>
            <a:chOff x="3299" y="5666"/>
            <a:chExt cx="3773" cy="1626"/>
          </a:xfrm>
        </p:grpSpPr>
        <p:sp>
          <p:nvSpPr>
            <p:cNvPr id="89" name="剪去单角的矩形 88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331" y="5714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075170" y="5122545"/>
            <a:ext cx="2080260" cy="394335"/>
            <a:chOff x="3299" y="5666"/>
            <a:chExt cx="3741" cy="1626"/>
          </a:xfrm>
        </p:grpSpPr>
        <p:sp>
          <p:nvSpPr>
            <p:cNvPr id="92" name="剪去单角的矩形 91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299" y="5753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9709785" y="4330065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709785" y="5143500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9994265" y="4698365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955415" y="1781175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4239895" y="2149475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850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  <p:bldP spid="75" grpId="0" animBg="1"/>
      <p:bldP spid="84" grpId="0" animBg="1"/>
      <p:bldP spid="85" grpId="0" animBg="1"/>
      <p:bldP spid="87" grpId="1" bldLvl="0" animBg="1"/>
      <p:bldP spid="94" grpId="0" bldLvl="0" animBg="1"/>
      <p:bldP spid="95" grpId="0" bldLvl="0" animBg="1"/>
      <p:bldP spid="9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9210675" y="1217930"/>
            <a:ext cx="1089660" cy="2394585"/>
            <a:chOff x="2813" y="5811"/>
            <a:chExt cx="3091" cy="3771"/>
          </a:xfrm>
        </p:grpSpPr>
        <p:sp>
          <p:nvSpPr>
            <p:cNvPr id="79" name="流程图: 文档 78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813" y="5811"/>
              <a:ext cx="30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853170" y="3942080"/>
            <a:ext cx="2221230" cy="2394585"/>
            <a:chOff x="2813" y="5811"/>
            <a:chExt cx="3090" cy="3771"/>
          </a:xfrm>
        </p:grpSpPr>
        <p:sp>
          <p:nvSpPr>
            <p:cNvPr id="61" name="流程图: 文档 60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13" y="5811"/>
              <a:ext cx="11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2" name="Google Shape;60;p14"/>
          <p:cNvSpPr txBox="1"/>
          <p:nvPr/>
        </p:nvSpPr>
        <p:spPr>
          <a:xfrm>
            <a:off x="415290" y="581660"/>
            <a:ext cx="6543675" cy="75311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Comic Sans MS" panose="030F0702030302020204" pitchFamily="66" charset="0"/>
              </a:rPr>
              <a:t>ROCOCO: Commit Phase</a:t>
            </a:r>
            <a:endParaRPr lang="en-US" altLang="zh-CN" sz="3200" dirty="0">
              <a:latin typeface="Comic Sans MS" panose="030F0702030302020204" pitchFamily="66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180590" y="3942080"/>
            <a:ext cx="2224955" cy="2394585"/>
            <a:chOff x="2813" y="5811"/>
            <a:chExt cx="3090" cy="3771"/>
          </a:xfrm>
        </p:grpSpPr>
        <p:sp>
          <p:nvSpPr>
            <p:cNvPr id="57" name="流程图: 文档 56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13" y="5811"/>
              <a:ext cx="12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135870" y="5771515"/>
            <a:ext cx="1523365" cy="988060"/>
            <a:chOff x="10931" y="7858"/>
            <a:chExt cx="2399" cy="1556"/>
          </a:xfrm>
        </p:grpSpPr>
        <p:sp>
          <p:nvSpPr>
            <p:cNvPr id="8" name="圆柱形 7"/>
            <p:cNvSpPr/>
            <p:nvPr/>
          </p:nvSpPr>
          <p:spPr>
            <a:xfrm>
              <a:off x="10931" y="7858"/>
              <a:ext cx="2339" cy="1556"/>
            </a:xfrm>
            <a:prstGeom prst="can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41" y="8367"/>
              <a:ext cx="2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yogurt=1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pic>
        <p:nvPicPr>
          <p:cNvPr id="49" name="图片 48" descr="34773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1620" y="1217930"/>
            <a:ext cx="914400" cy="914400"/>
          </a:xfrm>
          <a:prstGeom prst="rect">
            <a:avLst/>
          </a:prstGeom>
        </p:spPr>
      </p:pic>
      <p:pic>
        <p:nvPicPr>
          <p:cNvPr id="50" name="图片 49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17930"/>
            <a:ext cx="920750" cy="9207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251835" y="5784850"/>
            <a:ext cx="1943100" cy="988060"/>
            <a:chOff x="3807" y="7873"/>
            <a:chExt cx="3060" cy="1556"/>
          </a:xfrm>
        </p:grpSpPr>
        <p:sp>
          <p:nvSpPr>
            <p:cNvPr id="5" name="圆柱形 4"/>
            <p:cNvSpPr/>
            <p:nvPr/>
          </p:nvSpPr>
          <p:spPr>
            <a:xfrm>
              <a:off x="3882" y="7873"/>
              <a:ext cx="2339" cy="1556"/>
            </a:xfrm>
            <a:prstGeom prst="can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07" y="8367"/>
              <a:ext cx="30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strawberry=1</a:t>
              </a:r>
              <a:endParaRPr lang="en-US" altLang="zh-CN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59410" y="4289425"/>
            <a:ext cx="2071370" cy="394335"/>
            <a:chOff x="3299" y="5666"/>
            <a:chExt cx="3741" cy="1626"/>
          </a:xfrm>
        </p:grpSpPr>
        <p:sp>
          <p:nvSpPr>
            <p:cNvPr id="64" name="剪去单角的矩形 63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99" y="5753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3009265" y="4310380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450340" y="1217930"/>
            <a:ext cx="1089660" cy="2394585"/>
            <a:chOff x="2813" y="5811"/>
            <a:chExt cx="3091" cy="3771"/>
          </a:xfrm>
        </p:grpSpPr>
        <p:sp>
          <p:nvSpPr>
            <p:cNvPr id="69" name="流程图: 文档 68"/>
            <p:cNvSpPr/>
            <p:nvPr/>
          </p:nvSpPr>
          <p:spPr>
            <a:xfrm>
              <a:off x="2813" y="5811"/>
              <a:ext cx="3090" cy="3771"/>
            </a:xfrm>
            <a:prstGeom prst="flowChartDocument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813" y="5811"/>
              <a:ext cx="30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dep</a:t>
              </a:r>
              <a:endParaRPr 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20040" y="5143500"/>
            <a:ext cx="2110740" cy="394335"/>
            <a:chOff x="3299" y="5666"/>
            <a:chExt cx="3773" cy="1626"/>
          </a:xfrm>
        </p:grpSpPr>
        <p:sp>
          <p:nvSpPr>
            <p:cNvPr id="73" name="剪去单角的矩形 72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331" y="5667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</a:t>
              </a:r>
              <a:r>
                <a:rPr lang="en-US" altLang="zh-CN">
                  <a:latin typeface="Comic Sans MS" panose="030F0702030302020204" pitchFamily="66" charset="0"/>
                  <a:cs typeface="Comic Sans MS" panose="030F0702030302020204" pitchFamily="66" charset="0"/>
                </a:rPr>
                <a:t>strawberry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3009265" y="5143500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77" name="直接箭头连接符 76"/>
          <p:cNvCxnSpPr>
            <a:stCxn id="67" idx="2"/>
            <a:endCxn id="75" idx="0"/>
          </p:cNvCxnSpPr>
          <p:nvPr/>
        </p:nvCxnSpPr>
        <p:spPr>
          <a:xfrm>
            <a:off x="3293745" y="4678680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9475470" y="1786255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475470" y="2614295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86" name="直接箭头连接符 85"/>
          <p:cNvCxnSpPr>
            <a:endCxn id="85" idx="0"/>
          </p:cNvCxnSpPr>
          <p:nvPr/>
        </p:nvCxnSpPr>
        <p:spPr>
          <a:xfrm>
            <a:off x="9759950" y="2149475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710055" y="2614295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057390" y="4304030"/>
            <a:ext cx="2129790" cy="394335"/>
            <a:chOff x="3299" y="5666"/>
            <a:chExt cx="3773" cy="1626"/>
          </a:xfrm>
        </p:grpSpPr>
        <p:sp>
          <p:nvSpPr>
            <p:cNvPr id="89" name="剪去单角的矩形 88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331" y="5714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075170" y="5122545"/>
            <a:ext cx="2080260" cy="394335"/>
            <a:chOff x="3299" y="5666"/>
            <a:chExt cx="3741" cy="1626"/>
          </a:xfrm>
        </p:grpSpPr>
        <p:sp>
          <p:nvSpPr>
            <p:cNvPr id="92" name="剪去单角的矩形 91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299" y="5753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9709785" y="4330065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709785" y="5143500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9994265" y="4698365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710690" y="1781175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1995170" y="2149475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Google Shape;60;p14"/>
          <p:cNvSpPr txBox="1"/>
          <p:nvPr/>
        </p:nvSpPr>
        <p:spPr>
          <a:xfrm>
            <a:off x="4247515" y="1659255"/>
            <a:ext cx="3696970" cy="1069340"/>
          </a:xfrm>
          <a:prstGeom prst="rect">
            <a:avLst/>
          </a:prstGeom>
          <a:solidFill>
            <a:srgbClr val="D39E90"/>
          </a:solidFill>
          <a:ln w="28575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Sort the cycle by an</a:t>
            </a:r>
            <a:endParaRPr lang="en-US" altLang="zh-CN" sz="2400" dirty="0" smtClean="0">
              <a:latin typeface="Comic Sans MS" panose="030F0702030302020204" pitchFamily="66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deterministic order</a:t>
            </a: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10055" y="2619375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10690" y="1786255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995170" y="2154555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10690" y="2614295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11325" y="1781175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995805" y="2149475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弧形箭头 32"/>
          <p:cNvSpPr/>
          <p:nvPr/>
        </p:nvSpPr>
        <p:spPr>
          <a:xfrm rot="10800000">
            <a:off x="2673350" y="4465320"/>
            <a:ext cx="335915" cy="877570"/>
          </a:xfrm>
          <a:prstGeom prst="curved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70390" y="1786255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70390" y="2614295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36" name="直接箭头连接符 35"/>
          <p:cNvCxnSpPr>
            <a:endCxn id="35" idx="0"/>
          </p:cNvCxnSpPr>
          <p:nvPr/>
        </p:nvCxnSpPr>
        <p:spPr>
          <a:xfrm>
            <a:off x="9754870" y="2149475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475470" y="1786255"/>
            <a:ext cx="568960" cy="368300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T1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475470" y="2614295"/>
            <a:ext cx="568960" cy="368300"/>
          </a:xfrm>
          <a:prstGeom prst="rect">
            <a:avLst/>
          </a:prstGeom>
          <a:solidFill>
            <a:srgbClr val="FFF68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T2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cxnSp>
        <p:nvCxnSpPr>
          <p:cNvPr id="39" name="直接箭头连接符 38"/>
          <p:cNvCxnSpPr>
            <a:endCxn id="38" idx="0"/>
          </p:cNvCxnSpPr>
          <p:nvPr/>
        </p:nvCxnSpPr>
        <p:spPr>
          <a:xfrm>
            <a:off x="9759950" y="2149475"/>
            <a:ext cx="0" cy="4648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弧形箭头 40"/>
          <p:cNvSpPr/>
          <p:nvPr/>
        </p:nvSpPr>
        <p:spPr>
          <a:xfrm rot="10800000">
            <a:off x="10288270" y="4465320"/>
            <a:ext cx="339090" cy="876935"/>
          </a:xfrm>
          <a:prstGeom prst="curv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073265" y="4299585"/>
            <a:ext cx="2080260" cy="394335"/>
            <a:chOff x="3299" y="5666"/>
            <a:chExt cx="3741" cy="1626"/>
          </a:xfrm>
        </p:grpSpPr>
        <p:sp>
          <p:nvSpPr>
            <p:cNvPr id="66" name="剪去单角的矩形 65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299" y="5753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055485" y="5111115"/>
            <a:ext cx="2129790" cy="394335"/>
            <a:chOff x="3299" y="5666"/>
            <a:chExt cx="3773" cy="1626"/>
          </a:xfrm>
        </p:grpSpPr>
        <p:sp>
          <p:nvSpPr>
            <p:cNvPr id="81" name="剪去单角的矩形 80"/>
            <p:cNvSpPr/>
            <p:nvPr/>
          </p:nvSpPr>
          <p:spPr>
            <a:xfrm>
              <a:off x="3299" y="5666"/>
              <a:ext cx="3741" cy="1626"/>
            </a:xfrm>
            <a:prstGeom prst="snip1Rect">
              <a:avLst/>
            </a:prstGeom>
            <a:solidFill>
              <a:srgbClr val="FFF6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331" y="5714"/>
              <a:ext cx="3741" cy="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if </a:t>
              </a:r>
              <a:r>
                <a:rPr 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... yogurt</a:t>
              </a:r>
              <a:r>
                <a:rPr lang="zh-CN" altLang="en-US">
                  <a:latin typeface="Comic Sans MS" panose="030F0702030302020204" pitchFamily="66" charset="0"/>
                  <a:cs typeface="Comic Sans MS" panose="030F0702030302020204" pitchFamily="66" charset="0"/>
                </a:rPr>
                <a:t>--;</a:t>
              </a:r>
              <a:endParaRPr lang="zh-CN" altLang="en-US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advTm="653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16668 L 0.735677 0.242313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" y="1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16668 L 0.735677 0.242313 " pathEditMode="relative" rAng="0" ptsTypes="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" y="1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16668 L 0.735677 0.242313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" y="1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4 -0.022224 L 0.188905 0.246850 " pathEditMode="relative" rAng="0" ptsTypes="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1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4 -0.022224 L 0.188905 0.246850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1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4 -0.022224 L 0.188905 0.246850 " pathEditMode="relative" rAng="0" ptsTypes="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50938 0.251667 " pathEditMode="relative" ptsTypes="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50938 0.251667 " pathEditMode="relative" ptsTypes="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50938 0.251667 " pathEditMode="relative" ptsTypes="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8229 0.251667 " pathEditMode="relative" ptsTypes="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8229 0.251667 " pathEditMode="relative" ptsTypes="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8229 0.251667 " pathEditMode="relative" ptsTypes="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1" grpId="1" animBg="1"/>
      <p:bldP spid="22" grpId="1" animBg="1"/>
      <p:bldP spid="24" grpId="0" animBg="1"/>
      <p:bldP spid="26" grpId="0" animBg="1"/>
      <p:bldP spid="24" grpId="1" animBg="1"/>
      <p:bldP spid="26" grpId="1" animBg="1"/>
      <p:bldP spid="33" grpId="0" animBg="1"/>
      <p:bldP spid="34" grpId="0" animBg="1"/>
      <p:bldP spid="35" grpId="0" animBg="1"/>
      <p:bldP spid="34" grpId="1" animBg="1"/>
      <p:bldP spid="35" grpId="1" animBg="1"/>
      <p:bldP spid="37" grpId="0" animBg="1"/>
      <p:bldP spid="38" grpId="0" animBg="1"/>
      <p:bldP spid="37" grpId="1" animBg="1"/>
      <p:bldP spid="38" grpId="1" animBg="1"/>
      <p:bldP spid="41" grpId="0" animBg="1"/>
      <p:bldP spid="10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3844</Words>
  <Application>WPS 演示</Application>
  <PresentationFormat>宽屏</PresentationFormat>
  <Paragraphs>456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Comic Sans MS</vt:lpstr>
      <vt:lpstr>Comic Sans MS</vt:lpstr>
      <vt:lpstr>Wingdings</vt:lpstr>
      <vt:lpstr>微软雅黑</vt:lpstr>
      <vt:lpstr>Arial Unicode MS</vt:lpstr>
      <vt:lpstr>Calibri Light</vt:lpstr>
      <vt:lpstr>Calibri</vt:lpstr>
      <vt:lpstr>等线</vt:lpstr>
      <vt:lpstr>Office 主题</vt:lpstr>
      <vt:lpstr>Rococo: Extract more concurrency from distributed transactions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86183</dc:creator>
  <cp:lastModifiedBy>懒惰的小鸟1413879882</cp:lastModifiedBy>
  <cp:revision>879</cp:revision>
  <dcterms:created xsi:type="dcterms:W3CDTF">2018-10-17T06:33:00Z</dcterms:created>
  <dcterms:modified xsi:type="dcterms:W3CDTF">2019-04-19T04:00:50Z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