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sldIdLst>
    <p:sldId id="256" r:id="rId2"/>
    <p:sldId id="293" r:id="rId3"/>
    <p:sldId id="267" r:id="rId4"/>
    <p:sldId id="268" r:id="rId5"/>
    <p:sldId id="269" r:id="rId6"/>
    <p:sldId id="270" r:id="rId7"/>
    <p:sldId id="294" r:id="rId8"/>
    <p:sldId id="279" r:id="rId9"/>
    <p:sldId id="290" r:id="rId10"/>
    <p:sldId id="282" r:id="rId11"/>
    <p:sldId id="291" r:id="rId12"/>
    <p:sldId id="283" r:id="rId13"/>
    <p:sldId id="292" r:id="rId14"/>
    <p:sldId id="284" r:id="rId15"/>
    <p:sldId id="287" r:id="rId16"/>
    <p:sldId id="288" r:id="rId17"/>
    <p:sldId id="286" r:id="rId18"/>
    <p:sldId id="289" r:id="rId19"/>
    <p:sldId id="285" r:id="rId20"/>
    <p:sldId id="295" r:id="rId21"/>
    <p:sldId id="276" r:id="rId22"/>
    <p:sldId id="280" r:id="rId23"/>
    <p:sldId id="297" r:id="rId24"/>
    <p:sldId id="281" r:id="rId25"/>
    <p:sldId id="296" r:id="rId26"/>
    <p:sldId id="262" r:id="rId27"/>
    <p:sldId id="265" r:id="rId28"/>
    <p:sldId id="278" r:id="rId29"/>
  </p:sldIdLst>
  <p:sldSz cx="12192000" cy="6858000"/>
  <p:notesSz cx="6858000" cy="9144000"/>
  <p:embeddedFontLst>
    <p:embeddedFont>
      <p:font typeface="Google Sans" panose="020B0503030502040204" pitchFamily="34" charset="0"/>
      <p:regular r:id="rId31"/>
      <p:bold r:id="rId32"/>
      <p:italic r:id="rId33"/>
      <p:boldItalic r:id="rId34"/>
    </p:embeddedFont>
    <p:embeddedFont>
      <p:font typeface="等线" panose="02010600030101010101" pitchFamily="2" charset="-122"/>
      <p:regular r:id="rId35"/>
      <p:bold r:id="rId36"/>
    </p:embeddedFont>
    <p:embeddedFont>
      <p:font typeface="等线 Light" panose="02010600030101010101" pitchFamily="2" charset="-122"/>
      <p:regular r:id="rId3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C43B0DB-20F8-49D6-B20D-F010F6639191}">
          <p14:sldIdLst>
            <p14:sldId id="256"/>
            <p14:sldId id="293"/>
            <p14:sldId id="267"/>
            <p14:sldId id="268"/>
            <p14:sldId id="269"/>
            <p14:sldId id="270"/>
          </p14:sldIdLst>
        </p14:section>
        <p14:section name="Transactions" id="{B382DDF5-1987-4672-909C-707A9EC3BB27}">
          <p14:sldIdLst>
            <p14:sldId id="294"/>
            <p14:sldId id="279"/>
            <p14:sldId id="290"/>
            <p14:sldId id="282"/>
            <p14:sldId id="291"/>
            <p14:sldId id="283"/>
            <p14:sldId id="292"/>
            <p14:sldId id="284"/>
            <p14:sldId id="287"/>
            <p14:sldId id="288"/>
            <p14:sldId id="286"/>
            <p14:sldId id="289"/>
            <p14:sldId id="285"/>
          </p14:sldIdLst>
        </p14:section>
        <p14:section name="Replication" id="{6BAF3935-4AC2-48D2-BF86-CDAE2A666CFC}">
          <p14:sldIdLst>
            <p14:sldId id="295"/>
            <p14:sldId id="276"/>
            <p14:sldId id="280"/>
            <p14:sldId id="297"/>
            <p14:sldId id="281"/>
          </p14:sldIdLst>
        </p14:section>
        <p14:section name="Evaluation" id="{2151F11B-1429-4AEF-9BB5-6C1BF5C34DA9}">
          <p14:sldIdLst>
            <p14:sldId id="296"/>
            <p14:sldId id="262"/>
            <p14:sldId id="265"/>
          </p14:sldIdLst>
        </p14:section>
        <p14:section name="End" id="{38FF3ABE-E127-4EE6-B4B7-E8D1F841F009}">
          <p14:sldIdLst>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85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125" autoAdjust="0"/>
  </p:normalViewPr>
  <p:slideViewPr>
    <p:cSldViewPr snapToGrid="0">
      <p:cViewPr varScale="1">
        <p:scale>
          <a:sx n="49" d="100"/>
          <a:sy n="49" d="100"/>
        </p:scale>
        <p:origin x="197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C8DA1-AA1A-4132-89B6-ECEC23189DCB}" type="datetimeFigureOut">
              <a:rPr lang="zh-CN" altLang="en-US" smtClean="0"/>
              <a:t>2019/4/26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7AE9B9-8066-4EA8-99C3-A76E689FBEEC}" type="slidenum">
              <a:rPr lang="zh-CN" altLang="en-US" smtClean="0"/>
              <a:t>‹#›</a:t>
            </a:fld>
            <a:endParaRPr lang="zh-CN" altLang="en-US"/>
          </a:p>
        </p:txBody>
      </p:sp>
    </p:spTree>
    <p:extLst>
      <p:ext uri="{BB962C8B-B14F-4D97-AF65-F5344CB8AC3E}">
        <p14:creationId xmlns:p14="http://schemas.microsoft.com/office/powerpoint/2010/main" val="266357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大家好，我今天讲的是一篇</a:t>
            </a:r>
            <a:r>
              <a:rPr lang="en-US" altLang="zh-CN" dirty="0"/>
              <a:t>IPADS</a:t>
            </a:r>
            <a:r>
              <a:rPr lang="zh-CN" altLang="en-US" dirty="0"/>
              <a:t>实验室发表的论文，叫做</a:t>
            </a:r>
            <a:r>
              <a:rPr lang="en-US" altLang="zh-CN" dirty="0"/>
              <a:t>Fast and general distributed transactions using RDMA and HTM. </a:t>
            </a:r>
          </a:p>
        </p:txBody>
      </p:sp>
      <p:sp>
        <p:nvSpPr>
          <p:cNvPr id="4" name="灯片编号占位符 3"/>
          <p:cNvSpPr>
            <a:spLocks noGrp="1"/>
          </p:cNvSpPr>
          <p:nvPr>
            <p:ph type="sldNum" sz="quarter" idx="5"/>
          </p:nvPr>
        </p:nvSpPr>
        <p:spPr/>
        <p:txBody>
          <a:bodyPr/>
          <a:lstStyle/>
          <a:p>
            <a:fld id="{7F7AE9B9-8066-4EA8-99C3-A76E689FBEEC}" type="slidenum">
              <a:rPr lang="zh-CN" altLang="en-US" smtClean="0"/>
              <a:t>1</a:t>
            </a:fld>
            <a:endParaRPr lang="zh-CN" altLang="en-US"/>
          </a:p>
        </p:txBody>
      </p:sp>
    </p:spTree>
    <p:extLst>
      <p:ext uri="{BB962C8B-B14F-4D97-AF65-F5344CB8AC3E}">
        <p14:creationId xmlns:p14="http://schemas.microsoft.com/office/powerpoint/2010/main" val="3980439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DrTMR</a:t>
            </a:r>
            <a:r>
              <a:rPr lang="zh-CN" altLang="en-US" dirty="0"/>
              <a:t>将</a:t>
            </a:r>
            <a:r>
              <a:rPr lang="en-US" altLang="zh-CN" dirty="0"/>
              <a:t>concurrency control protocol</a:t>
            </a:r>
            <a:r>
              <a:rPr lang="zh-CN" altLang="en-US" dirty="0"/>
              <a:t>分为两个阶段，</a:t>
            </a:r>
            <a:r>
              <a:rPr lang="en-US" altLang="zh-CN" dirty="0"/>
              <a:t>execution phase</a:t>
            </a:r>
            <a:r>
              <a:rPr lang="zh-CN" altLang="en-US" dirty="0"/>
              <a:t>以及</a:t>
            </a:r>
            <a:r>
              <a:rPr lang="en-US" altLang="zh-CN" dirty="0"/>
              <a:t>commit phase</a:t>
            </a:r>
            <a:r>
              <a:rPr lang="zh-CN" altLang="en-US" dirty="0"/>
              <a:t>。</a:t>
            </a:r>
            <a:endParaRPr lang="en-US" altLang="zh-CN" dirty="0"/>
          </a:p>
          <a:p>
            <a:endParaRPr lang="en-US" altLang="zh-CN" dirty="0"/>
          </a:p>
          <a:p>
            <a:r>
              <a:rPr lang="zh-CN" altLang="en-US" dirty="0"/>
              <a:t>在</a:t>
            </a:r>
            <a:r>
              <a:rPr lang="en-US" altLang="zh-CN" dirty="0"/>
              <a:t>execution phase</a:t>
            </a:r>
            <a:r>
              <a:rPr lang="zh-CN" altLang="en-US" dirty="0"/>
              <a:t>中，</a:t>
            </a:r>
            <a:r>
              <a:rPr lang="en-US" altLang="zh-CN" dirty="0"/>
              <a:t>DrTMR</a:t>
            </a:r>
            <a:r>
              <a:rPr lang="zh-CN" altLang="en-US" dirty="0"/>
              <a:t>提供了不同的接口去实现对本地以及远程</a:t>
            </a:r>
            <a:r>
              <a:rPr lang="en-US" altLang="zh-CN" dirty="0"/>
              <a:t>records</a:t>
            </a:r>
            <a:r>
              <a:rPr lang="zh-CN" altLang="en-US" dirty="0"/>
              <a:t>的读写访问。</a:t>
            </a:r>
            <a:endParaRPr lang="en-US" altLang="zh-CN" dirty="0"/>
          </a:p>
          <a:p>
            <a:pPr marL="171450" indent="-171450">
              <a:buFont typeface="Arial" panose="020B0604020202020204" pitchFamily="34" charset="0"/>
              <a:buChar char="•"/>
            </a:pPr>
            <a:r>
              <a:rPr lang="zh-CN" altLang="en-US" dirty="0"/>
              <a:t>对于读操作，分别使用</a:t>
            </a:r>
            <a:r>
              <a:rPr lang="en-US" altLang="zh-CN" dirty="0"/>
              <a:t>HTM</a:t>
            </a:r>
            <a:r>
              <a:rPr lang="zh-CN" altLang="en-US" dirty="0"/>
              <a:t>，以及</a:t>
            </a:r>
            <a:r>
              <a:rPr lang="en-US" altLang="zh-CN" dirty="0"/>
              <a:t>RDMA-based versioning</a:t>
            </a:r>
            <a:r>
              <a:rPr lang="zh-CN" altLang="en-US" dirty="0"/>
              <a:t>来保护</a:t>
            </a:r>
            <a:r>
              <a:rPr lang="en-US" altLang="zh-CN" dirty="0"/>
              <a:t>local record</a:t>
            </a:r>
            <a:r>
              <a:rPr lang="zh-CN" altLang="en-US" dirty="0"/>
              <a:t>和</a:t>
            </a:r>
            <a:r>
              <a:rPr lang="en-US" altLang="zh-CN" dirty="0"/>
              <a:t>remote record</a:t>
            </a:r>
            <a:r>
              <a:rPr lang="zh-CN" altLang="en-US" dirty="0"/>
              <a:t>。读取时，系统会并将获取到的</a:t>
            </a:r>
            <a:r>
              <a:rPr lang="en-US" altLang="zh-CN" dirty="0"/>
              <a:t>record</a:t>
            </a:r>
            <a:r>
              <a:rPr lang="zh-CN" altLang="en-US" dirty="0"/>
              <a:t>的地址以及</a:t>
            </a:r>
            <a:r>
              <a:rPr lang="en-US" altLang="zh-CN" dirty="0"/>
              <a:t>version</a:t>
            </a:r>
            <a:r>
              <a:rPr lang="zh-CN" altLang="en-US" dirty="0"/>
              <a:t>记录在</a:t>
            </a:r>
            <a:r>
              <a:rPr lang="en-US" altLang="zh-CN" dirty="0"/>
              <a:t>local</a:t>
            </a:r>
            <a:r>
              <a:rPr lang="zh-CN" altLang="en-US" dirty="0"/>
              <a:t>和</a:t>
            </a:r>
            <a:r>
              <a:rPr lang="en-US" altLang="zh-CN" dirty="0"/>
              <a:t>remote</a:t>
            </a:r>
            <a:r>
              <a:rPr lang="zh-CN" altLang="en-US" dirty="0"/>
              <a:t>的</a:t>
            </a:r>
            <a:r>
              <a:rPr lang="en-US" altLang="zh-CN" dirty="0"/>
              <a:t>read sets</a:t>
            </a:r>
            <a:r>
              <a:rPr lang="zh-CN" altLang="en-US" dirty="0"/>
              <a:t>中。</a:t>
            </a:r>
            <a:endParaRPr lang="en-US" altLang="zh-CN" dirty="0"/>
          </a:p>
          <a:p>
            <a:pPr marL="171450" indent="-171450">
              <a:buFont typeface="Arial" panose="020B0604020202020204" pitchFamily="34" charset="0"/>
              <a:buChar char="•"/>
            </a:pPr>
            <a:r>
              <a:rPr lang="zh-CN" altLang="en-US" dirty="0"/>
              <a:t>对于写操作，</a:t>
            </a:r>
            <a:r>
              <a:rPr lang="en-US" altLang="zh-CN" dirty="0"/>
              <a:t>DrTMR</a:t>
            </a:r>
            <a:r>
              <a:rPr lang="zh-CN" altLang="en-US" dirty="0"/>
              <a:t>会把更新后的</a:t>
            </a:r>
            <a:r>
              <a:rPr lang="en-US" altLang="zh-CN" dirty="0"/>
              <a:t>records</a:t>
            </a:r>
            <a:r>
              <a:rPr lang="zh-CN" altLang="en-US" dirty="0"/>
              <a:t>的内容都先缓存在</a:t>
            </a:r>
            <a:r>
              <a:rPr lang="en-US" altLang="zh-CN" dirty="0"/>
              <a:t>buffer</a:t>
            </a:r>
            <a:r>
              <a:rPr lang="zh-CN" altLang="en-US" dirty="0"/>
              <a:t>中，并将</a:t>
            </a:r>
            <a:r>
              <a:rPr lang="en-US" altLang="zh-CN" dirty="0"/>
              <a:t>records</a:t>
            </a:r>
            <a:r>
              <a:rPr lang="zh-CN" altLang="en-US" dirty="0"/>
              <a:t>的地址和</a:t>
            </a:r>
            <a:r>
              <a:rPr lang="en-US" altLang="zh-CN" dirty="0"/>
              <a:t>buffer</a:t>
            </a:r>
            <a:r>
              <a:rPr lang="zh-CN" altLang="en-US" dirty="0"/>
              <a:t>记录在</a:t>
            </a:r>
            <a:r>
              <a:rPr lang="en-US" altLang="zh-CN" dirty="0"/>
              <a:t>local</a:t>
            </a:r>
            <a:r>
              <a:rPr lang="zh-CN" altLang="en-US" dirty="0"/>
              <a:t>和</a:t>
            </a:r>
            <a:r>
              <a:rPr lang="en-US" altLang="zh-CN" dirty="0"/>
              <a:t>remote</a:t>
            </a:r>
            <a:r>
              <a:rPr lang="zh-CN" altLang="en-US" dirty="0"/>
              <a:t>的</a:t>
            </a:r>
            <a:r>
              <a:rPr lang="en-US" altLang="zh-CN" dirty="0"/>
              <a:t>write sets</a:t>
            </a:r>
            <a:r>
              <a:rPr lang="zh-CN" altLang="en-US" dirty="0"/>
              <a:t>里。</a:t>
            </a:r>
            <a:endParaRPr lang="en-US" altLang="zh-CN" dirty="0"/>
          </a:p>
          <a:p>
            <a:pPr marL="0" indent="0">
              <a:buFont typeface="Arial" panose="020B0604020202020204" pitchFamily="34" charset="0"/>
              <a:buNone/>
            </a:pPr>
            <a:endParaRPr lang="en-US" altLang="zh-CN" dirty="0"/>
          </a:p>
          <a:p>
            <a:r>
              <a:rPr lang="zh-CN" altLang="en-US" dirty="0"/>
              <a:t>在</a:t>
            </a:r>
            <a:r>
              <a:rPr lang="en-US" altLang="zh-CN" dirty="0"/>
              <a:t>commit phase</a:t>
            </a:r>
            <a:r>
              <a:rPr lang="zh-CN" altLang="en-US" dirty="0"/>
              <a:t>中，</a:t>
            </a:r>
            <a:r>
              <a:rPr lang="en-US" altLang="zh-CN" dirty="0"/>
              <a:t>DrTMR</a:t>
            </a:r>
            <a:r>
              <a:rPr lang="zh-CN" altLang="en-US" dirty="0"/>
              <a:t>使用了传统的</a:t>
            </a:r>
            <a:r>
              <a:rPr lang="en-US" altLang="zh-CN" dirty="0"/>
              <a:t>OCC</a:t>
            </a:r>
            <a:r>
              <a:rPr lang="zh-CN" altLang="en-US" dirty="0"/>
              <a:t>协议，先确认</a:t>
            </a:r>
            <a:r>
              <a:rPr lang="en-US" altLang="zh-CN" dirty="0"/>
              <a:t>read set</a:t>
            </a:r>
            <a:r>
              <a:rPr lang="zh-CN" altLang="en-US" dirty="0"/>
              <a:t>中的</a:t>
            </a:r>
            <a:r>
              <a:rPr lang="en-US" altLang="zh-CN" dirty="0"/>
              <a:t>record</a:t>
            </a:r>
            <a:r>
              <a:rPr lang="zh-CN" altLang="en-US" dirty="0"/>
              <a:t>没有发生变化，再将存储在本地</a:t>
            </a:r>
            <a:r>
              <a:rPr lang="en-US" altLang="zh-CN" dirty="0"/>
              <a:t>write set</a:t>
            </a:r>
            <a:r>
              <a:rPr lang="zh-CN" altLang="en-US" dirty="0"/>
              <a:t>的</a:t>
            </a:r>
            <a:r>
              <a:rPr lang="en-US" altLang="zh-CN" dirty="0"/>
              <a:t>buffer</a:t>
            </a:r>
            <a:r>
              <a:rPr lang="zh-CN" altLang="en-US" dirty="0"/>
              <a:t>中的内容，写入实际的</a:t>
            </a:r>
            <a:r>
              <a:rPr lang="en-US" altLang="zh-CN" dirty="0"/>
              <a:t>record</a:t>
            </a:r>
            <a:r>
              <a:rPr lang="zh-CN" altLang="en-US" dirty="0"/>
              <a:t>中。写操作分别用</a:t>
            </a:r>
            <a:r>
              <a:rPr lang="en-US" altLang="zh-CN" dirty="0"/>
              <a:t>HTM</a:t>
            </a:r>
            <a:r>
              <a:rPr lang="zh-CN" altLang="en-US" dirty="0"/>
              <a:t>和</a:t>
            </a:r>
            <a:r>
              <a:rPr lang="en-US" altLang="zh-CN" dirty="0"/>
              <a:t>RDMA-based locking</a:t>
            </a:r>
            <a:r>
              <a:rPr lang="zh-CN" altLang="en-US" dirty="0"/>
              <a:t>来保证对本地的，和远程的</a:t>
            </a:r>
            <a:r>
              <a:rPr lang="en-US" altLang="zh-CN" dirty="0"/>
              <a:t>record</a:t>
            </a:r>
            <a:r>
              <a:rPr lang="zh-CN" altLang="en-US" dirty="0"/>
              <a:t>的修改操作的原子性。</a:t>
            </a:r>
            <a:endParaRPr lang="en-US" altLang="zh-CN" dirty="0"/>
          </a:p>
        </p:txBody>
      </p:sp>
      <p:sp>
        <p:nvSpPr>
          <p:cNvPr id="4" name="灯片编号占位符 3"/>
          <p:cNvSpPr>
            <a:spLocks noGrp="1"/>
          </p:cNvSpPr>
          <p:nvPr>
            <p:ph type="sldNum" sz="quarter" idx="5"/>
          </p:nvPr>
        </p:nvSpPr>
        <p:spPr/>
        <p:txBody>
          <a:bodyPr/>
          <a:lstStyle/>
          <a:p>
            <a:fld id="{7F7AE9B9-8066-4EA8-99C3-A76E689FBEEC}" type="slidenum">
              <a:rPr lang="zh-CN" altLang="en-US" smtClean="0"/>
              <a:t>11</a:t>
            </a:fld>
            <a:endParaRPr lang="zh-CN" altLang="en-US"/>
          </a:p>
        </p:txBody>
      </p:sp>
    </p:spTree>
    <p:extLst>
      <p:ext uri="{BB962C8B-B14F-4D97-AF65-F5344CB8AC3E}">
        <p14:creationId xmlns:p14="http://schemas.microsoft.com/office/powerpoint/2010/main" val="872704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a:t>
            </a:r>
            <a:r>
              <a:rPr lang="en-US" altLang="zh-CN" dirty="0"/>
              <a:t>execution phase</a:t>
            </a:r>
            <a:r>
              <a:rPr lang="zh-CN" altLang="en-US" dirty="0"/>
              <a:t>，在这个阶段我们只需要保证读操作的一致性就可以了，所有的写操作都会被存放在本地的</a:t>
            </a:r>
            <a:r>
              <a:rPr lang="en-US" altLang="zh-CN" dirty="0"/>
              <a:t>private buffer</a:t>
            </a:r>
            <a:r>
              <a:rPr lang="zh-CN" altLang="en-US" dirty="0"/>
              <a:t>中，在之后的</a:t>
            </a:r>
            <a:r>
              <a:rPr lang="en-US" altLang="zh-CN" dirty="0"/>
              <a:t>commit phase</a:t>
            </a:r>
            <a:r>
              <a:rPr lang="zh-CN" altLang="en-US" dirty="0"/>
              <a:t>阶段进行统一提交。</a:t>
            </a:r>
            <a:endParaRPr lang="en-US" altLang="zh-CN" dirty="0"/>
          </a:p>
          <a:p>
            <a:endParaRPr lang="en-US" altLang="zh-CN" dirty="0"/>
          </a:p>
          <a:p>
            <a:r>
              <a:rPr lang="en-US" altLang="zh-CN" dirty="0"/>
              <a:t>DrTMR</a:t>
            </a:r>
            <a:r>
              <a:rPr lang="zh-CN" altLang="en-US" dirty="0"/>
              <a:t>使用</a:t>
            </a:r>
            <a:r>
              <a:rPr lang="en-US" altLang="zh-CN" dirty="0"/>
              <a:t>HTM</a:t>
            </a:r>
            <a:r>
              <a:rPr lang="zh-CN" altLang="en-US" dirty="0"/>
              <a:t> </a:t>
            </a:r>
            <a:r>
              <a:rPr lang="en-US" altLang="zh-CN" dirty="0"/>
              <a:t>transaction</a:t>
            </a:r>
            <a:r>
              <a:rPr lang="zh-CN" altLang="en-US" dirty="0"/>
              <a:t>来保证每次</a:t>
            </a:r>
            <a:r>
              <a:rPr lang="en-US" altLang="zh-CN" dirty="0"/>
              <a:t>local read</a:t>
            </a:r>
            <a:r>
              <a:rPr lang="zh-CN" altLang="en-US" dirty="0"/>
              <a:t>的</a:t>
            </a:r>
            <a:r>
              <a:rPr lang="en-US" altLang="zh-CN" dirty="0"/>
              <a:t>consistency</a:t>
            </a:r>
            <a:r>
              <a:rPr lang="zh-CN" altLang="en-US" dirty="0"/>
              <a:t>。</a:t>
            </a:r>
            <a:endParaRPr lang="en-US" altLang="zh-CN" dirty="0"/>
          </a:p>
        </p:txBody>
      </p:sp>
      <p:sp>
        <p:nvSpPr>
          <p:cNvPr id="4" name="灯片编号占位符 3"/>
          <p:cNvSpPr>
            <a:spLocks noGrp="1"/>
          </p:cNvSpPr>
          <p:nvPr>
            <p:ph type="sldNum" sz="quarter" idx="5"/>
          </p:nvPr>
        </p:nvSpPr>
        <p:spPr/>
        <p:txBody>
          <a:bodyPr/>
          <a:lstStyle/>
          <a:p>
            <a:fld id="{7F7AE9B9-8066-4EA8-99C3-A76E689FBEEC}" type="slidenum">
              <a:rPr lang="zh-CN" altLang="en-US" smtClean="0"/>
              <a:t>12</a:t>
            </a:fld>
            <a:endParaRPr lang="zh-CN" altLang="en-US"/>
          </a:p>
        </p:txBody>
      </p:sp>
    </p:spTree>
    <p:extLst>
      <p:ext uri="{BB962C8B-B14F-4D97-AF65-F5344CB8AC3E}">
        <p14:creationId xmlns:p14="http://schemas.microsoft.com/office/powerpoint/2010/main" val="377529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但是，其他机器发来的</a:t>
            </a:r>
            <a:r>
              <a:rPr lang="en-US" altLang="zh-CN" dirty="0"/>
              <a:t>RDMA</a:t>
            </a:r>
            <a:r>
              <a:rPr lang="zh-CN" altLang="en-US" dirty="0"/>
              <a:t> </a:t>
            </a:r>
            <a:r>
              <a:rPr lang="en-US" altLang="zh-CN" dirty="0"/>
              <a:t>write</a:t>
            </a:r>
            <a:r>
              <a:rPr lang="zh-CN" altLang="en-US" dirty="0"/>
              <a:t>，可能会导致本地读出来的内容是</a:t>
            </a:r>
            <a:r>
              <a:rPr lang="en-US" altLang="zh-CN" dirty="0"/>
              <a:t>inconsistent</a:t>
            </a:r>
            <a:r>
              <a:rPr lang="zh-CN" altLang="en-US" dirty="0"/>
              <a:t>的。因为一次</a:t>
            </a:r>
            <a:r>
              <a:rPr lang="en-US" altLang="zh-CN" dirty="0"/>
              <a:t>RDMA write</a:t>
            </a:r>
            <a:r>
              <a:rPr lang="zh-CN" altLang="en-US" dirty="0"/>
              <a:t>，如果写的内容多于一个</a:t>
            </a:r>
            <a:r>
              <a:rPr lang="en-US" altLang="zh-CN" dirty="0"/>
              <a:t>cache line</a:t>
            </a:r>
            <a:r>
              <a:rPr lang="zh-CN" altLang="en-US" dirty="0"/>
              <a:t>，会表现为对多个</a:t>
            </a:r>
            <a:r>
              <a:rPr lang="en-US" altLang="zh-CN" dirty="0"/>
              <a:t>cache line</a:t>
            </a:r>
            <a:r>
              <a:rPr lang="zh-CN" altLang="en-US" dirty="0"/>
              <a:t>依次进行写操作。所以如果本地的读操作，发生在了这多次</a:t>
            </a:r>
            <a:r>
              <a:rPr lang="en-US" altLang="zh-CN" dirty="0"/>
              <a:t>cache line</a:t>
            </a:r>
            <a:r>
              <a:rPr lang="zh-CN" altLang="en-US" dirty="0"/>
              <a:t>的写操作之间的话，读出来的结果就会是不一致的。</a:t>
            </a:r>
            <a:endParaRPr lang="en-US" altLang="zh-CN" dirty="0"/>
          </a:p>
          <a:p>
            <a:endParaRPr lang="en-US" altLang="zh-CN" dirty="0"/>
          </a:p>
          <a:p>
            <a:r>
              <a:rPr lang="zh-CN" altLang="en-US" dirty="0"/>
              <a:t>这个图表就是一个例子，</a:t>
            </a:r>
            <a:r>
              <a:rPr lang="zh-CN" altLang="en-US" b="1" dirty="0"/>
              <a:t>第四次</a:t>
            </a:r>
            <a:r>
              <a:rPr lang="zh-CN" altLang="en-US" dirty="0"/>
              <a:t>读发生在了</a:t>
            </a:r>
            <a:r>
              <a:rPr lang="en-US" altLang="zh-CN" dirty="0"/>
              <a:t>RDMA</a:t>
            </a:r>
            <a:r>
              <a:rPr lang="zh-CN" altLang="en-US" dirty="0"/>
              <a:t>的两个</a:t>
            </a:r>
            <a:r>
              <a:rPr lang="en-US" altLang="zh-CN" dirty="0"/>
              <a:t>cache line</a:t>
            </a:r>
            <a:r>
              <a:rPr lang="zh-CN" altLang="en-US" dirty="0"/>
              <a:t>的写操作之间，导致读到的内容就不对了。</a:t>
            </a:r>
            <a:endParaRPr lang="en-US" altLang="zh-CN" dirty="0"/>
          </a:p>
          <a:p>
            <a:endParaRPr lang="en-US" altLang="zh-CN" dirty="0"/>
          </a:p>
          <a:p>
            <a:r>
              <a:rPr lang="zh-CN" altLang="en-US" dirty="0"/>
              <a:t>其实这种情况很容易避免，因为一个</a:t>
            </a:r>
            <a:r>
              <a:rPr lang="en-US" altLang="zh-CN" dirty="0"/>
              <a:t>remote transaction</a:t>
            </a:r>
            <a:r>
              <a:rPr lang="zh-CN" altLang="en-US" dirty="0"/>
              <a:t>，在更新</a:t>
            </a:r>
            <a:r>
              <a:rPr lang="en-US" altLang="zh-CN" dirty="0"/>
              <a:t>record</a:t>
            </a:r>
            <a:r>
              <a:rPr lang="zh-CN" altLang="en-US" dirty="0"/>
              <a:t>之前，都会先把</a:t>
            </a:r>
            <a:r>
              <a:rPr lang="en-US" altLang="zh-CN" dirty="0"/>
              <a:t>record</a:t>
            </a:r>
            <a:r>
              <a:rPr lang="zh-CN" altLang="en-US" dirty="0"/>
              <a:t>加上锁。所以</a:t>
            </a:r>
            <a:r>
              <a:rPr lang="en-US" altLang="zh-CN" dirty="0"/>
              <a:t>transaction</a:t>
            </a:r>
            <a:r>
              <a:rPr lang="zh-CN" altLang="en-US" dirty="0"/>
              <a:t>在读取</a:t>
            </a:r>
            <a:r>
              <a:rPr lang="en-US" altLang="zh-CN" dirty="0"/>
              <a:t>local record</a:t>
            </a:r>
            <a:r>
              <a:rPr lang="zh-CN" altLang="en-US" dirty="0"/>
              <a:t>时，只需要先检查是否有加锁就可以了。如果</a:t>
            </a:r>
            <a:r>
              <a:rPr lang="en-US" altLang="zh-CN" dirty="0"/>
              <a:t>record</a:t>
            </a:r>
            <a:r>
              <a:rPr lang="zh-CN" altLang="en-US" dirty="0"/>
              <a:t>被加锁了，就应该</a:t>
            </a:r>
            <a:r>
              <a:rPr lang="en-US" altLang="zh-CN" dirty="0"/>
              <a:t>abort</a:t>
            </a:r>
            <a:r>
              <a:rPr lang="zh-CN" altLang="en-US" dirty="0"/>
              <a:t>当前的</a:t>
            </a:r>
            <a:r>
              <a:rPr lang="en-US" altLang="zh-CN" dirty="0"/>
              <a:t>HTM transaction</a:t>
            </a:r>
            <a:r>
              <a:rPr lang="zh-CN" altLang="en-US" dirty="0"/>
              <a:t>，并在一个随机的间隔时间之后重新执行，直到</a:t>
            </a:r>
            <a:r>
              <a:rPr lang="en-US" altLang="zh-CN" dirty="0"/>
              <a:t>record</a:t>
            </a:r>
            <a:r>
              <a:rPr lang="zh-CN" altLang="en-US" dirty="0"/>
              <a:t>的锁被释放，或者因为超过</a:t>
            </a:r>
            <a:r>
              <a:rPr lang="en-US" altLang="zh-CN" dirty="0"/>
              <a:t>threshold</a:t>
            </a:r>
            <a:r>
              <a:rPr lang="zh-CN" altLang="en-US" dirty="0"/>
              <a:t>进入</a:t>
            </a:r>
            <a:r>
              <a:rPr lang="en-US" altLang="zh-CN" dirty="0"/>
              <a:t>fallback handler</a:t>
            </a:r>
            <a:r>
              <a:rPr lang="zh-CN" altLang="en-US" dirty="0"/>
              <a:t>。这样的做法避免了使用一些复杂的机制，来保证跨多个</a:t>
            </a:r>
            <a:r>
              <a:rPr lang="en-US" altLang="zh-CN" dirty="0"/>
              <a:t>cache line</a:t>
            </a:r>
            <a:r>
              <a:rPr lang="zh-CN" altLang="en-US" dirty="0"/>
              <a:t>的读操作的一致性，例如</a:t>
            </a:r>
            <a:r>
              <a:rPr lang="en-US" altLang="zh-CN" dirty="0"/>
              <a:t>versioning</a:t>
            </a:r>
            <a:r>
              <a:rPr lang="zh-CN" altLang="en-US" dirty="0"/>
              <a:t>和</a:t>
            </a:r>
            <a:r>
              <a:rPr lang="en-US" altLang="zh-CN" dirty="0"/>
              <a:t>checksum</a:t>
            </a:r>
            <a:r>
              <a:rPr lang="zh-CN" altLang="en-US" dirty="0"/>
              <a:t>。</a:t>
            </a:r>
            <a:endParaRPr lang="en-US" altLang="zh-CN" dirty="0"/>
          </a:p>
          <a:p>
            <a:endParaRPr lang="en-US" altLang="zh-CN" dirty="0"/>
          </a:p>
          <a:p>
            <a:r>
              <a:rPr lang="zh-CN" altLang="en-US" dirty="0"/>
              <a:t>这样的做法意味着就算读取的结果是一致的，被加锁的</a:t>
            </a:r>
            <a:r>
              <a:rPr lang="en-US" altLang="zh-CN" dirty="0"/>
              <a:t>record</a:t>
            </a:r>
            <a:r>
              <a:rPr lang="zh-CN" altLang="en-US" dirty="0"/>
              <a:t>也不能进行本地读取，这会导致有一些</a:t>
            </a:r>
            <a:r>
              <a:rPr lang="en-US" altLang="zh-CN" dirty="0"/>
              <a:t>false aborts</a:t>
            </a:r>
            <a:r>
              <a:rPr lang="zh-CN" altLang="en-US" dirty="0"/>
              <a:t>。但这些</a:t>
            </a:r>
            <a:r>
              <a:rPr lang="en-US" altLang="zh-CN" dirty="0"/>
              <a:t>false aborts</a:t>
            </a:r>
            <a:r>
              <a:rPr lang="zh-CN" altLang="en-US" dirty="0"/>
              <a:t>其实是必要的，因为这些被加锁的</a:t>
            </a:r>
            <a:r>
              <a:rPr lang="en-US" altLang="zh-CN" dirty="0"/>
              <a:t>records</a:t>
            </a:r>
            <a:r>
              <a:rPr lang="zh-CN" altLang="en-US" dirty="0"/>
              <a:t>，有很大可能性会在之后被</a:t>
            </a:r>
            <a:r>
              <a:rPr lang="en-US" altLang="zh-CN" dirty="0"/>
              <a:t>remote transaction</a:t>
            </a:r>
            <a:r>
              <a:rPr lang="zh-CN" altLang="en-US" dirty="0"/>
              <a:t>所修改，所以如果</a:t>
            </a:r>
            <a:r>
              <a:rPr lang="en-US" altLang="zh-CN" dirty="0"/>
              <a:t>local transaction</a:t>
            </a:r>
            <a:r>
              <a:rPr lang="zh-CN" altLang="en-US" dirty="0"/>
              <a:t>在</a:t>
            </a:r>
            <a:r>
              <a:rPr lang="en-US" altLang="zh-CN" dirty="0"/>
              <a:t>execution phase</a:t>
            </a:r>
            <a:r>
              <a:rPr lang="zh-CN" altLang="en-US" dirty="0"/>
              <a:t>中拿这些数据去进行计算的话，在</a:t>
            </a:r>
            <a:r>
              <a:rPr lang="en-US" altLang="zh-CN" dirty="0"/>
              <a:t>commit phase</a:t>
            </a:r>
            <a:r>
              <a:rPr lang="zh-CN" altLang="en-US" dirty="0"/>
              <a:t>中的进行验证时，也会因为发现数据被修改而</a:t>
            </a:r>
            <a:r>
              <a:rPr lang="en-US" altLang="zh-CN" dirty="0"/>
              <a:t>abort</a:t>
            </a:r>
            <a:r>
              <a:rPr lang="zh-CN" altLang="en-US" dirty="0"/>
              <a:t>。</a:t>
            </a:r>
          </a:p>
        </p:txBody>
      </p:sp>
      <p:sp>
        <p:nvSpPr>
          <p:cNvPr id="4" name="灯片编号占位符 3"/>
          <p:cNvSpPr>
            <a:spLocks noGrp="1"/>
          </p:cNvSpPr>
          <p:nvPr>
            <p:ph type="sldNum" sz="quarter" idx="5"/>
          </p:nvPr>
        </p:nvSpPr>
        <p:spPr/>
        <p:txBody>
          <a:bodyPr/>
          <a:lstStyle/>
          <a:p>
            <a:fld id="{7F7AE9B9-8066-4EA8-99C3-A76E689FBEEC}" type="slidenum">
              <a:rPr lang="zh-CN" altLang="en-US" smtClean="0"/>
              <a:t>13</a:t>
            </a:fld>
            <a:endParaRPr lang="zh-CN" altLang="en-US"/>
          </a:p>
        </p:txBody>
      </p:sp>
    </p:spTree>
    <p:extLst>
      <p:ext uri="{BB962C8B-B14F-4D97-AF65-F5344CB8AC3E}">
        <p14:creationId xmlns:p14="http://schemas.microsoft.com/office/powerpoint/2010/main" val="257802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Execution phase</a:t>
            </a:r>
            <a:r>
              <a:rPr lang="zh-CN" altLang="en-US" dirty="0"/>
              <a:t>中我们确定了</a:t>
            </a:r>
            <a:r>
              <a:rPr lang="en-US" altLang="zh-CN" dirty="0"/>
              <a:t>read/write sets</a:t>
            </a:r>
            <a:r>
              <a:rPr lang="zh-CN" altLang="en-US" dirty="0"/>
              <a:t>，并将计算的结果保存在了</a:t>
            </a:r>
            <a:r>
              <a:rPr lang="en-US" altLang="zh-CN" dirty="0"/>
              <a:t>local private buffer</a:t>
            </a:r>
            <a:r>
              <a:rPr lang="zh-CN" altLang="en-US" dirty="0"/>
              <a:t>中，然后就进入</a:t>
            </a:r>
            <a:r>
              <a:rPr lang="en-US" altLang="zh-CN" dirty="0"/>
              <a:t>Commit phase</a:t>
            </a:r>
            <a:r>
              <a:rPr lang="zh-CN" altLang="en-US" dirty="0"/>
              <a:t>。</a:t>
            </a:r>
            <a:endParaRPr lang="en-US" altLang="zh-CN" dirty="0"/>
          </a:p>
          <a:p>
            <a:r>
              <a:rPr lang="en-US" altLang="zh-CN" dirty="0"/>
              <a:t>commit phase</a:t>
            </a:r>
            <a:r>
              <a:rPr lang="zh-CN" altLang="en-US" dirty="0"/>
              <a:t>分为了</a:t>
            </a:r>
            <a:r>
              <a:rPr lang="en-US" altLang="zh-CN" dirty="0"/>
              <a:t>6</a:t>
            </a:r>
            <a:r>
              <a:rPr lang="zh-CN" altLang="en-US" dirty="0"/>
              <a:t>个步骤</a:t>
            </a:r>
          </a:p>
        </p:txBody>
      </p:sp>
      <p:sp>
        <p:nvSpPr>
          <p:cNvPr id="4" name="灯片编号占位符 3"/>
          <p:cNvSpPr>
            <a:spLocks noGrp="1"/>
          </p:cNvSpPr>
          <p:nvPr>
            <p:ph type="sldNum" sz="quarter" idx="5"/>
          </p:nvPr>
        </p:nvSpPr>
        <p:spPr/>
        <p:txBody>
          <a:bodyPr/>
          <a:lstStyle/>
          <a:p>
            <a:fld id="{7F7AE9B9-8066-4EA8-99C3-A76E689FBEEC}" type="slidenum">
              <a:rPr lang="zh-CN" altLang="en-US" smtClean="0"/>
              <a:t>14</a:t>
            </a:fld>
            <a:endParaRPr lang="zh-CN" altLang="en-US"/>
          </a:p>
        </p:txBody>
      </p:sp>
    </p:spTree>
    <p:extLst>
      <p:ext uri="{BB962C8B-B14F-4D97-AF65-F5344CB8AC3E}">
        <p14:creationId xmlns:p14="http://schemas.microsoft.com/office/powerpoint/2010/main" val="813927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第一步 </a:t>
            </a:r>
            <a:r>
              <a:rPr lang="en-US" altLang="zh-CN" dirty="0"/>
              <a:t>lock remote read/write sets</a:t>
            </a:r>
          </a:p>
          <a:p>
            <a:r>
              <a:rPr lang="zh-CN" altLang="en-US" dirty="0"/>
              <a:t>通过使用</a:t>
            </a:r>
            <a:r>
              <a:rPr lang="en-US" altLang="zh-CN" dirty="0"/>
              <a:t>RDMA</a:t>
            </a:r>
            <a:r>
              <a:rPr lang="zh-CN" altLang="en-US" dirty="0"/>
              <a:t>的</a:t>
            </a:r>
            <a:r>
              <a:rPr lang="en-US" altLang="zh-CN" dirty="0"/>
              <a:t>Compare And Swap</a:t>
            </a:r>
            <a:r>
              <a:rPr lang="zh-CN" altLang="en-US" dirty="0"/>
              <a:t>来给</a:t>
            </a:r>
            <a:r>
              <a:rPr lang="en-US" altLang="zh-CN" dirty="0"/>
              <a:t>remote read/write sets</a:t>
            </a:r>
            <a:r>
              <a:rPr lang="zh-CN" altLang="en-US" dirty="0"/>
              <a:t>中的</a:t>
            </a:r>
            <a:r>
              <a:rPr lang="en-US" altLang="zh-CN" dirty="0"/>
              <a:t>records</a:t>
            </a:r>
            <a:r>
              <a:rPr lang="zh-CN" altLang="en-US" dirty="0"/>
              <a:t>加锁，防止其他</a:t>
            </a:r>
            <a:r>
              <a:rPr lang="en-US" altLang="zh-CN" dirty="0"/>
              <a:t>transaction</a:t>
            </a:r>
            <a:r>
              <a:rPr lang="zh-CN" altLang="en-US" dirty="0"/>
              <a:t>进行写操作造成冲突。</a:t>
            </a:r>
            <a:endParaRPr lang="en-US" altLang="zh-CN" dirty="0"/>
          </a:p>
        </p:txBody>
      </p:sp>
      <p:sp>
        <p:nvSpPr>
          <p:cNvPr id="4" name="灯片编号占位符 3"/>
          <p:cNvSpPr>
            <a:spLocks noGrp="1"/>
          </p:cNvSpPr>
          <p:nvPr>
            <p:ph type="sldNum" sz="quarter" idx="5"/>
          </p:nvPr>
        </p:nvSpPr>
        <p:spPr/>
        <p:txBody>
          <a:bodyPr/>
          <a:lstStyle/>
          <a:p>
            <a:fld id="{7F7AE9B9-8066-4EA8-99C3-A76E689FBEEC}" type="slidenum">
              <a:rPr lang="zh-CN" altLang="en-US" smtClean="0"/>
              <a:t>15</a:t>
            </a:fld>
            <a:endParaRPr lang="zh-CN" altLang="en-US"/>
          </a:p>
        </p:txBody>
      </p:sp>
    </p:spTree>
    <p:extLst>
      <p:ext uri="{BB962C8B-B14F-4D97-AF65-F5344CB8AC3E}">
        <p14:creationId xmlns:p14="http://schemas.microsoft.com/office/powerpoint/2010/main" val="3256126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第二步 </a:t>
            </a:r>
            <a:r>
              <a:rPr lang="en-US" altLang="zh-CN" dirty="0"/>
              <a:t>Validate remote read set</a:t>
            </a:r>
          </a:p>
          <a:p>
            <a:r>
              <a:rPr lang="en-US" altLang="zh-CN" dirty="0"/>
              <a:t>DrTMR</a:t>
            </a:r>
            <a:r>
              <a:rPr lang="zh-CN" altLang="en-US" dirty="0"/>
              <a:t>使用</a:t>
            </a:r>
            <a:r>
              <a:rPr lang="en-US" altLang="zh-CN" dirty="0"/>
              <a:t>one-sided RDMA READs</a:t>
            </a:r>
            <a:r>
              <a:rPr lang="zh-CN" altLang="en-US" dirty="0"/>
              <a:t>对之前在</a:t>
            </a:r>
            <a:r>
              <a:rPr lang="en-US" altLang="zh-CN" dirty="0"/>
              <a:t>execution phase</a:t>
            </a:r>
            <a:r>
              <a:rPr lang="zh-CN" altLang="en-US" dirty="0"/>
              <a:t>读取的远程</a:t>
            </a:r>
            <a:r>
              <a:rPr lang="en-US" altLang="zh-CN" dirty="0"/>
              <a:t>records</a:t>
            </a:r>
            <a:r>
              <a:rPr lang="zh-CN" altLang="en-US" dirty="0"/>
              <a:t>进行验证。他会检查当前</a:t>
            </a:r>
            <a:r>
              <a:rPr lang="en-US" altLang="zh-CN" dirty="0"/>
              <a:t>record</a:t>
            </a:r>
            <a:r>
              <a:rPr lang="zh-CN" altLang="en-US" dirty="0"/>
              <a:t>中的</a:t>
            </a:r>
            <a:r>
              <a:rPr lang="en-US" altLang="zh-CN" dirty="0"/>
              <a:t>sequence number</a:t>
            </a:r>
            <a:r>
              <a:rPr lang="zh-CN" altLang="en-US" dirty="0"/>
              <a:t>是否和在</a:t>
            </a:r>
            <a:r>
              <a:rPr lang="en-US" altLang="zh-CN" dirty="0"/>
              <a:t>execution phase</a:t>
            </a:r>
            <a:r>
              <a:rPr lang="zh-CN" altLang="en-US" dirty="0"/>
              <a:t>中获取的值相等。如果有</a:t>
            </a:r>
            <a:r>
              <a:rPr lang="en-US" altLang="zh-CN" dirty="0"/>
              <a:t>sequence number</a:t>
            </a:r>
            <a:r>
              <a:rPr lang="zh-CN" altLang="en-US" dirty="0"/>
              <a:t>发生了变化，则当前事务会被</a:t>
            </a:r>
            <a:r>
              <a:rPr lang="en-US" altLang="zh-CN" dirty="0"/>
              <a:t>abort</a:t>
            </a:r>
            <a:r>
              <a:rPr lang="zh-CN" altLang="en-US" dirty="0"/>
              <a:t>。</a:t>
            </a:r>
            <a:endParaRPr lang="en-US" altLang="zh-CN" dirty="0"/>
          </a:p>
        </p:txBody>
      </p:sp>
      <p:sp>
        <p:nvSpPr>
          <p:cNvPr id="4" name="灯片编号占位符 3"/>
          <p:cNvSpPr>
            <a:spLocks noGrp="1"/>
          </p:cNvSpPr>
          <p:nvPr>
            <p:ph type="sldNum" sz="quarter" idx="5"/>
          </p:nvPr>
        </p:nvSpPr>
        <p:spPr/>
        <p:txBody>
          <a:bodyPr/>
          <a:lstStyle/>
          <a:p>
            <a:fld id="{7F7AE9B9-8066-4EA8-99C3-A76E689FBEEC}" type="slidenum">
              <a:rPr lang="zh-CN" altLang="en-US" smtClean="0"/>
              <a:t>16</a:t>
            </a:fld>
            <a:endParaRPr lang="zh-CN" altLang="en-US"/>
          </a:p>
        </p:txBody>
      </p:sp>
    </p:spTree>
    <p:extLst>
      <p:ext uri="{BB962C8B-B14F-4D97-AF65-F5344CB8AC3E}">
        <p14:creationId xmlns:p14="http://schemas.microsoft.com/office/powerpoint/2010/main" val="4073760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第三步</a:t>
            </a:r>
            <a:r>
              <a:rPr lang="en-US" altLang="zh-CN" dirty="0"/>
              <a:t>Validate local read set</a:t>
            </a:r>
            <a:r>
              <a:rPr lang="zh-CN" altLang="en-US" dirty="0"/>
              <a:t>以及第四步</a:t>
            </a:r>
            <a:r>
              <a:rPr lang="en-US" altLang="zh-CN" dirty="0"/>
              <a:t>Update local write set</a:t>
            </a:r>
          </a:p>
          <a:p>
            <a:endParaRPr lang="en-US" altLang="zh-CN" dirty="0"/>
          </a:p>
          <a:p>
            <a:r>
              <a:rPr lang="en-US" altLang="zh-CN" dirty="0"/>
              <a:t>DrTMR</a:t>
            </a:r>
            <a:r>
              <a:rPr lang="zh-CN" altLang="en-US" dirty="0"/>
              <a:t>对</a:t>
            </a:r>
            <a:r>
              <a:rPr lang="en-US" altLang="zh-CN" dirty="0"/>
              <a:t>read set</a:t>
            </a:r>
            <a:r>
              <a:rPr lang="zh-CN" altLang="en-US" dirty="0"/>
              <a:t>中的本地</a:t>
            </a:r>
            <a:r>
              <a:rPr lang="en-US" altLang="zh-CN" dirty="0"/>
              <a:t>record</a:t>
            </a:r>
            <a:r>
              <a:rPr lang="zh-CN" altLang="en-US" dirty="0"/>
              <a:t>进行</a:t>
            </a:r>
            <a:r>
              <a:rPr lang="en-US" altLang="zh-CN" dirty="0"/>
              <a:t>read validation</a:t>
            </a:r>
            <a:r>
              <a:rPr lang="zh-CN" altLang="en-US" dirty="0"/>
              <a:t>，然后把之前放在</a:t>
            </a:r>
            <a:r>
              <a:rPr lang="en-US" altLang="zh-CN" dirty="0"/>
              <a:t>private buffer</a:t>
            </a:r>
            <a:r>
              <a:rPr lang="zh-CN" altLang="en-US" dirty="0"/>
              <a:t>中的数据提交到本地的</a:t>
            </a:r>
            <a:r>
              <a:rPr lang="en-US" altLang="zh-CN" dirty="0"/>
              <a:t>record</a:t>
            </a:r>
            <a:r>
              <a:rPr lang="zh-CN" altLang="en-US" dirty="0"/>
              <a:t>当中。这两步操作都由</a:t>
            </a:r>
            <a:r>
              <a:rPr lang="en-US" altLang="zh-CN" dirty="0"/>
              <a:t>HTM transaction</a:t>
            </a:r>
            <a:r>
              <a:rPr lang="zh-CN" altLang="en-US" dirty="0"/>
              <a:t>进行保护，提供了</a:t>
            </a:r>
            <a:r>
              <a:rPr lang="en-US" altLang="zh-CN" dirty="0"/>
              <a:t>strong atomicity</a:t>
            </a:r>
            <a:r>
              <a:rPr lang="zh-CN" altLang="en-US" dirty="0"/>
              <a:t>，因为只要出现任何冲突的读写操作都会使得</a:t>
            </a:r>
            <a:r>
              <a:rPr lang="en-US" altLang="zh-CN" dirty="0"/>
              <a:t>HTM transaction</a:t>
            </a:r>
            <a:r>
              <a:rPr lang="zh-CN" altLang="en-US" dirty="0"/>
              <a:t>被</a:t>
            </a:r>
            <a:r>
              <a:rPr lang="en-US" altLang="zh-CN" dirty="0"/>
              <a:t>abort</a:t>
            </a:r>
            <a:r>
              <a:rPr lang="zh-CN" altLang="en-US" dirty="0"/>
              <a:t>。一个需要注意的情况是，在</a:t>
            </a:r>
            <a:r>
              <a:rPr lang="en-US" altLang="zh-CN" dirty="0"/>
              <a:t>HTM transaction</a:t>
            </a:r>
            <a:r>
              <a:rPr lang="zh-CN" altLang="en-US" dirty="0"/>
              <a:t>开始之前，远程事务可能会给本地的</a:t>
            </a:r>
            <a:r>
              <a:rPr lang="en-US" altLang="zh-CN" dirty="0"/>
              <a:t>record</a:t>
            </a:r>
            <a:r>
              <a:rPr lang="zh-CN" altLang="en-US" dirty="0"/>
              <a:t>加锁。所以如果此时检查到了这样的锁，也需要</a:t>
            </a:r>
            <a:r>
              <a:rPr lang="en-US" altLang="zh-CN" dirty="0"/>
              <a:t>abort</a:t>
            </a:r>
            <a:r>
              <a:rPr lang="zh-CN" altLang="en-US" dirty="0"/>
              <a:t>当前的事务。</a:t>
            </a:r>
          </a:p>
        </p:txBody>
      </p:sp>
      <p:sp>
        <p:nvSpPr>
          <p:cNvPr id="4" name="灯片编号占位符 3"/>
          <p:cNvSpPr>
            <a:spLocks noGrp="1"/>
          </p:cNvSpPr>
          <p:nvPr>
            <p:ph type="sldNum" sz="quarter" idx="5"/>
          </p:nvPr>
        </p:nvSpPr>
        <p:spPr/>
        <p:txBody>
          <a:bodyPr/>
          <a:lstStyle/>
          <a:p>
            <a:fld id="{7F7AE9B9-8066-4EA8-99C3-A76E689FBEEC}" type="slidenum">
              <a:rPr lang="zh-CN" altLang="en-US" smtClean="0"/>
              <a:t>17</a:t>
            </a:fld>
            <a:endParaRPr lang="zh-CN" altLang="en-US"/>
          </a:p>
        </p:txBody>
      </p:sp>
    </p:spTree>
    <p:extLst>
      <p:ext uri="{BB962C8B-B14F-4D97-AF65-F5344CB8AC3E}">
        <p14:creationId xmlns:p14="http://schemas.microsoft.com/office/powerpoint/2010/main" val="4073708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第五步是</a:t>
            </a:r>
            <a:r>
              <a:rPr lang="en-US" altLang="zh-CN" dirty="0"/>
              <a:t>update remote write set</a:t>
            </a:r>
            <a:r>
              <a:rPr lang="zh-CN" altLang="en-US" dirty="0"/>
              <a:t>，会使用</a:t>
            </a:r>
            <a:r>
              <a:rPr lang="en-US" altLang="zh-CN" dirty="0"/>
              <a:t>RDMA write</a:t>
            </a:r>
            <a:r>
              <a:rPr lang="zh-CN" altLang="en-US" dirty="0"/>
              <a:t>将存储在</a:t>
            </a:r>
            <a:r>
              <a:rPr lang="en-US" altLang="zh-CN" dirty="0"/>
              <a:t>buffer</a:t>
            </a:r>
            <a:r>
              <a:rPr lang="zh-CN" altLang="en-US" dirty="0"/>
              <a:t>中的内容写回</a:t>
            </a:r>
            <a:r>
              <a:rPr lang="en-US" altLang="zh-CN" dirty="0"/>
              <a:t>remote records</a:t>
            </a:r>
            <a:r>
              <a:rPr lang="zh-CN" altLang="en-US" dirty="0"/>
              <a:t>，并增加他们的</a:t>
            </a:r>
            <a:r>
              <a:rPr lang="en-US" altLang="zh-CN" dirty="0"/>
              <a:t>sequence numbers</a:t>
            </a:r>
            <a:r>
              <a:rPr lang="zh-CN" altLang="en-US" dirty="0"/>
              <a:t>，然后进行事务提交。</a:t>
            </a:r>
            <a:endParaRPr lang="en-US" altLang="zh-CN" dirty="0"/>
          </a:p>
          <a:p>
            <a:r>
              <a:rPr lang="zh-CN" altLang="en-US" dirty="0"/>
              <a:t>事务提交之后，最后一步，是就是通过</a:t>
            </a:r>
            <a:r>
              <a:rPr lang="en-US" altLang="zh-CN" dirty="0"/>
              <a:t>RDMA CAS</a:t>
            </a:r>
            <a:r>
              <a:rPr lang="zh-CN" altLang="en-US" dirty="0"/>
              <a:t>去释放远程</a:t>
            </a:r>
            <a:r>
              <a:rPr lang="en-US" altLang="zh-CN" dirty="0"/>
              <a:t>records</a:t>
            </a:r>
            <a:r>
              <a:rPr lang="zh-CN" altLang="en-US" dirty="0"/>
              <a:t>的锁。这样就完成了一次事务的执行</a:t>
            </a:r>
            <a:endParaRPr lang="en-US" altLang="zh-CN" dirty="0"/>
          </a:p>
        </p:txBody>
      </p:sp>
      <p:sp>
        <p:nvSpPr>
          <p:cNvPr id="4" name="灯片编号占位符 3"/>
          <p:cNvSpPr>
            <a:spLocks noGrp="1"/>
          </p:cNvSpPr>
          <p:nvPr>
            <p:ph type="sldNum" sz="quarter" idx="5"/>
          </p:nvPr>
        </p:nvSpPr>
        <p:spPr/>
        <p:txBody>
          <a:bodyPr/>
          <a:lstStyle/>
          <a:p>
            <a:fld id="{7F7AE9B9-8066-4EA8-99C3-A76E689FBEEC}" type="slidenum">
              <a:rPr lang="zh-CN" altLang="en-US" smtClean="0"/>
              <a:t>18</a:t>
            </a:fld>
            <a:endParaRPr lang="zh-CN" altLang="en-US"/>
          </a:p>
        </p:txBody>
      </p:sp>
    </p:spTree>
    <p:extLst>
      <p:ext uri="{BB962C8B-B14F-4D97-AF65-F5344CB8AC3E}">
        <p14:creationId xmlns:p14="http://schemas.microsoft.com/office/powerpoint/2010/main" val="2512313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前面讲的是通用的</a:t>
            </a:r>
            <a:r>
              <a:rPr lang="en-US" altLang="zh-CN" dirty="0"/>
              <a:t>read-write transaction</a:t>
            </a:r>
            <a:r>
              <a:rPr lang="zh-CN" altLang="en-US" dirty="0"/>
              <a:t>。</a:t>
            </a:r>
            <a:endParaRPr lang="en-US" altLang="zh-CN" dirty="0"/>
          </a:p>
          <a:p>
            <a:r>
              <a:rPr lang="en-US" altLang="zh-CN" dirty="0"/>
              <a:t>DrTMR</a:t>
            </a:r>
            <a:r>
              <a:rPr lang="zh-CN" altLang="en-US" dirty="0"/>
              <a:t>为</a:t>
            </a:r>
            <a:r>
              <a:rPr lang="en-US" altLang="zh-CN" dirty="0"/>
              <a:t>Read-only transaction</a:t>
            </a:r>
            <a:r>
              <a:rPr lang="zh-CN" altLang="en-US" dirty="0"/>
              <a:t>作了特殊处理。在</a:t>
            </a:r>
            <a:r>
              <a:rPr lang="en-US" altLang="zh-CN" dirty="0"/>
              <a:t>read-only transaction</a:t>
            </a:r>
            <a:r>
              <a:rPr lang="zh-CN" altLang="en-US" dirty="0"/>
              <a:t>中，一次事务通常会涉及到成百上千的读操作。所以在</a:t>
            </a:r>
            <a:r>
              <a:rPr lang="en-US" altLang="zh-CN" dirty="0"/>
              <a:t>commit phase</a:t>
            </a:r>
            <a:r>
              <a:rPr lang="zh-CN" altLang="en-US" dirty="0"/>
              <a:t>中，有很大可能因为</a:t>
            </a:r>
            <a:r>
              <a:rPr lang="en-US" altLang="zh-CN" dirty="0"/>
              <a:t>read validation</a:t>
            </a:r>
            <a:r>
              <a:rPr lang="zh-CN" altLang="en-US" dirty="0"/>
              <a:t>失败而</a:t>
            </a:r>
            <a:r>
              <a:rPr lang="en-US" altLang="zh-CN" dirty="0"/>
              <a:t>abort </a:t>
            </a:r>
            <a:r>
              <a:rPr lang="zh-CN" altLang="en-US" dirty="0"/>
              <a:t>为了解决这个问题，</a:t>
            </a:r>
            <a:r>
              <a:rPr lang="en-US" altLang="zh-CN" dirty="0"/>
              <a:t>DrTMR</a:t>
            </a:r>
            <a:r>
              <a:rPr lang="zh-CN" altLang="en-US" dirty="0"/>
              <a:t>设计了一个专门的协议，在</a:t>
            </a:r>
            <a:r>
              <a:rPr lang="en-US" altLang="zh-CN" dirty="0"/>
              <a:t>read-only transaction</a:t>
            </a:r>
            <a:r>
              <a:rPr lang="zh-CN" altLang="en-US" dirty="0"/>
              <a:t>的</a:t>
            </a:r>
            <a:r>
              <a:rPr lang="en-US" altLang="zh-CN" dirty="0"/>
              <a:t>commit phase</a:t>
            </a:r>
            <a:r>
              <a:rPr lang="zh-CN" altLang="en-US" dirty="0"/>
              <a:t>中，避免</a:t>
            </a:r>
            <a:r>
              <a:rPr lang="en-US" altLang="zh-CN" dirty="0"/>
              <a:t>HTM</a:t>
            </a:r>
            <a:r>
              <a:rPr lang="zh-CN" altLang="en-US" dirty="0"/>
              <a:t>和</a:t>
            </a:r>
            <a:r>
              <a:rPr lang="en-US" altLang="zh-CN" dirty="0"/>
              <a:t>locking</a:t>
            </a:r>
            <a:r>
              <a:rPr lang="zh-CN" altLang="en-US" dirty="0"/>
              <a:t>。</a:t>
            </a:r>
            <a:endParaRPr lang="en-US" altLang="zh-CN" dirty="0"/>
          </a:p>
          <a:p>
            <a:endParaRPr lang="en-US" altLang="zh-CN" dirty="0"/>
          </a:p>
          <a:p>
            <a:r>
              <a:rPr lang="zh-CN" altLang="en-US" dirty="0"/>
              <a:t>这是</a:t>
            </a:r>
            <a:r>
              <a:rPr lang="en-US" altLang="zh-CN" dirty="0"/>
              <a:t>read-only transaction</a:t>
            </a:r>
            <a:r>
              <a:rPr lang="zh-CN" altLang="en-US" dirty="0"/>
              <a:t>的伪代码。在</a:t>
            </a:r>
            <a:r>
              <a:rPr lang="en-US" altLang="zh-CN" dirty="0"/>
              <a:t>execution phase</a:t>
            </a:r>
            <a:r>
              <a:rPr lang="zh-CN" altLang="en-US" dirty="0"/>
              <a:t>中，对</a:t>
            </a:r>
            <a:r>
              <a:rPr lang="en-US" altLang="zh-CN" dirty="0"/>
              <a:t>local records</a:t>
            </a:r>
            <a:r>
              <a:rPr lang="zh-CN" altLang="en-US" dirty="0"/>
              <a:t>的读操作和</a:t>
            </a:r>
            <a:r>
              <a:rPr lang="en-US" altLang="zh-CN" dirty="0"/>
              <a:t>read-write transactions</a:t>
            </a:r>
            <a:r>
              <a:rPr lang="zh-CN" altLang="en-US" dirty="0"/>
              <a:t>中的处理是一样的。对</a:t>
            </a:r>
            <a:r>
              <a:rPr lang="en-US" altLang="zh-CN" dirty="0"/>
              <a:t>remote records</a:t>
            </a:r>
            <a:r>
              <a:rPr lang="zh-CN" altLang="en-US" dirty="0"/>
              <a:t>的读操作，则需要额外去检测是否有锁，避免读取到未被提交的内容。如果</a:t>
            </a:r>
            <a:r>
              <a:rPr lang="en-US" altLang="zh-CN" dirty="0"/>
              <a:t>record</a:t>
            </a:r>
            <a:r>
              <a:rPr lang="zh-CN" altLang="en-US" dirty="0"/>
              <a:t>正在被另一个远程</a:t>
            </a:r>
            <a:r>
              <a:rPr lang="en-US" altLang="zh-CN" dirty="0"/>
              <a:t>transaction</a:t>
            </a:r>
            <a:r>
              <a:rPr lang="zh-CN" altLang="en-US" dirty="0"/>
              <a:t>更改，这个</a:t>
            </a:r>
            <a:r>
              <a:rPr lang="en-US" altLang="zh-CN" dirty="0"/>
              <a:t>record</a:t>
            </a:r>
            <a:r>
              <a:rPr lang="zh-CN" altLang="en-US" dirty="0"/>
              <a:t>一定会被锁上。另一方面，如果</a:t>
            </a:r>
            <a:r>
              <a:rPr lang="en-US" altLang="zh-CN" dirty="0"/>
              <a:t>record</a:t>
            </a:r>
            <a:r>
              <a:rPr lang="zh-CN" altLang="en-US" dirty="0"/>
              <a:t>被本地</a:t>
            </a:r>
            <a:r>
              <a:rPr lang="en-US" altLang="zh-CN" dirty="0"/>
              <a:t>transaction</a:t>
            </a:r>
            <a:r>
              <a:rPr lang="zh-CN" altLang="en-US" dirty="0"/>
              <a:t>并行的更新，</a:t>
            </a:r>
            <a:r>
              <a:rPr lang="en-US" altLang="zh-CN" dirty="0"/>
              <a:t>remote read</a:t>
            </a:r>
            <a:r>
              <a:rPr lang="zh-CN" altLang="en-US" dirty="0"/>
              <a:t>中的</a:t>
            </a:r>
            <a:r>
              <a:rPr lang="en-US" altLang="zh-CN" dirty="0"/>
              <a:t>RDMA read</a:t>
            </a:r>
            <a:r>
              <a:rPr lang="zh-CN" altLang="en-US" dirty="0"/>
              <a:t>会</a:t>
            </a:r>
            <a:r>
              <a:rPr lang="en-US" altLang="zh-CN" dirty="0"/>
              <a:t>abort</a:t>
            </a:r>
            <a:r>
              <a:rPr lang="zh-CN" altLang="en-US" dirty="0"/>
              <a:t>掉</a:t>
            </a:r>
            <a:r>
              <a:rPr lang="en-US" altLang="zh-CN" dirty="0"/>
              <a:t>transaction</a:t>
            </a:r>
            <a:r>
              <a:rPr lang="zh-CN" altLang="en-US" dirty="0"/>
              <a:t>。</a:t>
            </a:r>
            <a:endParaRPr lang="en-US" altLang="zh-CN" dirty="0"/>
          </a:p>
          <a:p>
            <a:endParaRPr lang="en-US" altLang="zh-CN" dirty="0"/>
          </a:p>
          <a:p>
            <a:r>
              <a:rPr lang="zh-CN" altLang="en-US" dirty="0"/>
              <a:t>然后在</a:t>
            </a:r>
            <a:r>
              <a:rPr lang="en-US" altLang="zh-CN" dirty="0"/>
              <a:t>commit phase</a:t>
            </a:r>
            <a:r>
              <a:rPr lang="zh-CN" altLang="en-US" dirty="0"/>
              <a:t>中，</a:t>
            </a:r>
            <a:r>
              <a:rPr lang="en-US" altLang="zh-CN" dirty="0"/>
              <a:t>DrTMR</a:t>
            </a:r>
            <a:r>
              <a:rPr lang="zh-CN" altLang="en-US" dirty="0"/>
              <a:t>不需要</a:t>
            </a:r>
            <a:r>
              <a:rPr lang="en-US" altLang="zh-CN" dirty="0"/>
              <a:t>HTM</a:t>
            </a:r>
            <a:r>
              <a:rPr lang="zh-CN" altLang="en-US" dirty="0"/>
              <a:t>和</a:t>
            </a:r>
            <a:r>
              <a:rPr lang="en-US" altLang="zh-CN" dirty="0"/>
              <a:t>lock</a:t>
            </a:r>
            <a:r>
              <a:rPr lang="zh-CN" altLang="en-US" dirty="0"/>
              <a:t>的保护，可以直接检测</a:t>
            </a:r>
            <a:r>
              <a:rPr lang="en-US" altLang="zh-CN" dirty="0"/>
              <a:t>read sets</a:t>
            </a:r>
            <a:r>
              <a:rPr lang="zh-CN" altLang="en-US" dirty="0"/>
              <a:t>中的</a:t>
            </a:r>
            <a:r>
              <a:rPr lang="en-US" altLang="zh-CN" dirty="0"/>
              <a:t>records</a:t>
            </a:r>
            <a:r>
              <a:rPr lang="zh-CN" altLang="en-US" dirty="0"/>
              <a:t> </a:t>
            </a:r>
            <a:r>
              <a:rPr lang="en-US" altLang="zh-CN" dirty="0"/>
              <a:t>sequence number</a:t>
            </a:r>
            <a:r>
              <a:rPr lang="zh-CN" altLang="en-US" dirty="0"/>
              <a:t>有没有发生变化，来决定事务是否提交。</a:t>
            </a:r>
            <a:endParaRPr lang="en-US" altLang="zh-CN" dirty="0"/>
          </a:p>
        </p:txBody>
      </p:sp>
      <p:sp>
        <p:nvSpPr>
          <p:cNvPr id="4" name="灯片编号占位符 3"/>
          <p:cNvSpPr>
            <a:spLocks noGrp="1"/>
          </p:cNvSpPr>
          <p:nvPr>
            <p:ph type="sldNum" sz="quarter" idx="5"/>
          </p:nvPr>
        </p:nvSpPr>
        <p:spPr/>
        <p:txBody>
          <a:bodyPr/>
          <a:lstStyle/>
          <a:p>
            <a:fld id="{7F7AE9B9-8066-4EA8-99C3-A76E689FBEEC}" type="slidenum">
              <a:rPr lang="zh-CN" altLang="en-US" smtClean="0"/>
              <a:t>19</a:t>
            </a:fld>
            <a:endParaRPr lang="zh-CN" altLang="en-US"/>
          </a:p>
        </p:txBody>
      </p:sp>
    </p:spTree>
    <p:extLst>
      <p:ext uri="{BB962C8B-B14F-4D97-AF65-F5344CB8AC3E}">
        <p14:creationId xmlns:p14="http://schemas.microsoft.com/office/powerpoint/2010/main" val="1952119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讲完了分布式事务的实现，我们来看一下</a:t>
            </a:r>
            <a:r>
              <a:rPr lang="en-US" altLang="zh-CN" dirty="0"/>
              <a:t>DrTMR</a:t>
            </a:r>
            <a:r>
              <a:rPr lang="zh-CN" altLang="en-US" dirty="0"/>
              <a:t>是如何进行</a:t>
            </a:r>
            <a:r>
              <a:rPr lang="en-US" altLang="zh-CN" dirty="0"/>
              <a:t>replication</a:t>
            </a:r>
            <a:r>
              <a:rPr lang="zh-CN" altLang="en-US" dirty="0"/>
              <a:t>的</a:t>
            </a:r>
          </a:p>
        </p:txBody>
      </p:sp>
      <p:sp>
        <p:nvSpPr>
          <p:cNvPr id="4" name="灯片编号占位符 3"/>
          <p:cNvSpPr>
            <a:spLocks noGrp="1"/>
          </p:cNvSpPr>
          <p:nvPr>
            <p:ph type="sldNum" sz="quarter" idx="5"/>
          </p:nvPr>
        </p:nvSpPr>
        <p:spPr/>
        <p:txBody>
          <a:bodyPr/>
          <a:lstStyle/>
          <a:p>
            <a:fld id="{7F7AE9B9-8066-4EA8-99C3-A76E689FBEEC}" type="slidenum">
              <a:rPr lang="zh-CN" altLang="en-US" smtClean="0"/>
              <a:t>20</a:t>
            </a:fld>
            <a:endParaRPr lang="zh-CN" altLang="en-US"/>
          </a:p>
        </p:txBody>
      </p:sp>
    </p:spTree>
    <p:extLst>
      <p:ext uri="{BB962C8B-B14F-4D97-AF65-F5344CB8AC3E}">
        <p14:creationId xmlns:p14="http://schemas.microsoft.com/office/powerpoint/2010/main" val="443753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事务</a:t>
            </a:r>
            <a:r>
              <a:rPr lang="zh-CN" altLang="en-US" dirty="0"/>
              <a:t>是一个非常强大的工具，它在很大程度上简化了对于关系型数据的处理。</a:t>
            </a:r>
            <a:endParaRPr lang="en-US" altLang="zh-CN" dirty="0"/>
          </a:p>
          <a:p>
            <a:r>
              <a:rPr lang="zh-CN" altLang="en-US" dirty="0"/>
              <a:t>但是，传统的事务系统通常</a:t>
            </a:r>
            <a:r>
              <a:rPr lang="zh-CN" altLang="en-US" b="1" dirty="0"/>
              <a:t>运行效率比较低</a:t>
            </a:r>
            <a:r>
              <a:rPr lang="zh-CN" altLang="en-US" dirty="0"/>
              <a:t>，因为在整个系统的运行期间，只有少部分时间被真正用在了有效的数据处理上。</a:t>
            </a:r>
          </a:p>
        </p:txBody>
      </p:sp>
      <p:sp>
        <p:nvSpPr>
          <p:cNvPr id="4" name="灯片编号占位符 3"/>
          <p:cNvSpPr>
            <a:spLocks noGrp="1"/>
          </p:cNvSpPr>
          <p:nvPr>
            <p:ph type="sldNum" sz="quarter" idx="5"/>
          </p:nvPr>
        </p:nvSpPr>
        <p:spPr/>
        <p:txBody>
          <a:bodyPr/>
          <a:lstStyle/>
          <a:p>
            <a:fld id="{7F7AE9B9-8066-4EA8-99C3-A76E689FBEEC}" type="slidenum">
              <a:rPr lang="zh-CN" altLang="en-US" smtClean="0"/>
              <a:t>3</a:t>
            </a:fld>
            <a:endParaRPr lang="zh-CN" altLang="en-US"/>
          </a:p>
        </p:txBody>
      </p:sp>
    </p:spTree>
    <p:extLst>
      <p:ext uri="{BB962C8B-B14F-4D97-AF65-F5344CB8AC3E}">
        <p14:creationId xmlns:p14="http://schemas.microsoft.com/office/powerpoint/2010/main" val="41405273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很多事务处理系统都依靠</a:t>
            </a:r>
            <a:r>
              <a:rPr lang="en-US" altLang="zh-CN" dirty="0"/>
              <a:t>replication</a:t>
            </a:r>
            <a:r>
              <a:rPr lang="zh-CN" altLang="en-US" dirty="0"/>
              <a:t>到其他机器来支持</a:t>
            </a:r>
            <a:r>
              <a:rPr lang="en-US" altLang="zh-CN" dirty="0"/>
              <a:t>durability</a:t>
            </a:r>
            <a:r>
              <a:rPr lang="zh-CN" altLang="en-US" dirty="0"/>
              <a:t>以及</a:t>
            </a:r>
            <a:r>
              <a:rPr lang="en-US" altLang="zh-CN" dirty="0"/>
              <a:t>availability</a:t>
            </a:r>
            <a:r>
              <a:rPr lang="zh-CN" altLang="en-US" dirty="0"/>
              <a:t>。</a:t>
            </a:r>
            <a:endParaRPr lang="en-US" altLang="zh-CN" dirty="0"/>
          </a:p>
          <a:p>
            <a:endParaRPr lang="en-US" altLang="zh-CN" dirty="0"/>
          </a:p>
          <a:p>
            <a:r>
              <a:rPr lang="zh-CN" altLang="en-US" dirty="0"/>
              <a:t>但是在</a:t>
            </a:r>
            <a:r>
              <a:rPr lang="en-US" altLang="zh-CN" dirty="0"/>
              <a:t>HTM transaction</a:t>
            </a:r>
            <a:r>
              <a:rPr lang="zh-CN" altLang="en-US" dirty="0"/>
              <a:t>过程中，进行任何</a:t>
            </a:r>
            <a:r>
              <a:rPr lang="en-US" altLang="zh-CN" dirty="0"/>
              <a:t>I/O</a:t>
            </a:r>
            <a:r>
              <a:rPr lang="zh-CN" altLang="en-US" dirty="0"/>
              <a:t>操作包括</a:t>
            </a:r>
            <a:r>
              <a:rPr lang="en-US" altLang="zh-CN" dirty="0"/>
              <a:t>RDMA</a:t>
            </a:r>
            <a:r>
              <a:rPr lang="zh-CN" altLang="en-US" dirty="0"/>
              <a:t>都会引起</a:t>
            </a:r>
            <a:r>
              <a:rPr lang="en-US" altLang="zh-CN" dirty="0"/>
              <a:t>abort</a:t>
            </a:r>
            <a:r>
              <a:rPr lang="zh-CN" altLang="en-US" dirty="0"/>
              <a:t>。</a:t>
            </a:r>
            <a:endParaRPr lang="en-US" altLang="zh-CN" dirty="0"/>
          </a:p>
          <a:p>
            <a:endParaRPr lang="en-US" altLang="zh-CN" dirty="0"/>
          </a:p>
          <a:p>
            <a:r>
              <a:rPr lang="zh-CN" altLang="en-US" dirty="0"/>
              <a:t>所以在之前</a:t>
            </a:r>
            <a:r>
              <a:rPr lang="en-US" altLang="zh-CN" dirty="0"/>
              <a:t>DrTM</a:t>
            </a:r>
            <a:r>
              <a:rPr lang="zh-CN" altLang="en-US" dirty="0"/>
              <a:t>的设计里面，通过把</a:t>
            </a:r>
            <a:r>
              <a:rPr lang="en-US" altLang="zh-CN" dirty="0"/>
              <a:t>log</a:t>
            </a:r>
            <a:r>
              <a:rPr lang="zh-CN" altLang="en-US" dirty="0"/>
              <a:t>放到本地的</a:t>
            </a:r>
            <a:r>
              <a:rPr lang="en-US" altLang="zh-CN" dirty="0"/>
              <a:t>reliable storage</a:t>
            </a:r>
            <a:r>
              <a:rPr lang="zh-CN" altLang="en-US" dirty="0"/>
              <a:t>中，只能在出现机器故障的情况下，保证</a:t>
            </a:r>
            <a:r>
              <a:rPr lang="en-US" altLang="zh-CN" dirty="0"/>
              <a:t>durability</a:t>
            </a:r>
            <a:r>
              <a:rPr lang="zh-CN" altLang="en-US" dirty="0"/>
              <a:t>，而不能保证</a:t>
            </a:r>
            <a:r>
              <a:rPr lang="en-US" altLang="zh-CN" dirty="0"/>
              <a:t>availability</a:t>
            </a:r>
            <a:r>
              <a:rPr lang="zh-CN" altLang="en-US" dirty="0"/>
              <a:t>。</a:t>
            </a:r>
          </a:p>
        </p:txBody>
      </p:sp>
      <p:sp>
        <p:nvSpPr>
          <p:cNvPr id="4" name="灯片编号占位符 3"/>
          <p:cNvSpPr>
            <a:spLocks noGrp="1"/>
          </p:cNvSpPr>
          <p:nvPr>
            <p:ph type="sldNum" sz="quarter" idx="5"/>
          </p:nvPr>
        </p:nvSpPr>
        <p:spPr/>
        <p:txBody>
          <a:bodyPr/>
          <a:lstStyle/>
          <a:p>
            <a:fld id="{7F7AE9B9-8066-4EA8-99C3-A76E689FBEEC}" type="slidenum">
              <a:rPr lang="zh-CN" altLang="en-US" smtClean="0"/>
              <a:t>21</a:t>
            </a:fld>
            <a:endParaRPr lang="zh-CN" altLang="en-US"/>
          </a:p>
        </p:txBody>
      </p:sp>
    </p:spTree>
    <p:extLst>
      <p:ext uri="{BB962C8B-B14F-4D97-AF65-F5344CB8AC3E}">
        <p14:creationId xmlns:p14="http://schemas.microsoft.com/office/powerpoint/2010/main" val="2368262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a:t>
            </a:r>
            <a:r>
              <a:rPr lang="en-US" altLang="zh-CN" dirty="0"/>
              <a:t>DrTMR</a:t>
            </a:r>
            <a:r>
              <a:rPr lang="zh-CN" altLang="en-US" dirty="0"/>
              <a:t>使用了</a:t>
            </a:r>
            <a:r>
              <a:rPr lang="en-US" altLang="zh-CN" dirty="0"/>
              <a:t>vertical Paxos with primary-backup replication</a:t>
            </a:r>
            <a:r>
              <a:rPr lang="zh-CN" altLang="en-US" dirty="0"/>
              <a:t>来提供</a:t>
            </a:r>
            <a:r>
              <a:rPr lang="en-US" altLang="zh-CN" dirty="0"/>
              <a:t>durability</a:t>
            </a:r>
            <a:r>
              <a:rPr lang="zh-CN" altLang="en-US" dirty="0"/>
              <a:t>和</a:t>
            </a:r>
            <a:r>
              <a:rPr lang="en-US" altLang="zh-CN" dirty="0"/>
              <a:t>availability</a:t>
            </a:r>
            <a:r>
              <a:rPr lang="zh-CN" altLang="en-US" dirty="0"/>
              <a:t>。在</a:t>
            </a:r>
            <a:r>
              <a:rPr lang="en-US" altLang="zh-CN" dirty="0"/>
              <a:t>read </a:t>
            </a:r>
            <a:r>
              <a:rPr lang="en-US" altLang="zh-CN" dirty="0" err="1"/>
              <a:t>valitation</a:t>
            </a:r>
            <a:r>
              <a:rPr lang="zh-CN" altLang="en-US" dirty="0"/>
              <a:t>之后，更新</a:t>
            </a:r>
            <a:r>
              <a:rPr lang="en-US" altLang="zh-CN" dirty="0"/>
              <a:t>records</a:t>
            </a:r>
            <a:r>
              <a:rPr lang="zh-CN" altLang="en-US" dirty="0"/>
              <a:t>的</a:t>
            </a:r>
            <a:r>
              <a:rPr lang="en-US" altLang="zh-CN" dirty="0"/>
              <a:t>primaries</a:t>
            </a:r>
            <a:r>
              <a:rPr lang="zh-CN" altLang="en-US" dirty="0"/>
              <a:t>之前，</a:t>
            </a:r>
            <a:r>
              <a:rPr lang="en-US" altLang="zh-CN" dirty="0"/>
              <a:t>DrTMR</a:t>
            </a:r>
            <a:r>
              <a:rPr lang="zh-CN" altLang="en-US" dirty="0"/>
              <a:t>需要把所有的</a:t>
            </a:r>
            <a:r>
              <a:rPr lang="en-US" altLang="zh-CN" dirty="0"/>
              <a:t>record</a:t>
            </a:r>
            <a:r>
              <a:rPr lang="zh-CN" altLang="en-US" dirty="0"/>
              <a:t>修改记录，都备份到</a:t>
            </a:r>
            <a:r>
              <a:rPr lang="en-US" altLang="zh-CN" dirty="0"/>
              <a:t>backup machine</a:t>
            </a:r>
            <a:r>
              <a:rPr lang="zh-CN" altLang="en-US" dirty="0"/>
              <a:t>上的</a:t>
            </a:r>
            <a:r>
              <a:rPr lang="en-US" altLang="zh-CN" dirty="0"/>
              <a:t>non-volatile logs</a:t>
            </a:r>
            <a:r>
              <a:rPr lang="zh-CN" altLang="en-US" dirty="0"/>
              <a:t>中。</a:t>
            </a:r>
            <a:endParaRPr lang="en-US" altLang="zh-CN" dirty="0"/>
          </a:p>
          <a:p>
            <a:endParaRPr lang="en-US" altLang="zh-CN" dirty="0"/>
          </a:p>
          <a:p>
            <a:r>
              <a:rPr lang="zh-CN" altLang="en-US" dirty="0"/>
              <a:t>但是，因为分布式事务的实现用到了</a:t>
            </a:r>
            <a:r>
              <a:rPr lang="en-US" altLang="zh-CN" dirty="0"/>
              <a:t>HTM</a:t>
            </a:r>
            <a:r>
              <a:rPr lang="zh-CN" altLang="en-US" dirty="0"/>
              <a:t>和</a:t>
            </a:r>
            <a:r>
              <a:rPr lang="en-US" altLang="zh-CN" dirty="0"/>
              <a:t>RDMA</a:t>
            </a:r>
            <a:r>
              <a:rPr lang="zh-CN" altLang="en-US" dirty="0"/>
              <a:t>，所以</a:t>
            </a:r>
            <a:r>
              <a:rPr lang="en-US" altLang="zh-CN" dirty="0"/>
              <a:t>replication</a:t>
            </a:r>
            <a:r>
              <a:rPr lang="zh-CN" altLang="en-US" dirty="0"/>
              <a:t>的实现比较困难。对</a:t>
            </a:r>
            <a:r>
              <a:rPr lang="en-US" altLang="zh-CN" dirty="0"/>
              <a:t>local records</a:t>
            </a:r>
            <a:r>
              <a:rPr lang="zh-CN" altLang="en-US" dirty="0"/>
              <a:t>的</a:t>
            </a:r>
            <a:r>
              <a:rPr lang="en-US" altLang="zh-CN" dirty="0"/>
              <a:t>validation</a:t>
            </a:r>
            <a:r>
              <a:rPr lang="zh-CN" altLang="en-US" dirty="0"/>
              <a:t>和</a:t>
            </a:r>
            <a:r>
              <a:rPr lang="en-US" altLang="zh-CN" dirty="0"/>
              <a:t>update(C.4)</a:t>
            </a:r>
            <a:r>
              <a:rPr lang="zh-CN" altLang="en-US" dirty="0"/>
              <a:t>都是在</a:t>
            </a:r>
            <a:r>
              <a:rPr lang="en-US" altLang="zh-CN" dirty="0"/>
              <a:t>HTM transaction</a:t>
            </a:r>
            <a:r>
              <a:rPr lang="zh-CN" altLang="en-US" dirty="0"/>
              <a:t>中执行的，但是这个过程中是不能进行</a:t>
            </a:r>
            <a:r>
              <a:rPr lang="en-US" altLang="zh-CN" dirty="0"/>
              <a:t>I/O</a:t>
            </a:r>
            <a:r>
              <a:rPr lang="zh-CN" altLang="en-US" dirty="0"/>
              <a:t>操作的，所以我们不能在</a:t>
            </a:r>
            <a:r>
              <a:rPr lang="en-US" altLang="zh-CN" dirty="0"/>
              <a:t>HTM transaction</a:t>
            </a:r>
            <a:r>
              <a:rPr lang="zh-CN" altLang="en-US" dirty="0"/>
              <a:t>中通过网络</a:t>
            </a:r>
            <a:r>
              <a:rPr lang="en-US" altLang="zh-CN" dirty="0"/>
              <a:t>I/O</a:t>
            </a:r>
            <a:r>
              <a:rPr lang="zh-CN" altLang="en-US" dirty="0"/>
              <a:t>备份到</a:t>
            </a:r>
            <a:r>
              <a:rPr lang="en-US" altLang="zh-CN" dirty="0"/>
              <a:t>remote machine</a:t>
            </a:r>
            <a:r>
              <a:rPr lang="zh-CN" altLang="en-US" dirty="0"/>
              <a:t>。</a:t>
            </a:r>
            <a:endParaRPr lang="en-US" altLang="zh-CN" dirty="0"/>
          </a:p>
          <a:p>
            <a:endParaRPr lang="en-US" altLang="zh-CN" dirty="0"/>
          </a:p>
          <a:p>
            <a:r>
              <a:rPr lang="zh-CN" altLang="en-US" dirty="0"/>
              <a:t>一个比较简单的想法，是先等</a:t>
            </a:r>
            <a:r>
              <a:rPr lang="en-US" altLang="zh-CN" dirty="0"/>
              <a:t>HTM transaction</a:t>
            </a:r>
            <a:r>
              <a:rPr lang="zh-CN" altLang="en-US" dirty="0"/>
              <a:t>提交完成之后，再进行备份。但是，在提交完成的一瞬间，所有机器，无论是通过本地访问或者是</a:t>
            </a:r>
            <a:r>
              <a:rPr lang="en-US" altLang="zh-CN" dirty="0"/>
              <a:t>RDMA read</a:t>
            </a:r>
            <a:r>
              <a:rPr lang="zh-CN" altLang="en-US" dirty="0"/>
              <a:t>，都可以马上观察到这些更新。这意味着后面进行的事务可以马上读取到这些更新内容，并且提交。但是如果后面的事务成功提交了，前面的事务却因为机器故障导致</a:t>
            </a:r>
            <a:r>
              <a:rPr lang="en-US" altLang="zh-CN" dirty="0"/>
              <a:t>transaction</a:t>
            </a:r>
            <a:r>
              <a:rPr lang="zh-CN" altLang="en-US" dirty="0"/>
              <a:t>在成功备份之前丢失，恢复之后就会处于一个错误的状态。</a:t>
            </a:r>
            <a:endParaRPr lang="en-US" altLang="zh-CN" dirty="0"/>
          </a:p>
        </p:txBody>
      </p:sp>
      <p:sp>
        <p:nvSpPr>
          <p:cNvPr id="4" name="灯片编号占位符 3"/>
          <p:cNvSpPr>
            <a:spLocks noGrp="1"/>
          </p:cNvSpPr>
          <p:nvPr>
            <p:ph type="sldNum" sz="quarter" idx="5"/>
          </p:nvPr>
        </p:nvSpPr>
        <p:spPr/>
        <p:txBody>
          <a:bodyPr/>
          <a:lstStyle/>
          <a:p>
            <a:fld id="{7F7AE9B9-8066-4EA8-99C3-A76E689FBEEC}" type="slidenum">
              <a:rPr lang="zh-CN" altLang="en-US" smtClean="0"/>
              <a:t>22</a:t>
            </a:fld>
            <a:endParaRPr lang="zh-CN" altLang="en-US"/>
          </a:p>
        </p:txBody>
      </p:sp>
    </p:spTree>
    <p:extLst>
      <p:ext uri="{BB962C8B-B14F-4D97-AF65-F5344CB8AC3E}">
        <p14:creationId xmlns:p14="http://schemas.microsoft.com/office/powerpoint/2010/main" val="492036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于是</a:t>
            </a:r>
            <a:r>
              <a:rPr lang="en-US" altLang="zh-CN" dirty="0"/>
              <a:t>DrTMR</a:t>
            </a:r>
            <a:r>
              <a:rPr lang="zh-CN" altLang="en-US" dirty="0"/>
              <a:t>提出了一个</a:t>
            </a:r>
            <a:r>
              <a:rPr lang="en-US" altLang="zh-CN" dirty="0"/>
              <a:t>optimistic replication scheme</a:t>
            </a:r>
            <a:r>
              <a:rPr lang="zh-CN" altLang="en-US" dirty="0"/>
              <a:t>，这个</a:t>
            </a:r>
            <a:r>
              <a:rPr lang="en-US" altLang="zh-CN" dirty="0"/>
              <a:t>scheme</a:t>
            </a:r>
            <a:r>
              <a:rPr lang="zh-CN" altLang="en-US" dirty="0"/>
              <a:t>可以和之前的</a:t>
            </a:r>
            <a:r>
              <a:rPr lang="en-US" altLang="zh-CN" dirty="0"/>
              <a:t>hybrid OCC protocol</a:t>
            </a:r>
            <a:r>
              <a:rPr lang="zh-CN" altLang="en-US" dirty="0"/>
              <a:t>一起使用。关键的思想在于，在</a:t>
            </a:r>
            <a:r>
              <a:rPr lang="en-US" altLang="zh-CN" dirty="0"/>
              <a:t>HTM transaction</a:t>
            </a:r>
            <a:r>
              <a:rPr lang="zh-CN" altLang="en-US" dirty="0"/>
              <a:t>提交之后，让本地写的</a:t>
            </a:r>
            <a:r>
              <a:rPr lang="en-US" altLang="zh-CN" dirty="0"/>
              <a:t>records</a:t>
            </a:r>
            <a:r>
              <a:rPr lang="zh-CN" altLang="en-US" dirty="0"/>
              <a:t>处于一个</a:t>
            </a:r>
            <a:r>
              <a:rPr lang="en-US" altLang="zh-CN" dirty="0"/>
              <a:t>uncommittable</a:t>
            </a:r>
            <a:r>
              <a:rPr lang="zh-CN" altLang="en-US" dirty="0"/>
              <a:t>的状态。</a:t>
            </a:r>
            <a:endParaRPr lang="en-US" altLang="zh-CN" dirty="0"/>
          </a:p>
          <a:p>
            <a:endParaRPr lang="en-US" altLang="zh-CN" dirty="0"/>
          </a:p>
          <a:p>
            <a:r>
              <a:rPr lang="zh-CN" altLang="en-US" dirty="0"/>
              <a:t>只有在</a:t>
            </a:r>
            <a:r>
              <a:rPr lang="en-US" altLang="zh-CN" dirty="0"/>
              <a:t>primaries</a:t>
            </a:r>
            <a:r>
              <a:rPr lang="zh-CN" altLang="en-US" dirty="0"/>
              <a:t>和</a:t>
            </a:r>
            <a:r>
              <a:rPr lang="en-US" altLang="zh-CN" dirty="0"/>
              <a:t>backup</a:t>
            </a:r>
            <a:r>
              <a:rPr lang="zh-CN" altLang="en-US" dirty="0"/>
              <a:t>都已经应用了这些写操作之后，再让这些</a:t>
            </a:r>
            <a:r>
              <a:rPr lang="en-US" altLang="zh-CN" dirty="0"/>
              <a:t>records</a:t>
            </a:r>
            <a:r>
              <a:rPr lang="zh-CN" altLang="en-US" dirty="0"/>
              <a:t>进入</a:t>
            </a:r>
            <a:r>
              <a:rPr lang="en-US" altLang="zh-CN" dirty="0"/>
              <a:t>committable status</a:t>
            </a:r>
            <a:r>
              <a:rPr lang="zh-CN" altLang="en-US" dirty="0"/>
              <a:t>。在</a:t>
            </a:r>
            <a:r>
              <a:rPr lang="en-US" altLang="zh-CN" dirty="0"/>
              <a:t>execution phase</a:t>
            </a:r>
            <a:r>
              <a:rPr lang="zh-CN" altLang="en-US" dirty="0"/>
              <a:t>中，</a:t>
            </a:r>
            <a:r>
              <a:rPr lang="en-US" altLang="zh-CN" dirty="0"/>
              <a:t>Uncommittable record</a:t>
            </a:r>
            <a:r>
              <a:rPr lang="zh-CN" altLang="en-US" dirty="0"/>
              <a:t>可以进行读操作。但是读取到的这些</a:t>
            </a:r>
            <a:r>
              <a:rPr lang="en-US" altLang="zh-CN" dirty="0"/>
              <a:t>record</a:t>
            </a:r>
            <a:r>
              <a:rPr lang="zh-CN" altLang="en-US" dirty="0"/>
              <a:t>在</a:t>
            </a:r>
            <a:r>
              <a:rPr lang="en-US" altLang="zh-CN" dirty="0" err="1"/>
              <a:t>uncommitable</a:t>
            </a:r>
            <a:r>
              <a:rPr lang="zh-CN" altLang="en-US" dirty="0"/>
              <a:t>阶段不能被更新，如果进入到</a:t>
            </a:r>
            <a:r>
              <a:rPr lang="en-US" altLang="zh-CN" dirty="0"/>
              <a:t>validation</a:t>
            </a:r>
            <a:r>
              <a:rPr lang="zh-CN" altLang="en-US" dirty="0"/>
              <a:t>阶段，这些</a:t>
            </a:r>
            <a:r>
              <a:rPr lang="en-US" altLang="zh-CN" dirty="0"/>
              <a:t>record</a:t>
            </a:r>
            <a:r>
              <a:rPr lang="zh-CN" altLang="en-US" dirty="0"/>
              <a:t>仍然处于</a:t>
            </a:r>
            <a:r>
              <a:rPr lang="en-US" altLang="zh-CN" dirty="0" err="1"/>
              <a:t>uncommitable</a:t>
            </a:r>
            <a:r>
              <a:rPr lang="zh-CN" altLang="en-US" dirty="0"/>
              <a:t>状态，或是被修改了，验证就会失败，当前事务被</a:t>
            </a:r>
            <a:r>
              <a:rPr lang="en-US" altLang="zh-CN" dirty="0"/>
              <a:t>abort</a:t>
            </a:r>
            <a:r>
              <a:rPr lang="zh-CN" altLang="en-US" dirty="0"/>
              <a:t>。</a:t>
            </a:r>
            <a:endParaRPr lang="en-US" altLang="zh-CN" dirty="0"/>
          </a:p>
          <a:p>
            <a:endParaRPr lang="en-US" altLang="zh-CN" dirty="0"/>
          </a:p>
          <a:p>
            <a:r>
              <a:rPr lang="zh-CN" altLang="en-US" dirty="0"/>
              <a:t>这样的设计保证了</a:t>
            </a:r>
            <a:r>
              <a:rPr lang="en-US" altLang="zh-CN" dirty="0"/>
              <a:t>strict serializability</a:t>
            </a:r>
            <a:r>
              <a:rPr lang="zh-CN" altLang="en-US" dirty="0"/>
              <a:t>。因为所有读取了被之前</a:t>
            </a:r>
            <a:r>
              <a:rPr lang="en-US" altLang="zh-CN" dirty="0"/>
              <a:t>transaction</a:t>
            </a:r>
            <a:r>
              <a:rPr lang="zh-CN" altLang="en-US" dirty="0"/>
              <a:t>更新的</a:t>
            </a:r>
            <a:r>
              <a:rPr lang="en-US" altLang="zh-CN" dirty="0"/>
              <a:t>record</a:t>
            </a:r>
            <a:r>
              <a:rPr lang="zh-CN" altLang="en-US" dirty="0"/>
              <a:t>的事务，都必须要等到之前的</a:t>
            </a:r>
            <a:r>
              <a:rPr lang="en-US" altLang="zh-CN" dirty="0"/>
              <a:t>transaction</a:t>
            </a:r>
            <a:r>
              <a:rPr lang="zh-CN" altLang="en-US" dirty="0"/>
              <a:t>提交了，自己猜能够提交。为了记录</a:t>
            </a:r>
            <a:r>
              <a:rPr lang="en-US" altLang="zh-CN" dirty="0"/>
              <a:t>uncommittable</a:t>
            </a:r>
            <a:r>
              <a:rPr lang="zh-CN" altLang="en-US" dirty="0"/>
              <a:t>和</a:t>
            </a:r>
            <a:r>
              <a:rPr lang="en-US" altLang="zh-CN" dirty="0"/>
              <a:t>committable</a:t>
            </a:r>
            <a:r>
              <a:rPr lang="zh-CN" altLang="en-US" dirty="0"/>
              <a:t>的状态，</a:t>
            </a:r>
            <a:r>
              <a:rPr lang="en-US" altLang="zh-CN" dirty="0"/>
              <a:t>DrTMR</a:t>
            </a:r>
            <a:r>
              <a:rPr lang="zh-CN" altLang="en-US" dirty="0"/>
              <a:t>复用了</a:t>
            </a:r>
            <a:r>
              <a:rPr lang="en-US" altLang="zh-CN" dirty="0"/>
              <a:t>records</a:t>
            </a:r>
            <a:r>
              <a:rPr lang="zh-CN" altLang="en-US" dirty="0"/>
              <a:t>中的</a:t>
            </a:r>
            <a:r>
              <a:rPr lang="en-US" altLang="zh-CN" dirty="0"/>
              <a:t>sequence number</a:t>
            </a:r>
            <a:r>
              <a:rPr lang="zh-CN" altLang="en-US" dirty="0"/>
              <a:t>来实现</a:t>
            </a:r>
            <a:r>
              <a:rPr lang="en-US" altLang="zh-CN" dirty="0"/>
              <a:t>optimistic replication</a:t>
            </a:r>
            <a:r>
              <a:rPr lang="zh-CN" altLang="en-US" dirty="0"/>
              <a:t>。用奇数的</a:t>
            </a:r>
            <a:r>
              <a:rPr lang="en-US" altLang="zh-CN" dirty="0"/>
              <a:t>sequence number</a:t>
            </a:r>
            <a:r>
              <a:rPr lang="zh-CN" altLang="en-US" dirty="0"/>
              <a:t>表示</a:t>
            </a:r>
            <a:r>
              <a:rPr lang="en-US" altLang="zh-CN" dirty="0"/>
              <a:t>uncommittable</a:t>
            </a:r>
            <a:r>
              <a:rPr lang="zh-CN" altLang="en-US" dirty="0"/>
              <a:t>，用偶数表示</a:t>
            </a:r>
            <a:r>
              <a:rPr lang="en-US" altLang="zh-CN" dirty="0"/>
              <a:t>committable</a:t>
            </a:r>
            <a:r>
              <a:rPr lang="zh-CN" altLang="en-US" dirty="0"/>
              <a:t>。</a:t>
            </a:r>
            <a:endParaRPr lang="en-US" altLang="zh-CN" dirty="0"/>
          </a:p>
        </p:txBody>
      </p:sp>
      <p:sp>
        <p:nvSpPr>
          <p:cNvPr id="4" name="灯片编号占位符 3"/>
          <p:cNvSpPr>
            <a:spLocks noGrp="1"/>
          </p:cNvSpPr>
          <p:nvPr>
            <p:ph type="sldNum" sz="quarter" idx="5"/>
          </p:nvPr>
        </p:nvSpPr>
        <p:spPr/>
        <p:txBody>
          <a:bodyPr/>
          <a:lstStyle/>
          <a:p>
            <a:fld id="{7F7AE9B9-8066-4EA8-99C3-A76E689FBEEC}" type="slidenum">
              <a:rPr lang="zh-CN" altLang="en-US" smtClean="0"/>
              <a:t>23</a:t>
            </a:fld>
            <a:endParaRPr lang="zh-CN" altLang="en-US"/>
          </a:p>
        </p:txBody>
      </p:sp>
    </p:spTree>
    <p:extLst>
      <p:ext uri="{BB962C8B-B14F-4D97-AF65-F5344CB8AC3E}">
        <p14:creationId xmlns:p14="http://schemas.microsoft.com/office/powerpoint/2010/main" val="1007900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DrTMR</a:t>
            </a:r>
            <a:r>
              <a:rPr lang="zh-CN" altLang="en-US" dirty="0"/>
              <a:t>中，所有的</a:t>
            </a:r>
            <a:r>
              <a:rPr lang="en-US" altLang="zh-CN" dirty="0"/>
              <a:t>log</a:t>
            </a:r>
            <a:r>
              <a:rPr lang="zh-CN" altLang="en-US" dirty="0"/>
              <a:t>被都存储在</a:t>
            </a:r>
            <a:r>
              <a:rPr lang="en-US" altLang="zh-CN" dirty="0"/>
              <a:t>non-volatile memory</a:t>
            </a:r>
            <a:r>
              <a:rPr lang="zh-CN" altLang="en-US" dirty="0"/>
              <a:t>中，所以出现机器故障后</a:t>
            </a:r>
            <a:r>
              <a:rPr lang="en-US" altLang="zh-CN" dirty="0"/>
              <a:t>log</a:t>
            </a:r>
            <a:r>
              <a:rPr lang="zh-CN" altLang="en-US" dirty="0"/>
              <a:t>不会被丢失。</a:t>
            </a:r>
            <a:r>
              <a:rPr lang="en-US" altLang="zh-CN" dirty="0" err="1"/>
              <a:t>DrDMR</a:t>
            </a:r>
            <a:r>
              <a:rPr lang="zh-CN" altLang="en-US" dirty="0"/>
              <a:t>使用了</a:t>
            </a:r>
            <a:r>
              <a:rPr lang="en-US" altLang="zh-CN" dirty="0"/>
              <a:t>primary-backup replication</a:t>
            </a:r>
            <a:r>
              <a:rPr lang="zh-CN" altLang="en-US" dirty="0"/>
              <a:t>，在</a:t>
            </a:r>
            <a:r>
              <a:rPr lang="en-US" altLang="zh-CN" dirty="0"/>
              <a:t>non-volatile memory</a:t>
            </a:r>
            <a:r>
              <a:rPr lang="zh-CN" altLang="en-US" dirty="0"/>
              <a:t>中保存</a:t>
            </a:r>
            <a:r>
              <a:rPr lang="en-US" altLang="zh-CN" dirty="0"/>
              <a:t>f+1</a:t>
            </a:r>
            <a:r>
              <a:rPr lang="zh-CN" altLang="en-US" dirty="0"/>
              <a:t>份备份。因此，即使是整个集群都崩溃掉，最多丢失</a:t>
            </a:r>
            <a:r>
              <a:rPr lang="en-US" altLang="zh-CN" dirty="0"/>
              <a:t>f</a:t>
            </a:r>
            <a:r>
              <a:rPr lang="zh-CN" altLang="en-US" dirty="0"/>
              <a:t>份</a:t>
            </a:r>
            <a:r>
              <a:rPr lang="en-US" altLang="zh-CN" dirty="0"/>
              <a:t>copy</a:t>
            </a:r>
            <a:r>
              <a:rPr lang="zh-CN" altLang="en-US" dirty="0"/>
              <a:t>，仍然可以提供</a:t>
            </a:r>
            <a:r>
              <a:rPr lang="en-US" altLang="zh-CN" dirty="0"/>
              <a:t>durability</a:t>
            </a:r>
            <a:r>
              <a:rPr lang="zh-CN" altLang="en-US" dirty="0"/>
              <a:t>。而且只要每一个</a:t>
            </a:r>
            <a:r>
              <a:rPr lang="en-US" altLang="zh-CN" dirty="0"/>
              <a:t>record</a:t>
            </a:r>
            <a:r>
              <a:rPr lang="zh-CN" altLang="en-US" dirty="0"/>
              <a:t>都还有至少一份</a:t>
            </a:r>
            <a:r>
              <a:rPr lang="en-US" altLang="zh-CN" dirty="0"/>
              <a:t>copy</a:t>
            </a:r>
            <a:r>
              <a:rPr lang="zh-CN" altLang="en-US" dirty="0"/>
              <a:t>在正常工作的机器上，</a:t>
            </a:r>
            <a:r>
              <a:rPr lang="en-US" altLang="zh-CN" dirty="0"/>
              <a:t>DrTMR</a:t>
            </a:r>
            <a:r>
              <a:rPr lang="zh-CN" altLang="en-US" dirty="0"/>
              <a:t>就可以检测故障，</a:t>
            </a:r>
            <a:r>
              <a:rPr lang="en-US" altLang="zh-CN" dirty="0"/>
              <a:t>reconfigure</a:t>
            </a:r>
            <a:r>
              <a:rPr lang="zh-CN" altLang="en-US" dirty="0"/>
              <a:t>集群，并恢复工作。</a:t>
            </a:r>
            <a:endParaRPr lang="en-US" altLang="zh-CN" dirty="0"/>
          </a:p>
          <a:p>
            <a:endParaRPr lang="en-US" altLang="zh-CN" dirty="0"/>
          </a:p>
          <a:p>
            <a:r>
              <a:rPr lang="en-US" altLang="zh-CN" dirty="0"/>
              <a:t>DrTMR</a:t>
            </a:r>
            <a:r>
              <a:rPr lang="zh-CN" altLang="en-US" dirty="0"/>
              <a:t>使用了和</a:t>
            </a:r>
            <a:r>
              <a:rPr lang="en-US" altLang="zh-CN" dirty="0" err="1"/>
              <a:t>FaRM</a:t>
            </a:r>
            <a:r>
              <a:rPr lang="zh-CN" altLang="en-US" dirty="0"/>
              <a:t>相同的机制来处理机器故障，但是</a:t>
            </a:r>
            <a:r>
              <a:rPr lang="en-US" altLang="zh-CN" dirty="0"/>
              <a:t>failure-recovery protocol</a:t>
            </a:r>
            <a:r>
              <a:rPr lang="zh-CN" altLang="en-US" dirty="0"/>
              <a:t>稍有不同。</a:t>
            </a:r>
            <a:r>
              <a:rPr lang="en-US" altLang="zh-CN" dirty="0"/>
              <a:t>Farm</a:t>
            </a:r>
            <a:r>
              <a:rPr lang="zh-CN" altLang="en-US" dirty="0"/>
              <a:t>会随</a:t>
            </a:r>
            <a:r>
              <a:rPr lang="en-US" altLang="zh-CN" dirty="0"/>
              <a:t>log</a:t>
            </a:r>
            <a:r>
              <a:rPr lang="zh-CN" altLang="en-US" dirty="0"/>
              <a:t>一起发送</a:t>
            </a:r>
            <a:r>
              <a:rPr lang="en-US" altLang="zh-CN" dirty="0"/>
              <a:t>lock</a:t>
            </a:r>
            <a:r>
              <a:rPr lang="zh-CN" altLang="en-US" dirty="0"/>
              <a:t>指令给目标机器，依赖目标机器来执行锁操作并返回执行结果。</a:t>
            </a:r>
            <a:endParaRPr lang="en-US" altLang="zh-CN" dirty="0"/>
          </a:p>
          <a:p>
            <a:r>
              <a:rPr lang="zh-CN" altLang="en-US" dirty="0"/>
              <a:t>而</a:t>
            </a:r>
            <a:r>
              <a:rPr lang="en-US" altLang="zh-CN" dirty="0"/>
              <a:t>DrTMR</a:t>
            </a:r>
            <a:r>
              <a:rPr lang="zh-CN" altLang="en-US" dirty="0"/>
              <a:t>则直接使用</a:t>
            </a:r>
            <a:r>
              <a:rPr lang="en-US" altLang="zh-CN" dirty="0"/>
              <a:t>one-sided RDMA CAS</a:t>
            </a:r>
            <a:r>
              <a:rPr lang="zh-CN" altLang="en-US" dirty="0"/>
              <a:t>来进行</a:t>
            </a:r>
            <a:r>
              <a:rPr lang="en-US" altLang="zh-CN" dirty="0"/>
              <a:t>lock</a:t>
            </a:r>
            <a:r>
              <a:rPr lang="zh-CN" altLang="en-US" dirty="0"/>
              <a:t>和</a:t>
            </a:r>
            <a:r>
              <a:rPr lang="en-US" altLang="zh-CN" dirty="0"/>
              <a:t>unlock</a:t>
            </a:r>
            <a:r>
              <a:rPr lang="zh-CN" altLang="en-US" dirty="0"/>
              <a:t>操作。</a:t>
            </a:r>
            <a:endParaRPr lang="en-US" altLang="zh-CN" dirty="0"/>
          </a:p>
          <a:p>
            <a:r>
              <a:rPr lang="zh-CN" altLang="en-US" dirty="0"/>
              <a:t>这么做能够带来性能上你的提升，但是如果机器故障出现在这个过程中，可能会造成</a:t>
            </a:r>
            <a:r>
              <a:rPr lang="en-US" altLang="zh-CN" dirty="0"/>
              <a:t>dangling locks</a:t>
            </a:r>
            <a:r>
              <a:rPr lang="zh-CN" altLang="en-US" dirty="0"/>
              <a:t>，因为没有</a:t>
            </a:r>
            <a:r>
              <a:rPr lang="en-US" altLang="zh-CN" dirty="0"/>
              <a:t>log</a:t>
            </a:r>
            <a:r>
              <a:rPr lang="zh-CN" altLang="en-US" dirty="0"/>
              <a:t>去记录了是谁进行了</a:t>
            </a:r>
            <a:r>
              <a:rPr lang="en-US" altLang="zh-CN" dirty="0"/>
              <a:t>lock</a:t>
            </a:r>
            <a:r>
              <a:rPr lang="zh-CN" altLang="en-US" dirty="0"/>
              <a:t>操作。</a:t>
            </a:r>
            <a:endParaRPr lang="en-US" altLang="zh-CN" dirty="0"/>
          </a:p>
          <a:p>
            <a:endParaRPr lang="en-US" altLang="zh-CN" dirty="0"/>
          </a:p>
          <a:p>
            <a:r>
              <a:rPr lang="zh-CN" altLang="en-US" dirty="0"/>
              <a:t>所以为了避免在出现错误后，暂停整个集群去每台机器上进行依次检查，</a:t>
            </a:r>
            <a:r>
              <a:rPr lang="en-US" altLang="zh-CN" dirty="0"/>
              <a:t>DrTMR</a:t>
            </a:r>
            <a:r>
              <a:rPr lang="zh-CN" altLang="en-US" dirty="0"/>
              <a:t>使用了一个比较被动的方法来释放这些因为机器故障航而出现的</a:t>
            </a:r>
            <a:r>
              <a:rPr lang="en-US" altLang="zh-CN" dirty="0"/>
              <a:t>dangling locks</a:t>
            </a:r>
            <a:r>
              <a:rPr lang="zh-CN" altLang="en-US" dirty="0"/>
              <a:t>。在加锁的时候，</a:t>
            </a:r>
            <a:r>
              <a:rPr lang="en-US" altLang="zh-CN" dirty="0"/>
              <a:t>DrTMR</a:t>
            </a:r>
            <a:r>
              <a:rPr lang="zh-CN" altLang="en-US" dirty="0"/>
              <a:t>会把锁的</a:t>
            </a:r>
            <a:r>
              <a:rPr lang="en-US" altLang="zh-CN" dirty="0"/>
              <a:t>owner</a:t>
            </a:r>
            <a:r>
              <a:rPr lang="zh-CN" altLang="en-US" dirty="0"/>
              <a:t> </a:t>
            </a:r>
            <a:r>
              <a:rPr lang="en-US" altLang="zh-CN" dirty="0"/>
              <a:t>ID</a:t>
            </a:r>
            <a:r>
              <a:rPr lang="zh-CN" altLang="en-US" dirty="0"/>
              <a:t>写在</a:t>
            </a:r>
            <a:r>
              <a:rPr lang="en-US" altLang="zh-CN" dirty="0"/>
              <a:t>lock</a:t>
            </a:r>
            <a:r>
              <a:rPr lang="zh-CN" altLang="en-US" dirty="0"/>
              <a:t>里，在进行恢复的时候，</a:t>
            </a:r>
            <a:r>
              <a:rPr lang="en-US" altLang="zh-CN" dirty="0"/>
              <a:t>worker thread</a:t>
            </a:r>
            <a:r>
              <a:rPr lang="zh-CN" altLang="en-US" dirty="0"/>
              <a:t>会检查</a:t>
            </a:r>
            <a:r>
              <a:rPr lang="en-US" altLang="zh-CN" dirty="0"/>
              <a:t>lock</a:t>
            </a:r>
            <a:r>
              <a:rPr lang="zh-CN" altLang="en-US" dirty="0"/>
              <a:t>的拥有者是否处于当前的</a:t>
            </a:r>
            <a:r>
              <a:rPr lang="en-US" altLang="zh-CN" dirty="0"/>
              <a:t>configuration</a:t>
            </a:r>
            <a:r>
              <a:rPr lang="zh-CN" altLang="en-US" dirty="0"/>
              <a:t>中，如果不在，说明这个锁的</a:t>
            </a:r>
            <a:r>
              <a:rPr lang="en-US" altLang="zh-CN" dirty="0"/>
              <a:t>owner</a:t>
            </a:r>
            <a:r>
              <a:rPr lang="zh-CN" altLang="en-US" dirty="0"/>
              <a:t>已经崩溃掉了，那么</a:t>
            </a:r>
            <a:r>
              <a:rPr lang="en-US" altLang="zh-CN" dirty="0"/>
              <a:t>worker thread</a:t>
            </a:r>
            <a:r>
              <a:rPr lang="zh-CN" altLang="en-US" dirty="0"/>
              <a:t>就会把这个锁释放掉，然后</a:t>
            </a:r>
            <a:r>
              <a:rPr lang="en-US" altLang="zh-CN" dirty="0"/>
              <a:t>abort transaction</a:t>
            </a:r>
            <a:r>
              <a:rPr lang="zh-CN" altLang="en-US" dirty="0"/>
              <a:t>并</a:t>
            </a:r>
            <a:r>
              <a:rPr lang="en-US" altLang="zh-CN" dirty="0"/>
              <a:t>retry</a:t>
            </a:r>
            <a:r>
              <a:rPr lang="zh-CN" altLang="en-US" dirty="0"/>
              <a:t>。</a:t>
            </a:r>
            <a:endParaRPr lang="en-US" altLang="zh-CN" dirty="0"/>
          </a:p>
        </p:txBody>
      </p:sp>
      <p:sp>
        <p:nvSpPr>
          <p:cNvPr id="4" name="灯片编号占位符 3"/>
          <p:cNvSpPr>
            <a:spLocks noGrp="1"/>
          </p:cNvSpPr>
          <p:nvPr>
            <p:ph type="sldNum" sz="quarter" idx="5"/>
          </p:nvPr>
        </p:nvSpPr>
        <p:spPr/>
        <p:txBody>
          <a:bodyPr/>
          <a:lstStyle/>
          <a:p>
            <a:fld id="{7F7AE9B9-8066-4EA8-99C3-A76E689FBEEC}" type="slidenum">
              <a:rPr lang="zh-CN" altLang="en-US" smtClean="0"/>
              <a:t>24</a:t>
            </a:fld>
            <a:endParaRPr lang="zh-CN" altLang="en-US"/>
          </a:p>
        </p:txBody>
      </p:sp>
    </p:spTree>
    <p:extLst>
      <p:ext uri="{BB962C8B-B14F-4D97-AF65-F5344CB8AC3E}">
        <p14:creationId xmlns:p14="http://schemas.microsoft.com/office/powerpoint/2010/main" val="27239698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最后是整个系统的</a:t>
            </a:r>
            <a:r>
              <a:rPr lang="en-US" altLang="zh-CN" dirty="0"/>
              <a:t>evaluation</a:t>
            </a:r>
            <a:endParaRPr lang="zh-CN" altLang="en-US" dirty="0"/>
          </a:p>
        </p:txBody>
      </p:sp>
      <p:sp>
        <p:nvSpPr>
          <p:cNvPr id="4" name="灯片编号占位符 3"/>
          <p:cNvSpPr>
            <a:spLocks noGrp="1"/>
          </p:cNvSpPr>
          <p:nvPr>
            <p:ph type="sldNum" sz="quarter" idx="5"/>
          </p:nvPr>
        </p:nvSpPr>
        <p:spPr/>
        <p:txBody>
          <a:bodyPr/>
          <a:lstStyle/>
          <a:p>
            <a:fld id="{7F7AE9B9-8066-4EA8-99C3-A76E689FBEEC}" type="slidenum">
              <a:rPr lang="zh-CN" altLang="en-US" smtClean="0"/>
              <a:t>25</a:t>
            </a:fld>
            <a:endParaRPr lang="zh-CN" altLang="en-US"/>
          </a:p>
        </p:txBody>
      </p:sp>
    </p:spTree>
    <p:extLst>
      <p:ext uri="{BB962C8B-B14F-4D97-AF65-F5344CB8AC3E}">
        <p14:creationId xmlns:p14="http://schemas.microsoft.com/office/powerpoint/2010/main" val="20916913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a:t>
            </a:r>
            <a:r>
              <a:rPr lang="en-US" altLang="zh-CN" dirty="0"/>
              <a:t>Throughput</a:t>
            </a:r>
            <a:r>
              <a:rPr lang="zh-CN" altLang="en-US" dirty="0"/>
              <a:t>随着机器数量变化的折线图。</a:t>
            </a:r>
            <a:endParaRPr lang="en-US" altLang="zh-CN" dirty="0"/>
          </a:p>
          <a:p>
            <a:endParaRPr lang="en-US" altLang="zh-CN" dirty="0"/>
          </a:p>
          <a:p>
            <a:r>
              <a:rPr lang="zh-CN" altLang="en-US" dirty="0"/>
              <a:t>和</a:t>
            </a:r>
            <a:r>
              <a:rPr lang="en-US" altLang="zh-CN" dirty="0"/>
              <a:t>DrTM</a:t>
            </a:r>
            <a:r>
              <a:rPr lang="zh-CN" altLang="en-US" dirty="0"/>
              <a:t>相比，</a:t>
            </a:r>
            <a:r>
              <a:rPr lang="en-US" altLang="zh-CN" dirty="0"/>
              <a:t>DrTMR</a:t>
            </a:r>
            <a:r>
              <a:rPr lang="zh-CN" altLang="en-US" dirty="0"/>
              <a:t>为了</a:t>
            </a:r>
            <a:r>
              <a:rPr lang="en-US" altLang="zh-CN" dirty="0"/>
              <a:t>Generality</a:t>
            </a:r>
            <a:r>
              <a:rPr lang="zh-CN" altLang="en-US" dirty="0"/>
              <a:t>大概损失了</a:t>
            </a:r>
            <a:r>
              <a:rPr lang="en-US" altLang="zh-CN" dirty="0"/>
              <a:t>9.8%</a:t>
            </a:r>
            <a:r>
              <a:rPr lang="zh-CN" altLang="en-US" dirty="0"/>
              <a:t>左右的</a:t>
            </a:r>
            <a:r>
              <a:rPr lang="en-US" altLang="zh-CN" dirty="0"/>
              <a:t>throughput</a:t>
            </a:r>
            <a:r>
              <a:rPr lang="zh-CN" altLang="en-US" dirty="0"/>
              <a:t>。这部分开销主要是用于在维护事务中在本地进行缓存的</a:t>
            </a:r>
            <a:r>
              <a:rPr lang="en-US" altLang="zh-CN" dirty="0"/>
              <a:t>read/write buffer</a:t>
            </a:r>
            <a:r>
              <a:rPr lang="zh-CN" altLang="en-US" dirty="0"/>
              <a:t>。</a:t>
            </a:r>
            <a:endParaRPr lang="en-US" altLang="zh-CN" dirty="0"/>
          </a:p>
          <a:p>
            <a:endParaRPr lang="en-US" altLang="zh-CN" dirty="0"/>
          </a:p>
          <a:p>
            <a:r>
              <a:rPr lang="zh-CN" altLang="en-US" dirty="0"/>
              <a:t>在启用了</a:t>
            </a:r>
            <a:r>
              <a:rPr lang="en-US" altLang="zh-CN" dirty="0"/>
              <a:t>3-way replication</a:t>
            </a:r>
            <a:r>
              <a:rPr lang="zh-CN" altLang="en-US" dirty="0"/>
              <a:t>之后，</a:t>
            </a:r>
            <a:r>
              <a:rPr lang="en-US" altLang="zh-CN" dirty="0"/>
              <a:t>throughput</a:t>
            </a:r>
            <a:r>
              <a:rPr lang="zh-CN" altLang="en-US" dirty="0"/>
              <a:t>最多会下降</a:t>
            </a:r>
            <a:r>
              <a:rPr lang="en-US" altLang="zh-CN" dirty="0"/>
              <a:t>41%</a:t>
            </a:r>
            <a:r>
              <a:rPr lang="zh-CN" altLang="en-US" dirty="0"/>
              <a:t>。但是即使是在这种情况下，</a:t>
            </a:r>
            <a:r>
              <a:rPr lang="en-US" altLang="zh-CN" dirty="0"/>
              <a:t>DrTMR</a:t>
            </a:r>
            <a:r>
              <a:rPr lang="zh-CN" altLang="en-US" dirty="0"/>
              <a:t>的性能仍然比</a:t>
            </a:r>
            <a:r>
              <a:rPr lang="en-US" altLang="zh-CN" dirty="0"/>
              <a:t>Calvin</a:t>
            </a:r>
            <a:r>
              <a:rPr lang="zh-CN" altLang="en-US" dirty="0"/>
              <a:t>至少高出</a:t>
            </a:r>
            <a:r>
              <a:rPr lang="en-US" altLang="zh-CN" dirty="0"/>
              <a:t>15.8</a:t>
            </a:r>
            <a:r>
              <a:rPr lang="zh-CN" altLang="en-US" dirty="0"/>
              <a:t>倍。所以可以看到</a:t>
            </a:r>
            <a:r>
              <a:rPr lang="en-US" altLang="zh-CN" dirty="0"/>
              <a:t>DrTMR</a:t>
            </a:r>
            <a:r>
              <a:rPr lang="zh-CN" altLang="en-US" dirty="0"/>
              <a:t>的性能是十分高的。</a:t>
            </a:r>
            <a:endParaRPr lang="en-US" altLang="zh-CN" dirty="0"/>
          </a:p>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F7AE9B9-8066-4EA8-99C3-A76E689FBEEC}" type="slidenum">
              <a:rPr lang="zh-CN" altLang="en-US" smtClean="0"/>
              <a:t>26</a:t>
            </a:fld>
            <a:endParaRPr lang="zh-CN" altLang="en-US"/>
          </a:p>
        </p:txBody>
      </p:sp>
    </p:spTree>
    <p:extLst>
      <p:ext uri="{BB962C8B-B14F-4D97-AF65-F5344CB8AC3E}">
        <p14:creationId xmlns:p14="http://schemas.microsoft.com/office/powerpoint/2010/main" val="1030969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这是在出现机器故障的情况下，</a:t>
            </a:r>
            <a:r>
              <a:rPr lang="en-US" altLang="zh-CN" dirty="0"/>
              <a:t>Throughput</a:t>
            </a:r>
            <a:r>
              <a:rPr lang="zh-CN" altLang="en-US" dirty="0"/>
              <a:t>随时间的变化图。</a:t>
            </a:r>
            <a:endParaRPr lang="en-US" altLang="zh-CN" dirty="0"/>
          </a:p>
          <a:p>
            <a:endParaRPr lang="en-US" altLang="zh-CN" dirty="0"/>
          </a:p>
          <a:p>
            <a:r>
              <a:rPr lang="zh-CN" altLang="en-US" dirty="0"/>
              <a:t>在机器出现故障后，系统的</a:t>
            </a:r>
            <a:r>
              <a:rPr lang="en-US" altLang="zh-CN" dirty="0"/>
              <a:t>throughput</a:t>
            </a:r>
            <a:r>
              <a:rPr lang="zh-CN" altLang="en-US" dirty="0"/>
              <a:t>开始显著下降。</a:t>
            </a:r>
            <a:r>
              <a:rPr lang="en-US" altLang="zh-CN" dirty="0"/>
              <a:t>10ms</a:t>
            </a:r>
            <a:r>
              <a:rPr lang="zh-CN" altLang="en-US" dirty="0"/>
              <a:t>后，系统检测到了机器故障，开始恢复，然后花了</a:t>
            </a:r>
            <a:r>
              <a:rPr lang="en-US" altLang="zh-CN" dirty="0"/>
              <a:t>30ms</a:t>
            </a:r>
            <a:r>
              <a:rPr lang="zh-CN" altLang="en-US" dirty="0"/>
              <a:t>完成恢复，重新正常工作。</a:t>
            </a:r>
            <a:endParaRPr lang="en-US" altLang="zh-CN" dirty="0"/>
          </a:p>
          <a:p>
            <a:r>
              <a:rPr lang="zh-CN" altLang="en-US" dirty="0"/>
              <a:t>也就是说，从出现机器故障到系统恢复正常工作，大约需要</a:t>
            </a:r>
            <a:r>
              <a:rPr lang="en-US" altLang="zh-CN" dirty="0"/>
              <a:t>40ms</a:t>
            </a:r>
            <a:r>
              <a:rPr lang="zh-CN" altLang="en-US" dirty="0"/>
              <a:t>的时间。</a:t>
            </a:r>
            <a:endParaRPr lang="en-US" altLang="zh-CN" dirty="0"/>
          </a:p>
        </p:txBody>
      </p:sp>
      <p:sp>
        <p:nvSpPr>
          <p:cNvPr id="4" name="灯片编号占位符 3"/>
          <p:cNvSpPr>
            <a:spLocks noGrp="1"/>
          </p:cNvSpPr>
          <p:nvPr>
            <p:ph type="sldNum" sz="quarter" idx="5"/>
          </p:nvPr>
        </p:nvSpPr>
        <p:spPr/>
        <p:txBody>
          <a:bodyPr/>
          <a:lstStyle/>
          <a:p>
            <a:fld id="{7F7AE9B9-8066-4EA8-99C3-A76E689FBEEC}" type="slidenum">
              <a:rPr lang="zh-CN" altLang="en-US" smtClean="0"/>
              <a:t>27</a:t>
            </a:fld>
            <a:endParaRPr lang="zh-CN" altLang="en-US"/>
          </a:p>
        </p:txBody>
      </p:sp>
    </p:spTree>
    <p:extLst>
      <p:ext uri="{BB962C8B-B14F-4D97-AF65-F5344CB8AC3E}">
        <p14:creationId xmlns:p14="http://schemas.microsoft.com/office/powerpoint/2010/main" val="41782438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7F7AE9B9-8066-4EA8-99C3-A76E689FBEEC}" type="slidenum">
              <a:rPr lang="zh-CN" altLang="en-US" smtClean="0"/>
              <a:t>28</a:t>
            </a:fld>
            <a:endParaRPr lang="zh-CN" altLang="en-US"/>
          </a:p>
        </p:txBody>
      </p:sp>
    </p:spTree>
    <p:extLst>
      <p:ext uri="{BB962C8B-B14F-4D97-AF65-F5344CB8AC3E}">
        <p14:creationId xmlns:p14="http://schemas.microsoft.com/office/powerpoint/2010/main" val="3003476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而近几年硬件发展出了一些比较高级的功能</a:t>
            </a:r>
            <a:endParaRPr lang="en-US" altLang="zh-CN" dirty="0"/>
          </a:p>
          <a:p>
            <a:endParaRPr lang="en-US" altLang="zh-CN" dirty="0"/>
          </a:p>
          <a:p>
            <a:r>
              <a:rPr lang="zh-CN" altLang="en-US" b="1" dirty="0"/>
              <a:t>例如大容量的</a:t>
            </a:r>
            <a:r>
              <a:rPr lang="en-US" altLang="zh-CN" b="1" dirty="0"/>
              <a:t>non volatile memory</a:t>
            </a:r>
            <a:r>
              <a:rPr lang="zh-CN" altLang="en-US" dirty="0"/>
              <a:t>使得事务能够被直接放在内存中进行处理，能够大幅降低</a:t>
            </a:r>
            <a:r>
              <a:rPr lang="en-US" altLang="zh-CN" dirty="0"/>
              <a:t>I/O</a:t>
            </a:r>
            <a:r>
              <a:rPr lang="zh-CN" altLang="en-US" dirty="0"/>
              <a:t>带来的开销。</a:t>
            </a:r>
            <a:endParaRPr lang="en-US" altLang="zh-CN" dirty="0"/>
          </a:p>
          <a:p>
            <a:r>
              <a:rPr lang="en-US" altLang="zh-CN" b="1" dirty="0"/>
              <a:t>Hardware transactional memory</a:t>
            </a:r>
            <a:r>
              <a:rPr lang="zh-CN" altLang="en-US" dirty="0"/>
              <a:t>则提供了硬件层面对于</a:t>
            </a:r>
            <a:r>
              <a:rPr lang="en-US" altLang="zh-CN" dirty="0"/>
              <a:t>atomicity</a:t>
            </a:r>
            <a:r>
              <a:rPr lang="zh-CN" altLang="en-US" dirty="0"/>
              <a:t>，</a:t>
            </a:r>
            <a:r>
              <a:rPr lang="en-US" altLang="zh-CN" dirty="0"/>
              <a:t>consistency</a:t>
            </a:r>
            <a:r>
              <a:rPr lang="zh-CN" altLang="en-US" dirty="0"/>
              <a:t>以及</a:t>
            </a:r>
            <a:r>
              <a:rPr lang="en-US" altLang="zh-CN" dirty="0"/>
              <a:t>isolation</a:t>
            </a:r>
            <a:r>
              <a:rPr lang="zh-CN" altLang="en-US" dirty="0"/>
              <a:t>的支持，简化了并发软件的设计难度。</a:t>
            </a:r>
            <a:endParaRPr lang="en-US" altLang="zh-CN" dirty="0"/>
          </a:p>
          <a:p>
            <a:r>
              <a:rPr lang="zh-CN" altLang="en-US" dirty="0"/>
              <a:t>除此之外，</a:t>
            </a:r>
            <a:r>
              <a:rPr lang="en-US" altLang="zh-CN" b="1" dirty="0"/>
              <a:t>Remote Direct Memory Access</a:t>
            </a:r>
            <a:r>
              <a:rPr lang="zh-CN" altLang="en-US" dirty="0"/>
              <a:t>使得我们可以在多个机器之间进行高速，低延迟的内存访问。</a:t>
            </a:r>
          </a:p>
        </p:txBody>
      </p:sp>
      <p:sp>
        <p:nvSpPr>
          <p:cNvPr id="4" name="灯片编号占位符 3"/>
          <p:cNvSpPr>
            <a:spLocks noGrp="1"/>
          </p:cNvSpPr>
          <p:nvPr>
            <p:ph type="sldNum" sz="quarter" idx="5"/>
          </p:nvPr>
        </p:nvSpPr>
        <p:spPr/>
        <p:txBody>
          <a:bodyPr/>
          <a:lstStyle/>
          <a:p>
            <a:fld id="{7F7AE9B9-8066-4EA8-99C3-A76E689FBEEC}" type="slidenum">
              <a:rPr lang="zh-CN" altLang="en-US" smtClean="0"/>
              <a:t>4</a:t>
            </a:fld>
            <a:endParaRPr lang="zh-CN" altLang="en-US"/>
          </a:p>
        </p:txBody>
      </p:sp>
    </p:spTree>
    <p:extLst>
      <p:ext uri="{BB962C8B-B14F-4D97-AF65-F5344CB8AC3E}">
        <p14:creationId xmlns:p14="http://schemas.microsoft.com/office/powerpoint/2010/main" val="1565542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此前已经有一些论文尝试过使用这些高级的硬件功能来实现事务处理系统，但是他们都存在一定</a:t>
            </a:r>
            <a:r>
              <a:rPr lang="zh-CN" altLang="en-US" b="1" dirty="0"/>
              <a:t>局限性</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有的系统只使用了上述功能中的</a:t>
            </a:r>
            <a:r>
              <a:rPr lang="zh-CN" altLang="en-US" b="1" dirty="0"/>
              <a:t>一部分</a:t>
            </a:r>
            <a:r>
              <a:rPr lang="zh-CN" altLang="en-US" dirty="0"/>
              <a:t>，有的系统使用了上述的所有功能但是却对事务类型有</a:t>
            </a:r>
            <a:r>
              <a:rPr lang="zh-CN" altLang="en-US" b="1" dirty="0"/>
              <a:t>特定要求，</a:t>
            </a:r>
            <a:r>
              <a:rPr lang="zh-CN" altLang="en-US" b="0" dirty="0"/>
              <a:t>例如需要预先知道</a:t>
            </a:r>
            <a:r>
              <a:rPr lang="en-US" altLang="zh-CN" b="0" dirty="0"/>
              <a:t>read/write sets</a:t>
            </a:r>
            <a:r>
              <a:rPr lang="zh-CN" altLang="en-US" dirty="0"/>
              <a:t>，或者是</a:t>
            </a:r>
            <a:r>
              <a:rPr lang="zh-CN" altLang="en-US" b="1" dirty="0"/>
              <a:t>不提供对于</a:t>
            </a:r>
            <a:r>
              <a:rPr lang="en-US" altLang="zh-CN" b="1" dirty="0"/>
              <a:t>availability</a:t>
            </a:r>
            <a:r>
              <a:rPr lang="zh-CN" altLang="en-US" dirty="0"/>
              <a:t>的支持，例如</a:t>
            </a:r>
            <a:r>
              <a:rPr lang="en-US" altLang="zh-CN" dirty="0"/>
              <a:t>DrTM</a:t>
            </a:r>
            <a:r>
              <a:rPr lang="zh-CN" altLang="en-US" dirty="0"/>
              <a:t>。</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7F7AE9B9-8066-4EA8-99C3-A76E689FBEEC}" type="slidenum">
              <a:rPr lang="zh-CN" altLang="en-US" smtClean="0"/>
              <a:t>5</a:t>
            </a:fld>
            <a:endParaRPr lang="zh-CN" altLang="en-US"/>
          </a:p>
        </p:txBody>
      </p:sp>
    </p:spTree>
    <p:extLst>
      <p:ext uri="{BB962C8B-B14F-4D97-AF65-F5344CB8AC3E}">
        <p14:creationId xmlns:p14="http://schemas.microsoft.com/office/powerpoint/2010/main" val="1046105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所以这篇论文就提出了</a:t>
            </a:r>
            <a:r>
              <a:rPr lang="en-US" altLang="zh-CN" dirty="0"/>
              <a:t>DrTMR</a:t>
            </a:r>
            <a:r>
              <a:rPr lang="zh-CN" altLang="en-US" dirty="0"/>
              <a:t>，一个高性能的、通用的分布式事务处理系统。</a:t>
            </a:r>
            <a:endParaRPr lang="en-US" altLang="zh-CN" dirty="0"/>
          </a:p>
          <a:p>
            <a:endParaRPr lang="en-US" altLang="zh-CN" dirty="0"/>
          </a:p>
          <a:p>
            <a:r>
              <a:rPr lang="en-US" altLang="zh-CN" dirty="0"/>
              <a:t>DrTMR</a:t>
            </a:r>
            <a:r>
              <a:rPr lang="zh-CN" altLang="en-US" dirty="0"/>
              <a:t>是在</a:t>
            </a:r>
            <a:r>
              <a:rPr lang="en-US" altLang="zh-CN" dirty="0"/>
              <a:t>DrTM</a:t>
            </a:r>
            <a:r>
              <a:rPr lang="zh-CN" altLang="en-US" dirty="0"/>
              <a:t>的基础上进行扩展的，他和</a:t>
            </a:r>
            <a:r>
              <a:rPr lang="en-US" altLang="zh-CN" dirty="0"/>
              <a:t>DrTM</a:t>
            </a:r>
            <a:r>
              <a:rPr lang="zh-CN" altLang="en-US" dirty="0"/>
              <a:t>相同的地方是：</a:t>
            </a:r>
            <a:endParaRPr lang="en-US" altLang="zh-CN" dirty="0"/>
          </a:p>
          <a:p>
            <a:pPr marL="171450" indent="-171450">
              <a:buFont typeface="Arial" panose="020B0604020202020204" pitchFamily="34" charset="0"/>
              <a:buChar char="•"/>
            </a:pPr>
            <a:r>
              <a:rPr lang="zh-CN" altLang="en-US" dirty="0"/>
              <a:t>提供了</a:t>
            </a:r>
            <a:r>
              <a:rPr lang="en-US" altLang="zh-CN" dirty="0"/>
              <a:t>In-memory transaction</a:t>
            </a:r>
            <a:r>
              <a:rPr lang="zh-CN" altLang="en-US" dirty="0"/>
              <a:t>，</a:t>
            </a:r>
            <a:endParaRPr lang="en-US" altLang="zh-CN" dirty="0"/>
          </a:p>
          <a:p>
            <a:pPr marL="171450" indent="-171450">
              <a:buFont typeface="Arial" panose="020B0604020202020204" pitchFamily="34" charset="0"/>
              <a:buChar char="•"/>
            </a:pPr>
            <a:r>
              <a:rPr lang="zh-CN" altLang="en-US" dirty="0"/>
              <a:t>并结合</a:t>
            </a:r>
            <a:r>
              <a:rPr lang="en-US" altLang="zh-CN" dirty="0"/>
              <a:t>HTM</a:t>
            </a:r>
            <a:r>
              <a:rPr lang="zh-CN" altLang="en-US" dirty="0"/>
              <a:t>以及</a:t>
            </a:r>
            <a:r>
              <a:rPr lang="en-US" altLang="zh-CN" dirty="0"/>
              <a:t>RDMA</a:t>
            </a:r>
            <a:r>
              <a:rPr lang="zh-CN" altLang="en-US" dirty="0"/>
              <a:t>来实现高性能的分布式事物处理系统</a:t>
            </a:r>
            <a:endParaRPr lang="en-US" altLang="zh-CN" dirty="0"/>
          </a:p>
          <a:p>
            <a:pPr marL="0" indent="0">
              <a:buFont typeface="Arial" panose="020B0604020202020204" pitchFamily="34" charset="0"/>
              <a:buNone/>
            </a:pPr>
            <a:r>
              <a:rPr lang="zh-CN" altLang="en-US" dirty="0"/>
              <a:t>它和</a:t>
            </a:r>
            <a:r>
              <a:rPr lang="en-US" altLang="zh-CN" dirty="0"/>
              <a:t>DrTM</a:t>
            </a:r>
            <a:r>
              <a:rPr lang="zh-CN" altLang="en-US" dirty="0"/>
              <a:t>不同的地方，则在于</a:t>
            </a:r>
            <a:endParaRPr lang="en-US" altLang="zh-CN" dirty="0"/>
          </a:p>
          <a:p>
            <a:pPr marL="171450" indent="-171450">
              <a:buFont typeface="Arial" panose="020B0604020202020204" pitchFamily="34" charset="0"/>
              <a:buChar char="•"/>
            </a:pPr>
            <a:r>
              <a:rPr lang="en-US" altLang="zh-CN" dirty="0"/>
              <a:t>DrTMR</a:t>
            </a:r>
            <a:r>
              <a:rPr lang="zh-CN" altLang="en-US" dirty="0"/>
              <a:t>对事务的</a:t>
            </a:r>
            <a:r>
              <a:rPr lang="en-US" altLang="zh-CN" dirty="0"/>
              <a:t>workload</a:t>
            </a:r>
            <a:r>
              <a:rPr lang="zh-CN" altLang="en-US" dirty="0"/>
              <a:t>没有特殊限制，不需要提前知道</a:t>
            </a:r>
            <a:r>
              <a:rPr lang="en-US" altLang="zh-CN" dirty="0"/>
              <a:t>read/write sets</a:t>
            </a:r>
          </a:p>
          <a:p>
            <a:pPr marL="171450" indent="-171450">
              <a:buFont typeface="Arial" panose="020B0604020202020204" pitchFamily="34" charset="0"/>
              <a:buChar char="•"/>
            </a:pPr>
            <a:r>
              <a:rPr lang="zh-CN" altLang="en-US" dirty="0"/>
              <a:t>并且通过</a:t>
            </a:r>
            <a:r>
              <a:rPr lang="en-US" altLang="zh-CN" dirty="0"/>
              <a:t>replication</a:t>
            </a:r>
            <a:r>
              <a:rPr lang="zh-CN" altLang="en-US" dirty="0"/>
              <a:t>提供了对</a:t>
            </a:r>
            <a:r>
              <a:rPr lang="en-US" altLang="zh-CN" dirty="0"/>
              <a:t>availability</a:t>
            </a:r>
            <a:r>
              <a:rPr lang="zh-CN" altLang="en-US" dirty="0"/>
              <a:t>的支持</a:t>
            </a:r>
            <a:endParaRPr lang="en-US" altLang="zh-CN" dirty="0"/>
          </a:p>
        </p:txBody>
      </p:sp>
      <p:sp>
        <p:nvSpPr>
          <p:cNvPr id="4" name="灯片编号占位符 3"/>
          <p:cNvSpPr>
            <a:spLocks noGrp="1"/>
          </p:cNvSpPr>
          <p:nvPr>
            <p:ph type="sldNum" sz="quarter" idx="5"/>
          </p:nvPr>
        </p:nvSpPr>
        <p:spPr/>
        <p:txBody>
          <a:bodyPr/>
          <a:lstStyle/>
          <a:p>
            <a:fld id="{7F7AE9B9-8066-4EA8-99C3-A76E689FBEEC}" type="slidenum">
              <a:rPr lang="zh-CN" altLang="en-US" smtClean="0"/>
              <a:t>6</a:t>
            </a:fld>
            <a:endParaRPr lang="zh-CN" altLang="en-US"/>
          </a:p>
        </p:txBody>
      </p:sp>
    </p:spTree>
    <p:extLst>
      <p:ext uri="{BB962C8B-B14F-4D97-AF65-F5344CB8AC3E}">
        <p14:creationId xmlns:p14="http://schemas.microsoft.com/office/powerpoint/2010/main" val="1634517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首先，我们来看一下</a:t>
            </a:r>
            <a:r>
              <a:rPr lang="en-US" altLang="zh-CN" dirty="0"/>
              <a:t>DrTMR</a:t>
            </a:r>
            <a:r>
              <a:rPr lang="zh-CN" altLang="en-US" dirty="0"/>
              <a:t>是如何设计分布式事务处理系统的。</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F7AE9B9-8066-4EA8-99C3-A76E689FBEEC}" type="slidenum">
              <a:rPr lang="zh-CN" altLang="en-US" smtClean="0"/>
              <a:t>7</a:t>
            </a:fld>
            <a:endParaRPr lang="zh-CN" altLang="en-US"/>
          </a:p>
        </p:txBody>
      </p:sp>
    </p:spTree>
    <p:extLst>
      <p:ext uri="{BB962C8B-B14F-4D97-AF65-F5344CB8AC3E}">
        <p14:creationId xmlns:p14="http://schemas.microsoft.com/office/powerpoint/2010/main" val="2094597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之前</a:t>
            </a:r>
            <a:r>
              <a:rPr lang="en-US" altLang="zh-CN" dirty="0"/>
              <a:t>DrTM</a:t>
            </a:r>
            <a:r>
              <a:rPr lang="zh-CN" altLang="en-US" dirty="0"/>
              <a:t>使用了</a:t>
            </a:r>
            <a:r>
              <a:rPr lang="en-US" altLang="zh-CN" dirty="0"/>
              <a:t>HTM</a:t>
            </a:r>
            <a:r>
              <a:rPr lang="zh-CN" altLang="en-US" dirty="0"/>
              <a:t>，</a:t>
            </a:r>
            <a:r>
              <a:rPr lang="en-US" altLang="zh-CN" dirty="0"/>
              <a:t>RDMA</a:t>
            </a:r>
            <a:r>
              <a:rPr lang="zh-CN" altLang="en-US" dirty="0"/>
              <a:t>加上</a:t>
            </a:r>
            <a:r>
              <a:rPr lang="en-US" altLang="zh-CN" dirty="0"/>
              <a:t>two-phase locking</a:t>
            </a:r>
            <a:r>
              <a:rPr lang="zh-CN" altLang="en-US" dirty="0"/>
              <a:t>来支持分布式事务的处理。但是</a:t>
            </a:r>
            <a:r>
              <a:rPr lang="en-US" altLang="zh-CN" dirty="0"/>
              <a:t>two phase locking</a:t>
            </a:r>
            <a:r>
              <a:rPr lang="zh-CN" altLang="en-US" dirty="0"/>
              <a:t>需要预先知道事务中所涉及的</a:t>
            </a:r>
            <a:r>
              <a:rPr lang="en-US" altLang="zh-CN" dirty="0"/>
              <a:t>read/write sets</a:t>
            </a:r>
            <a:r>
              <a:rPr lang="zh-CN" altLang="en-US" dirty="0"/>
              <a:t>。所以对于一些无法预先知道</a:t>
            </a:r>
            <a:r>
              <a:rPr lang="en-US" altLang="zh-CN" dirty="0"/>
              <a:t>read/write sets</a:t>
            </a:r>
            <a:r>
              <a:rPr lang="zh-CN" altLang="en-US" dirty="0"/>
              <a:t>的应用场景，</a:t>
            </a:r>
            <a:r>
              <a:rPr lang="en-US" altLang="zh-CN" dirty="0"/>
              <a:t>DrTM</a:t>
            </a:r>
            <a:r>
              <a:rPr lang="zh-CN" altLang="en-US" dirty="0"/>
              <a:t>就不再适用了。</a:t>
            </a:r>
            <a:endParaRPr lang="en-US" altLang="zh-CN" dirty="0"/>
          </a:p>
        </p:txBody>
      </p:sp>
      <p:sp>
        <p:nvSpPr>
          <p:cNvPr id="4" name="灯片编号占位符 3"/>
          <p:cNvSpPr>
            <a:spLocks noGrp="1"/>
          </p:cNvSpPr>
          <p:nvPr>
            <p:ph type="sldNum" sz="quarter" idx="5"/>
          </p:nvPr>
        </p:nvSpPr>
        <p:spPr/>
        <p:txBody>
          <a:bodyPr/>
          <a:lstStyle/>
          <a:p>
            <a:fld id="{7F7AE9B9-8066-4EA8-99C3-A76E689FBEEC}" type="slidenum">
              <a:rPr lang="zh-CN" altLang="en-US" smtClean="0"/>
              <a:t>8</a:t>
            </a:fld>
            <a:endParaRPr lang="zh-CN" altLang="en-US"/>
          </a:p>
        </p:txBody>
      </p:sp>
    </p:spTree>
    <p:extLst>
      <p:ext uri="{BB962C8B-B14F-4D97-AF65-F5344CB8AC3E}">
        <p14:creationId xmlns:p14="http://schemas.microsoft.com/office/powerpoint/2010/main" val="1985272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DrTMR</a:t>
            </a:r>
            <a:r>
              <a:rPr lang="zh-CN" altLang="en-US" dirty="0"/>
              <a:t>为了解决这个限制，将</a:t>
            </a:r>
            <a:r>
              <a:rPr lang="en-US" altLang="zh-CN" dirty="0"/>
              <a:t>two phase locking</a:t>
            </a:r>
            <a:r>
              <a:rPr lang="zh-CN" altLang="en-US" dirty="0"/>
              <a:t>改为了使用</a:t>
            </a:r>
            <a:r>
              <a:rPr lang="en-US" altLang="zh-CN" dirty="0"/>
              <a:t>OCC</a:t>
            </a:r>
            <a:r>
              <a:rPr lang="zh-CN" altLang="en-US" dirty="0"/>
              <a:t>以及</a:t>
            </a:r>
            <a:r>
              <a:rPr lang="en-US" altLang="zh-CN" dirty="0"/>
              <a:t>locking</a:t>
            </a:r>
            <a:r>
              <a:rPr lang="zh-CN" altLang="en-US" dirty="0"/>
              <a:t>，来实现</a:t>
            </a:r>
            <a:r>
              <a:rPr lang="en-US" altLang="zh-CN" dirty="0"/>
              <a:t>strictly serializable</a:t>
            </a:r>
            <a:r>
              <a:rPr lang="zh-CN" altLang="en-US" dirty="0"/>
              <a:t>的事务。在</a:t>
            </a:r>
            <a:r>
              <a:rPr lang="en-US" altLang="zh-CN" dirty="0"/>
              <a:t>DrTMR</a:t>
            </a:r>
            <a:r>
              <a:rPr lang="zh-CN" altLang="en-US" dirty="0"/>
              <a:t>中，将事务分为了</a:t>
            </a:r>
            <a:r>
              <a:rPr lang="en-US" altLang="zh-CN" dirty="0"/>
              <a:t>Execution phase</a:t>
            </a:r>
            <a:r>
              <a:rPr lang="zh-CN" altLang="en-US" dirty="0"/>
              <a:t>以及</a:t>
            </a:r>
            <a:r>
              <a:rPr lang="en-US" altLang="zh-CN" dirty="0"/>
              <a:t>commit phase</a:t>
            </a:r>
            <a:r>
              <a:rPr lang="zh-CN" altLang="en-US" dirty="0"/>
              <a:t>两个阶段，经过</a:t>
            </a:r>
            <a:r>
              <a:rPr lang="en-US" altLang="zh-CN" dirty="0"/>
              <a:t>Execution phase</a:t>
            </a:r>
            <a:r>
              <a:rPr lang="zh-CN" altLang="en-US" dirty="0"/>
              <a:t>的执行之后，我们就可以直接确定</a:t>
            </a:r>
            <a:r>
              <a:rPr lang="en-US" altLang="zh-CN" dirty="0"/>
              <a:t>transaction</a:t>
            </a:r>
            <a:r>
              <a:rPr lang="zh-CN" altLang="en-US" dirty="0"/>
              <a:t>中涉及到的</a:t>
            </a:r>
            <a:r>
              <a:rPr lang="en-US" altLang="zh-CN" dirty="0"/>
              <a:t>read/write sets</a:t>
            </a:r>
            <a:r>
              <a:rPr lang="zh-CN" altLang="en-US" dirty="0"/>
              <a:t>，就不需要预先告知了。</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但是我们知道，在</a:t>
            </a:r>
            <a:r>
              <a:rPr lang="en-US" altLang="zh-CN" dirty="0"/>
              <a:t>HTM</a:t>
            </a:r>
            <a:r>
              <a:rPr lang="zh-CN" altLang="en-US" dirty="0"/>
              <a:t> </a:t>
            </a:r>
            <a:r>
              <a:rPr lang="en-US" altLang="zh-CN" dirty="0"/>
              <a:t>transaction</a:t>
            </a:r>
            <a:r>
              <a:rPr lang="zh-CN" altLang="en-US" dirty="0"/>
              <a:t>的过程中，我们不能够使用</a:t>
            </a:r>
            <a:r>
              <a:rPr lang="en-US" altLang="zh-CN" dirty="0"/>
              <a:t>RDMA</a:t>
            </a:r>
            <a:r>
              <a:rPr lang="zh-CN" altLang="en-US" dirty="0"/>
              <a:t>去访问远端的</a:t>
            </a:r>
            <a:r>
              <a:rPr lang="en-US" altLang="zh-CN" dirty="0"/>
              <a:t>records</a:t>
            </a:r>
            <a:r>
              <a:rPr lang="zh-CN" altLang="en-US" dirty="0"/>
              <a:t>，否则会</a:t>
            </a:r>
            <a:r>
              <a:rPr lang="en-US" altLang="zh-CN" dirty="0"/>
              <a:t>abort</a:t>
            </a:r>
            <a:r>
              <a:rPr lang="zh-CN" altLang="en-US" dirty="0"/>
              <a:t> </a:t>
            </a:r>
            <a:r>
              <a:rPr lang="en-US" altLang="zh-CN" dirty="0"/>
              <a:t>HTM</a:t>
            </a:r>
            <a:r>
              <a:rPr lang="zh-CN" altLang="en-US" dirty="0"/>
              <a:t> </a:t>
            </a:r>
            <a:r>
              <a:rPr lang="en-US" altLang="zh-CN" dirty="0"/>
              <a:t>transaction</a:t>
            </a:r>
            <a:r>
              <a:rPr lang="zh-CN" altLang="en-US" dirty="0"/>
              <a:t>。为了解决这个问题，</a:t>
            </a:r>
            <a:r>
              <a:rPr lang="en-US" altLang="zh-CN" dirty="0"/>
              <a:t>DrTMR</a:t>
            </a:r>
            <a:r>
              <a:rPr lang="zh-CN" altLang="en-US" dirty="0"/>
              <a:t>没有直接用传统的</a:t>
            </a:r>
            <a:r>
              <a:rPr lang="en-US" altLang="zh-CN" dirty="0"/>
              <a:t>OCC</a:t>
            </a:r>
            <a:r>
              <a:rPr lang="zh-CN" altLang="en-US" dirty="0"/>
              <a:t>协议，而是分别用</a:t>
            </a:r>
            <a:r>
              <a:rPr lang="en-US" altLang="zh-CN" dirty="0"/>
              <a:t>HTM</a:t>
            </a:r>
            <a:r>
              <a:rPr lang="zh-CN" altLang="en-US" dirty="0"/>
              <a:t>和</a:t>
            </a:r>
            <a:r>
              <a:rPr lang="en-US" altLang="zh-CN" dirty="0"/>
              <a:t>RDMA-based locking</a:t>
            </a:r>
            <a:r>
              <a:rPr lang="zh-CN" altLang="en-US" dirty="0"/>
              <a:t>两个机制，来分别保护对本地以及远程</a:t>
            </a:r>
            <a:r>
              <a:rPr lang="en-US" altLang="zh-CN" dirty="0"/>
              <a:t>records</a:t>
            </a:r>
            <a:r>
              <a:rPr lang="zh-CN" altLang="en-US" dirty="0"/>
              <a:t>的操作。</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7F7AE9B9-8066-4EA8-99C3-A76E689FBEEC}" type="slidenum">
              <a:rPr lang="zh-CN" altLang="en-US" smtClean="0"/>
              <a:t>9</a:t>
            </a:fld>
            <a:endParaRPr lang="zh-CN" altLang="en-US"/>
          </a:p>
        </p:txBody>
      </p:sp>
    </p:spTree>
    <p:extLst>
      <p:ext uri="{BB962C8B-B14F-4D97-AF65-F5344CB8AC3E}">
        <p14:creationId xmlns:p14="http://schemas.microsoft.com/office/powerpoint/2010/main" val="125977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DrTMR</a:t>
            </a:r>
            <a:r>
              <a:rPr lang="zh-CN" altLang="en-US" dirty="0"/>
              <a:t>中实现的数据库由大量的</a:t>
            </a:r>
            <a:r>
              <a:rPr lang="en-US" altLang="zh-CN" dirty="0"/>
              <a:t>records</a:t>
            </a:r>
            <a:r>
              <a:rPr lang="zh-CN" altLang="en-US" dirty="0"/>
              <a:t>所组成的。因为</a:t>
            </a:r>
            <a:r>
              <a:rPr lang="en-US" altLang="zh-CN" dirty="0"/>
              <a:t>HTM</a:t>
            </a:r>
            <a:r>
              <a:rPr lang="zh-CN" altLang="en-US" dirty="0"/>
              <a:t>是在</a:t>
            </a:r>
            <a:r>
              <a:rPr lang="en-US" altLang="zh-CN" dirty="0"/>
              <a:t>Cache line</a:t>
            </a:r>
            <a:r>
              <a:rPr lang="zh-CN" altLang="en-US" dirty="0"/>
              <a:t>的粒度下进行</a:t>
            </a:r>
            <a:r>
              <a:rPr lang="en-US" altLang="zh-CN" dirty="0"/>
              <a:t>read/write tracking</a:t>
            </a:r>
            <a:r>
              <a:rPr lang="zh-CN" altLang="en-US" dirty="0"/>
              <a:t>的 ，所以</a:t>
            </a:r>
            <a:r>
              <a:rPr lang="en-US" altLang="zh-CN" dirty="0"/>
              <a:t>DrTMR</a:t>
            </a:r>
            <a:r>
              <a:rPr lang="zh-CN" altLang="en-US" dirty="0"/>
              <a:t>要求每个</a:t>
            </a:r>
            <a:r>
              <a:rPr lang="en-US" altLang="zh-CN" dirty="0"/>
              <a:t>record</a:t>
            </a:r>
            <a:r>
              <a:rPr lang="zh-CN" altLang="en-US" dirty="0"/>
              <a:t>的开头都必须和</a:t>
            </a:r>
            <a:r>
              <a:rPr lang="en-US" altLang="zh-CN" dirty="0"/>
              <a:t>cache line</a:t>
            </a:r>
            <a:r>
              <a:rPr lang="zh-CN" altLang="en-US" dirty="0"/>
              <a:t>对齐，避免因为</a:t>
            </a:r>
            <a:r>
              <a:rPr lang="en-US" altLang="zh-CN" dirty="0"/>
              <a:t>false sharing</a:t>
            </a:r>
            <a:r>
              <a:rPr lang="zh-CN" altLang="en-US" dirty="0"/>
              <a:t>导致不必要的</a:t>
            </a:r>
            <a:r>
              <a:rPr lang="en-US" altLang="zh-CN" dirty="0"/>
              <a:t>HTM aborts</a:t>
            </a:r>
            <a:r>
              <a:rPr lang="zh-CN" altLang="en-US" dirty="0"/>
              <a:t>。</a:t>
            </a:r>
            <a:r>
              <a:rPr lang="en-US" altLang="zh-CN" dirty="0"/>
              <a:t>Record</a:t>
            </a:r>
            <a:r>
              <a:rPr lang="zh-CN" altLang="en-US" dirty="0"/>
              <a:t>中会记录一些</a:t>
            </a:r>
            <a:r>
              <a:rPr lang="en-US" altLang="zh-CN" dirty="0"/>
              <a:t>metadata</a:t>
            </a:r>
            <a:r>
              <a:rPr lang="zh-CN" altLang="en-US" dirty="0"/>
              <a:t>，</a:t>
            </a:r>
            <a:endParaRPr lang="en-US" altLang="zh-CN" dirty="0"/>
          </a:p>
          <a:p>
            <a:endParaRPr lang="en-US" altLang="zh-CN" dirty="0"/>
          </a:p>
          <a:p>
            <a:pPr marL="171450" indent="-171450">
              <a:buFont typeface="Arial" panose="020B0604020202020204" pitchFamily="34" charset="0"/>
              <a:buChar char="•"/>
            </a:pPr>
            <a:r>
              <a:rPr lang="en-US" altLang="zh-CN" dirty="0"/>
              <a:t>lock</a:t>
            </a:r>
            <a:r>
              <a:rPr lang="zh-CN" altLang="en-US" dirty="0"/>
              <a:t>：在事务中访问远程机器上的</a:t>
            </a:r>
            <a:r>
              <a:rPr lang="en-US" altLang="zh-CN" dirty="0"/>
              <a:t>record</a:t>
            </a:r>
            <a:r>
              <a:rPr lang="zh-CN" altLang="en-US" dirty="0"/>
              <a:t>时会使用锁，以此保证</a:t>
            </a:r>
            <a:r>
              <a:rPr lang="en-US" altLang="zh-CN" dirty="0"/>
              <a:t>commit phase</a:t>
            </a:r>
            <a:r>
              <a:rPr lang="zh-CN" altLang="en-US" dirty="0"/>
              <a:t>中事务的隔离性。</a:t>
            </a:r>
            <a:endParaRPr lang="en-US" altLang="zh-CN" dirty="0"/>
          </a:p>
          <a:p>
            <a:pPr marL="171450" indent="-171450">
              <a:buFont typeface="Arial" panose="020B0604020202020204" pitchFamily="34" charset="0"/>
              <a:buChar char="•"/>
            </a:pPr>
            <a:r>
              <a:rPr lang="en-US" altLang="zh-CN" dirty="0"/>
              <a:t>Incarnation: </a:t>
            </a:r>
            <a:r>
              <a:rPr lang="zh-CN" altLang="en-US" dirty="0"/>
              <a:t>在</a:t>
            </a:r>
            <a:r>
              <a:rPr lang="en-US" altLang="zh-CN" dirty="0"/>
              <a:t>commit phase</a:t>
            </a:r>
            <a:r>
              <a:rPr lang="zh-CN" altLang="en-US" dirty="0"/>
              <a:t>中，</a:t>
            </a:r>
            <a:r>
              <a:rPr lang="en-US" altLang="zh-CN" dirty="0"/>
              <a:t>incarnation</a:t>
            </a:r>
            <a:r>
              <a:rPr lang="zh-CN" altLang="en-US" dirty="0"/>
              <a:t>会被用来检测</a:t>
            </a:r>
            <a:r>
              <a:rPr lang="en-US" altLang="zh-CN" dirty="0"/>
              <a:t>record</a:t>
            </a:r>
            <a:r>
              <a:rPr lang="zh-CN" altLang="en-US" dirty="0"/>
              <a:t>是否已经被释放掉了。</a:t>
            </a:r>
            <a:endParaRPr lang="en-US" altLang="zh-CN" dirty="0"/>
          </a:p>
          <a:p>
            <a:pPr marL="171450" indent="-171450">
              <a:buFont typeface="Arial" panose="020B0604020202020204" pitchFamily="34" charset="0"/>
              <a:buChar char="•"/>
            </a:pPr>
            <a:r>
              <a:rPr lang="en-US" altLang="zh-CN" dirty="0"/>
              <a:t>Sequence Number: </a:t>
            </a:r>
            <a:r>
              <a:rPr lang="zh-CN" altLang="en-US" dirty="0"/>
              <a:t>记录</a:t>
            </a:r>
            <a:r>
              <a:rPr lang="en-US" altLang="zh-CN" dirty="0"/>
              <a:t>record</a:t>
            </a:r>
            <a:r>
              <a:rPr lang="zh-CN" altLang="en-US" dirty="0"/>
              <a:t>被更新的次数，用于在</a:t>
            </a:r>
            <a:r>
              <a:rPr lang="en-US" altLang="zh-CN" dirty="0"/>
              <a:t>commit phase</a:t>
            </a:r>
            <a:r>
              <a:rPr lang="zh-CN" altLang="en-US" dirty="0"/>
              <a:t>中检测是否存在</a:t>
            </a:r>
            <a:r>
              <a:rPr lang="en-US" altLang="zh-CN" dirty="0"/>
              <a:t>read-write conflict</a:t>
            </a:r>
            <a:r>
              <a:rPr lang="zh-CN" altLang="en-US" dirty="0"/>
              <a:t>。</a:t>
            </a:r>
            <a:endParaRPr lang="en-US" altLang="zh-CN" dirty="0"/>
          </a:p>
          <a:p>
            <a:pPr marL="171450" indent="-171450">
              <a:buFont typeface="Arial" panose="020B0604020202020204" pitchFamily="34" charset="0"/>
              <a:buChar char="•"/>
            </a:pPr>
            <a:r>
              <a:rPr lang="en-US" altLang="zh-CN" dirty="0"/>
              <a:t>Version: </a:t>
            </a:r>
            <a:r>
              <a:rPr lang="zh-CN" altLang="en-US" dirty="0"/>
              <a:t>被用来在</a:t>
            </a:r>
            <a:r>
              <a:rPr lang="en-US" altLang="zh-CN" dirty="0"/>
              <a:t>execution phase</a:t>
            </a:r>
            <a:r>
              <a:rPr lang="zh-CN" altLang="en-US" dirty="0"/>
              <a:t>检测多个</a:t>
            </a:r>
            <a:r>
              <a:rPr lang="en-US" altLang="zh-CN" dirty="0"/>
              <a:t>cache line</a:t>
            </a:r>
            <a:r>
              <a:rPr lang="zh-CN" altLang="en-US" dirty="0"/>
              <a:t>中内容的版本是否一致。</a:t>
            </a:r>
            <a:endParaRPr lang="en-US" altLang="zh-CN" dirty="0"/>
          </a:p>
        </p:txBody>
      </p:sp>
      <p:sp>
        <p:nvSpPr>
          <p:cNvPr id="4" name="灯片编号占位符 3"/>
          <p:cNvSpPr>
            <a:spLocks noGrp="1"/>
          </p:cNvSpPr>
          <p:nvPr>
            <p:ph type="sldNum" sz="quarter" idx="5"/>
          </p:nvPr>
        </p:nvSpPr>
        <p:spPr/>
        <p:txBody>
          <a:bodyPr/>
          <a:lstStyle/>
          <a:p>
            <a:fld id="{7F7AE9B9-8066-4EA8-99C3-A76E689FBEEC}" type="slidenum">
              <a:rPr lang="zh-CN" altLang="en-US" smtClean="0"/>
              <a:t>10</a:t>
            </a:fld>
            <a:endParaRPr lang="zh-CN" altLang="en-US"/>
          </a:p>
        </p:txBody>
      </p:sp>
    </p:spTree>
    <p:extLst>
      <p:ext uri="{BB962C8B-B14F-4D97-AF65-F5344CB8AC3E}">
        <p14:creationId xmlns:p14="http://schemas.microsoft.com/office/powerpoint/2010/main" val="2190846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81510C-D01E-4514-9ABC-257E1E50B35F}"/>
              </a:ext>
            </a:extLst>
          </p:cNvPr>
          <p:cNvSpPr>
            <a:spLocks noGrp="1"/>
          </p:cNvSpPr>
          <p:nvPr>
            <p:ph type="ctrTitle"/>
          </p:nvPr>
        </p:nvSpPr>
        <p:spPr>
          <a:xfrm>
            <a:off x="1524000" y="1122363"/>
            <a:ext cx="9144000" cy="2387600"/>
          </a:xfrm>
        </p:spPr>
        <p:txBody>
          <a:bodyPr anchor="b"/>
          <a:lstStyle>
            <a:lvl1pPr algn="ctr">
              <a:defRPr sz="6000">
                <a:latin typeface="Google Sans" panose="020B0503030502040204" pitchFamily="34" charset="0"/>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448A3DA0-8D77-4123-85C5-F9880CB99BB8}"/>
              </a:ext>
            </a:extLst>
          </p:cNvPr>
          <p:cNvSpPr>
            <a:spLocks noGrp="1"/>
          </p:cNvSpPr>
          <p:nvPr>
            <p:ph type="subTitle" idx="1"/>
          </p:nvPr>
        </p:nvSpPr>
        <p:spPr>
          <a:xfrm>
            <a:off x="1524000" y="3602038"/>
            <a:ext cx="9144000" cy="1655762"/>
          </a:xfrm>
        </p:spPr>
        <p:txBody>
          <a:bodyPr/>
          <a:lstStyle>
            <a:lvl1pPr marL="0" indent="0" algn="ctr">
              <a:buNone/>
              <a:defRPr sz="2400">
                <a:latin typeface="Google Sans" panose="020B0503030502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13FC8930-6A7C-4862-8E22-EB8D6216A38C}"/>
              </a:ext>
            </a:extLst>
          </p:cNvPr>
          <p:cNvSpPr>
            <a:spLocks noGrp="1"/>
          </p:cNvSpPr>
          <p:nvPr>
            <p:ph type="dt" sz="half" idx="10"/>
          </p:nvPr>
        </p:nvSpPr>
        <p:spPr/>
        <p:txBody>
          <a:bodyPr/>
          <a:lstStyle/>
          <a:p>
            <a:fld id="{8CDA71CA-2833-4DA9-98CE-B641D78E8B17}" type="datetimeFigureOut">
              <a:rPr lang="zh-CN" altLang="en-US" smtClean="0"/>
              <a:t>2019/4/26</a:t>
            </a:fld>
            <a:endParaRPr lang="zh-CN" altLang="en-US"/>
          </a:p>
        </p:txBody>
      </p:sp>
      <p:sp>
        <p:nvSpPr>
          <p:cNvPr id="5" name="页脚占位符 4">
            <a:extLst>
              <a:ext uri="{FF2B5EF4-FFF2-40B4-BE49-F238E27FC236}">
                <a16:creationId xmlns:a16="http://schemas.microsoft.com/office/drawing/2014/main" id="{2C4E968F-C592-4747-875F-80BCB865F2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2E8E36-ECD4-45DC-9329-E613E2FAB0E1}"/>
              </a:ext>
            </a:extLst>
          </p:cNvPr>
          <p:cNvSpPr>
            <a:spLocks noGrp="1"/>
          </p:cNvSpPr>
          <p:nvPr>
            <p:ph type="sldNum" sz="quarter" idx="12"/>
          </p:nvPr>
        </p:nvSpPr>
        <p:spPr/>
        <p:txBody>
          <a:bodyPr/>
          <a:lstStyle/>
          <a:p>
            <a:fld id="{63081208-F4BF-4216-835D-E9937D44F9F2}" type="slidenum">
              <a:rPr lang="zh-CN" altLang="en-US" smtClean="0"/>
              <a:t>‹#›</a:t>
            </a:fld>
            <a:endParaRPr lang="zh-CN" altLang="en-US"/>
          </a:p>
        </p:txBody>
      </p:sp>
    </p:spTree>
    <p:extLst>
      <p:ext uri="{BB962C8B-B14F-4D97-AF65-F5344CB8AC3E}">
        <p14:creationId xmlns:p14="http://schemas.microsoft.com/office/powerpoint/2010/main" val="2699242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3FABD7-2612-46A9-831F-E43621F4F57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0CE6265-51C3-4F17-A4E6-23E6AF84772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E86FFC-02C3-4690-8EA2-5261061A2C58}"/>
              </a:ext>
            </a:extLst>
          </p:cNvPr>
          <p:cNvSpPr>
            <a:spLocks noGrp="1"/>
          </p:cNvSpPr>
          <p:nvPr>
            <p:ph type="dt" sz="half" idx="10"/>
          </p:nvPr>
        </p:nvSpPr>
        <p:spPr/>
        <p:txBody>
          <a:bodyPr/>
          <a:lstStyle/>
          <a:p>
            <a:fld id="{8CDA71CA-2833-4DA9-98CE-B641D78E8B17}" type="datetimeFigureOut">
              <a:rPr lang="zh-CN" altLang="en-US" smtClean="0"/>
              <a:t>2019/4/26</a:t>
            </a:fld>
            <a:endParaRPr lang="zh-CN" altLang="en-US"/>
          </a:p>
        </p:txBody>
      </p:sp>
      <p:sp>
        <p:nvSpPr>
          <p:cNvPr id="5" name="页脚占位符 4">
            <a:extLst>
              <a:ext uri="{FF2B5EF4-FFF2-40B4-BE49-F238E27FC236}">
                <a16:creationId xmlns:a16="http://schemas.microsoft.com/office/drawing/2014/main" id="{2FCB0C78-C19D-43D8-B7C3-7D5B569F03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67EE0F-AF33-4298-99EB-5C0012D08D69}"/>
              </a:ext>
            </a:extLst>
          </p:cNvPr>
          <p:cNvSpPr>
            <a:spLocks noGrp="1"/>
          </p:cNvSpPr>
          <p:nvPr>
            <p:ph type="sldNum" sz="quarter" idx="12"/>
          </p:nvPr>
        </p:nvSpPr>
        <p:spPr/>
        <p:txBody>
          <a:bodyPr/>
          <a:lstStyle/>
          <a:p>
            <a:fld id="{63081208-F4BF-4216-835D-E9937D44F9F2}" type="slidenum">
              <a:rPr lang="zh-CN" altLang="en-US" smtClean="0"/>
              <a:t>‹#›</a:t>
            </a:fld>
            <a:endParaRPr lang="zh-CN" altLang="en-US"/>
          </a:p>
        </p:txBody>
      </p:sp>
    </p:spTree>
    <p:extLst>
      <p:ext uri="{BB962C8B-B14F-4D97-AF65-F5344CB8AC3E}">
        <p14:creationId xmlns:p14="http://schemas.microsoft.com/office/powerpoint/2010/main" val="2802588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A3FE5AA-4C7D-49C3-817D-C1A628316C0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68F07D3-07C7-4692-BE06-84EB1724393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4D33A2-8A51-4A89-A181-CFE3586B8CE5}"/>
              </a:ext>
            </a:extLst>
          </p:cNvPr>
          <p:cNvSpPr>
            <a:spLocks noGrp="1"/>
          </p:cNvSpPr>
          <p:nvPr>
            <p:ph type="dt" sz="half" idx="10"/>
          </p:nvPr>
        </p:nvSpPr>
        <p:spPr/>
        <p:txBody>
          <a:bodyPr/>
          <a:lstStyle/>
          <a:p>
            <a:fld id="{8CDA71CA-2833-4DA9-98CE-B641D78E8B17}" type="datetimeFigureOut">
              <a:rPr lang="zh-CN" altLang="en-US" smtClean="0"/>
              <a:t>2019/4/26</a:t>
            </a:fld>
            <a:endParaRPr lang="zh-CN" altLang="en-US"/>
          </a:p>
        </p:txBody>
      </p:sp>
      <p:sp>
        <p:nvSpPr>
          <p:cNvPr id="5" name="页脚占位符 4">
            <a:extLst>
              <a:ext uri="{FF2B5EF4-FFF2-40B4-BE49-F238E27FC236}">
                <a16:creationId xmlns:a16="http://schemas.microsoft.com/office/drawing/2014/main" id="{6E1556B3-1855-4CA0-BC13-73721B34BB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CFFF58-68DE-412D-83FE-5E74511BF412}"/>
              </a:ext>
            </a:extLst>
          </p:cNvPr>
          <p:cNvSpPr>
            <a:spLocks noGrp="1"/>
          </p:cNvSpPr>
          <p:nvPr>
            <p:ph type="sldNum" sz="quarter" idx="12"/>
          </p:nvPr>
        </p:nvSpPr>
        <p:spPr/>
        <p:txBody>
          <a:bodyPr/>
          <a:lstStyle/>
          <a:p>
            <a:fld id="{63081208-F4BF-4216-835D-E9937D44F9F2}" type="slidenum">
              <a:rPr lang="zh-CN" altLang="en-US" smtClean="0"/>
              <a:t>‹#›</a:t>
            </a:fld>
            <a:endParaRPr lang="zh-CN" altLang="en-US"/>
          </a:p>
        </p:txBody>
      </p:sp>
    </p:spTree>
    <p:extLst>
      <p:ext uri="{BB962C8B-B14F-4D97-AF65-F5344CB8AC3E}">
        <p14:creationId xmlns:p14="http://schemas.microsoft.com/office/powerpoint/2010/main" val="2518664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050A4A-2E78-4801-816A-BB5F10A3F70D}"/>
              </a:ext>
            </a:extLst>
          </p:cNvPr>
          <p:cNvSpPr>
            <a:spLocks noGrp="1"/>
          </p:cNvSpPr>
          <p:nvPr>
            <p:ph type="title"/>
          </p:nvPr>
        </p:nvSpPr>
        <p:spPr/>
        <p:txBody>
          <a:bodyPr/>
          <a:lstStyle>
            <a:lvl1pPr>
              <a:defRPr>
                <a:solidFill>
                  <a:srgbClr val="4285F4"/>
                </a:solidFill>
                <a:latin typeface="Google Sans" panose="020B0503030502040204" pitchFamily="34" charset="0"/>
                <a:ea typeface="华文细黑" panose="020106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0780E6D5-814E-45B2-9851-96CAE998174E}"/>
              </a:ext>
            </a:extLst>
          </p:cNvPr>
          <p:cNvSpPr>
            <a:spLocks noGrp="1"/>
          </p:cNvSpPr>
          <p:nvPr>
            <p:ph idx="1"/>
          </p:nvPr>
        </p:nvSpPr>
        <p:spPr/>
        <p:txBody>
          <a:bodyPr>
            <a:normAutofit/>
          </a:bodyPr>
          <a:lstStyle>
            <a:lvl1pPr>
              <a:defRPr sz="3200">
                <a:latin typeface="Google Sans" panose="020B0503030502040204" pitchFamily="34" charset="0"/>
                <a:ea typeface="华文细黑" panose="02010600040101010101" pitchFamily="2" charset="-122"/>
              </a:defRPr>
            </a:lvl1pPr>
            <a:lvl2pPr>
              <a:defRPr sz="2800">
                <a:latin typeface="Google Sans" panose="020B0503030502040204" pitchFamily="34" charset="0"/>
                <a:ea typeface="华文细黑" panose="02010600040101010101" pitchFamily="2" charset="-122"/>
              </a:defRPr>
            </a:lvl2pPr>
            <a:lvl3pPr>
              <a:defRPr sz="2400">
                <a:latin typeface="Google Sans" panose="020B0503030502040204" pitchFamily="34" charset="0"/>
                <a:ea typeface="华文细黑" panose="02010600040101010101" pitchFamily="2" charset="-122"/>
              </a:defRPr>
            </a:lvl3pPr>
            <a:lvl4pPr>
              <a:defRPr sz="2000">
                <a:latin typeface="Google Sans" panose="020B0503030502040204" pitchFamily="34" charset="0"/>
                <a:ea typeface="华文细黑" panose="02010600040101010101" pitchFamily="2" charset="-122"/>
              </a:defRPr>
            </a:lvl4pPr>
            <a:lvl5pPr>
              <a:defRPr sz="2000">
                <a:latin typeface="Google Sans" panose="020B0503030502040204" pitchFamily="34" charset="0"/>
                <a:ea typeface="华文细黑" panose="02010600040101010101" pitchFamily="2"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950B8AB4-FF7C-4A89-B7ED-F99C9C358912}"/>
              </a:ext>
            </a:extLst>
          </p:cNvPr>
          <p:cNvSpPr>
            <a:spLocks noGrp="1"/>
          </p:cNvSpPr>
          <p:nvPr>
            <p:ph type="dt" sz="half" idx="10"/>
          </p:nvPr>
        </p:nvSpPr>
        <p:spPr/>
        <p:txBody>
          <a:bodyPr/>
          <a:lstStyle/>
          <a:p>
            <a:fld id="{8CDA71CA-2833-4DA9-98CE-B641D78E8B17}" type="datetimeFigureOut">
              <a:rPr lang="zh-CN" altLang="en-US" smtClean="0"/>
              <a:t>2019/4/26</a:t>
            </a:fld>
            <a:endParaRPr lang="zh-CN" altLang="en-US"/>
          </a:p>
        </p:txBody>
      </p:sp>
      <p:sp>
        <p:nvSpPr>
          <p:cNvPr id="5" name="页脚占位符 4">
            <a:extLst>
              <a:ext uri="{FF2B5EF4-FFF2-40B4-BE49-F238E27FC236}">
                <a16:creationId xmlns:a16="http://schemas.microsoft.com/office/drawing/2014/main" id="{936FDA92-4641-4D08-B658-2BE36AA28A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E19FA4-4C47-4D1D-8AA1-1E59AD76F0FF}"/>
              </a:ext>
            </a:extLst>
          </p:cNvPr>
          <p:cNvSpPr>
            <a:spLocks noGrp="1"/>
          </p:cNvSpPr>
          <p:nvPr>
            <p:ph type="sldNum" sz="quarter" idx="12"/>
          </p:nvPr>
        </p:nvSpPr>
        <p:spPr/>
        <p:txBody>
          <a:bodyPr/>
          <a:lstStyle/>
          <a:p>
            <a:fld id="{63081208-F4BF-4216-835D-E9937D44F9F2}" type="slidenum">
              <a:rPr lang="zh-CN" altLang="en-US" smtClean="0"/>
              <a:t>‹#›</a:t>
            </a:fld>
            <a:endParaRPr lang="zh-CN" altLang="en-US"/>
          </a:p>
        </p:txBody>
      </p:sp>
    </p:spTree>
    <p:extLst>
      <p:ext uri="{BB962C8B-B14F-4D97-AF65-F5344CB8AC3E}">
        <p14:creationId xmlns:p14="http://schemas.microsoft.com/office/powerpoint/2010/main" val="548343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BE391-80C2-412F-82DE-9DE095CDE79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1428D66-905E-40DF-BB65-0A81AB234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69B9B21-4BE8-4226-9FE2-EEDF46D3F334}"/>
              </a:ext>
            </a:extLst>
          </p:cNvPr>
          <p:cNvSpPr>
            <a:spLocks noGrp="1"/>
          </p:cNvSpPr>
          <p:nvPr>
            <p:ph type="dt" sz="half" idx="10"/>
          </p:nvPr>
        </p:nvSpPr>
        <p:spPr/>
        <p:txBody>
          <a:bodyPr/>
          <a:lstStyle/>
          <a:p>
            <a:fld id="{8CDA71CA-2833-4DA9-98CE-B641D78E8B17}" type="datetimeFigureOut">
              <a:rPr lang="zh-CN" altLang="en-US" smtClean="0"/>
              <a:t>2019/4/26</a:t>
            </a:fld>
            <a:endParaRPr lang="zh-CN" altLang="en-US"/>
          </a:p>
        </p:txBody>
      </p:sp>
      <p:sp>
        <p:nvSpPr>
          <p:cNvPr id="5" name="页脚占位符 4">
            <a:extLst>
              <a:ext uri="{FF2B5EF4-FFF2-40B4-BE49-F238E27FC236}">
                <a16:creationId xmlns:a16="http://schemas.microsoft.com/office/drawing/2014/main" id="{6328D597-24D1-4992-8434-DF1F83FE00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BFAA4D-08B8-457D-A1D6-5A680DBA793F}"/>
              </a:ext>
            </a:extLst>
          </p:cNvPr>
          <p:cNvSpPr>
            <a:spLocks noGrp="1"/>
          </p:cNvSpPr>
          <p:nvPr>
            <p:ph type="sldNum" sz="quarter" idx="12"/>
          </p:nvPr>
        </p:nvSpPr>
        <p:spPr/>
        <p:txBody>
          <a:bodyPr/>
          <a:lstStyle/>
          <a:p>
            <a:fld id="{63081208-F4BF-4216-835D-E9937D44F9F2}" type="slidenum">
              <a:rPr lang="zh-CN" altLang="en-US" smtClean="0"/>
              <a:t>‹#›</a:t>
            </a:fld>
            <a:endParaRPr lang="zh-CN" altLang="en-US"/>
          </a:p>
        </p:txBody>
      </p:sp>
    </p:spTree>
    <p:extLst>
      <p:ext uri="{BB962C8B-B14F-4D97-AF65-F5344CB8AC3E}">
        <p14:creationId xmlns:p14="http://schemas.microsoft.com/office/powerpoint/2010/main" val="120984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B0B8B7-3006-4A03-9CEC-D512332AA3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DF92B83-5A69-47D4-875A-05F33FD8C44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0047A4E-66B6-4B5C-98B3-9242F181A3B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C151F0D-73DD-4AC3-B320-549339D59785}"/>
              </a:ext>
            </a:extLst>
          </p:cNvPr>
          <p:cNvSpPr>
            <a:spLocks noGrp="1"/>
          </p:cNvSpPr>
          <p:nvPr>
            <p:ph type="dt" sz="half" idx="10"/>
          </p:nvPr>
        </p:nvSpPr>
        <p:spPr/>
        <p:txBody>
          <a:bodyPr/>
          <a:lstStyle/>
          <a:p>
            <a:fld id="{8CDA71CA-2833-4DA9-98CE-B641D78E8B17}" type="datetimeFigureOut">
              <a:rPr lang="zh-CN" altLang="en-US" smtClean="0"/>
              <a:t>2019/4/26</a:t>
            </a:fld>
            <a:endParaRPr lang="zh-CN" altLang="en-US"/>
          </a:p>
        </p:txBody>
      </p:sp>
      <p:sp>
        <p:nvSpPr>
          <p:cNvPr id="6" name="页脚占位符 5">
            <a:extLst>
              <a:ext uri="{FF2B5EF4-FFF2-40B4-BE49-F238E27FC236}">
                <a16:creationId xmlns:a16="http://schemas.microsoft.com/office/drawing/2014/main" id="{964C9613-8E23-4218-B289-1B4B9FEEBAB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8D056A-46E0-4F39-9022-945A003A65CF}"/>
              </a:ext>
            </a:extLst>
          </p:cNvPr>
          <p:cNvSpPr>
            <a:spLocks noGrp="1"/>
          </p:cNvSpPr>
          <p:nvPr>
            <p:ph type="sldNum" sz="quarter" idx="12"/>
          </p:nvPr>
        </p:nvSpPr>
        <p:spPr/>
        <p:txBody>
          <a:bodyPr/>
          <a:lstStyle/>
          <a:p>
            <a:fld id="{63081208-F4BF-4216-835D-E9937D44F9F2}" type="slidenum">
              <a:rPr lang="zh-CN" altLang="en-US" smtClean="0"/>
              <a:t>‹#›</a:t>
            </a:fld>
            <a:endParaRPr lang="zh-CN" altLang="en-US"/>
          </a:p>
        </p:txBody>
      </p:sp>
    </p:spTree>
    <p:extLst>
      <p:ext uri="{BB962C8B-B14F-4D97-AF65-F5344CB8AC3E}">
        <p14:creationId xmlns:p14="http://schemas.microsoft.com/office/powerpoint/2010/main" val="596957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6DC820-89D1-4F26-9EF9-92CE6477C2E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10EBD1D-6671-45E1-B71A-59C872BB52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8200C5E-904E-4053-A7A7-1D939C0F935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7FF536F-21FB-4B8D-902F-30BCB01799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DCD4960-6383-455C-8D6A-0E2B6525DD0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FA4662D-FECD-4AC7-A90F-6FEBED65CAB6}"/>
              </a:ext>
            </a:extLst>
          </p:cNvPr>
          <p:cNvSpPr>
            <a:spLocks noGrp="1"/>
          </p:cNvSpPr>
          <p:nvPr>
            <p:ph type="dt" sz="half" idx="10"/>
          </p:nvPr>
        </p:nvSpPr>
        <p:spPr/>
        <p:txBody>
          <a:bodyPr/>
          <a:lstStyle/>
          <a:p>
            <a:fld id="{8CDA71CA-2833-4DA9-98CE-B641D78E8B17}" type="datetimeFigureOut">
              <a:rPr lang="zh-CN" altLang="en-US" smtClean="0"/>
              <a:t>2019/4/26</a:t>
            </a:fld>
            <a:endParaRPr lang="zh-CN" altLang="en-US"/>
          </a:p>
        </p:txBody>
      </p:sp>
      <p:sp>
        <p:nvSpPr>
          <p:cNvPr id="8" name="页脚占位符 7">
            <a:extLst>
              <a:ext uri="{FF2B5EF4-FFF2-40B4-BE49-F238E27FC236}">
                <a16:creationId xmlns:a16="http://schemas.microsoft.com/office/drawing/2014/main" id="{86055844-9C7E-4123-B158-721B19B8BB2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AC06066-BC23-4B01-B926-ECABAFE0EA7F}"/>
              </a:ext>
            </a:extLst>
          </p:cNvPr>
          <p:cNvSpPr>
            <a:spLocks noGrp="1"/>
          </p:cNvSpPr>
          <p:nvPr>
            <p:ph type="sldNum" sz="quarter" idx="12"/>
          </p:nvPr>
        </p:nvSpPr>
        <p:spPr/>
        <p:txBody>
          <a:bodyPr/>
          <a:lstStyle/>
          <a:p>
            <a:fld id="{63081208-F4BF-4216-835D-E9937D44F9F2}" type="slidenum">
              <a:rPr lang="zh-CN" altLang="en-US" smtClean="0"/>
              <a:t>‹#›</a:t>
            </a:fld>
            <a:endParaRPr lang="zh-CN" altLang="en-US"/>
          </a:p>
        </p:txBody>
      </p:sp>
    </p:spTree>
    <p:extLst>
      <p:ext uri="{BB962C8B-B14F-4D97-AF65-F5344CB8AC3E}">
        <p14:creationId xmlns:p14="http://schemas.microsoft.com/office/powerpoint/2010/main" val="397251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156F53-F5FC-4EF6-BE2B-A1D04373EC6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46E08E3-8491-41EB-8983-6793AFA94E2B}"/>
              </a:ext>
            </a:extLst>
          </p:cNvPr>
          <p:cNvSpPr>
            <a:spLocks noGrp="1"/>
          </p:cNvSpPr>
          <p:nvPr>
            <p:ph type="dt" sz="half" idx="10"/>
          </p:nvPr>
        </p:nvSpPr>
        <p:spPr/>
        <p:txBody>
          <a:bodyPr/>
          <a:lstStyle/>
          <a:p>
            <a:fld id="{8CDA71CA-2833-4DA9-98CE-B641D78E8B17}" type="datetimeFigureOut">
              <a:rPr lang="zh-CN" altLang="en-US" smtClean="0"/>
              <a:t>2019/4/26</a:t>
            </a:fld>
            <a:endParaRPr lang="zh-CN" altLang="en-US"/>
          </a:p>
        </p:txBody>
      </p:sp>
      <p:sp>
        <p:nvSpPr>
          <p:cNvPr id="4" name="页脚占位符 3">
            <a:extLst>
              <a:ext uri="{FF2B5EF4-FFF2-40B4-BE49-F238E27FC236}">
                <a16:creationId xmlns:a16="http://schemas.microsoft.com/office/drawing/2014/main" id="{F983CF26-CA35-4EEC-A776-216B532339F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427B358-8B5D-483C-9F80-D412C9555DBD}"/>
              </a:ext>
            </a:extLst>
          </p:cNvPr>
          <p:cNvSpPr>
            <a:spLocks noGrp="1"/>
          </p:cNvSpPr>
          <p:nvPr>
            <p:ph type="sldNum" sz="quarter" idx="12"/>
          </p:nvPr>
        </p:nvSpPr>
        <p:spPr/>
        <p:txBody>
          <a:bodyPr/>
          <a:lstStyle/>
          <a:p>
            <a:fld id="{63081208-F4BF-4216-835D-E9937D44F9F2}" type="slidenum">
              <a:rPr lang="zh-CN" altLang="en-US" smtClean="0"/>
              <a:t>‹#›</a:t>
            </a:fld>
            <a:endParaRPr lang="zh-CN" altLang="en-US"/>
          </a:p>
        </p:txBody>
      </p:sp>
    </p:spTree>
    <p:extLst>
      <p:ext uri="{BB962C8B-B14F-4D97-AF65-F5344CB8AC3E}">
        <p14:creationId xmlns:p14="http://schemas.microsoft.com/office/powerpoint/2010/main" val="4202552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22A32D0-FA89-4AB8-9B28-F951468B0C5F}"/>
              </a:ext>
            </a:extLst>
          </p:cNvPr>
          <p:cNvSpPr>
            <a:spLocks noGrp="1"/>
          </p:cNvSpPr>
          <p:nvPr>
            <p:ph type="dt" sz="half" idx="10"/>
          </p:nvPr>
        </p:nvSpPr>
        <p:spPr/>
        <p:txBody>
          <a:bodyPr/>
          <a:lstStyle/>
          <a:p>
            <a:fld id="{8CDA71CA-2833-4DA9-98CE-B641D78E8B17}" type="datetimeFigureOut">
              <a:rPr lang="zh-CN" altLang="en-US" smtClean="0"/>
              <a:t>2019/4/26</a:t>
            </a:fld>
            <a:endParaRPr lang="zh-CN" altLang="en-US"/>
          </a:p>
        </p:txBody>
      </p:sp>
      <p:sp>
        <p:nvSpPr>
          <p:cNvPr id="3" name="页脚占位符 2">
            <a:extLst>
              <a:ext uri="{FF2B5EF4-FFF2-40B4-BE49-F238E27FC236}">
                <a16:creationId xmlns:a16="http://schemas.microsoft.com/office/drawing/2014/main" id="{4B387366-ADE6-4CB8-A115-577AB0BFE6D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1563810-1102-4AEC-BF57-8A51A520E51E}"/>
              </a:ext>
            </a:extLst>
          </p:cNvPr>
          <p:cNvSpPr>
            <a:spLocks noGrp="1"/>
          </p:cNvSpPr>
          <p:nvPr>
            <p:ph type="sldNum" sz="quarter" idx="12"/>
          </p:nvPr>
        </p:nvSpPr>
        <p:spPr/>
        <p:txBody>
          <a:bodyPr/>
          <a:lstStyle/>
          <a:p>
            <a:fld id="{63081208-F4BF-4216-835D-E9937D44F9F2}" type="slidenum">
              <a:rPr lang="zh-CN" altLang="en-US" smtClean="0"/>
              <a:t>‹#›</a:t>
            </a:fld>
            <a:endParaRPr lang="zh-CN" altLang="en-US"/>
          </a:p>
        </p:txBody>
      </p:sp>
    </p:spTree>
    <p:extLst>
      <p:ext uri="{BB962C8B-B14F-4D97-AF65-F5344CB8AC3E}">
        <p14:creationId xmlns:p14="http://schemas.microsoft.com/office/powerpoint/2010/main" val="229808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28CAE6-39D5-4B3C-994E-E79D1BCF047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508A403-2476-48A6-A92A-E656DB6EEB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183C47A-F283-426E-89B7-1A782489A2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F3DD0A-1704-46F1-9DCC-AFF981E62CA4}"/>
              </a:ext>
            </a:extLst>
          </p:cNvPr>
          <p:cNvSpPr>
            <a:spLocks noGrp="1"/>
          </p:cNvSpPr>
          <p:nvPr>
            <p:ph type="dt" sz="half" idx="10"/>
          </p:nvPr>
        </p:nvSpPr>
        <p:spPr/>
        <p:txBody>
          <a:bodyPr/>
          <a:lstStyle/>
          <a:p>
            <a:fld id="{8CDA71CA-2833-4DA9-98CE-B641D78E8B17}" type="datetimeFigureOut">
              <a:rPr lang="zh-CN" altLang="en-US" smtClean="0"/>
              <a:t>2019/4/26</a:t>
            </a:fld>
            <a:endParaRPr lang="zh-CN" altLang="en-US"/>
          </a:p>
        </p:txBody>
      </p:sp>
      <p:sp>
        <p:nvSpPr>
          <p:cNvPr id="6" name="页脚占位符 5">
            <a:extLst>
              <a:ext uri="{FF2B5EF4-FFF2-40B4-BE49-F238E27FC236}">
                <a16:creationId xmlns:a16="http://schemas.microsoft.com/office/drawing/2014/main" id="{704BE92E-E719-468D-AFEC-EBCF143307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46C19D-7D55-4CF0-BA87-1077A7C821A3}"/>
              </a:ext>
            </a:extLst>
          </p:cNvPr>
          <p:cNvSpPr>
            <a:spLocks noGrp="1"/>
          </p:cNvSpPr>
          <p:nvPr>
            <p:ph type="sldNum" sz="quarter" idx="12"/>
          </p:nvPr>
        </p:nvSpPr>
        <p:spPr/>
        <p:txBody>
          <a:bodyPr/>
          <a:lstStyle/>
          <a:p>
            <a:fld id="{63081208-F4BF-4216-835D-E9937D44F9F2}" type="slidenum">
              <a:rPr lang="zh-CN" altLang="en-US" smtClean="0"/>
              <a:t>‹#›</a:t>
            </a:fld>
            <a:endParaRPr lang="zh-CN" altLang="en-US"/>
          </a:p>
        </p:txBody>
      </p:sp>
    </p:spTree>
    <p:extLst>
      <p:ext uri="{BB962C8B-B14F-4D97-AF65-F5344CB8AC3E}">
        <p14:creationId xmlns:p14="http://schemas.microsoft.com/office/powerpoint/2010/main" val="3615399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BD1E7-2595-4091-B2CD-60F723C5085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9A67B85-C58C-4914-A69B-E2DB7818C9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13029CC-F36C-4D3C-B00F-91D06B5B4B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27F2076-1582-4490-BDAF-7006728BBA89}"/>
              </a:ext>
            </a:extLst>
          </p:cNvPr>
          <p:cNvSpPr>
            <a:spLocks noGrp="1"/>
          </p:cNvSpPr>
          <p:nvPr>
            <p:ph type="dt" sz="half" idx="10"/>
          </p:nvPr>
        </p:nvSpPr>
        <p:spPr/>
        <p:txBody>
          <a:bodyPr/>
          <a:lstStyle/>
          <a:p>
            <a:fld id="{8CDA71CA-2833-4DA9-98CE-B641D78E8B17}" type="datetimeFigureOut">
              <a:rPr lang="zh-CN" altLang="en-US" smtClean="0"/>
              <a:t>2019/4/26</a:t>
            </a:fld>
            <a:endParaRPr lang="zh-CN" altLang="en-US"/>
          </a:p>
        </p:txBody>
      </p:sp>
      <p:sp>
        <p:nvSpPr>
          <p:cNvPr id="6" name="页脚占位符 5">
            <a:extLst>
              <a:ext uri="{FF2B5EF4-FFF2-40B4-BE49-F238E27FC236}">
                <a16:creationId xmlns:a16="http://schemas.microsoft.com/office/drawing/2014/main" id="{A1593426-6BAB-417B-9012-2A21AEA82D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67386F-ACAE-41C9-9FFE-45DE48FBF2BB}"/>
              </a:ext>
            </a:extLst>
          </p:cNvPr>
          <p:cNvSpPr>
            <a:spLocks noGrp="1"/>
          </p:cNvSpPr>
          <p:nvPr>
            <p:ph type="sldNum" sz="quarter" idx="12"/>
          </p:nvPr>
        </p:nvSpPr>
        <p:spPr/>
        <p:txBody>
          <a:bodyPr/>
          <a:lstStyle/>
          <a:p>
            <a:fld id="{63081208-F4BF-4216-835D-E9937D44F9F2}" type="slidenum">
              <a:rPr lang="zh-CN" altLang="en-US" smtClean="0"/>
              <a:t>‹#›</a:t>
            </a:fld>
            <a:endParaRPr lang="zh-CN" altLang="en-US"/>
          </a:p>
        </p:txBody>
      </p:sp>
    </p:spTree>
    <p:extLst>
      <p:ext uri="{BB962C8B-B14F-4D97-AF65-F5344CB8AC3E}">
        <p14:creationId xmlns:p14="http://schemas.microsoft.com/office/powerpoint/2010/main" val="331251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E4E4933-BE45-46AF-AB22-3853FCCE06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2C622C9-46B2-4A1F-A6A1-3961C25B48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97279B-2903-45B8-9EF8-C26C207E6F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DA71CA-2833-4DA9-98CE-B641D78E8B17}" type="datetimeFigureOut">
              <a:rPr lang="zh-CN" altLang="en-US" smtClean="0"/>
              <a:t>2019/4/26</a:t>
            </a:fld>
            <a:endParaRPr lang="zh-CN" altLang="en-US"/>
          </a:p>
        </p:txBody>
      </p:sp>
      <p:sp>
        <p:nvSpPr>
          <p:cNvPr id="5" name="页脚占位符 4">
            <a:extLst>
              <a:ext uri="{FF2B5EF4-FFF2-40B4-BE49-F238E27FC236}">
                <a16:creationId xmlns:a16="http://schemas.microsoft.com/office/drawing/2014/main" id="{F0036C3A-FB71-4CB5-9008-415DDE9710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F24286D-BF76-40AC-A5DF-3D7C868D96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081208-F4BF-4216-835D-E9937D44F9F2}" type="slidenum">
              <a:rPr lang="zh-CN" altLang="en-US" smtClean="0"/>
              <a:t>‹#›</a:t>
            </a:fld>
            <a:endParaRPr lang="zh-CN" altLang="en-US"/>
          </a:p>
        </p:txBody>
      </p:sp>
    </p:spTree>
    <p:extLst>
      <p:ext uri="{BB962C8B-B14F-4D97-AF65-F5344CB8AC3E}">
        <p14:creationId xmlns:p14="http://schemas.microsoft.com/office/powerpoint/2010/main" val="973259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D19A2B-08F1-4130-B8DE-CF312AA353EF}"/>
              </a:ext>
            </a:extLst>
          </p:cNvPr>
          <p:cNvSpPr>
            <a:spLocks noGrp="1"/>
          </p:cNvSpPr>
          <p:nvPr>
            <p:ph type="ctrTitle"/>
          </p:nvPr>
        </p:nvSpPr>
        <p:spPr/>
        <p:txBody>
          <a:bodyPr>
            <a:normAutofit/>
          </a:bodyPr>
          <a:lstStyle/>
          <a:p>
            <a:r>
              <a:rPr lang="en-US" altLang="zh-CN" sz="4300" dirty="0">
                <a:effectLst/>
                <a:ea typeface="华文细黑" panose="02010600040101010101" pitchFamily="2" charset="-122"/>
              </a:rPr>
              <a:t>Fast and general distributed transactions using RDMA and HTM</a:t>
            </a:r>
            <a:endParaRPr lang="zh-CN" altLang="en-US" sz="4300" dirty="0">
              <a:ea typeface="华文细黑" panose="02010600040101010101" pitchFamily="2" charset="-122"/>
            </a:endParaRPr>
          </a:p>
        </p:txBody>
      </p:sp>
      <p:sp>
        <p:nvSpPr>
          <p:cNvPr id="3" name="副标题 2">
            <a:extLst>
              <a:ext uri="{FF2B5EF4-FFF2-40B4-BE49-F238E27FC236}">
                <a16:creationId xmlns:a16="http://schemas.microsoft.com/office/drawing/2014/main" id="{2356CC90-8B84-4019-BACA-837AF6B613A9}"/>
              </a:ext>
            </a:extLst>
          </p:cNvPr>
          <p:cNvSpPr>
            <a:spLocks noGrp="1"/>
          </p:cNvSpPr>
          <p:nvPr>
            <p:ph type="subTitle" idx="1"/>
          </p:nvPr>
        </p:nvSpPr>
        <p:spPr/>
        <p:txBody>
          <a:bodyPr>
            <a:normAutofit/>
          </a:bodyPr>
          <a:lstStyle/>
          <a:p>
            <a:r>
              <a:rPr lang="en-US" altLang="zh-CN" sz="2200" dirty="0" err="1">
                <a:solidFill>
                  <a:srgbClr val="4285F4"/>
                </a:solidFill>
                <a:effectLst/>
                <a:ea typeface="华文细黑" panose="02010600040101010101" pitchFamily="2" charset="-122"/>
              </a:rPr>
              <a:t>Yanzhe</a:t>
            </a:r>
            <a:r>
              <a:rPr lang="en-US" altLang="zh-CN" sz="2200" dirty="0">
                <a:solidFill>
                  <a:srgbClr val="4285F4"/>
                </a:solidFill>
                <a:effectLst/>
                <a:ea typeface="华文细黑" panose="02010600040101010101" pitchFamily="2" charset="-122"/>
              </a:rPr>
              <a:t> Chen, </a:t>
            </a:r>
            <a:r>
              <a:rPr lang="en-US" altLang="zh-CN" sz="2200" dirty="0" err="1">
                <a:solidFill>
                  <a:srgbClr val="4285F4"/>
                </a:solidFill>
                <a:effectLst/>
                <a:ea typeface="华文细黑" panose="02010600040101010101" pitchFamily="2" charset="-122"/>
              </a:rPr>
              <a:t>Xingda</a:t>
            </a:r>
            <a:r>
              <a:rPr lang="en-US" altLang="zh-CN" sz="2200" dirty="0">
                <a:solidFill>
                  <a:srgbClr val="4285F4"/>
                </a:solidFill>
                <a:effectLst/>
                <a:ea typeface="华文细黑" panose="02010600040101010101" pitchFamily="2" charset="-122"/>
              </a:rPr>
              <a:t> Wei, </a:t>
            </a:r>
            <a:r>
              <a:rPr lang="en-US" altLang="zh-CN" sz="2200" dirty="0" err="1">
                <a:solidFill>
                  <a:srgbClr val="4285F4"/>
                </a:solidFill>
                <a:effectLst/>
                <a:ea typeface="华文细黑" panose="02010600040101010101" pitchFamily="2" charset="-122"/>
              </a:rPr>
              <a:t>Jiaxin</a:t>
            </a:r>
            <a:r>
              <a:rPr lang="en-US" altLang="zh-CN" sz="2200" dirty="0">
                <a:solidFill>
                  <a:srgbClr val="4285F4"/>
                </a:solidFill>
                <a:effectLst/>
                <a:ea typeface="华文细黑" panose="02010600040101010101" pitchFamily="2" charset="-122"/>
              </a:rPr>
              <a:t> Shi, Rong Chen, </a:t>
            </a:r>
            <a:r>
              <a:rPr lang="en-US" altLang="zh-CN" sz="2200" dirty="0" err="1">
                <a:solidFill>
                  <a:srgbClr val="4285F4"/>
                </a:solidFill>
                <a:effectLst/>
                <a:ea typeface="华文细黑" panose="02010600040101010101" pitchFamily="2" charset="-122"/>
              </a:rPr>
              <a:t>Haibo</a:t>
            </a:r>
            <a:r>
              <a:rPr lang="en-US" altLang="zh-CN" sz="2200" dirty="0">
                <a:solidFill>
                  <a:srgbClr val="4285F4"/>
                </a:solidFill>
                <a:effectLst/>
                <a:ea typeface="华文细黑" panose="02010600040101010101" pitchFamily="2" charset="-122"/>
              </a:rPr>
              <a:t> Chen</a:t>
            </a:r>
            <a:endParaRPr lang="zh-CN" altLang="en-US" sz="2200" dirty="0">
              <a:solidFill>
                <a:srgbClr val="4285F4"/>
              </a:solidFill>
              <a:ea typeface="华文细黑" panose="02010600040101010101" pitchFamily="2" charset="-122"/>
            </a:endParaRPr>
          </a:p>
        </p:txBody>
      </p:sp>
    </p:spTree>
    <p:extLst>
      <p:ext uri="{BB962C8B-B14F-4D97-AF65-F5344CB8AC3E}">
        <p14:creationId xmlns:p14="http://schemas.microsoft.com/office/powerpoint/2010/main" val="1477758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767EC7-E5AE-41DD-A8E7-91182D32D5A1}"/>
              </a:ext>
            </a:extLst>
          </p:cNvPr>
          <p:cNvSpPr>
            <a:spLocks noGrp="1"/>
          </p:cNvSpPr>
          <p:nvPr>
            <p:ph type="title"/>
          </p:nvPr>
        </p:nvSpPr>
        <p:spPr/>
        <p:txBody>
          <a:bodyPr/>
          <a:lstStyle/>
          <a:p>
            <a:r>
              <a:rPr lang="en-US" altLang="zh-CN" dirty="0"/>
              <a:t>Supporting Distributed Transactions</a:t>
            </a:r>
            <a:endParaRPr lang="zh-CN" altLang="en-US" dirty="0"/>
          </a:p>
        </p:txBody>
      </p:sp>
      <p:sp>
        <p:nvSpPr>
          <p:cNvPr id="3" name="内容占位符 2">
            <a:extLst>
              <a:ext uri="{FF2B5EF4-FFF2-40B4-BE49-F238E27FC236}">
                <a16:creationId xmlns:a16="http://schemas.microsoft.com/office/drawing/2014/main" id="{B8B526BF-F3A5-4866-8E6F-E744EB383DC6}"/>
              </a:ext>
            </a:extLst>
          </p:cNvPr>
          <p:cNvSpPr>
            <a:spLocks noGrp="1"/>
          </p:cNvSpPr>
          <p:nvPr>
            <p:ph idx="1"/>
          </p:nvPr>
        </p:nvSpPr>
        <p:spPr/>
        <p:txBody>
          <a:bodyPr/>
          <a:lstStyle/>
          <a:p>
            <a:r>
              <a:rPr lang="en-US" altLang="zh-CN" dirty="0"/>
              <a:t>Data Structure of Records</a:t>
            </a:r>
            <a:endParaRPr lang="zh-CN" altLang="en-US" dirty="0"/>
          </a:p>
        </p:txBody>
      </p:sp>
      <p:pic>
        <p:nvPicPr>
          <p:cNvPr id="4" name="图片 3">
            <a:extLst>
              <a:ext uri="{FF2B5EF4-FFF2-40B4-BE49-F238E27FC236}">
                <a16:creationId xmlns:a16="http://schemas.microsoft.com/office/drawing/2014/main" id="{C94807F2-C9EB-461F-8610-7533EB8B1553}"/>
              </a:ext>
            </a:extLst>
          </p:cNvPr>
          <p:cNvPicPr>
            <a:picLocks noChangeAspect="1"/>
          </p:cNvPicPr>
          <p:nvPr/>
        </p:nvPicPr>
        <p:blipFill>
          <a:blip r:embed="rId3"/>
          <a:stretch>
            <a:fillRect/>
          </a:stretch>
        </p:blipFill>
        <p:spPr>
          <a:xfrm>
            <a:off x="2669666" y="2958353"/>
            <a:ext cx="6852668" cy="2327850"/>
          </a:xfrm>
          <a:prstGeom prst="rect">
            <a:avLst/>
          </a:prstGeom>
        </p:spPr>
      </p:pic>
    </p:spTree>
    <p:extLst>
      <p:ext uri="{BB962C8B-B14F-4D97-AF65-F5344CB8AC3E}">
        <p14:creationId xmlns:p14="http://schemas.microsoft.com/office/powerpoint/2010/main" val="3104939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4E2BF28-AB10-43A0-9F82-97CE610F4A31}"/>
              </a:ext>
            </a:extLst>
          </p:cNvPr>
          <p:cNvPicPr>
            <a:picLocks noChangeAspect="1"/>
          </p:cNvPicPr>
          <p:nvPr/>
        </p:nvPicPr>
        <p:blipFill>
          <a:blip r:embed="rId3"/>
          <a:stretch>
            <a:fillRect/>
          </a:stretch>
        </p:blipFill>
        <p:spPr>
          <a:xfrm>
            <a:off x="5952344" y="1223880"/>
            <a:ext cx="5401456" cy="5268995"/>
          </a:xfrm>
          <a:prstGeom prst="rect">
            <a:avLst/>
          </a:prstGeom>
        </p:spPr>
      </p:pic>
      <p:sp>
        <p:nvSpPr>
          <p:cNvPr id="2" name="标题 1">
            <a:extLst>
              <a:ext uri="{FF2B5EF4-FFF2-40B4-BE49-F238E27FC236}">
                <a16:creationId xmlns:a16="http://schemas.microsoft.com/office/drawing/2014/main" id="{28BE09A1-2DD7-4A66-AF86-EB0E3DD5962C}"/>
              </a:ext>
            </a:extLst>
          </p:cNvPr>
          <p:cNvSpPr>
            <a:spLocks noGrp="1"/>
          </p:cNvSpPr>
          <p:nvPr>
            <p:ph type="title"/>
          </p:nvPr>
        </p:nvSpPr>
        <p:spPr/>
        <p:txBody>
          <a:bodyPr/>
          <a:lstStyle/>
          <a:p>
            <a:r>
              <a:rPr lang="en-US" altLang="zh-CN" dirty="0"/>
              <a:t>Supporting Distributed Transactions</a:t>
            </a:r>
            <a:endParaRPr lang="zh-CN" altLang="en-US" dirty="0"/>
          </a:p>
        </p:txBody>
      </p:sp>
      <p:sp>
        <p:nvSpPr>
          <p:cNvPr id="3" name="内容占位符 2">
            <a:extLst>
              <a:ext uri="{FF2B5EF4-FFF2-40B4-BE49-F238E27FC236}">
                <a16:creationId xmlns:a16="http://schemas.microsoft.com/office/drawing/2014/main" id="{08329D0E-F61C-400E-BF81-B339B6FD5FE3}"/>
              </a:ext>
            </a:extLst>
          </p:cNvPr>
          <p:cNvSpPr>
            <a:spLocks noGrp="1"/>
          </p:cNvSpPr>
          <p:nvPr>
            <p:ph idx="1"/>
          </p:nvPr>
        </p:nvSpPr>
        <p:spPr/>
        <p:txBody>
          <a:bodyPr/>
          <a:lstStyle/>
          <a:p>
            <a:r>
              <a:rPr lang="en-US" altLang="zh-CN" dirty="0"/>
              <a:t>Execution Phase</a:t>
            </a:r>
          </a:p>
          <a:p>
            <a:pPr lvl="1"/>
            <a:r>
              <a:rPr lang="en-US" altLang="zh-CN" dirty="0"/>
              <a:t>Read: HTM + RDMA</a:t>
            </a:r>
          </a:p>
          <a:p>
            <a:pPr lvl="1"/>
            <a:r>
              <a:rPr lang="en-US" altLang="zh-CN" dirty="0"/>
              <a:t>Write: buffers updates locally</a:t>
            </a:r>
          </a:p>
          <a:p>
            <a:r>
              <a:rPr lang="en-US" altLang="zh-CN" dirty="0"/>
              <a:t>Commit Phase</a:t>
            </a:r>
          </a:p>
          <a:p>
            <a:pPr lvl="1"/>
            <a:r>
              <a:rPr lang="en-US" altLang="zh-CN" dirty="0"/>
              <a:t>Lock</a:t>
            </a:r>
          </a:p>
          <a:p>
            <a:pPr lvl="1"/>
            <a:r>
              <a:rPr lang="en-US" altLang="zh-CN" dirty="0"/>
              <a:t>Validate</a:t>
            </a:r>
          </a:p>
          <a:p>
            <a:pPr lvl="1"/>
            <a:r>
              <a:rPr lang="en-US" altLang="zh-CN" dirty="0"/>
              <a:t>Update</a:t>
            </a:r>
          </a:p>
          <a:p>
            <a:pPr lvl="1"/>
            <a:r>
              <a:rPr lang="en-US" altLang="zh-CN" dirty="0"/>
              <a:t>Unlock</a:t>
            </a:r>
          </a:p>
        </p:txBody>
      </p:sp>
    </p:spTree>
    <p:extLst>
      <p:ext uri="{BB962C8B-B14F-4D97-AF65-F5344CB8AC3E}">
        <p14:creationId xmlns:p14="http://schemas.microsoft.com/office/powerpoint/2010/main" val="3335749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E7895-267F-4221-A09C-C76969162E8E}"/>
              </a:ext>
            </a:extLst>
          </p:cNvPr>
          <p:cNvSpPr>
            <a:spLocks noGrp="1"/>
          </p:cNvSpPr>
          <p:nvPr>
            <p:ph type="title"/>
          </p:nvPr>
        </p:nvSpPr>
        <p:spPr/>
        <p:txBody>
          <a:bodyPr/>
          <a:lstStyle/>
          <a:p>
            <a:r>
              <a:rPr lang="en-US" altLang="zh-CN" dirty="0"/>
              <a:t>Execution Phase</a:t>
            </a:r>
            <a:endParaRPr lang="zh-CN" altLang="en-US" dirty="0"/>
          </a:p>
        </p:txBody>
      </p:sp>
      <p:sp>
        <p:nvSpPr>
          <p:cNvPr id="3" name="内容占位符 2">
            <a:extLst>
              <a:ext uri="{FF2B5EF4-FFF2-40B4-BE49-F238E27FC236}">
                <a16:creationId xmlns:a16="http://schemas.microsoft.com/office/drawing/2014/main" id="{6E8C3DE7-1DE8-4628-A2F1-38C3BCFA1B5E}"/>
              </a:ext>
            </a:extLst>
          </p:cNvPr>
          <p:cNvSpPr>
            <a:spLocks noGrp="1"/>
          </p:cNvSpPr>
          <p:nvPr>
            <p:ph idx="1"/>
          </p:nvPr>
        </p:nvSpPr>
        <p:spPr/>
        <p:txBody>
          <a:bodyPr/>
          <a:lstStyle/>
          <a:p>
            <a:r>
              <a:rPr lang="en-US" altLang="zh-CN" dirty="0"/>
              <a:t>Local read: HTM transaction</a:t>
            </a:r>
          </a:p>
        </p:txBody>
      </p:sp>
      <p:pic>
        <p:nvPicPr>
          <p:cNvPr id="4" name="图片 3">
            <a:extLst>
              <a:ext uri="{FF2B5EF4-FFF2-40B4-BE49-F238E27FC236}">
                <a16:creationId xmlns:a16="http://schemas.microsoft.com/office/drawing/2014/main" id="{75533A21-328C-42E1-9C25-8CC2C7CAFAFC}"/>
              </a:ext>
            </a:extLst>
          </p:cNvPr>
          <p:cNvPicPr>
            <a:picLocks noChangeAspect="1"/>
          </p:cNvPicPr>
          <p:nvPr/>
        </p:nvPicPr>
        <p:blipFill>
          <a:blip r:embed="rId3"/>
          <a:stretch>
            <a:fillRect/>
          </a:stretch>
        </p:blipFill>
        <p:spPr>
          <a:xfrm>
            <a:off x="2916619" y="2608184"/>
            <a:ext cx="6358761" cy="3568779"/>
          </a:xfrm>
          <a:prstGeom prst="rect">
            <a:avLst/>
          </a:prstGeom>
        </p:spPr>
      </p:pic>
    </p:spTree>
    <p:extLst>
      <p:ext uri="{BB962C8B-B14F-4D97-AF65-F5344CB8AC3E}">
        <p14:creationId xmlns:p14="http://schemas.microsoft.com/office/powerpoint/2010/main" val="2642189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5533A21-328C-42E1-9C25-8CC2C7CAFAFC}"/>
              </a:ext>
            </a:extLst>
          </p:cNvPr>
          <p:cNvPicPr>
            <a:picLocks noChangeAspect="1"/>
          </p:cNvPicPr>
          <p:nvPr/>
        </p:nvPicPr>
        <p:blipFill>
          <a:blip r:embed="rId3"/>
          <a:stretch>
            <a:fillRect/>
          </a:stretch>
        </p:blipFill>
        <p:spPr>
          <a:xfrm>
            <a:off x="2916619" y="3134058"/>
            <a:ext cx="6358761" cy="3568779"/>
          </a:xfrm>
          <a:prstGeom prst="rect">
            <a:avLst/>
          </a:prstGeom>
        </p:spPr>
      </p:pic>
      <p:sp>
        <p:nvSpPr>
          <p:cNvPr id="2" name="标题 1">
            <a:extLst>
              <a:ext uri="{FF2B5EF4-FFF2-40B4-BE49-F238E27FC236}">
                <a16:creationId xmlns:a16="http://schemas.microsoft.com/office/drawing/2014/main" id="{B28E7895-267F-4221-A09C-C76969162E8E}"/>
              </a:ext>
            </a:extLst>
          </p:cNvPr>
          <p:cNvSpPr>
            <a:spLocks noGrp="1"/>
          </p:cNvSpPr>
          <p:nvPr>
            <p:ph type="title"/>
          </p:nvPr>
        </p:nvSpPr>
        <p:spPr/>
        <p:txBody>
          <a:bodyPr/>
          <a:lstStyle/>
          <a:p>
            <a:r>
              <a:rPr lang="en-US" altLang="zh-CN" dirty="0"/>
              <a:t>Execution Phase</a:t>
            </a:r>
            <a:endParaRPr lang="zh-CN" altLang="en-US" dirty="0"/>
          </a:p>
        </p:txBody>
      </p:sp>
      <p:sp>
        <p:nvSpPr>
          <p:cNvPr id="3" name="内容占位符 2">
            <a:extLst>
              <a:ext uri="{FF2B5EF4-FFF2-40B4-BE49-F238E27FC236}">
                <a16:creationId xmlns:a16="http://schemas.microsoft.com/office/drawing/2014/main" id="{6E8C3DE7-1DE8-4628-A2F1-38C3BCFA1B5E}"/>
              </a:ext>
            </a:extLst>
          </p:cNvPr>
          <p:cNvSpPr>
            <a:spLocks noGrp="1"/>
          </p:cNvSpPr>
          <p:nvPr>
            <p:ph idx="1"/>
          </p:nvPr>
        </p:nvSpPr>
        <p:spPr>
          <a:xfrm>
            <a:off x="838200" y="1720695"/>
            <a:ext cx="10515600" cy="4351338"/>
          </a:xfrm>
        </p:spPr>
        <p:txBody>
          <a:bodyPr/>
          <a:lstStyle/>
          <a:p>
            <a:r>
              <a:rPr lang="en-US" altLang="zh-CN" dirty="0"/>
              <a:t>Inconsistent read?</a:t>
            </a:r>
          </a:p>
          <a:p>
            <a:pPr lvl="1"/>
            <a:r>
              <a:rPr lang="en-US" altLang="zh-CN" dirty="0"/>
              <a:t>RDMA write to multiple cache line</a:t>
            </a:r>
          </a:p>
          <a:p>
            <a:r>
              <a:rPr lang="en-US" altLang="zh-CN" dirty="0"/>
              <a:t>Check the lock field</a:t>
            </a:r>
          </a:p>
        </p:txBody>
      </p:sp>
    </p:spTree>
    <p:extLst>
      <p:ext uri="{BB962C8B-B14F-4D97-AF65-F5344CB8AC3E}">
        <p14:creationId xmlns:p14="http://schemas.microsoft.com/office/powerpoint/2010/main" val="4224222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E7895-267F-4221-A09C-C76969162E8E}"/>
              </a:ext>
            </a:extLst>
          </p:cNvPr>
          <p:cNvSpPr>
            <a:spLocks noGrp="1"/>
          </p:cNvSpPr>
          <p:nvPr>
            <p:ph type="title"/>
          </p:nvPr>
        </p:nvSpPr>
        <p:spPr/>
        <p:txBody>
          <a:bodyPr/>
          <a:lstStyle/>
          <a:p>
            <a:r>
              <a:rPr lang="en-US" altLang="zh-CN" dirty="0"/>
              <a:t>Commit Phase</a:t>
            </a:r>
            <a:endParaRPr lang="zh-CN" altLang="en-US" dirty="0"/>
          </a:p>
        </p:txBody>
      </p:sp>
      <p:sp>
        <p:nvSpPr>
          <p:cNvPr id="3" name="内容占位符 2">
            <a:extLst>
              <a:ext uri="{FF2B5EF4-FFF2-40B4-BE49-F238E27FC236}">
                <a16:creationId xmlns:a16="http://schemas.microsoft.com/office/drawing/2014/main" id="{6E8C3DE7-1DE8-4628-A2F1-38C3BCFA1B5E}"/>
              </a:ext>
            </a:extLst>
          </p:cNvPr>
          <p:cNvSpPr>
            <a:spLocks noGrp="1"/>
          </p:cNvSpPr>
          <p:nvPr>
            <p:ph idx="1"/>
          </p:nvPr>
        </p:nvSpPr>
        <p:spPr/>
        <p:txBody>
          <a:bodyPr/>
          <a:lstStyle/>
          <a:p>
            <a:r>
              <a:rPr lang="en-US" altLang="zh-CN" dirty="0"/>
              <a:t>Lock (remote read/write sets)</a:t>
            </a:r>
          </a:p>
          <a:p>
            <a:r>
              <a:rPr lang="en-US" altLang="zh-CN" dirty="0"/>
              <a:t>Validate (remote read set)</a:t>
            </a:r>
          </a:p>
          <a:p>
            <a:r>
              <a:rPr lang="en-US" altLang="zh-CN" dirty="0"/>
              <a:t>Validate (local read set)</a:t>
            </a:r>
          </a:p>
          <a:p>
            <a:r>
              <a:rPr lang="en-US" altLang="zh-CN" dirty="0"/>
              <a:t>Update (local write set)</a:t>
            </a:r>
          </a:p>
          <a:p>
            <a:r>
              <a:rPr lang="en-US" altLang="zh-CN" dirty="0"/>
              <a:t>Update (remote write set)</a:t>
            </a:r>
          </a:p>
          <a:p>
            <a:r>
              <a:rPr lang="en-US" altLang="zh-CN" dirty="0"/>
              <a:t>Unlock (remote read/write sets)</a:t>
            </a:r>
          </a:p>
        </p:txBody>
      </p:sp>
    </p:spTree>
    <p:extLst>
      <p:ext uri="{BB962C8B-B14F-4D97-AF65-F5344CB8AC3E}">
        <p14:creationId xmlns:p14="http://schemas.microsoft.com/office/powerpoint/2010/main" val="4221885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E7895-267F-4221-A09C-C76969162E8E}"/>
              </a:ext>
            </a:extLst>
          </p:cNvPr>
          <p:cNvSpPr>
            <a:spLocks noGrp="1"/>
          </p:cNvSpPr>
          <p:nvPr>
            <p:ph type="title"/>
          </p:nvPr>
        </p:nvSpPr>
        <p:spPr/>
        <p:txBody>
          <a:bodyPr/>
          <a:lstStyle/>
          <a:p>
            <a:r>
              <a:rPr lang="en-US" altLang="zh-CN" dirty="0"/>
              <a:t>Commit Phase</a:t>
            </a:r>
            <a:endParaRPr lang="zh-CN" altLang="en-US" dirty="0"/>
          </a:p>
        </p:txBody>
      </p:sp>
      <p:sp>
        <p:nvSpPr>
          <p:cNvPr id="3" name="内容占位符 2">
            <a:extLst>
              <a:ext uri="{FF2B5EF4-FFF2-40B4-BE49-F238E27FC236}">
                <a16:creationId xmlns:a16="http://schemas.microsoft.com/office/drawing/2014/main" id="{6E8C3DE7-1DE8-4628-A2F1-38C3BCFA1B5E}"/>
              </a:ext>
            </a:extLst>
          </p:cNvPr>
          <p:cNvSpPr>
            <a:spLocks noGrp="1"/>
          </p:cNvSpPr>
          <p:nvPr>
            <p:ph idx="1"/>
          </p:nvPr>
        </p:nvSpPr>
        <p:spPr/>
        <p:txBody>
          <a:bodyPr/>
          <a:lstStyle/>
          <a:p>
            <a:r>
              <a:rPr lang="en-US" altLang="zh-CN" dirty="0"/>
              <a:t>Lock (remote read/write sets)</a:t>
            </a:r>
          </a:p>
          <a:p>
            <a:pPr lvl="1"/>
            <a:r>
              <a:rPr lang="en-US" altLang="zh-CN" dirty="0"/>
              <a:t>RDMA CAS</a:t>
            </a:r>
          </a:p>
        </p:txBody>
      </p:sp>
      <p:pic>
        <p:nvPicPr>
          <p:cNvPr id="5" name="图片 4">
            <a:extLst>
              <a:ext uri="{FF2B5EF4-FFF2-40B4-BE49-F238E27FC236}">
                <a16:creationId xmlns:a16="http://schemas.microsoft.com/office/drawing/2014/main" id="{039CA3AC-A103-4921-BCBD-2B5CB117799E}"/>
              </a:ext>
            </a:extLst>
          </p:cNvPr>
          <p:cNvPicPr>
            <a:picLocks noChangeAspect="1"/>
          </p:cNvPicPr>
          <p:nvPr/>
        </p:nvPicPr>
        <p:blipFill>
          <a:blip r:embed="rId3"/>
          <a:stretch>
            <a:fillRect/>
          </a:stretch>
        </p:blipFill>
        <p:spPr>
          <a:xfrm>
            <a:off x="2582724" y="3749270"/>
            <a:ext cx="7026551" cy="1279930"/>
          </a:xfrm>
          <a:prstGeom prst="rect">
            <a:avLst/>
          </a:prstGeom>
        </p:spPr>
      </p:pic>
    </p:spTree>
    <p:extLst>
      <p:ext uri="{BB962C8B-B14F-4D97-AF65-F5344CB8AC3E}">
        <p14:creationId xmlns:p14="http://schemas.microsoft.com/office/powerpoint/2010/main" val="123537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E7895-267F-4221-A09C-C76969162E8E}"/>
              </a:ext>
            </a:extLst>
          </p:cNvPr>
          <p:cNvSpPr>
            <a:spLocks noGrp="1"/>
          </p:cNvSpPr>
          <p:nvPr>
            <p:ph type="title"/>
          </p:nvPr>
        </p:nvSpPr>
        <p:spPr/>
        <p:txBody>
          <a:bodyPr/>
          <a:lstStyle/>
          <a:p>
            <a:r>
              <a:rPr lang="en-US" altLang="zh-CN" dirty="0"/>
              <a:t>Commit Phase</a:t>
            </a:r>
            <a:endParaRPr lang="zh-CN" altLang="en-US" dirty="0"/>
          </a:p>
        </p:txBody>
      </p:sp>
      <p:sp>
        <p:nvSpPr>
          <p:cNvPr id="3" name="内容占位符 2">
            <a:extLst>
              <a:ext uri="{FF2B5EF4-FFF2-40B4-BE49-F238E27FC236}">
                <a16:creationId xmlns:a16="http://schemas.microsoft.com/office/drawing/2014/main" id="{6E8C3DE7-1DE8-4628-A2F1-38C3BCFA1B5E}"/>
              </a:ext>
            </a:extLst>
          </p:cNvPr>
          <p:cNvSpPr>
            <a:spLocks noGrp="1"/>
          </p:cNvSpPr>
          <p:nvPr>
            <p:ph idx="1"/>
          </p:nvPr>
        </p:nvSpPr>
        <p:spPr/>
        <p:txBody>
          <a:bodyPr/>
          <a:lstStyle/>
          <a:p>
            <a:r>
              <a:rPr lang="en-US" altLang="zh-CN" dirty="0">
                <a:solidFill>
                  <a:schemeClr val="bg1">
                    <a:lumMod val="75000"/>
                  </a:schemeClr>
                </a:solidFill>
              </a:rPr>
              <a:t>Lock (remote read/write sets)</a:t>
            </a:r>
          </a:p>
          <a:p>
            <a:r>
              <a:rPr lang="en-US" altLang="zh-CN" dirty="0"/>
              <a:t>Validate (remote read set)</a:t>
            </a:r>
          </a:p>
          <a:p>
            <a:pPr lvl="1"/>
            <a:r>
              <a:rPr lang="en-US" altLang="zh-CN" dirty="0"/>
              <a:t>RDMA read</a:t>
            </a:r>
          </a:p>
          <a:p>
            <a:pPr lvl="2"/>
            <a:endParaRPr lang="en-US" altLang="zh-CN" dirty="0"/>
          </a:p>
        </p:txBody>
      </p:sp>
      <p:pic>
        <p:nvPicPr>
          <p:cNvPr id="4" name="图片 3">
            <a:extLst>
              <a:ext uri="{FF2B5EF4-FFF2-40B4-BE49-F238E27FC236}">
                <a16:creationId xmlns:a16="http://schemas.microsoft.com/office/drawing/2014/main" id="{30DCFBAF-A400-487F-B83F-2D39559CC23F}"/>
              </a:ext>
            </a:extLst>
          </p:cNvPr>
          <p:cNvPicPr>
            <a:picLocks noChangeAspect="1"/>
          </p:cNvPicPr>
          <p:nvPr/>
        </p:nvPicPr>
        <p:blipFill>
          <a:blip r:embed="rId3"/>
          <a:stretch>
            <a:fillRect/>
          </a:stretch>
        </p:blipFill>
        <p:spPr>
          <a:xfrm>
            <a:off x="3250092" y="3728504"/>
            <a:ext cx="5691815" cy="1694833"/>
          </a:xfrm>
          <a:prstGeom prst="rect">
            <a:avLst/>
          </a:prstGeom>
        </p:spPr>
      </p:pic>
    </p:spTree>
    <p:extLst>
      <p:ext uri="{BB962C8B-B14F-4D97-AF65-F5344CB8AC3E}">
        <p14:creationId xmlns:p14="http://schemas.microsoft.com/office/powerpoint/2010/main" val="3315422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E7895-267F-4221-A09C-C76969162E8E}"/>
              </a:ext>
            </a:extLst>
          </p:cNvPr>
          <p:cNvSpPr>
            <a:spLocks noGrp="1"/>
          </p:cNvSpPr>
          <p:nvPr>
            <p:ph type="title"/>
          </p:nvPr>
        </p:nvSpPr>
        <p:spPr/>
        <p:txBody>
          <a:bodyPr/>
          <a:lstStyle/>
          <a:p>
            <a:r>
              <a:rPr lang="en-US" altLang="zh-CN" dirty="0"/>
              <a:t>Commit Phase</a:t>
            </a:r>
            <a:endParaRPr lang="zh-CN" altLang="en-US" dirty="0"/>
          </a:p>
        </p:txBody>
      </p:sp>
      <p:sp>
        <p:nvSpPr>
          <p:cNvPr id="3" name="内容占位符 2">
            <a:extLst>
              <a:ext uri="{FF2B5EF4-FFF2-40B4-BE49-F238E27FC236}">
                <a16:creationId xmlns:a16="http://schemas.microsoft.com/office/drawing/2014/main" id="{6E8C3DE7-1DE8-4628-A2F1-38C3BCFA1B5E}"/>
              </a:ext>
            </a:extLst>
          </p:cNvPr>
          <p:cNvSpPr>
            <a:spLocks noGrp="1"/>
          </p:cNvSpPr>
          <p:nvPr>
            <p:ph idx="1"/>
          </p:nvPr>
        </p:nvSpPr>
        <p:spPr/>
        <p:txBody>
          <a:bodyPr/>
          <a:lstStyle/>
          <a:p>
            <a:r>
              <a:rPr lang="en-US" altLang="zh-CN" dirty="0">
                <a:solidFill>
                  <a:schemeClr val="bg1">
                    <a:lumMod val="75000"/>
                  </a:schemeClr>
                </a:solidFill>
              </a:rPr>
              <a:t>Lock (remote read/write sets)</a:t>
            </a:r>
          </a:p>
          <a:p>
            <a:r>
              <a:rPr lang="en-US" altLang="zh-CN" dirty="0">
                <a:solidFill>
                  <a:schemeClr val="bg1">
                    <a:lumMod val="75000"/>
                  </a:schemeClr>
                </a:solidFill>
              </a:rPr>
              <a:t>Validate (remote read set)</a:t>
            </a:r>
          </a:p>
          <a:p>
            <a:r>
              <a:rPr lang="en-US" altLang="zh-CN" dirty="0"/>
              <a:t>Validate (local read set)</a:t>
            </a:r>
          </a:p>
          <a:p>
            <a:r>
              <a:rPr lang="en-US" altLang="zh-CN" dirty="0"/>
              <a:t>Update (local write set)</a:t>
            </a:r>
          </a:p>
          <a:p>
            <a:pPr lvl="1"/>
            <a:r>
              <a:rPr lang="en-US" altLang="zh-CN" dirty="0"/>
              <a:t>Protected by HTM transaction</a:t>
            </a:r>
          </a:p>
          <a:p>
            <a:pPr lvl="1"/>
            <a:endParaRPr lang="en-US" altLang="zh-CN" dirty="0"/>
          </a:p>
        </p:txBody>
      </p:sp>
      <p:pic>
        <p:nvPicPr>
          <p:cNvPr id="4" name="图片 3">
            <a:extLst>
              <a:ext uri="{FF2B5EF4-FFF2-40B4-BE49-F238E27FC236}">
                <a16:creationId xmlns:a16="http://schemas.microsoft.com/office/drawing/2014/main" id="{152E123D-2FE3-47B2-AA86-679E7157627F}"/>
              </a:ext>
            </a:extLst>
          </p:cNvPr>
          <p:cNvPicPr>
            <a:picLocks noChangeAspect="1"/>
          </p:cNvPicPr>
          <p:nvPr/>
        </p:nvPicPr>
        <p:blipFill>
          <a:blip r:embed="rId3"/>
          <a:stretch>
            <a:fillRect/>
          </a:stretch>
        </p:blipFill>
        <p:spPr>
          <a:xfrm>
            <a:off x="6589986" y="2469121"/>
            <a:ext cx="5181900" cy="3064346"/>
          </a:xfrm>
          <a:prstGeom prst="rect">
            <a:avLst/>
          </a:prstGeom>
        </p:spPr>
      </p:pic>
    </p:spTree>
    <p:extLst>
      <p:ext uri="{BB962C8B-B14F-4D97-AF65-F5344CB8AC3E}">
        <p14:creationId xmlns:p14="http://schemas.microsoft.com/office/powerpoint/2010/main" val="3987390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E7895-267F-4221-A09C-C76969162E8E}"/>
              </a:ext>
            </a:extLst>
          </p:cNvPr>
          <p:cNvSpPr>
            <a:spLocks noGrp="1"/>
          </p:cNvSpPr>
          <p:nvPr>
            <p:ph type="title"/>
          </p:nvPr>
        </p:nvSpPr>
        <p:spPr/>
        <p:txBody>
          <a:bodyPr/>
          <a:lstStyle/>
          <a:p>
            <a:r>
              <a:rPr lang="en-US" altLang="zh-CN" dirty="0"/>
              <a:t>Commit Phase</a:t>
            </a:r>
            <a:endParaRPr lang="zh-CN" altLang="en-US" dirty="0"/>
          </a:p>
        </p:txBody>
      </p:sp>
      <p:sp>
        <p:nvSpPr>
          <p:cNvPr id="3" name="内容占位符 2">
            <a:extLst>
              <a:ext uri="{FF2B5EF4-FFF2-40B4-BE49-F238E27FC236}">
                <a16:creationId xmlns:a16="http://schemas.microsoft.com/office/drawing/2014/main" id="{6E8C3DE7-1DE8-4628-A2F1-38C3BCFA1B5E}"/>
              </a:ext>
            </a:extLst>
          </p:cNvPr>
          <p:cNvSpPr>
            <a:spLocks noGrp="1"/>
          </p:cNvSpPr>
          <p:nvPr>
            <p:ph idx="1"/>
          </p:nvPr>
        </p:nvSpPr>
        <p:spPr/>
        <p:txBody>
          <a:bodyPr/>
          <a:lstStyle/>
          <a:p>
            <a:r>
              <a:rPr lang="en-US" altLang="zh-CN" dirty="0">
                <a:solidFill>
                  <a:schemeClr val="bg1">
                    <a:lumMod val="75000"/>
                  </a:schemeClr>
                </a:solidFill>
              </a:rPr>
              <a:t>Lock (remote read/write sets)</a:t>
            </a:r>
          </a:p>
          <a:p>
            <a:r>
              <a:rPr lang="en-US" altLang="zh-CN" dirty="0">
                <a:solidFill>
                  <a:schemeClr val="bg1">
                    <a:lumMod val="75000"/>
                  </a:schemeClr>
                </a:solidFill>
              </a:rPr>
              <a:t>Validate (remote read set)</a:t>
            </a:r>
          </a:p>
          <a:p>
            <a:r>
              <a:rPr lang="en-US" altLang="zh-CN" dirty="0">
                <a:solidFill>
                  <a:schemeClr val="bg1">
                    <a:lumMod val="75000"/>
                  </a:schemeClr>
                </a:solidFill>
              </a:rPr>
              <a:t>Validate (local read set)</a:t>
            </a:r>
          </a:p>
          <a:p>
            <a:r>
              <a:rPr lang="en-US" altLang="zh-CN" dirty="0">
                <a:solidFill>
                  <a:schemeClr val="bg1">
                    <a:lumMod val="75000"/>
                  </a:schemeClr>
                </a:solidFill>
              </a:rPr>
              <a:t>Update (local write set)</a:t>
            </a:r>
          </a:p>
          <a:p>
            <a:r>
              <a:rPr lang="en-US" altLang="zh-CN" dirty="0"/>
              <a:t>Update (remote write set)</a:t>
            </a:r>
          </a:p>
          <a:p>
            <a:r>
              <a:rPr lang="en-US" altLang="zh-CN" dirty="0"/>
              <a:t>Unlock (remote read/write sets)</a:t>
            </a:r>
          </a:p>
        </p:txBody>
      </p:sp>
      <p:pic>
        <p:nvPicPr>
          <p:cNvPr id="5" name="图片 4">
            <a:extLst>
              <a:ext uri="{FF2B5EF4-FFF2-40B4-BE49-F238E27FC236}">
                <a16:creationId xmlns:a16="http://schemas.microsoft.com/office/drawing/2014/main" id="{F83E5335-B51A-4F6C-8897-E5102E495204}"/>
              </a:ext>
            </a:extLst>
          </p:cNvPr>
          <p:cNvPicPr>
            <a:picLocks noChangeAspect="1"/>
          </p:cNvPicPr>
          <p:nvPr/>
        </p:nvPicPr>
        <p:blipFill>
          <a:blip r:embed="rId3"/>
          <a:stretch>
            <a:fillRect/>
          </a:stretch>
        </p:blipFill>
        <p:spPr>
          <a:xfrm>
            <a:off x="6473306" y="2404444"/>
            <a:ext cx="5544594" cy="2277914"/>
          </a:xfrm>
          <a:prstGeom prst="rect">
            <a:avLst/>
          </a:prstGeom>
        </p:spPr>
      </p:pic>
    </p:spTree>
    <p:extLst>
      <p:ext uri="{BB962C8B-B14F-4D97-AF65-F5344CB8AC3E}">
        <p14:creationId xmlns:p14="http://schemas.microsoft.com/office/powerpoint/2010/main" val="2924851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E7895-267F-4221-A09C-C76969162E8E}"/>
              </a:ext>
            </a:extLst>
          </p:cNvPr>
          <p:cNvSpPr>
            <a:spLocks noGrp="1"/>
          </p:cNvSpPr>
          <p:nvPr>
            <p:ph type="title"/>
          </p:nvPr>
        </p:nvSpPr>
        <p:spPr/>
        <p:txBody>
          <a:bodyPr/>
          <a:lstStyle/>
          <a:p>
            <a:r>
              <a:rPr lang="en-US" altLang="zh-CN" dirty="0"/>
              <a:t>Read-only Transactions</a:t>
            </a:r>
            <a:endParaRPr lang="zh-CN" altLang="en-US" dirty="0"/>
          </a:p>
        </p:txBody>
      </p:sp>
      <p:sp>
        <p:nvSpPr>
          <p:cNvPr id="3" name="内容占位符 2">
            <a:extLst>
              <a:ext uri="{FF2B5EF4-FFF2-40B4-BE49-F238E27FC236}">
                <a16:creationId xmlns:a16="http://schemas.microsoft.com/office/drawing/2014/main" id="{6E8C3DE7-1DE8-4628-A2F1-38C3BCFA1B5E}"/>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4DDCD793-500E-4139-8701-A32DE8A6CA84}"/>
              </a:ext>
            </a:extLst>
          </p:cNvPr>
          <p:cNvPicPr>
            <a:picLocks noChangeAspect="1"/>
          </p:cNvPicPr>
          <p:nvPr/>
        </p:nvPicPr>
        <p:blipFill>
          <a:blip r:embed="rId3"/>
          <a:stretch>
            <a:fillRect/>
          </a:stretch>
        </p:blipFill>
        <p:spPr>
          <a:xfrm>
            <a:off x="2978341" y="1470924"/>
            <a:ext cx="6235317" cy="5169865"/>
          </a:xfrm>
          <a:prstGeom prst="rect">
            <a:avLst/>
          </a:prstGeom>
        </p:spPr>
      </p:pic>
    </p:spTree>
    <p:extLst>
      <p:ext uri="{BB962C8B-B14F-4D97-AF65-F5344CB8AC3E}">
        <p14:creationId xmlns:p14="http://schemas.microsoft.com/office/powerpoint/2010/main" val="958740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75D4550-C65D-483F-A774-13E1C28C3EDE}"/>
              </a:ext>
            </a:extLst>
          </p:cNvPr>
          <p:cNvSpPr>
            <a:spLocks noGrp="1"/>
          </p:cNvSpPr>
          <p:nvPr>
            <p:ph idx="1"/>
          </p:nvPr>
        </p:nvSpPr>
        <p:spPr/>
        <p:txBody>
          <a:bodyPr>
            <a:normAutofit/>
          </a:bodyPr>
          <a:lstStyle/>
          <a:p>
            <a:r>
              <a:rPr lang="en-US" altLang="zh-CN" sz="4400" dirty="0">
                <a:solidFill>
                  <a:srgbClr val="4285F4"/>
                </a:solidFill>
              </a:rPr>
              <a:t>Introduction</a:t>
            </a:r>
          </a:p>
          <a:p>
            <a:r>
              <a:rPr lang="en-US" altLang="zh-CN" sz="4400" dirty="0"/>
              <a:t>Supporting Distributed Transaction</a:t>
            </a:r>
          </a:p>
          <a:p>
            <a:r>
              <a:rPr lang="en-US" altLang="zh-CN" sz="4400" dirty="0"/>
              <a:t>Replication</a:t>
            </a:r>
          </a:p>
          <a:p>
            <a:r>
              <a:rPr lang="en-US" altLang="zh-CN" sz="4400" dirty="0"/>
              <a:t>Evaluation</a:t>
            </a:r>
            <a:endParaRPr lang="zh-CN" altLang="en-US" sz="4400" dirty="0"/>
          </a:p>
        </p:txBody>
      </p:sp>
    </p:spTree>
    <p:extLst>
      <p:ext uri="{BB962C8B-B14F-4D97-AF65-F5344CB8AC3E}">
        <p14:creationId xmlns:p14="http://schemas.microsoft.com/office/powerpoint/2010/main" val="2516104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75D4550-C65D-483F-A774-13E1C28C3EDE}"/>
              </a:ext>
            </a:extLst>
          </p:cNvPr>
          <p:cNvSpPr>
            <a:spLocks noGrp="1"/>
          </p:cNvSpPr>
          <p:nvPr>
            <p:ph idx="1"/>
          </p:nvPr>
        </p:nvSpPr>
        <p:spPr/>
        <p:txBody>
          <a:bodyPr>
            <a:normAutofit/>
          </a:bodyPr>
          <a:lstStyle/>
          <a:p>
            <a:r>
              <a:rPr lang="en-US" altLang="zh-CN" sz="4400" dirty="0"/>
              <a:t>Introduction</a:t>
            </a:r>
          </a:p>
          <a:p>
            <a:r>
              <a:rPr lang="en-US" altLang="zh-CN" sz="4400" dirty="0"/>
              <a:t>Supporting Distributed Transaction</a:t>
            </a:r>
          </a:p>
          <a:p>
            <a:r>
              <a:rPr lang="en-US" altLang="zh-CN" sz="4400" dirty="0">
                <a:solidFill>
                  <a:srgbClr val="4285F4"/>
                </a:solidFill>
              </a:rPr>
              <a:t>Replication</a:t>
            </a:r>
          </a:p>
          <a:p>
            <a:r>
              <a:rPr lang="en-US" altLang="zh-CN" sz="4400" dirty="0"/>
              <a:t>Evaluation</a:t>
            </a:r>
            <a:endParaRPr lang="zh-CN" altLang="en-US" sz="4400" dirty="0"/>
          </a:p>
        </p:txBody>
      </p:sp>
    </p:spTree>
    <p:extLst>
      <p:ext uri="{BB962C8B-B14F-4D97-AF65-F5344CB8AC3E}">
        <p14:creationId xmlns:p14="http://schemas.microsoft.com/office/powerpoint/2010/main" val="2238361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AAE8BA-2EAF-4BEC-92E4-7975AFCE0492}"/>
              </a:ext>
            </a:extLst>
          </p:cNvPr>
          <p:cNvSpPr>
            <a:spLocks noGrp="1"/>
          </p:cNvSpPr>
          <p:nvPr>
            <p:ph type="title"/>
          </p:nvPr>
        </p:nvSpPr>
        <p:spPr/>
        <p:txBody>
          <a:bodyPr/>
          <a:lstStyle/>
          <a:p>
            <a:r>
              <a:rPr lang="en-US" altLang="zh-CN" dirty="0"/>
              <a:t>Replication</a:t>
            </a:r>
            <a:endParaRPr lang="zh-CN" altLang="en-US" dirty="0"/>
          </a:p>
        </p:txBody>
      </p:sp>
      <p:sp>
        <p:nvSpPr>
          <p:cNvPr id="3" name="内容占位符 2">
            <a:extLst>
              <a:ext uri="{FF2B5EF4-FFF2-40B4-BE49-F238E27FC236}">
                <a16:creationId xmlns:a16="http://schemas.microsoft.com/office/drawing/2014/main" id="{9888D910-6680-485E-9AB8-B77989898892}"/>
              </a:ext>
            </a:extLst>
          </p:cNvPr>
          <p:cNvSpPr>
            <a:spLocks noGrp="1"/>
          </p:cNvSpPr>
          <p:nvPr>
            <p:ph idx="1"/>
          </p:nvPr>
        </p:nvSpPr>
        <p:spPr/>
        <p:txBody>
          <a:bodyPr/>
          <a:lstStyle/>
          <a:p>
            <a:r>
              <a:rPr lang="en-US" altLang="zh-CN" dirty="0"/>
              <a:t>Prior system only preserver durability</a:t>
            </a:r>
          </a:p>
          <a:p>
            <a:pPr lvl="1"/>
            <a:r>
              <a:rPr lang="en-US" altLang="zh-CN" dirty="0"/>
              <a:t>I/O will abort HTM transaction</a:t>
            </a:r>
            <a:endParaRPr lang="zh-CN" altLang="en-US" dirty="0"/>
          </a:p>
        </p:txBody>
      </p:sp>
    </p:spTree>
    <p:extLst>
      <p:ext uri="{BB962C8B-B14F-4D97-AF65-F5344CB8AC3E}">
        <p14:creationId xmlns:p14="http://schemas.microsoft.com/office/powerpoint/2010/main" val="246297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AAE8BA-2EAF-4BEC-92E4-7975AFCE0492}"/>
              </a:ext>
            </a:extLst>
          </p:cNvPr>
          <p:cNvSpPr>
            <a:spLocks noGrp="1"/>
          </p:cNvSpPr>
          <p:nvPr>
            <p:ph type="title"/>
          </p:nvPr>
        </p:nvSpPr>
        <p:spPr/>
        <p:txBody>
          <a:bodyPr/>
          <a:lstStyle/>
          <a:p>
            <a:r>
              <a:rPr lang="en-US" altLang="zh-CN" dirty="0"/>
              <a:t>Replication</a:t>
            </a:r>
            <a:endParaRPr lang="zh-CN" altLang="en-US" dirty="0"/>
          </a:p>
        </p:txBody>
      </p:sp>
      <p:sp>
        <p:nvSpPr>
          <p:cNvPr id="3" name="内容占位符 2">
            <a:extLst>
              <a:ext uri="{FF2B5EF4-FFF2-40B4-BE49-F238E27FC236}">
                <a16:creationId xmlns:a16="http://schemas.microsoft.com/office/drawing/2014/main" id="{9888D910-6680-485E-9AB8-B77989898892}"/>
              </a:ext>
            </a:extLst>
          </p:cNvPr>
          <p:cNvSpPr>
            <a:spLocks noGrp="1"/>
          </p:cNvSpPr>
          <p:nvPr>
            <p:ph idx="1"/>
          </p:nvPr>
        </p:nvSpPr>
        <p:spPr/>
        <p:txBody>
          <a:bodyPr/>
          <a:lstStyle/>
          <a:p>
            <a:r>
              <a:rPr lang="en-US" altLang="zh-CN" dirty="0"/>
              <a:t>Vertical Paxos with primary-backup Replication</a:t>
            </a:r>
          </a:p>
          <a:p>
            <a:r>
              <a:rPr lang="en-US" altLang="zh-CN" dirty="0"/>
              <a:t>Update backups after committing?</a:t>
            </a:r>
          </a:p>
        </p:txBody>
      </p:sp>
    </p:spTree>
    <p:extLst>
      <p:ext uri="{BB962C8B-B14F-4D97-AF65-F5344CB8AC3E}">
        <p14:creationId xmlns:p14="http://schemas.microsoft.com/office/powerpoint/2010/main" val="3544682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631665F-DDF0-41C2-AB2F-B62F36DCC54F}"/>
              </a:ext>
            </a:extLst>
          </p:cNvPr>
          <p:cNvPicPr>
            <a:picLocks noChangeAspect="1"/>
          </p:cNvPicPr>
          <p:nvPr/>
        </p:nvPicPr>
        <p:blipFill>
          <a:blip r:embed="rId3"/>
          <a:stretch>
            <a:fillRect/>
          </a:stretch>
        </p:blipFill>
        <p:spPr>
          <a:xfrm>
            <a:off x="6096000" y="471123"/>
            <a:ext cx="6096000" cy="6302145"/>
          </a:xfrm>
          <a:prstGeom prst="rect">
            <a:avLst/>
          </a:prstGeom>
        </p:spPr>
      </p:pic>
      <p:sp>
        <p:nvSpPr>
          <p:cNvPr id="2" name="标题 1">
            <a:extLst>
              <a:ext uri="{FF2B5EF4-FFF2-40B4-BE49-F238E27FC236}">
                <a16:creationId xmlns:a16="http://schemas.microsoft.com/office/drawing/2014/main" id="{35AAE8BA-2EAF-4BEC-92E4-7975AFCE0492}"/>
              </a:ext>
            </a:extLst>
          </p:cNvPr>
          <p:cNvSpPr>
            <a:spLocks noGrp="1"/>
          </p:cNvSpPr>
          <p:nvPr>
            <p:ph type="title"/>
          </p:nvPr>
        </p:nvSpPr>
        <p:spPr/>
        <p:txBody>
          <a:bodyPr/>
          <a:lstStyle/>
          <a:p>
            <a:r>
              <a:rPr lang="en-US" altLang="zh-CN" dirty="0"/>
              <a:t>Replication</a:t>
            </a:r>
            <a:endParaRPr lang="zh-CN" altLang="en-US" dirty="0"/>
          </a:p>
        </p:txBody>
      </p:sp>
      <p:sp>
        <p:nvSpPr>
          <p:cNvPr id="3" name="内容占位符 2">
            <a:extLst>
              <a:ext uri="{FF2B5EF4-FFF2-40B4-BE49-F238E27FC236}">
                <a16:creationId xmlns:a16="http://schemas.microsoft.com/office/drawing/2014/main" id="{9888D910-6680-485E-9AB8-B77989898892}"/>
              </a:ext>
            </a:extLst>
          </p:cNvPr>
          <p:cNvSpPr>
            <a:spLocks noGrp="1"/>
          </p:cNvSpPr>
          <p:nvPr>
            <p:ph idx="1"/>
          </p:nvPr>
        </p:nvSpPr>
        <p:spPr/>
        <p:txBody>
          <a:bodyPr/>
          <a:lstStyle/>
          <a:p>
            <a:r>
              <a:rPr lang="en-US" altLang="zh-CN" dirty="0"/>
              <a:t>Optimistic replication scheme</a:t>
            </a:r>
          </a:p>
          <a:p>
            <a:pPr lvl="1"/>
            <a:r>
              <a:rPr lang="en-US" altLang="zh-CN" dirty="0"/>
              <a:t>Uncommittable -&gt; committable</a:t>
            </a:r>
          </a:p>
        </p:txBody>
      </p:sp>
    </p:spTree>
    <p:extLst>
      <p:ext uri="{BB962C8B-B14F-4D97-AF65-F5344CB8AC3E}">
        <p14:creationId xmlns:p14="http://schemas.microsoft.com/office/powerpoint/2010/main" val="2202373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897ECD0-8692-487A-9505-2CE1FBD69419}"/>
              </a:ext>
            </a:extLst>
          </p:cNvPr>
          <p:cNvPicPr>
            <a:picLocks noChangeAspect="1"/>
          </p:cNvPicPr>
          <p:nvPr/>
        </p:nvPicPr>
        <p:blipFill>
          <a:blip r:embed="rId3"/>
          <a:stretch>
            <a:fillRect/>
          </a:stretch>
        </p:blipFill>
        <p:spPr>
          <a:xfrm>
            <a:off x="6096000" y="471123"/>
            <a:ext cx="6096000" cy="6302145"/>
          </a:xfrm>
          <a:prstGeom prst="rect">
            <a:avLst/>
          </a:prstGeom>
        </p:spPr>
      </p:pic>
      <p:sp>
        <p:nvSpPr>
          <p:cNvPr id="2" name="标题 1">
            <a:extLst>
              <a:ext uri="{FF2B5EF4-FFF2-40B4-BE49-F238E27FC236}">
                <a16:creationId xmlns:a16="http://schemas.microsoft.com/office/drawing/2014/main" id="{35AAE8BA-2EAF-4BEC-92E4-7975AFCE0492}"/>
              </a:ext>
            </a:extLst>
          </p:cNvPr>
          <p:cNvSpPr>
            <a:spLocks noGrp="1"/>
          </p:cNvSpPr>
          <p:nvPr>
            <p:ph type="title"/>
          </p:nvPr>
        </p:nvSpPr>
        <p:spPr/>
        <p:txBody>
          <a:bodyPr/>
          <a:lstStyle/>
          <a:p>
            <a:r>
              <a:rPr lang="en-US" altLang="zh-CN" dirty="0"/>
              <a:t>Replication</a:t>
            </a:r>
            <a:endParaRPr lang="zh-CN" altLang="en-US" dirty="0"/>
          </a:p>
        </p:txBody>
      </p:sp>
      <p:sp>
        <p:nvSpPr>
          <p:cNvPr id="3" name="内容占位符 2">
            <a:extLst>
              <a:ext uri="{FF2B5EF4-FFF2-40B4-BE49-F238E27FC236}">
                <a16:creationId xmlns:a16="http://schemas.microsoft.com/office/drawing/2014/main" id="{9888D910-6680-485E-9AB8-B77989898892}"/>
              </a:ext>
            </a:extLst>
          </p:cNvPr>
          <p:cNvSpPr>
            <a:spLocks noGrp="1"/>
          </p:cNvSpPr>
          <p:nvPr>
            <p:ph idx="1"/>
          </p:nvPr>
        </p:nvSpPr>
        <p:spPr/>
        <p:txBody>
          <a:bodyPr/>
          <a:lstStyle/>
          <a:p>
            <a:r>
              <a:rPr lang="en-US" altLang="zh-CN" dirty="0"/>
              <a:t>Failure Recovery</a:t>
            </a:r>
          </a:p>
          <a:p>
            <a:pPr lvl="1"/>
            <a:r>
              <a:rPr lang="en-US" altLang="zh-CN" dirty="0"/>
              <a:t>Primary-backup replication</a:t>
            </a:r>
          </a:p>
          <a:p>
            <a:pPr lvl="1"/>
            <a:r>
              <a:rPr lang="en-US" altLang="zh-CN" dirty="0"/>
              <a:t>RDMA CAS for locking</a:t>
            </a:r>
          </a:p>
          <a:p>
            <a:r>
              <a:rPr lang="en-US" altLang="zh-CN" dirty="0"/>
              <a:t>Dangling lock</a:t>
            </a:r>
          </a:p>
          <a:p>
            <a:pPr lvl="1"/>
            <a:r>
              <a:rPr lang="en-US" altLang="zh-CN" dirty="0"/>
              <a:t>Passive approach</a:t>
            </a:r>
            <a:endParaRPr lang="zh-CN" altLang="en-US" dirty="0"/>
          </a:p>
        </p:txBody>
      </p:sp>
    </p:spTree>
    <p:extLst>
      <p:ext uri="{BB962C8B-B14F-4D97-AF65-F5344CB8AC3E}">
        <p14:creationId xmlns:p14="http://schemas.microsoft.com/office/powerpoint/2010/main" val="2564909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75D4550-C65D-483F-A774-13E1C28C3EDE}"/>
              </a:ext>
            </a:extLst>
          </p:cNvPr>
          <p:cNvSpPr>
            <a:spLocks noGrp="1"/>
          </p:cNvSpPr>
          <p:nvPr>
            <p:ph idx="1"/>
          </p:nvPr>
        </p:nvSpPr>
        <p:spPr/>
        <p:txBody>
          <a:bodyPr>
            <a:normAutofit/>
          </a:bodyPr>
          <a:lstStyle/>
          <a:p>
            <a:r>
              <a:rPr lang="en-US" altLang="zh-CN" sz="4400" dirty="0"/>
              <a:t>Introduction</a:t>
            </a:r>
          </a:p>
          <a:p>
            <a:r>
              <a:rPr lang="en-US" altLang="zh-CN" sz="4400" dirty="0"/>
              <a:t>Supporting Distributed Transaction</a:t>
            </a:r>
          </a:p>
          <a:p>
            <a:r>
              <a:rPr lang="en-US" altLang="zh-CN" sz="4400" dirty="0"/>
              <a:t>Replication</a:t>
            </a:r>
          </a:p>
          <a:p>
            <a:r>
              <a:rPr lang="en-US" altLang="zh-CN" sz="4400" dirty="0">
                <a:solidFill>
                  <a:srgbClr val="4285F4"/>
                </a:solidFill>
              </a:rPr>
              <a:t>Evaluation</a:t>
            </a:r>
            <a:endParaRPr lang="zh-CN" altLang="en-US" sz="4400" dirty="0">
              <a:solidFill>
                <a:srgbClr val="4285F4"/>
              </a:solidFill>
            </a:endParaRPr>
          </a:p>
        </p:txBody>
      </p:sp>
    </p:spTree>
    <p:extLst>
      <p:ext uri="{BB962C8B-B14F-4D97-AF65-F5344CB8AC3E}">
        <p14:creationId xmlns:p14="http://schemas.microsoft.com/office/powerpoint/2010/main" val="3172556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F34427-3631-4FCE-B64E-A8DCE87A62BE}"/>
              </a:ext>
            </a:extLst>
          </p:cNvPr>
          <p:cNvSpPr>
            <a:spLocks noGrp="1"/>
          </p:cNvSpPr>
          <p:nvPr>
            <p:ph type="title"/>
          </p:nvPr>
        </p:nvSpPr>
        <p:spPr/>
        <p:txBody>
          <a:bodyPr/>
          <a:lstStyle/>
          <a:p>
            <a:r>
              <a:rPr lang="en-US" altLang="zh-CN" dirty="0"/>
              <a:t>Evaluation</a:t>
            </a:r>
            <a:endParaRPr lang="zh-CN" altLang="en-US" dirty="0"/>
          </a:p>
        </p:txBody>
      </p:sp>
      <p:sp>
        <p:nvSpPr>
          <p:cNvPr id="3" name="内容占位符 2">
            <a:extLst>
              <a:ext uri="{FF2B5EF4-FFF2-40B4-BE49-F238E27FC236}">
                <a16:creationId xmlns:a16="http://schemas.microsoft.com/office/drawing/2014/main" id="{07B5E1D9-9C06-4E92-B747-660068D3F0F8}"/>
              </a:ext>
            </a:extLst>
          </p:cNvPr>
          <p:cNvSpPr>
            <a:spLocks noGrp="1"/>
          </p:cNvSpPr>
          <p:nvPr>
            <p:ph idx="1"/>
          </p:nvPr>
        </p:nvSpPr>
        <p:spPr/>
        <p:txBody>
          <a:bodyPr/>
          <a:lstStyle/>
          <a:p>
            <a:r>
              <a:rPr lang="en-US" altLang="zh-CN" dirty="0"/>
              <a:t>Trades roughly 9.8% performance for generality</a:t>
            </a:r>
          </a:p>
          <a:p>
            <a:r>
              <a:rPr lang="en-US" altLang="zh-CN" dirty="0"/>
              <a:t>Up to 41% overhead for 3-way replication</a:t>
            </a:r>
            <a:endParaRPr lang="zh-CN" altLang="en-US" dirty="0"/>
          </a:p>
          <a:p>
            <a:pPr marL="0" indent="0">
              <a:buNone/>
            </a:pPr>
            <a:endParaRPr lang="zh-CN" altLang="en-US" dirty="0"/>
          </a:p>
        </p:txBody>
      </p:sp>
      <p:pic>
        <p:nvPicPr>
          <p:cNvPr id="6" name="图片 5">
            <a:extLst>
              <a:ext uri="{FF2B5EF4-FFF2-40B4-BE49-F238E27FC236}">
                <a16:creationId xmlns:a16="http://schemas.microsoft.com/office/drawing/2014/main" id="{66B40EFE-EDC6-4ABE-AF9A-FEA00880DDEF}"/>
              </a:ext>
            </a:extLst>
          </p:cNvPr>
          <p:cNvPicPr>
            <a:picLocks noChangeAspect="1"/>
          </p:cNvPicPr>
          <p:nvPr/>
        </p:nvPicPr>
        <p:blipFill>
          <a:blip r:embed="rId3"/>
          <a:stretch>
            <a:fillRect/>
          </a:stretch>
        </p:blipFill>
        <p:spPr>
          <a:xfrm>
            <a:off x="3363508" y="3163284"/>
            <a:ext cx="5464983" cy="3329591"/>
          </a:xfrm>
          <a:prstGeom prst="rect">
            <a:avLst/>
          </a:prstGeom>
        </p:spPr>
      </p:pic>
    </p:spTree>
    <p:extLst>
      <p:ext uri="{BB962C8B-B14F-4D97-AF65-F5344CB8AC3E}">
        <p14:creationId xmlns:p14="http://schemas.microsoft.com/office/powerpoint/2010/main" val="3857476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D881AF-1A1B-4CA4-AA38-4476CC659179}"/>
              </a:ext>
            </a:extLst>
          </p:cNvPr>
          <p:cNvSpPr>
            <a:spLocks noGrp="1"/>
          </p:cNvSpPr>
          <p:nvPr>
            <p:ph type="title"/>
          </p:nvPr>
        </p:nvSpPr>
        <p:spPr/>
        <p:txBody>
          <a:bodyPr/>
          <a:lstStyle/>
          <a:p>
            <a:r>
              <a:rPr lang="en-US" altLang="zh-CN" dirty="0"/>
              <a:t>Evaluation</a:t>
            </a:r>
            <a:endParaRPr lang="zh-CN" altLang="en-US" dirty="0"/>
          </a:p>
        </p:txBody>
      </p:sp>
      <p:sp>
        <p:nvSpPr>
          <p:cNvPr id="3" name="内容占位符 2">
            <a:extLst>
              <a:ext uri="{FF2B5EF4-FFF2-40B4-BE49-F238E27FC236}">
                <a16:creationId xmlns:a16="http://schemas.microsoft.com/office/drawing/2014/main" id="{8FB999C0-8040-49C8-8535-E89247C810CC}"/>
              </a:ext>
            </a:extLst>
          </p:cNvPr>
          <p:cNvSpPr>
            <a:spLocks noGrp="1"/>
          </p:cNvSpPr>
          <p:nvPr>
            <p:ph idx="1"/>
          </p:nvPr>
        </p:nvSpPr>
        <p:spPr/>
        <p:txBody>
          <a:bodyPr/>
          <a:lstStyle/>
          <a:p>
            <a:r>
              <a:rPr lang="en-US" altLang="zh-CN" dirty="0"/>
              <a:t>Recovery takes about 40ms</a:t>
            </a:r>
            <a:endParaRPr lang="zh-CN" altLang="en-US" dirty="0"/>
          </a:p>
        </p:txBody>
      </p:sp>
      <p:pic>
        <p:nvPicPr>
          <p:cNvPr id="6" name="图片 5">
            <a:extLst>
              <a:ext uri="{FF2B5EF4-FFF2-40B4-BE49-F238E27FC236}">
                <a16:creationId xmlns:a16="http://schemas.microsoft.com/office/drawing/2014/main" id="{91ED5BEE-048F-4190-82FF-D9B90898591C}"/>
              </a:ext>
            </a:extLst>
          </p:cNvPr>
          <p:cNvPicPr>
            <a:picLocks noChangeAspect="1"/>
          </p:cNvPicPr>
          <p:nvPr/>
        </p:nvPicPr>
        <p:blipFill>
          <a:blip r:embed="rId3"/>
          <a:stretch>
            <a:fillRect/>
          </a:stretch>
        </p:blipFill>
        <p:spPr>
          <a:xfrm>
            <a:off x="2909066" y="2726061"/>
            <a:ext cx="6373868" cy="3450902"/>
          </a:xfrm>
          <a:prstGeom prst="rect">
            <a:avLst/>
          </a:prstGeom>
        </p:spPr>
      </p:pic>
    </p:spTree>
    <p:extLst>
      <p:ext uri="{BB962C8B-B14F-4D97-AF65-F5344CB8AC3E}">
        <p14:creationId xmlns:p14="http://schemas.microsoft.com/office/powerpoint/2010/main" val="2228555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E5C747ED-91E3-4020-AB68-81CA29BA11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3917" y="-569804"/>
            <a:ext cx="6264166" cy="6264166"/>
          </a:xfrm>
          <a:prstGeom prst="rect">
            <a:avLst/>
          </a:prstGeom>
        </p:spPr>
      </p:pic>
      <p:sp>
        <p:nvSpPr>
          <p:cNvPr id="2" name="标题 1">
            <a:extLst>
              <a:ext uri="{FF2B5EF4-FFF2-40B4-BE49-F238E27FC236}">
                <a16:creationId xmlns:a16="http://schemas.microsoft.com/office/drawing/2014/main" id="{26D19A2B-08F1-4130-B8DE-CF312AA353EF}"/>
              </a:ext>
            </a:extLst>
          </p:cNvPr>
          <p:cNvSpPr>
            <a:spLocks noGrp="1"/>
          </p:cNvSpPr>
          <p:nvPr>
            <p:ph type="ctrTitle"/>
          </p:nvPr>
        </p:nvSpPr>
        <p:spPr>
          <a:xfrm>
            <a:off x="1457195" y="3306762"/>
            <a:ext cx="9144000" cy="2387600"/>
          </a:xfrm>
        </p:spPr>
        <p:txBody>
          <a:bodyPr>
            <a:normAutofit/>
          </a:bodyPr>
          <a:lstStyle/>
          <a:p>
            <a:r>
              <a:rPr lang="en-US" altLang="zh-CN" sz="4300" dirty="0">
                <a:effectLst/>
                <a:ea typeface="华文细黑" panose="02010600040101010101" pitchFamily="2" charset="-122"/>
              </a:rPr>
              <a:t>Thanks for your attention!</a:t>
            </a:r>
            <a:endParaRPr lang="zh-CN" altLang="en-US" sz="4300" dirty="0">
              <a:ea typeface="华文细黑" panose="02010600040101010101" pitchFamily="2" charset="-122"/>
            </a:endParaRPr>
          </a:p>
        </p:txBody>
      </p:sp>
      <p:sp>
        <p:nvSpPr>
          <p:cNvPr id="3" name="副标题 2">
            <a:extLst>
              <a:ext uri="{FF2B5EF4-FFF2-40B4-BE49-F238E27FC236}">
                <a16:creationId xmlns:a16="http://schemas.microsoft.com/office/drawing/2014/main" id="{2356CC90-8B84-4019-BACA-837AF6B613A9}"/>
              </a:ext>
            </a:extLst>
          </p:cNvPr>
          <p:cNvSpPr>
            <a:spLocks noGrp="1"/>
          </p:cNvSpPr>
          <p:nvPr>
            <p:ph type="subTitle" idx="1"/>
          </p:nvPr>
        </p:nvSpPr>
        <p:spPr>
          <a:xfrm>
            <a:off x="1524000" y="5809749"/>
            <a:ext cx="9144000" cy="1655762"/>
          </a:xfrm>
        </p:spPr>
        <p:txBody>
          <a:bodyPr>
            <a:normAutofit/>
          </a:bodyPr>
          <a:lstStyle/>
          <a:p>
            <a:r>
              <a:rPr lang="en-US" altLang="zh-CN" sz="3600" dirty="0">
                <a:solidFill>
                  <a:srgbClr val="4285F4"/>
                </a:solidFill>
                <a:effectLst/>
                <a:ea typeface="华文细黑" panose="02010600040101010101" pitchFamily="2" charset="-122"/>
              </a:rPr>
              <a:t>Q &amp; A</a:t>
            </a:r>
            <a:endParaRPr lang="zh-CN" altLang="en-US" sz="3600" dirty="0">
              <a:solidFill>
                <a:srgbClr val="4285F4"/>
              </a:solidFill>
              <a:ea typeface="华文细黑" panose="02010600040101010101" pitchFamily="2" charset="-122"/>
            </a:endParaRPr>
          </a:p>
        </p:txBody>
      </p:sp>
    </p:spTree>
    <p:extLst>
      <p:ext uri="{BB962C8B-B14F-4D97-AF65-F5344CB8AC3E}">
        <p14:creationId xmlns:p14="http://schemas.microsoft.com/office/powerpoint/2010/main" val="360835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DF29DB-C1B9-4141-AEF1-FA7422263BD1}"/>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1A65D84A-59A0-4B33-B4E2-2005A6FF8E58}"/>
              </a:ext>
            </a:extLst>
          </p:cNvPr>
          <p:cNvSpPr>
            <a:spLocks noGrp="1"/>
          </p:cNvSpPr>
          <p:nvPr>
            <p:ph idx="1"/>
          </p:nvPr>
        </p:nvSpPr>
        <p:spPr/>
        <p:txBody>
          <a:bodyPr/>
          <a:lstStyle/>
          <a:p>
            <a:r>
              <a:rPr lang="en-US" altLang="zh-CN" dirty="0"/>
              <a:t>Transaction is a very powerful abstraction with wide application.</a:t>
            </a:r>
          </a:p>
          <a:p>
            <a:r>
              <a:rPr lang="en-US" altLang="zh-CN" dirty="0"/>
              <a:t>Tradition systems are inefficient.</a:t>
            </a:r>
          </a:p>
        </p:txBody>
      </p:sp>
    </p:spTree>
    <p:extLst>
      <p:ext uri="{BB962C8B-B14F-4D97-AF65-F5344CB8AC3E}">
        <p14:creationId xmlns:p14="http://schemas.microsoft.com/office/powerpoint/2010/main" val="15423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DF29DB-C1B9-4141-AEF1-FA7422263BD1}"/>
              </a:ext>
            </a:extLst>
          </p:cNvPr>
          <p:cNvSpPr>
            <a:spLocks noGrp="1"/>
          </p:cNvSpPr>
          <p:nvPr>
            <p:ph type="title"/>
          </p:nvPr>
        </p:nvSpPr>
        <p:spPr/>
        <p:txBody>
          <a:bodyPr/>
          <a:lstStyle/>
          <a:p>
            <a:r>
              <a:rPr lang="en-US" altLang="zh-CN" dirty="0"/>
              <a:t>Advanced hardware feature</a:t>
            </a:r>
            <a:endParaRPr lang="zh-CN" altLang="en-US" dirty="0"/>
          </a:p>
        </p:txBody>
      </p:sp>
      <p:sp>
        <p:nvSpPr>
          <p:cNvPr id="3" name="内容占位符 2">
            <a:extLst>
              <a:ext uri="{FF2B5EF4-FFF2-40B4-BE49-F238E27FC236}">
                <a16:creationId xmlns:a16="http://schemas.microsoft.com/office/drawing/2014/main" id="{1A65D84A-59A0-4B33-B4E2-2005A6FF8E58}"/>
              </a:ext>
            </a:extLst>
          </p:cNvPr>
          <p:cNvSpPr>
            <a:spLocks noGrp="1"/>
          </p:cNvSpPr>
          <p:nvPr>
            <p:ph idx="1"/>
          </p:nvPr>
        </p:nvSpPr>
        <p:spPr/>
        <p:txBody>
          <a:bodyPr/>
          <a:lstStyle/>
          <a:p>
            <a:r>
              <a:rPr lang="en-US" altLang="zh-CN" dirty="0"/>
              <a:t>Large Non-volatile Memory</a:t>
            </a:r>
          </a:p>
          <a:p>
            <a:r>
              <a:rPr lang="en-US" altLang="zh-CN" dirty="0"/>
              <a:t>Hardware Transactional Memory (HTM)</a:t>
            </a:r>
          </a:p>
          <a:p>
            <a:r>
              <a:rPr lang="en-US" altLang="zh-CN" dirty="0"/>
              <a:t>Remote Direct Memory Access (RDMA)</a:t>
            </a:r>
          </a:p>
        </p:txBody>
      </p:sp>
    </p:spTree>
    <p:extLst>
      <p:ext uri="{BB962C8B-B14F-4D97-AF65-F5344CB8AC3E}">
        <p14:creationId xmlns:p14="http://schemas.microsoft.com/office/powerpoint/2010/main" val="3082793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DF29DB-C1B9-4141-AEF1-FA7422263BD1}"/>
              </a:ext>
            </a:extLst>
          </p:cNvPr>
          <p:cNvSpPr>
            <a:spLocks noGrp="1"/>
          </p:cNvSpPr>
          <p:nvPr>
            <p:ph type="title"/>
          </p:nvPr>
        </p:nvSpPr>
        <p:spPr/>
        <p:txBody>
          <a:bodyPr/>
          <a:lstStyle/>
          <a:p>
            <a:r>
              <a:rPr lang="en-US" altLang="zh-CN" dirty="0"/>
              <a:t>Issues with prior systems</a:t>
            </a:r>
            <a:endParaRPr lang="zh-CN" altLang="en-US" dirty="0"/>
          </a:p>
        </p:txBody>
      </p:sp>
      <p:sp>
        <p:nvSpPr>
          <p:cNvPr id="3" name="内容占位符 2">
            <a:extLst>
              <a:ext uri="{FF2B5EF4-FFF2-40B4-BE49-F238E27FC236}">
                <a16:creationId xmlns:a16="http://schemas.microsoft.com/office/drawing/2014/main" id="{1A65D84A-59A0-4B33-B4E2-2005A6FF8E58}"/>
              </a:ext>
            </a:extLst>
          </p:cNvPr>
          <p:cNvSpPr>
            <a:spLocks noGrp="1"/>
          </p:cNvSpPr>
          <p:nvPr>
            <p:ph idx="1"/>
          </p:nvPr>
        </p:nvSpPr>
        <p:spPr/>
        <p:txBody>
          <a:bodyPr/>
          <a:lstStyle/>
          <a:p>
            <a:r>
              <a:rPr lang="en-US" altLang="zh-CN" dirty="0"/>
              <a:t>Leverage parts of the features</a:t>
            </a:r>
          </a:p>
          <a:p>
            <a:r>
              <a:rPr lang="en-US" altLang="zh-CN" dirty="0"/>
              <a:t>Place restrictions on transaction</a:t>
            </a:r>
          </a:p>
          <a:p>
            <a:r>
              <a:rPr lang="en-US" altLang="zh-CN" dirty="0"/>
              <a:t>No availability support</a:t>
            </a:r>
          </a:p>
        </p:txBody>
      </p:sp>
    </p:spTree>
    <p:extLst>
      <p:ext uri="{BB962C8B-B14F-4D97-AF65-F5344CB8AC3E}">
        <p14:creationId xmlns:p14="http://schemas.microsoft.com/office/powerpoint/2010/main" val="980028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DF29DB-C1B9-4141-AEF1-FA7422263BD1}"/>
              </a:ext>
            </a:extLst>
          </p:cNvPr>
          <p:cNvSpPr>
            <a:spLocks noGrp="1"/>
          </p:cNvSpPr>
          <p:nvPr>
            <p:ph type="title"/>
          </p:nvPr>
        </p:nvSpPr>
        <p:spPr/>
        <p:txBody>
          <a:bodyPr/>
          <a:lstStyle/>
          <a:p>
            <a:r>
              <a:rPr lang="en-US" altLang="zh-CN" dirty="0"/>
              <a:t>DrTM+R</a:t>
            </a:r>
            <a:endParaRPr lang="zh-CN" altLang="en-US" dirty="0"/>
          </a:p>
        </p:txBody>
      </p:sp>
      <p:sp>
        <p:nvSpPr>
          <p:cNvPr id="3" name="内容占位符 2">
            <a:extLst>
              <a:ext uri="{FF2B5EF4-FFF2-40B4-BE49-F238E27FC236}">
                <a16:creationId xmlns:a16="http://schemas.microsoft.com/office/drawing/2014/main" id="{1A65D84A-59A0-4B33-B4E2-2005A6FF8E58}"/>
              </a:ext>
            </a:extLst>
          </p:cNvPr>
          <p:cNvSpPr>
            <a:spLocks noGrp="1"/>
          </p:cNvSpPr>
          <p:nvPr>
            <p:ph idx="1"/>
          </p:nvPr>
        </p:nvSpPr>
        <p:spPr/>
        <p:txBody>
          <a:bodyPr/>
          <a:lstStyle/>
          <a:p>
            <a:r>
              <a:rPr lang="en-US" altLang="zh-CN" dirty="0"/>
              <a:t>In-memory transactions</a:t>
            </a:r>
          </a:p>
          <a:p>
            <a:r>
              <a:rPr lang="en-US" altLang="zh-CN" dirty="0"/>
              <a:t>Hardware Transactional Memory (HTM)</a:t>
            </a:r>
          </a:p>
          <a:p>
            <a:r>
              <a:rPr lang="en-US" altLang="zh-CN" dirty="0"/>
              <a:t>Remote Direct Memory Access (RDMA)</a:t>
            </a:r>
          </a:p>
          <a:p>
            <a:r>
              <a:rPr lang="en-US" altLang="zh-CN" dirty="0"/>
              <a:t>No restrictions on transaction</a:t>
            </a:r>
          </a:p>
          <a:p>
            <a:r>
              <a:rPr lang="en-US" altLang="zh-CN" dirty="0"/>
              <a:t>High availability</a:t>
            </a:r>
          </a:p>
          <a:p>
            <a:endParaRPr lang="en-US" altLang="zh-CN" dirty="0"/>
          </a:p>
        </p:txBody>
      </p:sp>
    </p:spTree>
    <p:extLst>
      <p:ext uri="{BB962C8B-B14F-4D97-AF65-F5344CB8AC3E}">
        <p14:creationId xmlns:p14="http://schemas.microsoft.com/office/powerpoint/2010/main" val="804320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75D4550-C65D-483F-A774-13E1C28C3EDE}"/>
              </a:ext>
            </a:extLst>
          </p:cNvPr>
          <p:cNvSpPr>
            <a:spLocks noGrp="1"/>
          </p:cNvSpPr>
          <p:nvPr>
            <p:ph idx="1"/>
          </p:nvPr>
        </p:nvSpPr>
        <p:spPr/>
        <p:txBody>
          <a:bodyPr>
            <a:normAutofit/>
          </a:bodyPr>
          <a:lstStyle/>
          <a:p>
            <a:r>
              <a:rPr lang="en-US" altLang="zh-CN" sz="4400" dirty="0"/>
              <a:t>Introduction</a:t>
            </a:r>
          </a:p>
          <a:p>
            <a:r>
              <a:rPr lang="en-US" altLang="zh-CN" sz="4400" dirty="0">
                <a:solidFill>
                  <a:srgbClr val="4285F4"/>
                </a:solidFill>
              </a:rPr>
              <a:t>Supporting Distributed Transaction</a:t>
            </a:r>
          </a:p>
          <a:p>
            <a:r>
              <a:rPr lang="en-US" altLang="zh-CN" sz="4400" dirty="0"/>
              <a:t>Replication</a:t>
            </a:r>
          </a:p>
          <a:p>
            <a:r>
              <a:rPr lang="en-US" altLang="zh-CN" sz="4400" dirty="0"/>
              <a:t>Evaluation</a:t>
            </a:r>
            <a:endParaRPr lang="zh-CN" altLang="en-US" sz="4400" dirty="0"/>
          </a:p>
        </p:txBody>
      </p:sp>
    </p:spTree>
    <p:extLst>
      <p:ext uri="{BB962C8B-B14F-4D97-AF65-F5344CB8AC3E}">
        <p14:creationId xmlns:p14="http://schemas.microsoft.com/office/powerpoint/2010/main" val="5540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E09A1-2DD7-4A66-AF86-EB0E3DD5962C}"/>
              </a:ext>
            </a:extLst>
          </p:cNvPr>
          <p:cNvSpPr>
            <a:spLocks noGrp="1"/>
          </p:cNvSpPr>
          <p:nvPr>
            <p:ph type="title"/>
          </p:nvPr>
        </p:nvSpPr>
        <p:spPr/>
        <p:txBody>
          <a:bodyPr/>
          <a:lstStyle/>
          <a:p>
            <a:r>
              <a:rPr lang="en-US" altLang="zh-CN" dirty="0"/>
              <a:t>Supporting Distributed Transactions</a:t>
            </a:r>
            <a:endParaRPr lang="zh-CN" altLang="en-US" dirty="0"/>
          </a:p>
        </p:txBody>
      </p:sp>
      <p:sp>
        <p:nvSpPr>
          <p:cNvPr id="3" name="内容占位符 2">
            <a:extLst>
              <a:ext uri="{FF2B5EF4-FFF2-40B4-BE49-F238E27FC236}">
                <a16:creationId xmlns:a16="http://schemas.microsoft.com/office/drawing/2014/main" id="{08329D0E-F61C-400E-BF81-B339B6FD5FE3}"/>
              </a:ext>
            </a:extLst>
          </p:cNvPr>
          <p:cNvSpPr>
            <a:spLocks noGrp="1"/>
          </p:cNvSpPr>
          <p:nvPr>
            <p:ph idx="1"/>
          </p:nvPr>
        </p:nvSpPr>
        <p:spPr/>
        <p:txBody>
          <a:bodyPr/>
          <a:lstStyle/>
          <a:p>
            <a:r>
              <a:rPr lang="en-US" altLang="zh-CN" dirty="0"/>
              <a:t>DrTM</a:t>
            </a:r>
          </a:p>
          <a:p>
            <a:pPr lvl="1"/>
            <a:r>
              <a:rPr lang="en-US" altLang="zh-CN" dirty="0"/>
              <a:t>HTM</a:t>
            </a:r>
          </a:p>
          <a:p>
            <a:pPr lvl="1"/>
            <a:r>
              <a:rPr lang="en-US" altLang="zh-CN" dirty="0"/>
              <a:t>RDMA</a:t>
            </a:r>
          </a:p>
          <a:p>
            <a:pPr lvl="1"/>
            <a:r>
              <a:rPr lang="en-US" altLang="zh-CN" dirty="0"/>
              <a:t>Two-phase locking</a:t>
            </a:r>
          </a:p>
          <a:p>
            <a:r>
              <a:rPr lang="en-US" altLang="zh-CN" dirty="0"/>
              <a:t>Require priori knowledge of read/write sets</a:t>
            </a:r>
          </a:p>
        </p:txBody>
      </p:sp>
    </p:spTree>
    <p:extLst>
      <p:ext uri="{BB962C8B-B14F-4D97-AF65-F5344CB8AC3E}">
        <p14:creationId xmlns:p14="http://schemas.microsoft.com/office/powerpoint/2010/main" val="334442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E09A1-2DD7-4A66-AF86-EB0E3DD5962C}"/>
              </a:ext>
            </a:extLst>
          </p:cNvPr>
          <p:cNvSpPr>
            <a:spLocks noGrp="1"/>
          </p:cNvSpPr>
          <p:nvPr>
            <p:ph type="title"/>
          </p:nvPr>
        </p:nvSpPr>
        <p:spPr/>
        <p:txBody>
          <a:bodyPr/>
          <a:lstStyle/>
          <a:p>
            <a:r>
              <a:rPr lang="en-US" altLang="zh-CN" dirty="0"/>
              <a:t>Supporting Distributed Transactions</a:t>
            </a:r>
            <a:endParaRPr lang="zh-CN" altLang="en-US" dirty="0"/>
          </a:p>
        </p:txBody>
      </p:sp>
      <p:sp>
        <p:nvSpPr>
          <p:cNvPr id="3" name="内容占位符 2">
            <a:extLst>
              <a:ext uri="{FF2B5EF4-FFF2-40B4-BE49-F238E27FC236}">
                <a16:creationId xmlns:a16="http://schemas.microsoft.com/office/drawing/2014/main" id="{08329D0E-F61C-400E-BF81-B339B6FD5FE3}"/>
              </a:ext>
            </a:extLst>
          </p:cNvPr>
          <p:cNvSpPr>
            <a:spLocks noGrp="1"/>
          </p:cNvSpPr>
          <p:nvPr>
            <p:ph idx="1"/>
          </p:nvPr>
        </p:nvSpPr>
        <p:spPr/>
        <p:txBody>
          <a:bodyPr/>
          <a:lstStyle/>
          <a:p>
            <a:r>
              <a:rPr lang="en-US" altLang="zh-CN" dirty="0"/>
              <a:t>DrTM+R: hybrid protocol</a:t>
            </a:r>
          </a:p>
          <a:p>
            <a:pPr lvl="1"/>
            <a:r>
              <a:rPr lang="en-US" altLang="zh-CN" dirty="0"/>
              <a:t>OCC</a:t>
            </a:r>
          </a:p>
          <a:p>
            <a:pPr lvl="1"/>
            <a:r>
              <a:rPr lang="en-US" altLang="zh-CN" dirty="0"/>
              <a:t>Locking</a:t>
            </a:r>
          </a:p>
          <a:p>
            <a:pPr lvl="1"/>
            <a:r>
              <a:rPr lang="en-US" altLang="zh-CN" dirty="0"/>
              <a:t>Determine read/write sets in Execution Phase </a:t>
            </a:r>
          </a:p>
          <a:p>
            <a:r>
              <a:rPr lang="en-US" altLang="zh-CN" dirty="0"/>
              <a:t>RDMA operation will abort an HTM transaction</a:t>
            </a:r>
          </a:p>
          <a:p>
            <a:pPr lvl="1"/>
            <a:r>
              <a:rPr lang="en-US" altLang="zh-CN" dirty="0"/>
              <a:t>HTM</a:t>
            </a:r>
          </a:p>
          <a:p>
            <a:pPr lvl="1"/>
            <a:r>
              <a:rPr lang="en-US" altLang="zh-CN" dirty="0"/>
              <a:t>RDMA-based locking</a:t>
            </a:r>
          </a:p>
        </p:txBody>
      </p:sp>
    </p:spTree>
    <p:extLst>
      <p:ext uri="{BB962C8B-B14F-4D97-AF65-F5344CB8AC3E}">
        <p14:creationId xmlns:p14="http://schemas.microsoft.com/office/powerpoint/2010/main" val="42274271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1817</TotalTime>
  <Words>3191</Words>
  <Application>Microsoft Office PowerPoint</Application>
  <PresentationFormat>宽屏</PresentationFormat>
  <Paragraphs>241</Paragraphs>
  <Slides>28</Slides>
  <Notes>27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28</vt:i4>
      </vt:variant>
    </vt:vector>
  </HeadingPairs>
  <TitlesOfParts>
    <vt:vector size="33" baseType="lpstr">
      <vt:lpstr>等线 Light</vt:lpstr>
      <vt:lpstr>Arial</vt:lpstr>
      <vt:lpstr>等线</vt:lpstr>
      <vt:lpstr>Google Sans</vt:lpstr>
      <vt:lpstr>Office 主题​​</vt:lpstr>
      <vt:lpstr>Fast and general distributed transactions using RDMA and HTM</vt:lpstr>
      <vt:lpstr>PowerPoint 演示文稿</vt:lpstr>
      <vt:lpstr>Introduction</vt:lpstr>
      <vt:lpstr>Advanced hardware feature</vt:lpstr>
      <vt:lpstr>Issues with prior systems</vt:lpstr>
      <vt:lpstr>DrTM+R</vt:lpstr>
      <vt:lpstr>PowerPoint 演示文稿</vt:lpstr>
      <vt:lpstr>Supporting Distributed Transactions</vt:lpstr>
      <vt:lpstr>Supporting Distributed Transactions</vt:lpstr>
      <vt:lpstr>Supporting Distributed Transactions</vt:lpstr>
      <vt:lpstr>Supporting Distributed Transactions</vt:lpstr>
      <vt:lpstr>Execution Phase</vt:lpstr>
      <vt:lpstr>Execution Phase</vt:lpstr>
      <vt:lpstr>Commit Phase</vt:lpstr>
      <vt:lpstr>Commit Phase</vt:lpstr>
      <vt:lpstr>Commit Phase</vt:lpstr>
      <vt:lpstr>Commit Phase</vt:lpstr>
      <vt:lpstr>Commit Phase</vt:lpstr>
      <vt:lpstr>Read-only Transactions</vt:lpstr>
      <vt:lpstr>PowerPoint 演示文稿</vt:lpstr>
      <vt:lpstr>Replication</vt:lpstr>
      <vt:lpstr>Replication</vt:lpstr>
      <vt:lpstr>Replication</vt:lpstr>
      <vt:lpstr>Replication</vt:lpstr>
      <vt:lpstr>PowerPoint 演示文稿</vt:lpstr>
      <vt:lpstr>Evaluation</vt:lpstr>
      <vt:lpstr>Evaluation</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and general distributed transactions using RDMA and HTM</dc:title>
  <dc:creator>Vital Chen</dc:creator>
  <cp:lastModifiedBy>Vital Chen</cp:lastModifiedBy>
  <cp:revision>817</cp:revision>
  <dcterms:created xsi:type="dcterms:W3CDTF">2019-04-19T08:44:30Z</dcterms:created>
  <dcterms:modified xsi:type="dcterms:W3CDTF">2019-04-26T05:51:24Z</dcterms:modified>
</cp:coreProperties>
</file>