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78" r:id="rId2"/>
    <p:sldId id="256" r:id="rId3"/>
    <p:sldId id="257" r:id="rId4"/>
    <p:sldId id="258" r:id="rId5"/>
    <p:sldId id="259" r:id="rId6"/>
    <p:sldId id="261" r:id="rId7"/>
    <p:sldId id="281" r:id="rId8"/>
    <p:sldId id="260" r:id="rId9"/>
    <p:sldId id="279" r:id="rId10"/>
    <p:sldId id="280" r:id="rId11"/>
    <p:sldId id="262" r:id="rId12"/>
    <p:sldId id="263" r:id="rId13"/>
    <p:sldId id="282" r:id="rId14"/>
    <p:sldId id="283" r:id="rId15"/>
    <p:sldId id="284" r:id="rId16"/>
    <p:sldId id="264" r:id="rId17"/>
    <p:sldId id="265" r:id="rId18"/>
    <p:sldId id="266" r:id="rId19"/>
    <p:sldId id="267" r:id="rId20"/>
    <p:sldId id="285" r:id="rId21"/>
    <p:sldId id="268" r:id="rId22"/>
    <p:sldId id="293" r:id="rId23"/>
    <p:sldId id="287" r:id="rId24"/>
    <p:sldId id="269" r:id="rId25"/>
    <p:sldId id="292" r:id="rId26"/>
    <p:sldId id="270" r:id="rId27"/>
    <p:sldId id="271" r:id="rId28"/>
    <p:sldId id="288" r:id="rId29"/>
    <p:sldId id="289" r:id="rId30"/>
    <p:sldId id="272" r:id="rId31"/>
    <p:sldId id="290" r:id="rId32"/>
    <p:sldId id="291" r:id="rId33"/>
    <p:sldId id="27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70"/>
    <p:restoredTop sz="85259"/>
  </p:normalViewPr>
  <p:slideViewPr>
    <p:cSldViewPr snapToGrid="0" snapToObjects="1">
      <p:cViewPr varScale="1">
        <p:scale>
          <a:sx n="91" d="100"/>
          <a:sy n="91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43E0E-4712-AF4C-B2DC-48D117232A78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BDDB7-B3E9-024C-BA95-DFE2B219E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7945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077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7032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0421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确保了写入对象的安全，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确保了只读取对象的安全。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009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983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547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Dedicated network queues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避免网络间的竞争，使用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dedicated prioritized thread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来避免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的竞争，使用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pre-allocation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避免内存分配的干扰。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906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level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374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550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677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47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400" baseline="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5705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NIC</a:t>
            </a:r>
            <a:r>
              <a:rPr kumimoji="1" lang="zh-CN" altLang="en-US" dirty="0"/>
              <a:t>网卡无法拒绝过期配置的信息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14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04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2022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9105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是用来测试高性能内存数据库的，它主要都是读操作。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09393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4907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当发生电源故障时，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利用电池的能量将内存内容保存到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ssd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664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，为了充分利用这些硬件，需要设计一个新的协议，这个协议就是为我刚刚那些硬件量身定做的。因此，这篇论文的主要工作是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"design transaction and recovery protocols"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，那之前说了，在这种硬件条件下，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会成为瓶颈，因此在设计这个协议的同时，论文需要遵循以下三个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使用单边的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RDMA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操作，因为它不仅提供了高吞吐量，低延迟，还做到了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efficient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第二个准则是在我们的协议中减少消息数量，因为处理消息需要占用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那当然我们可以肯定也要好好的利用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，所以它使用了高效的并行，一个例子是，论文设计的协议在系统恢复时允许新事务的执行，从而提高可用性</a:t>
            </a:r>
          </a:p>
          <a:p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382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29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3719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即使事务更新了数据，它同样可以保证了数据一致性，这是在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年他们发表的论文讲述的。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949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5128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BDDB7-B3E9-024C-BA95-DFE2B219E8F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365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E82EB-5948-D64D-A10E-68DEE63B1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1120AC-DE9A-2749-81D2-EC5A971DB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0C67F-3B32-1B4D-8940-DAB082E6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572E-AE8D-EC44-A20B-CE8A97A752EA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735A4-F8A5-7746-ADFC-55EFF766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02765-2F8C-444C-A411-D87D06B8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F372-DA47-3B47-9C9A-DAC375A91B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140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EDB37-69B2-6D47-9F72-18A5503A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96A47A-E270-1841-9AC9-CD9E91320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C95D8-BECD-7B41-BF2E-C9C35476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572E-AE8D-EC44-A20B-CE8A97A752EA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834CA-4DE7-5542-9CA7-1E37D3E9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8C1D5-76E6-BF4B-9830-A30C9F76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F372-DA47-3B47-9C9A-DAC375A91B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54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1EB1C1-CCBE-214E-9FA6-391D90B7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30DBCB-AC64-DE49-A952-21EF00C24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3951A-0E57-D74E-ACF0-80D94F5B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572E-AE8D-EC44-A20B-CE8A97A752EA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D87F0-5463-1345-B3E2-4DFE214A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C04C3-9037-354F-8E52-1CE3FC29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F372-DA47-3B47-9C9A-DAC375A91B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9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4A62E-3671-C645-AF58-8411337D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C1022-2DE2-8D4F-BF74-552CC82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C1671-8B5A-154B-AF02-373D2561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572E-AE8D-EC44-A20B-CE8A97A752EA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A3F4D-59F9-274D-8108-9068A194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527F2-EC55-7449-ADE0-3549D04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F372-DA47-3B47-9C9A-DAC375A91B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32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3469E-A42A-6B4E-8C3F-60FF893E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0B82C-F0C2-1E40-8250-09EF06ABA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A1B7B-903B-8143-896D-DD380837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572E-AE8D-EC44-A20B-CE8A97A752EA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363E7-CC22-7145-AABA-1078D6DA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FA3C3-BB53-604B-A1F9-7EACE458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F372-DA47-3B47-9C9A-DAC375A91B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74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71F56-DE81-C44D-81CD-04E855BE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0ECB0-1EEC-7748-9395-210DF41CE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25C71-9794-AB42-B8AD-472E57E3F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434B25-9E88-4647-A3DD-61282D61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572E-AE8D-EC44-A20B-CE8A97A752EA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5D2435-ABDB-FE41-B555-6C6E01A9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CD957-EB33-4348-809C-45A2A26B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F372-DA47-3B47-9C9A-DAC375A91B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962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023AF-107E-7940-B36C-6B4BD798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D76714-8F4A-8E4D-8F6A-68648996F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87AB42-6E2D-D343-A5AA-7206988F9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ABFD02-64E6-8644-8501-1AD556A83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0E49B1-EB03-9E4E-AC20-D0FCCB679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8D7CAB-C4E3-0143-903A-61D49DA4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572E-AE8D-EC44-A20B-CE8A97A752EA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35653A-C0BF-0847-853B-34F7AB16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6A064C-D8F6-D14C-8A23-BEBEEACE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F372-DA47-3B47-9C9A-DAC375A91B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565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799DC-A95C-6A42-B1EE-1970FA27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BE39FE-7717-3F47-AA26-6D39D17A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572E-AE8D-EC44-A20B-CE8A97A752EA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AC5AF7-2486-AD49-88BB-D4663342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82452A-F7A8-A64E-BD00-FC071412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F372-DA47-3B47-9C9A-DAC375A91B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556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E8EA94-F15E-5643-83F7-91606236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572E-AE8D-EC44-A20B-CE8A97A752EA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32BDA6-85D5-A34F-9A9C-B20494C8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7658FF-7221-CB42-8547-00D89BF0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F372-DA47-3B47-9C9A-DAC375A91B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41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A04CA-79D9-6C47-8EA5-612674FE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E7FFB-8B54-3240-97FD-0837EFD6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E5B4AD-17F5-3E42-94D0-881C7E1F5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CC8B6F-1BF3-744B-ACCD-2D3BAB71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572E-AE8D-EC44-A20B-CE8A97A752EA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39024-59EF-F446-97A1-DAC23B0C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5615C8-1C45-8345-958C-4D4FDC32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F372-DA47-3B47-9C9A-DAC375A91B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70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9EB24-FFE5-7E42-8F60-4F504F81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B641FC-A397-F343-A72C-A2BD3E5F7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E8055D-6472-2146-AD00-86D589820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591901-AE58-5042-9401-C1872708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572E-AE8D-EC44-A20B-CE8A97A752EA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6C686C-A79B-C34A-99D1-5A9AB394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7F56B0-2558-2543-A5D9-AC82D982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F372-DA47-3B47-9C9A-DAC375A91B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12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8E55AE-7E24-9E4A-8B2A-98AEA097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95F5E-D30D-9D44-9700-092A3D8C1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E4B7F-68FC-5E48-A30B-E77B64887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8572E-AE8D-EC44-A20B-CE8A97A752EA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E2D94-00A6-EC41-A955-6741A183E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D912A-A33C-CC4C-9967-78E68A736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F372-DA47-3B47-9C9A-DAC375A91B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49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23E85-27BB-C54D-9ADB-54D809E4D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153" y="1674019"/>
            <a:ext cx="7231693" cy="2983870"/>
          </a:xfrm>
        </p:spPr>
        <p:txBody>
          <a:bodyPr>
            <a:normAutofit/>
          </a:bodyPr>
          <a:lstStyle/>
          <a:p>
            <a:pPr algn="l"/>
            <a:r>
              <a:rPr lang="en" altLang="zh-CN" b="1" dirty="0"/>
              <a:t>No compromises: </a:t>
            </a:r>
            <a:br>
              <a:rPr lang="en" altLang="zh-CN" b="1" dirty="0"/>
            </a:br>
            <a:r>
              <a:rPr lang="en" altLang="zh-CN" sz="4400" b="1" dirty="0"/>
              <a:t>distributed transactions with consistency, availability, and performance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730CF7-6879-5A4D-956E-A3730E6F0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7090" y="6072394"/>
            <a:ext cx="2772427" cy="519025"/>
          </a:xfrm>
        </p:spPr>
        <p:txBody>
          <a:bodyPr/>
          <a:lstStyle/>
          <a:p>
            <a:pPr algn="l"/>
            <a:r>
              <a:rPr kumimoji="1" lang="en-US" altLang="zh-CN" dirty="0"/>
              <a:t>Microsoft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6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316B35-F75A-7941-910F-69E0147AAF13}"/>
              </a:ext>
            </a:extLst>
          </p:cNvPr>
          <p:cNvSpPr/>
          <p:nvPr/>
        </p:nvSpPr>
        <p:spPr>
          <a:xfrm>
            <a:off x="817085" y="2659559"/>
            <a:ext cx="38843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400" dirty="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42308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4BF4F3-17EE-C941-BFB3-37440CD99F1A}"/>
              </a:ext>
            </a:extLst>
          </p:cNvPr>
          <p:cNvSpPr txBox="1"/>
          <p:nvPr/>
        </p:nvSpPr>
        <p:spPr>
          <a:xfrm>
            <a:off x="1027136" y="751561"/>
            <a:ext cx="579954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High performance</a:t>
            </a:r>
          </a:p>
          <a:p>
            <a:endParaRPr kumimoji="1" lang="en-US" altLang="zh-CN" sz="3200" dirty="0"/>
          </a:p>
          <a:p>
            <a:r>
              <a:rPr kumimoji="1" lang="en-US" altLang="zh-CN" sz="2800" dirty="0"/>
              <a:t>One-sided operations</a:t>
            </a:r>
          </a:p>
          <a:p>
            <a:r>
              <a:rPr kumimoji="1" lang="en-US" altLang="zh-CN" sz="2000" dirty="0"/>
              <a:t>Read objects and log updates</a:t>
            </a:r>
          </a:p>
          <a:p>
            <a:endParaRPr kumimoji="1" lang="en-US" altLang="zh-CN" sz="2000" dirty="0"/>
          </a:p>
          <a:p>
            <a:r>
              <a:rPr kumimoji="1" lang="en-US" altLang="zh-CN" sz="2800" dirty="0"/>
              <a:t>Reduce message counts</a:t>
            </a:r>
          </a:p>
          <a:p>
            <a:r>
              <a:rPr kumimoji="1" lang="en-US" altLang="zh-CN" sz="2000" dirty="0"/>
              <a:t>Primary-backup replication</a:t>
            </a:r>
          </a:p>
          <a:p>
            <a:r>
              <a:rPr kumimoji="1" lang="en-US" altLang="zh-CN" sz="2000" dirty="0"/>
              <a:t>Optimistic concurrency control</a:t>
            </a:r>
          </a:p>
          <a:p>
            <a:r>
              <a:rPr kumimoji="1" lang="en-US" altLang="zh-CN" sz="2000" dirty="0"/>
              <a:t>Access objects only on primaries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9877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C7C747-19FA-1A4E-9DFE-5AB318B76748}"/>
              </a:ext>
            </a:extLst>
          </p:cNvPr>
          <p:cNvSpPr txBox="1"/>
          <p:nvPr/>
        </p:nvSpPr>
        <p:spPr>
          <a:xfrm>
            <a:off x="1027136" y="751561"/>
            <a:ext cx="579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Transaction execution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AC2EDEA-1F82-ED42-9315-CED18BDBA20F}"/>
              </a:ext>
            </a:extLst>
          </p:cNvPr>
          <p:cNvGrpSpPr/>
          <p:nvPr/>
        </p:nvGrpSpPr>
        <p:grpSpPr>
          <a:xfrm>
            <a:off x="1027136" y="1978968"/>
            <a:ext cx="10274277" cy="461665"/>
            <a:chOff x="1027136" y="1898005"/>
            <a:chExt cx="10274277" cy="461665"/>
          </a:xfrm>
        </p:grpSpPr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581CA756-5521-304B-ABA2-DE49586422A3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F56E0A7-E136-7242-ADD6-12D7AE6BCFDF}"/>
                </a:ext>
              </a:extLst>
            </p:cNvPr>
            <p:cNvSpPr txBox="1"/>
            <p:nvPr/>
          </p:nvSpPr>
          <p:spPr>
            <a:xfrm>
              <a:off x="1027136" y="1898005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C</a:t>
              </a:r>
              <a:endParaRPr kumimoji="1" lang="zh-CN" altLang="en-US" sz="2400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43E138E-5119-4940-B15A-19BCC7583F25}"/>
              </a:ext>
            </a:extLst>
          </p:cNvPr>
          <p:cNvGrpSpPr/>
          <p:nvPr/>
        </p:nvGrpSpPr>
        <p:grpSpPr>
          <a:xfrm>
            <a:off x="1027136" y="2817912"/>
            <a:ext cx="10274277" cy="461665"/>
            <a:chOff x="1027136" y="1898005"/>
            <a:chExt cx="10274277" cy="461665"/>
          </a:xfrm>
        </p:grpSpPr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49B001B9-3C4B-3C47-86C7-6D75D5754E13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0310C6-56B1-6B4D-B725-BB0FDF846D4A}"/>
                </a:ext>
              </a:extLst>
            </p:cNvPr>
            <p:cNvSpPr txBox="1"/>
            <p:nvPr/>
          </p:nvSpPr>
          <p:spPr>
            <a:xfrm>
              <a:off x="1027136" y="189800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P</a:t>
              </a:r>
              <a:r>
                <a:rPr kumimoji="1" lang="en-US" altLang="zh-CN" sz="2400" baseline="-25000" dirty="0"/>
                <a:t>1</a:t>
              </a:r>
              <a:endParaRPr kumimoji="1" lang="zh-CN" altLang="en-US" sz="2400" baseline="-250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C149A92-3C99-2F44-926B-31143A95F673}"/>
              </a:ext>
            </a:extLst>
          </p:cNvPr>
          <p:cNvGrpSpPr/>
          <p:nvPr/>
        </p:nvGrpSpPr>
        <p:grpSpPr>
          <a:xfrm>
            <a:off x="1027136" y="3656855"/>
            <a:ext cx="10274277" cy="461665"/>
            <a:chOff x="1027136" y="1898005"/>
            <a:chExt cx="10274277" cy="461665"/>
          </a:xfrm>
        </p:grpSpPr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4ABC7C83-DF9F-DF4C-AE5A-8E8354F6C3C4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55B1B7E-6CBB-E84A-B463-E3911B8BFC99}"/>
                </a:ext>
              </a:extLst>
            </p:cNvPr>
            <p:cNvSpPr txBox="1"/>
            <p:nvPr/>
          </p:nvSpPr>
          <p:spPr>
            <a:xfrm>
              <a:off x="1027136" y="1898005"/>
              <a:ext cx="463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B</a:t>
              </a:r>
              <a:r>
                <a:rPr kumimoji="1" lang="en-US" altLang="zh-CN" sz="2400" baseline="-25000" dirty="0"/>
                <a:t>1</a:t>
              </a:r>
              <a:endParaRPr kumimoji="1" lang="zh-CN" altLang="en-US" sz="2400" baseline="-25000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15AA2BB-8691-754A-B4C9-013549009430}"/>
              </a:ext>
            </a:extLst>
          </p:cNvPr>
          <p:cNvGrpSpPr/>
          <p:nvPr/>
        </p:nvGrpSpPr>
        <p:grpSpPr>
          <a:xfrm>
            <a:off x="1027136" y="4495798"/>
            <a:ext cx="10274277" cy="461665"/>
            <a:chOff x="1027136" y="1898005"/>
            <a:chExt cx="10274277" cy="461665"/>
          </a:xfrm>
        </p:grpSpPr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59585CD5-E876-9A4F-BA16-961D80660354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1B9F76C-ED29-7F46-9A63-AB7C0133A40B}"/>
                </a:ext>
              </a:extLst>
            </p:cNvPr>
            <p:cNvSpPr txBox="1"/>
            <p:nvPr/>
          </p:nvSpPr>
          <p:spPr>
            <a:xfrm>
              <a:off x="1027136" y="189800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P</a:t>
              </a:r>
              <a:r>
                <a:rPr kumimoji="1" lang="en-US" altLang="zh-CN" sz="2400" baseline="-25000" dirty="0"/>
                <a:t>2</a:t>
              </a:r>
              <a:endParaRPr kumimoji="1" lang="zh-CN" altLang="en-US" sz="2400" baseline="-2500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8E205C2-0B1C-AC4D-9643-85BEBD35BF42}"/>
              </a:ext>
            </a:extLst>
          </p:cNvPr>
          <p:cNvGrpSpPr/>
          <p:nvPr/>
        </p:nvGrpSpPr>
        <p:grpSpPr>
          <a:xfrm>
            <a:off x="1027136" y="5334741"/>
            <a:ext cx="10274277" cy="461665"/>
            <a:chOff x="1027136" y="1898005"/>
            <a:chExt cx="10274277" cy="461665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D8536A11-F0BC-3E47-997F-AC1C969574AC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1AC0BC9-5912-5A43-ADA2-1328CCFAE654}"/>
                </a:ext>
              </a:extLst>
            </p:cNvPr>
            <p:cNvSpPr txBox="1"/>
            <p:nvPr/>
          </p:nvSpPr>
          <p:spPr>
            <a:xfrm>
              <a:off x="1027136" y="1898005"/>
              <a:ext cx="463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B</a:t>
              </a:r>
              <a:r>
                <a:rPr kumimoji="1" lang="en-US" altLang="zh-CN" sz="2400" baseline="-25000" dirty="0"/>
                <a:t>2</a:t>
              </a:r>
              <a:endParaRPr kumimoji="1" lang="zh-CN" altLang="en-US" sz="2400" baseline="-25000" dirty="0"/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8649E7BD-F239-1846-AA48-7128258F86C1}"/>
              </a:ext>
            </a:extLst>
          </p:cNvPr>
          <p:cNvCxnSpPr/>
          <p:nvPr/>
        </p:nvCxnSpPr>
        <p:spPr>
          <a:xfrm>
            <a:off x="1671638" y="2209800"/>
            <a:ext cx="171450" cy="838944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D83C6FA9-4441-6440-AAF6-5F038A1D8976}"/>
              </a:ext>
            </a:extLst>
          </p:cNvPr>
          <p:cNvCxnSpPr/>
          <p:nvPr/>
        </p:nvCxnSpPr>
        <p:spPr>
          <a:xfrm>
            <a:off x="2025604" y="2223317"/>
            <a:ext cx="171450" cy="838944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04A8691B-7C7D-174D-A409-15BAD4E3C7DD}"/>
              </a:ext>
            </a:extLst>
          </p:cNvPr>
          <p:cNvCxnSpPr>
            <a:cxnSpLocks/>
          </p:cNvCxnSpPr>
          <p:nvPr/>
        </p:nvCxnSpPr>
        <p:spPr>
          <a:xfrm>
            <a:off x="2379570" y="2216559"/>
            <a:ext cx="220755" cy="2510071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CCABB83-8658-C14F-9512-0D7A4576A35E}"/>
              </a:ext>
            </a:extLst>
          </p:cNvPr>
          <p:cNvCxnSpPr>
            <a:cxnSpLocks/>
          </p:cNvCxnSpPr>
          <p:nvPr/>
        </p:nvCxnSpPr>
        <p:spPr>
          <a:xfrm flipH="1">
            <a:off x="1895404" y="2230075"/>
            <a:ext cx="130200" cy="811912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E3E5BB6-468B-F24F-8297-A24A4B18AFD4}"/>
              </a:ext>
            </a:extLst>
          </p:cNvPr>
          <p:cNvCxnSpPr>
            <a:cxnSpLocks/>
          </p:cNvCxnSpPr>
          <p:nvPr/>
        </p:nvCxnSpPr>
        <p:spPr>
          <a:xfrm flipH="1">
            <a:off x="2234588" y="2216559"/>
            <a:ext cx="130200" cy="811912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0A1CF568-9F4C-DE46-BF9D-47347B9107EC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2626541" y="2221134"/>
            <a:ext cx="189260" cy="2504203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CFB5D21-6966-3141-BF05-50F045E8DA11}"/>
              </a:ext>
            </a:extLst>
          </p:cNvPr>
          <p:cNvSpPr/>
          <p:nvPr/>
        </p:nvSpPr>
        <p:spPr>
          <a:xfrm>
            <a:off x="1768675" y="2929445"/>
            <a:ext cx="215925" cy="1125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944DCE-6355-0843-9085-308DC2EA0251}"/>
              </a:ext>
            </a:extLst>
          </p:cNvPr>
          <p:cNvSpPr/>
          <p:nvPr/>
        </p:nvSpPr>
        <p:spPr>
          <a:xfrm>
            <a:off x="2108440" y="2937498"/>
            <a:ext cx="215925" cy="1125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0A84571-5D95-AF44-BB2A-3644DC757EBA}"/>
              </a:ext>
            </a:extLst>
          </p:cNvPr>
          <p:cNvSpPr/>
          <p:nvPr/>
        </p:nvSpPr>
        <p:spPr>
          <a:xfrm>
            <a:off x="2518578" y="4612795"/>
            <a:ext cx="215925" cy="1125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5B1C837-0A3E-FC44-BA18-30A510ADBA10}"/>
              </a:ext>
            </a:extLst>
          </p:cNvPr>
          <p:cNvGrpSpPr/>
          <p:nvPr/>
        </p:nvGrpSpPr>
        <p:grpSpPr>
          <a:xfrm>
            <a:off x="1474132" y="1736248"/>
            <a:ext cx="970137" cy="468608"/>
            <a:chOff x="1474132" y="1736248"/>
            <a:chExt cx="970137" cy="46860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6A2AB7E-5ED9-9B46-ABAB-84386C0AAE28}"/>
                </a:ext>
              </a:extLst>
            </p:cNvPr>
            <p:cNvSpPr/>
            <p:nvPr/>
          </p:nvSpPr>
          <p:spPr>
            <a:xfrm>
              <a:off x="1601919" y="2085559"/>
              <a:ext cx="241169" cy="1192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B8E44BA-37C9-8546-9A2A-98C9F4F597E5}"/>
                </a:ext>
              </a:extLst>
            </p:cNvPr>
            <p:cNvSpPr/>
            <p:nvPr/>
          </p:nvSpPr>
          <p:spPr>
            <a:xfrm>
              <a:off x="1873044" y="2083746"/>
              <a:ext cx="241169" cy="1192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10FF2E3-5D81-5945-AABA-013F92DECE8A}"/>
                </a:ext>
              </a:extLst>
            </p:cNvPr>
            <p:cNvSpPr txBox="1"/>
            <p:nvPr/>
          </p:nvSpPr>
          <p:spPr>
            <a:xfrm>
              <a:off x="1474132" y="1736248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/>
                <a:t>Write set</a:t>
              </a:r>
              <a:endParaRPr kumimoji="1"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34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208 L 0.01067 -0.1201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209 L 0.01068 -0.1201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44 L 0.0155 -0.367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" y="-1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C7C747-19FA-1A4E-9DFE-5AB318B76748}"/>
              </a:ext>
            </a:extLst>
          </p:cNvPr>
          <p:cNvSpPr txBox="1"/>
          <p:nvPr/>
        </p:nvSpPr>
        <p:spPr>
          <a:xfrm>
            <a:off x="1027136" y="751561"/>
            <a:ext cx="579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Two phase commit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AC2EDEA-1F82-ED42-9315-CED18BDBA20F}"/>
              </a:ext>
            </a:extLst>
          </p:cNvPr>
          <p:cNvGrpSpPr/>
          <p:nvPr/>
        </p:nvGrpSpPr>
        <p:grpSpPr>
          <a:xfrm>
            <a:off x="1027136" y="1978968"/>
            <a:ext cx="10274277" cy="461665"/>
            <a:chOff x="1027136" y="1898005"/>
            <a:chExt cx="10274277" cy="461665"/>
          </a:xfrm>
        </p:grpSpPr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581CA756-5521-304B-ABA2-DE49586422A3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F56E0A7-E136-7242-ADD6-12D7AE6BCFDF}"/>
                </a:ext>
              </a:extLst>
            </p:cNvPr>
            <p:cNvSpPr txBox="1"/>
            <p:nvPr/>
          </p:nvSpPr>
          <p:spPr>
            <a:xfrm>
              <a:off x="1027136" y="1898005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C</a:t>
              </a:r>
              <a:endParaRPr kumimoji="1" lang="zh-CN" altLang="en-US" sz="2400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43E138E-5119-4940-B15A-19BCC7583F25}"/>
              </a:ext>
            </a:extLst>
          </p:cNvPr>
          <p:cNvGrpSpPr/>
          <p:nvPr/>
        </p:nvGrpSpPr>
        <p:grpSpPr>
          <a:xfrm>
            <a:off x="1027136" y="2817912"/>
            <a:ext cx="10274277" cy="461665"/>
            <a:chOff x="1027136" y="1898005"/>
            <a:chExt cx="10274277" cy="461665"/>
          </a:xfrm>
        </p:grpSpPr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49B001B9-3C4B-3C47-86C7-6D75D5754E13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0310C6-56B1-6B4D-B725-BB0FDF846D4A}"/>
                </a:ext>
              </a:extLst>
            </p:cNvPr>
            <p:cNvSpPr txBox="1"/>
            <p:nvPr/>
          </p:nvSpPr>
          <p:spPr>
            <a:xfrm>
              <a:off x="1027136" y="189800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P</a:t>
              </a:r>
              <a:r>
                <a:rPr kumimoji="1" lang="en-US" altLang="zh-CN" sz="2400" baseline="-25000" dirty="0"/>
                <a:t>1</a:t>
              </a:r>
              <a:endParaRPr kumimoji="1" lang="zh-CN" altLang="en-US" sz="2400" baseline="-250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C149A92-3C99-2F44-926B-31143A95F673}"/>
              </a:ext>
            </a:extLst>
          </p:cNvPr>
          <p:cNvGrpSpPr/>
          <p:nvPr/>
        </p:nvGrpSpPr>
        <p:grpSpPr>
          <a:xfrm>
            <a:off x="1027136" y="3656855"/>
            <a:ext cx="10274277" cy="461665"/>
            <a:chOff x="1027136" y="1898005"/>
            <a:chExt cx="10274277" cy="461665"/>
          </a:xfrm>
        </p:grpSpPr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4ABC7C83-DF9F-DF4C-AE5A-8E8354F6C3C4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55B1B7E-6CBB-E84A-B463-E3911B8BFC99}"/>
                </a:ext>
              </a:extLst>
            </p:cNvPr>
            <p:cNvSpPr txBox="1"/>
            <p:nvPr/>
          </p:nvSpPr>
          <p:spPr>
            <a:xfrm>
              <a:off x="1027136" y="1898005"/>
              <a:ext cx="463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B</a:t>
              </a:r>
              <a:r>
                <a:rPr kumimoji="1" lang="en-US" altLang="zh-CN" sz="2400" baseline="-25000" dirty="0"/>
                <a:t>1</a:t>
              </a:r>
              <a:endParaRPr kumimoji="1" lang="zh-CN" altLang="en-US" sz="2400" baseline="-25000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15AA2BB-8691-754A-B4C9-013549009430}"/>
              </a:ext>
            </a:extLst>
          </p:cNvPr>
          <p:cNvGrpSpPr/>
          <p:nvPr/>
        </p:nvGrpSpPr>
        <p:grpSpPr>
          <a:xfrm>
            <a:off x="1027136" y="4495798"/>
            <a:ext cx="10274277" cy="461665"/>
            <a:chOff x="1027136" y="1898005"/>
            <a:chExt cx="10274277" cy="461665"/>
          </a:xfrm>
        </p:grpSpPr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59585CD5-E876-9A4F-BA16-961D80660354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1B9F76C-ED29-7F46-9A63-AB7C0133A40B}"/>
                </a:ext>
              </a:extLst>
            </p:cNvPr>
            <p:cNvSpPr txBox="1"/>
            <p:nvPr/>
          </p:nvSpPr>
          <p:spPr>
            <a:xfrm>
              <a:off x="1027136" y="189800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P</a:t>
              </a:r>
              <a:r>
                <a:rPr kumimoji="1" lang="en-US" altLang="zh-CN" sz="2400" baseline="-25000" dirty="0"/>
                <a:t>2</a:t>
              </a:r>
              <a:endParaRPr kumimoji="1" lang="zh-CN" altLang="en-US" sz="2400" baseline="-2500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8E205C2-0B1C-AC4D-9643-85BEBD35BF42}"/>
              </a:ext>
            </a:extLst>
          </p:cNvPr>
          <p:cNvGrpSpPr/>
          <p:nvPr/>
        </p:nvGrpSpPr>
        <p:grpSpPr>
          <a:xfrm>
            <a:off x="1027136" y="5334741"/>
            <a:ext cx="10274277" cy="461665"/>
            <a:chOff x="1027136" y="1898005"/>
            <a:chExt cx="10274277" cy="461665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D8536A11-F0BC-3E47-997F-AC1C969574AC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1AC0BC9-5912-5A43-ADA2-1328CCFAE654}"/>
                </a:ext>
              </a:extLst>
            </p:cNvPr>
            <p:cNvSpPr txBox="1"/>
            <p:nvPr/>
          </p:nvSpPr>
          <p:spPr>
            <a:xfrm>
              <a:off x="1027136" y="1898005"/>
              <a:ext cx="463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B</a:t>
              </a:r>
              <a:r>
                <a:rPr kumimoji="1" lang="en-US" altLang="zh-CN" sz="2400" baseline="-25000" dirty="0"/>
                <a:t>2</a:t>
              </a:r>
              <a:endParaRPr kumimoji="1" lang="zh-CN" altLang="en-US" sz="2400" baseline="-25000" dirty="0"/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8649E7BD-F239-1846-AA48-7128258F86C1}"/>
              </a:ext>
            </a:extLst>
          </p:cNvPr>
          <p:cNvCxnSpPr/>
          <p:nvPr/>
        </p:nvCxnSpPr>
        <p:spPr>
          <a:xfrm>
            <a:off x="1671638" y="2209800"/>
            <a:ext cx="171450" cy="838944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D83C6FA9-4441-6440-AAF6-5F038A1D8976}"/>
              </a:ext>
            </a:extLst>
          </p:cNvPr>
          <p:cNvCxnSpPr/>
          <p:nvPr/>
        </p:nvCxnSpPr>
        <p:spPr>
          <a:xfrm>
            <a:off x="2025604" y="2223317"/>
            <a:ext cx="171450" cy="838944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04A8691B-7C7D-174D-A409-15BAD4E3C7DD}"/>
              </a:ext>
            </a:extLst>
          </p:cNvPr>
          <p:cNvCxnSpPr>
            <a:cxnSpLocks/>
          </p:cNvCxnSpPr>
          <p:nvPr/>
        </p:nvCxnSpPr>
        <p:spPr>
          <a:xfrm>
            <a:off x="2379570" y="2216559"/>
            <a:ext cx="220755" cy="2510071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CCABB83-8658-C14F-9512-0D7A4576A35E}"/>
              </a:ext>
            </a:extLst>
          </p:cNvPr>
          <p:cNvCxnSpPr>
            <a:cxnSpLocks/>
          </p:cNvCxnSpPr>
          <p:nvPr/>
        </p:nvCxnSpPr>
        <p:spPr>
          <a:xfrm flipH="1">
            <a:off x="1895404" y="2230075"/>
            <a:ext cx="130200" cy="811912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E3E5BB6-468B-F24F-8297-A24A4B18AFD4}"/>
              </a:ext>
            </a:extLst>
          </p:cNvPr>
          <p:cNvCxnSpPr>
            <a:cxnSpLocks/>
          </p:cNvCxnSpPr>
          <p:nvPr/>
        </p:nvCxnSpPr>
        <p:spPr>
          <a:xfrm flipH="1">
            <a:off x="2234588" y="2216559"/>
            <a:ext cx="130200" cy="811912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0A1CF568-9F4C-DE46-BF9D-47347B9107EC}"/>
              </a:ext>
            </a:extLst>
          </p:cNvPr>
          <p:cNvCxnSpPr>
            <a:cxnSpLocks/>
          </p:cNvCxnSpPr>
          <p:nvPr/>
        </p:nvCxnSpPr>
        <p:spPr>
          <a:xfrm flipH="1">
            <a:off x="2626541" y="2221134"/>
            <a:ext cx="189260" cy="2504203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5B1C837-0A3E-FC44-BA18-30A510ADBA10}"/>
              </a:ext>
            </a:extLst>
          </p:cNvPr>
          <p:cNvGrpSpPr/>
          <p:nvPr/>
        </p:nvGrpSpPr>
        <p:grpSpPr>
          <a:xfrm>
            <a:off x="1474132" y="1736248"/>
            <a:ext cx="970137" cy="468608"/>
            <a:chOff x="1474132" y="1736248"/>
            <a:chExt cx="970137" cy="46860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6A2AB7E-5ED9-9B46-ABAB-84386C0AAE28}"/>
                </a:ext>
              </a:extLst>
            </p:cNvPr>
            <p:cNvSpPr/>
            <p:nvPr/>
          </p:nvSpPr>
          <p:spPr>
            <a:xfrm>
              <a:off x="1601919" y="2085559"/>
              <a:ext cx="241169" cy="1192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B8E44BA-37C9-8546-9A2A-98C9F4F597E5}"/>
                </a:ext>
              </a:extLst>
            </p:cNvPr>
            <p:cNvSpPr/>
            <p:nvPr/>
          </p:nvSpPr>
          <p:spPr>
            <a:xfrm>
              <a:off x="1873044" y="2083746"/>
              <a:ext cx="241169" cy="1192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10FF2E3-5D81-5945-AABA-013F92DECE8A}"/>
                </a:ext>
              </a:extLst>
            </p:cNvPr>
            <p:cNvSpPr txBox="1"/>
            <p:nvPr/>
          </p:nvSpPr>
          <p:spPr>
            <a:xfrm>
              <a:off x="1474132" y="1736248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/>
                <a:t>Write set</a:t>
              </a:r>
              <a:endParaRPr kumimoji="1" lang="zh-CN" altLang="en-US" sz="1600" dirty="0"/>
            </a:p>
          </p:txBody>
        </p:sp>
      </p:grp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C6670BF-3E03-B644-B468-D2C5D19F26DE}"/>
              </a:ext>
            </a:extLst>
          </p:cNvPr>
          <p:cNvCxnSpPr/>
          <p:nvPr/>
        </p:nvCxnSpPr>
        <p:spPr>
          <a:xfrm>
            <a:off x="3117956" y="1949697"/>
            <a:ext cx="0" cy="3846709"/>
          </a:xfrm>
          <a:prstGeom prst="line">
            <a:avLst/>
          </a:prstGeom>
          <a:ln w="22225" cap="flat" cmpd="sng" algn="ctr">
            <a:solidFill>
              <a:schemeClr val="bg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3BEF2C3-1D73-F14F-A9B9-61341B58FD10}"/>
              </a:ext>
            </a:extLst>
          </p:cNvPr>
          <p:cNvSpPr txBox="1"/>
          <p:nvPr/>
        </p:nvSpPr>
        <p:spPr>
          <a:xfrm>
            <a:off x="4159665" y="179430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Prepare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3CA2B38D-75D7-5141-A986-696F9BF46972}"/>
              </a:ext>
            </a:extLst>
          </p:cNvPr>
          <p:cNvCxnSpPr/>
          <p:nvPr/>
        </p:nvCxnSpPr>
        <p:spPr>
          <a:xfrm>
            <a:off x="4077325" y="2211669"/>
            <a:ext cx="314793" cy="2522294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188D95B-7D58-7049-8769-E85CCB37721C}"/>
              </a:ext>
            </a:extLst>
          </p:cNvPr>
          <p:cNvCxnSpPr>
            <a:cxnSpLocks/>
          </p:cNvCxnSpPr>
          <p:nvPr/>
        </p:nvCxnSpPr>
        <p:spPr>
          <a:xfrm>
            <a:off x="4253435" y="2215048"/>
            <a:ext cx="121580" cy="838944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F3270A1-9762-9C4D-AE47-46426364C71B}"/>
              </a:ext>
            </a:extLst>
          </p:cNvPr>
          <p:cNvCxnSpPr>
            <a:cxnSpLocks/>
          </p:cNvCxnSpPr>
          <p:nvPr/>
        </p:nvCxnSpPr>
        <p:spPr>
          <a:xfrm>
            <a:off x="4472632" y="3066199"/>
            <a:ext cx="101695" cy="838196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0BF0A2EC-8777-F54B-BA99-E56FA3DCA6A6}"/>
              </a:ext>
            </a:extLst>
          </p:cNvPr>
          <p:cNvCxnSpPr>
            <a:cxnSpLocks/>
          </p:cNvCxnSpPr>
          <p:nvPr/>
        </p:nvCxnSpPr>
        <p:spPr>
          <a:xfrm>
            <a:off x="4499020" y="4727377"/>
            <a:ext cx="101695" cy="838196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E8D102F9-361D-9642-BA1C-CDDF996B8137}"/>
              </a:ext>
            </a:extLst>
          </p:cNvPr>
          <p:cNvCxnSpPr>
            <a:cxnSpLocks/>
          </p:cNvCxnSpPr>
          <p:nvPr/>
        </p:nvCxnSpPr>
        <p:spPr>
          <a:xfrm flipH="1">
            <a:off x="4745191" y="4721742"/>
            <a:ext cx="73214" cy="843831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669E166-666A-C44A-89FE-0835D71613E1}"/>
              </a:ext>
            </a:extLst>
          </p:cNvPr>
          <p:cNvCxnSpPr>
            <a:cxnSpLocks/>
          </p:cNvCxnSpPr>
          <p:nvPr/>
        </p:nvCxnSpPr>
        <p:spPr>
          <a:xfrm flipH="1">
            <a:off x="4707411" y="3040664"/>
            <a:ext cx="84722" cy="859966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DCDA4AD-C860-EC46-892D-5F8CB953B1D1}"/>
              </a:ext>
            </a:extLst>
          </p:cNvPr>
          <p:cNvCxnSpPr>
            <a:cxnSpLocks/>
          </p:cNvCxnSpPr>
          <p:nvPr/>
        </p:nvCxnSpPr>
        <p:spPr>
          <a:xfrm flipH="1">
            <a:off x="4885973" y="2209800"/>
            <a:ext cx="97309" cy="825429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4E1CBA4-209D-CC4D-AC38-F1F260ACA954}"/>
              </a:ext>
            </a:extLst>
          </p:cNvPr>
          <p:cNvCxnSpPr>
            <a:cxnSpLocks/>
          </p:cNvCxnSpPr>
          <p:nvPr/>
        </p:nvCxnSpPr>
        <p:spPr>
          <a:xfrm flipH="1">
            <a:off x="4922074" y="2209800"/>
            <a:ext cx="288282" cy="2524163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AB43FAF2-A541-F744-8840-1B163352F818}"/>
              </a:ext>
            </a:extLst>
          </p:cNvPr>
          <p:cNvSpPr txBox="1"/>
          <p:nvPr/>
        </p:nvSpPr>
        <p:spPr>
          <a:xfrm>
            <a:off x="6565187" y="179430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Commit</a:t>
            </a:r>
            <a:endParaRPr kumimoji="1" lang="zh-CN" altLang="en-US" dirty="0"/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1C9E2A8F-A1E5-914B-9B3D-EF69D106B95B}"/>
              </a:ext>
            </a:extLst>
          </p:cNvPr>
          <p:cNvCxnSpPr/>
          <p:nvPr/>
        </p:nvCxnSpPr>
        <p:spPr>
          <a:xfrm>
            <a:off x="6482847" y="2211669"/>
            <a:ext cx="314793" cy="2522294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2C5E08EB-C89D-DB46-BAA8-8D5E8855846D}"/>
              </a:ext>
            </a:extLst>
          </p:cNvPr>
          <p:cNvCxnSpPr>
            <a:cxnSpLocks/>
          </p:cNvCxnSpPr>
          <p:nvPr/>
        </p:nvCxnSpPr>
        <p:spPr>
          <a:xfrm>
            <a:off x="6658957" y="2215048"/>
            <a:ext cx="121580" cy="838944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C9C8532D-1F45-2F40-9959-C6B976FDFFD5}"/>
              </a:ext>
            </a:extLst>
          </p:cNvPr>
          <p:cNvCxnSpPr>
            <a:cxnSpLocks/>
          </p:cNvCxnSpPr>
          <p:nvPr/>
        </p:nvCxnSpPr>
        <p:spPr>
          <a:xfrm>
            <a:off x="6878154" y="3066199"/>
            <a:ext cx="101695" cy="838196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8DB4B6EE-2DB6-D144-B8CD-9818B23AA719}"/>
              </a:ext>
            </a:extLst>
          </p:cNvPr>
          <p:cNvCxnSpPr>
            <a:cxnSpLocks/>
          </p:cNvCxnSpPr>
          <p:nvPr/>
        </p:nvCxnSpPr>
        <p:spPr>
          <a:xfrm>
            <a:off x="6904542" y="4727377"/>
            <a:ext cx="101695" cy="838196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A4707144-3567-2E41-B6BB-B43E0B02B98C}"/>
              </a:ext>
            </a:extLst>
          </p:cNvPr>
          <p:cNvCxnSpPr>
            <a:cxnSpLocks/>
          </p:cNvCxnSpPr>
          <p:nvPr/>
        </p:nvCxnSpPr>
        <p:spPr>
          <a:xfrm flipH="1">
            <a:off x="7150713" y="4721742"/>
            <a:ext cx="73214" cy="843831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5C02AF1F-C788-D149-88CA-06A771CD0979}"/>
              </a:ext>
            </a:extLst>
          </p:cNvPr>
          <p:cNvCxnSpPr>
            <a:cxnSpLocks/>
          </p:cNvCxnSpPr>
          <p:nvPr/>
        </p:nvCxnSpPr>
        <p:spPr>
          <a:xfrm flipH="1">
            <a:off x="7112933" y="3040664"/>
            <a:ext cx="84722" cy="859966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10AB5F22-C50E-884C-8599-DE1DE9C78FB7}"/>
              </a:ext>
            </a:extLst>
          </p:cNvPr>
          <p:cNvCxnSpPr>
            <a:cxnSpLocks/>
          </p:cNvCxnSpPr>
          <p:nvPr/>
        </p:nvCxnSpPr>
        <p:spPr>
          <a:xfrm flipH="1">
            <a:off x="7291495" y="2209800"/>
            <a:ext cx="97309" cy="825429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7C8A9737-2E00-1A41-AF08-89F513AF2201}"/>
              </a:ext>
            </a:extLst>
          </p:cNvPr>
          <p:cNvCxnSpPr>
            <a:cxnSpLocks/>
          </p:cNvCxnSpPr>
          <p:nvPr/>
        </p:nvCxnSpPr>
        <p:spPr>
          <a:xfrm flipH="1">
            <a:off x="7327596" y="2209800"/>
            <a:ext cx="288282" cy="2524163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2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C7C747-19FA-1A4E-9DFE-5AB318B76748}"/>
              </a:ext>
            </a:extLst>
          </p:cNvPr>
          <p:cNvSpPr txBox="1"/>
          <p:nvPr/>
        </p:nvSpPr>
        <p:spPr>
          <a:xfrm>
            <a:off x="1027136" y="751561"/>
            <a:ext cx="579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FaRM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commit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AC2EDEA-1F82-ED42-9315-CED18BDBA20F}"/>
              </a:ext>
            </a:extLst>
          </p:cNvPr>
          <p:cNvGrpSpPr/>
          <p:nvPr/>
        </p:nvGrpSpPr>
        <p:grpSpPr>
          <a:xfrm>
            <a:off x="1027136" y="1978968"/>
            <a:ext cx="10274277" cy="461665"/>
            <a:chOff x="1027136" y="1898005"/>
            <a:chExt cx="10274277" cy="461665"/>
          </a:xfrm>
        </p:grpSpPr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581CA756-5521-304B-ABA2-DE49586422A3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F56E0A7-E136-7242-ADD6-12D7AE6BCFDF}"/>
                </a:ext>
              </a:extLst>
            </p:cNvPr>
            <p:cNvSpPr txBox="1"/>
            <p:nvPr/>
          </p:nvSpPr>
          <p:spPr>
            <a:xfrm>
              <a:off x="1027136" y="1898005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C</a:t>
              </a:r>
              <a:endParaRPr kumimoji="1" lang="zh-CN" altLang="en-US" sz="2400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43E138E-5119-4940-B15A-19BCC7583F25}"/>
              </a:ext>
            </a:extLst>
          </p:cNvPr>
          <p:cNvGrpSpPr/>
          <p:nvPr/>
        </p:nvGrpSpPr>
        <p:grpSpPr>
          <a:xfrm>
            <a:off x="1027136" y="2817912"/>
            <a:ext cx="10274277" cy="461665"/>
            <a:chOff x="1027136" y="1898005"/>
            <a:chExt cx="10274277" cy="461665"/>
          </a:xfrm>
        </p:grpSpPr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49B001B9-3C4B-3C47-86C7-6D75D5754E13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0310C6-56B1-6B4D-B725-BB0FDF846D4A}"/>
                </a:ext>
              </a:extLst>
            </p:cNvPr>
            <p:cNvSpPr txBox="1"/>
            <p:nvPr/>
          </p:nvSpPr>
          <p:spPr>
            <a:xfrm>
              <a:off x="1027136" y="189800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P</a:t>
              </a:r>
              <a:r>
                <a:rPr kumimoji="1" lang="en-US" altLang="zh-CN" sz="2400" baseline="-25000" dirty="0"/>
                <a:t>1</a:t>
              </a:r>
              <a:endParaRPr kumimoji="1" lang="zh-CN" altLang="en-US" sz="2400" baseline="-250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C149A92-3C99-2F44-926B-31143A95F673}"/>
              </a:ext>
            </a:extLst>
          </p:cNvPr>
          <p:cNvGrpSpPr/>
          <p:nvPr/>
        </p:nvGrpSpPr>
        <p:grpSpPr>
          <a:xfrm>
            <a:off x="1027136" y="3656855"/>
            <a:ext cx="10274277" cy="461665"/>
            <a:chOff x="1027136" y="1898005"/>
            <a:chExt cx="10274277" cy="461665"/>
          </a:xfrm>
        </p:grpSpPr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4ABC7C83-DF9F-DF4C-AE5A-8E8354F6C3C4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55B1B7E-6CBB-E84A-B463-E3911B8BFC99}"/>
                </a:ext>
              </a:extLst>
            </p:cNvPr>
            <p:cNvSpPr txBox="1"/>
            <p:nvPr/>
          </p:nvSpPr>
          <p:spPr>
            <a:xfrm>
              <a:off x="1027136" y="1898005"/>
              <a:ext cx="463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B</a:t>
              </a:r>
              <a:r>
                <a:rPr kumimoji="1" lang="en-US" altLang="zh-CN" sz="2400" baseline="-25000" dirty="0"/>
                <a:t>1</a:t>
              </a:r>
              <a:endParaRPr kumimoji="1" lang="zh-CN" altLang="en-US" sz="2400" baseline="-25000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15AA2BB-8691-754A-B4C9-013549009430}"/>
              </a:ext>
            </a:extLst>
          </p:cNvPr>
          <p:cNvGrpSpPr/>
          <p:nvPr/>
        </p:nvGrpSpPr>
        <p:grpSpPr>
          <a:xfrm>
            <a:off x="1027136" y="4495798"/>
            <a:ext cx="10274277" cy="461665"/>
            <a:chOff x="1027136" y="1898005"/>
            <a:chExt cx="10274277" cy="461665"/>
          </a:xfrm>
        </p:grpSpPr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59585CD5-E876-9A4F-BA16-961D80660354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1B9F76C-ED29-7F46-9A63-AB7C0133A40B}"/>
                </a:ext>
              </a:extLst>
            </p:cNvPr>
            <p:cNvSpPr txBox="1"/>
            <p:nvPr/>
          </p:nvSpPr>
          <p:spPr>
            <a:xfrm>
              <a:off x="1027136" y="189800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P</a:t>
              </a:r>
              <a:r>
                <a:rPr kumimoji="1" lang="en-US" altLang="zh-CN" sz="2400" baseline="-25000" dirty="0"/>
                <a:t>2</a:t>
              </a:r>
              <a:endParaRPr kumimoji="1" lang="zh-CN" altLang="en-US" sz="2400" baseline="-2500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8E205C2-0B1C-AC4D-9643-85BEBD35BF42}"/>
              </a:ext>
            </a:extLst>
          </p:cNvPr>
          <p:cNvGrpSpPr/>
          <p:nvPr/>
        </p:nvGrpSpPr>
        <p:grpSpPr>
          <a:xfrm>
            <a:off x="1027136" y="5334741"/>
            <a:ext cx="10274277" cy="461665"/>
            <a:chOff x="1027136" y="1898005"/>
            <a:chExt cx="10274277" cy="461665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D8536A11-F0BC-3E47-997F-AC1C969574AC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1AC0BC9-5912-5A43-ADA2-1328CCFAE654}"/>
                </a:ext>
              </a:extLst>
            </p:cNvPr>
            <p:cNvSpPr txBox="1"/>
            <p:nvPr/>
          </p:nvSpPr>
          <p:spPr>
            <a:xfrm>
              <a:off x="1027136" y="1898005"/>
              <a:ext cx="463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B</a:t>
              </a:r>
              <a:r>
                <a:rPr kumimoji="1" lang="en-US" altLang="zh-CN" sz="2400" baseline="-25000" dirty="0"/>
                <a:t>2</a:t>
              </a:r>
              <a:endParaRPr kumimoji="1" lang="zh-CN" altLang="en-US" sz="2400" baseline="-25000" dirty="0"/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8649E7BD-F239-1846-AA48-7128258F86C1}"/>
              </a:ext>
            </a:extLst>
          </p:cNvPr>
          <p:cNvCxnSpPr/>
          <p:nvPr/>
        </p:nvCxnSpPr>
        <p:spPr>
          <a:xfrm>
            <a:off x="1671638" y="2209800"/>
            <a:ext cx="171450" cy="838944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D83C6FA9-4441-6440-AAF6-5F038A1D8976}"/>
              </a:ext>
            </a:extLst>
          </p:cNvPr>
          <p:cNvCxnSpPr/>
          <p:nvPr/>
        </p:nvCxnSpPr>
        <p:spPr>
          <a:xfrm>
            <a:off x="2025604" y="2223317"/>
            <a:ext cx="171450" cy="838944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04A8691B-7C7D-174D-A409-15BAD4E3C7DD}"/>
              </a:ext>
            </a:extLst>
          </p:cNvPr>
          <p:cNvCxnSpPr>
            <a:cxnSpLocks/>
          </p:cNvCxnSpPr>
          <p:nvPr/>
        </p:nvCxnSpPr>
        <p:spPr>
          <a:xfrm>
            <a:off x="2379570" y="2216559"/>
            <a:ext cx="220755" cy="2510071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CCABB83-8658-C14F-9512-0D7A4576A35E}"/>
              </a:ext>
            </a:extLst>
          </p:cNvPr>
          <p:cNvCxnSpPr>
            <a:cxnSpLocks/>
          </p:cNvCxnSpPr>
          <p:nvPr/>
        </p:nvCxnSpPr>
        <p:spPr>
          <a:xfrm flipH="1">
            <a:off x="1895404" y="2230075"/>
            <a:ext cx="130200" cy="811912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E3E5BB6-468B-F24F-8297-A24A4B18AFD4}"/>
              </a:ext>
            </a:extLst>
          </p:cNvPr>
          <p:cNvCxnSpPr>
            <a:cxnSpLocks/>
          </p:cNvCxnSpPr>
          <p:nvPr/>
        </p:nvCxnSpPr>
        <p:spPr>
          <a:xfrm flipH="1">
            <a:off x="2234588" y="2216559"/>
            <a:ext cx="130200" cy="811912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0A1CF568-9F4C-DE46-BF9D-47347B9107EC}"/>
              </a:ext>
            </a:extLst>
          </p:cNvPr>
          <p:cNvCxnSpPr>
            <a:cxnSpLocks/>
          </p:cNvCxnSpPr>
          <p:nvPr/>
        </p:nvCxnSpPr>
        <p:spPr>
          <a:xfrm flipH="1">
            <a:off x="2626541" y="2221134"/>
            <a:ext cx="189260" cy="2504203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5B1C837-0A3E-FC44-BA18-30A510ADBA10}"/>
              </a:ext>
            </a:extLst>
          </p:cNvPr>
          <p:cNvGrpSpPr/>
          <p:nvPr/>
        </p:nvGrpSpPr>
        <p:grpSpPr>
          <a:xfrm>
            <a:off x="1474132" y="1736248"/>
            <a:ext cx="970137" cy="468608"/>
            <a:chOff x="1474132" y="1736248"/>
            <a:chExt cx="970137" cy="46860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6A2AB7E-5ED9-9B46-ABAB-84386C0AAE28}"/>
                </a:ext>
              </a:extLst>
            </p:cNvPr>
            <p:cNvSpPr/>
            <p:nvPr/>
          </p:nvSpPr>
          <p:spPr>
            <a:xfrm>
              <a:off x="1601919" y="2085559"/>
              <a:ext cx="241169" cy="1192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B8E44BA-37C9-8546-9A2A-98C9F4F597E5}"/>
                </a:ext>
              </a:extLst>
            </p:cNvPr>
            <p:cNvSpPr/>
            <p:nvPr/>
          </p:nvSpPr>
          <p:spPr>
            <a:xfrm>
              <a:off x="1873044" y="2083746"/>
              <a:ext cx="241169" cy="1192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10FF2E3-5D81-5945-AABA-013F92DECE8A}"/>
                </a:ext>
              </a:extLst>
            </p:cNvPr>
            <p:cNvSpPr txBox="1"/>
            <p:nvPr/>
          </p:nvSpPr>
          <p:spPr>
            <a:xfrm>
              <a:off x="1474132" y="1736248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/>
                <a:t>Write set</a:t>
              </a:r>
              <a:endParaRPr kumimoji="1" lang="zh-CN" altLang="en-US" sz="1600" dirty="0"/>
            </a:p>
          </p:txBody>
        </p:sp>
      </p:grp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C6670BF-3E03-B644-B468-D2C5D19F26DE}"/>
              </a:ext>
            </a:extLst>
          </p:cNvPr>
          <p:cNvCxnSpPr/>
          <p:nvPr/>
        </p:nvCxnSpPr>
        <p:spPr>
          <a:xfrm>
            <a:off x="3117956" y="1949697"/>
            <a:ext cx="0" cy="3846709"/>
          </a:xfrm>
          <a:prstGeom prst="line">
            <a:avLst/>
          </a:prstGeom>
          <a:ln w="22225" cap="flat" cmpd="sng" algn="ctr">
            <a:solidFill>
              <a:schemeClr val="bg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3BEF2C3-1D73-F14F-A9B9-61341B58FD10}"/>
              </a:ext>
            </a:extLst>
          </p:cNvPr>
          <p:cNvSpPr txBox="1"/>
          <p:nvPr/>
        </p:nvSpPr>
        <p:spPr>
          <a:xfrm>
            <a:off x="4027572" y="1548592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Lock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3CA2B38D-75D7-5141-A986-696F9BF46972}"/>
              </a:ext>
            </a:extLst>
          </p:cNvPr>
          <p:cNvCxnSpPr/>
          <p:nvPr/>
        </p:nvCxnSpPr>
        <p:spPr>
          <a:xfrm>
            <a:off x="4077325" y="2211669"/>
            <a:ext cx="314793" cy="2522294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188D95B-7D58-7049-8769-E85CCB37721C}"/>
              </a:ext>
            </a:extLst>
          </p:cNvPr>
          <p:cNvCxnSpPr>
            <a:cxnSpLocks/>
          </p:cNvCxnSpPr>
          <p:nvPr/>
        </p:nvCxnSpPr>
        <p:spPr>
          <a:xfrm>
            <a:off x="4253435" y="2215048"/>
            <a:ext cx="121580" cy="838944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30F3EB9E-5E93-0048-BC63-9B6C258CB38F}"/>
              </a:ext>
            </a:extLst>
          </p:cNvPr>
          <p:cNvSpPr/>
          <p:nvPr/>
        </p:nvSpPr>
        <p:spPr>
          <a:xfrm>
            <a:off x="3906988" y="2112556"/>
            <a:ext cx="241169" cy="1192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CE9D306-96AA-E249-B6F1-B0AFD4C0DAEF}"/>
              </a:ext>
            </a:extLst>
          </p:cNvPr>
          <p:cNvSpPr/>
          <p:nvPr/>
        </p:nvSpPr>
        <p:spPr>
          <a:xfrm>
            <a:off x="4178113" y="2110743"/>
            <a:ext cx="241169" cy="1192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0E12A3B0-58DC-3841-9929-A80227511306}"/>
              </a:ext>
            </a:extLst>
          </p:cNvPr>
          <p:cNvCxnSpPr>
            <a:cxnSpLocks/>
          </p:cNvCxnSpPr>
          <p:nvPr/>
        </p:nvCxnSpPr>
        <p:spPr>
          <a:xfrm flipH="1">
            <a:off x="4475311" y="2192532"/>
            <a:ext cx="84722" cy="859966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124FC7D1-010F-0843-963E-91F085B96DA0}"/>
              </a:ext>
            </a:extLst>
          </p:cNvPr>
          <p:cNvCxnSpPr>
            <a:cxnSpLocks/>
          </p:cNvCxnSpPr>
          <p:nvPr/>
        </p:nvCxnSpPr>
        <p:spPr>
          <a:xfrm flipH="1">
            <a:off x="4519746" y="2199290"/>
            <a:ext cx="200178" cy="2515471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69A4D2A-DAAE-B74C-94A3-35C34201F6AC}"/>
              </a:ext>
            </a:extLst>
          </p:cNvPr>
          <p:cNvSpPr txBox="1"/>
          <p:nvPr/>
        </p:nvSpPr>
        <p:spPr>
          <a:xfrm>
            <a:off x="5241055" y="154859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Validate</a:t>
            </a:r>
            <a:endParaRPr kumimoji="1" lang="zh-CN" altLang="en-US" dirty="0"/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EF00B4C5-8A34-604A-AEF4-0DD357F5EF89}"/>
              </a:ext>
            </a:extLst>
          </p:cNvPr>
          <p:cNvCxnSpPr>
            <a:cxnSpLocks/>
          </p:cNvCxnSpPr>
          <p:nvPr/>
        </p:nvCxnSpPr>
        <p:spPr>
          <a:xfrm>
            <a:off x="5564923" y="2221673"/>
            <a:ext cx="121580" cy="838944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C7DE5E6-23D4-CC4E-A1A0-95683F2A8F2A}"/>
              </a:ext>
            </a:extLst>
          </p:cNvPr>
          <p:cNvCxnSpPr>
            <a:cxnSpLocks/>
          </p:cNvCxnSpPr>
          <p:nvPr/>
        </p:nvCxnSpPr>
        <p:spPr>
          <a:xfrm flipH="1">
            <a:off x="5786799" y="2199157"/>
            <a:ext cx="84722" cy="859966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lgDash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26AE87C7-6119-9444-9817-00D3470E4D3E}"/>
              </a:ext>
            </a:extLst>
          </p:cNvPr>
          <p:cNvSpPr txBox="1"/>
          <p:nvPr/>
        </p:nvSpPr>
        <p:spPr>
          <a:xfrm>
            <a:off x="6780204" y="155158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Replicate</a:t>
            </a:r>
            <a:endParaRPr kumimoji="1" lang="zh-CN" altLang="en-US" dirty="0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3233B472-2186-034B-B4CE-47A10140DA12}"/>
              </a:ext>
            </a:extLst>
          </p:cNvPr>
          <p:cNvCxnSpPr>
            <a:cxnSpLocks/>
          </p:cNvCxnSpPr>
          <p:nvPr/>
        </p:nvCxnSpPr>
        <p:spPr>
          <a:xfrm>
            <a:off x="7074241" y="2222179"/>
            <a:ext cx="144456" cy="3343395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FDA21389-A414-6444-8688-6AFA21D2F35B}"/>
              </a:ext>
            </a:extLst>
          </p:cNvPr>
          <p:cNvCxnSpPr>
            <a:cxnSpLocks/>
          </p:cNvCxnSpPr>
          <p:nvPr/>
        </p:nvCxnSpPr>
        <p:spPr>
          <a:xfrm>
            <a:off x="7250351" y="2225558"/>
            <a:ext cx="71829" cy="1662130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862EB3FE-5DF0-1F47-A915-6AD802F18BED}"/>
              </a:ext>
            </a:extLst>
          </p:cNvPr>
          <p:cNvSpPr/>
          <p:nvPr/>
        </p:nvSpPr>
        <p:spPr>
          <a:xfrm>
            <a:off x="6903904" y="2123066"/>
            <a:ext cx="241169" cy="1192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D144AA4-DE6F-4649-B7B2-F2287047835B}"/>
              </a:ext>
            </a:extLst>
          </p:cNvPr>
          <p:cNvSpPr/>
          <p:nvPr/>
        </p:nvSpPr>
        <p:spPr>
          <a:xfrm>
            <a:off x="7175029" y="2121253"/>
            <a:ext cx="241169" cy="1192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D5F08AD7-C5F3-594C-A91F-38FECFF3ECBB}"/>
              </a:ext>
            </a:extLst>
          </p:cNvPr>
          <p:cNvCxnSpPr>
            <a:cxnSpLocks/>
          </p:cNvCxnSpPr>
          <p:nvPr/>
        </p:nvCxnSpPr>
        <p:spPr>
          <a:xfrm flipH="1">
            <a:off x="7402047" y="2203042"/>
            <a:ext cx="154902" cy="1684646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lgDash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37A63423-7DEC-9B42-B1F8-C165C06E03C6}"/>
              </a:ext>
            </a:extLst>
          </p:cNvPr>
          <p:cNvCxnSpPr>
            <a:cxnSpLocks/>
          </p:cNvCxnSpPr>
          <p:nvPr/>
        </p:nvCxnSpPr>
        <p:spPr>
          <a:xfrm flipH="1">
            <a:off x="7315200" y="2209800"/>
            <a:ext cx="401640" cy="3355773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lgDash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D99968B1-ACC5-AE44-8EEE-B6E732482B89}"/>
              </a:ext>
            </a:extLst>
          </p:cNvPr>
          <p:cNvSpPr txBox="1"/>
          <p:nvPr/>
        </p:nvSpPr>
        <p:spPr>
          <a:xfrm>
            <a:off x="8390494" y="1548592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Update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 unlock</a:t>
            </a:r>
            <a:endParaRPr kumimoji="1" lang="zh-CN" altLang="en-US" dirty="0"/>
          </a:p>
        </p:txBody>
      </p: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8F9FD05B-5B65-644D-9E81-1512FED99859}"/>
              </a:ext>
            </a:extLst>
          </p:cNvPr>
          <p:cNvCxnSpPr/>
          <p:nvPr/>
        </p:nvCxnSpPr>
        <p:spPr>
          <a:xfrm>
            <a:off x="8953863" y="2216905"/>
            <a:ext cx="314793" cy="2522294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F295806D-E22A-C24F-A854-862758F17C7F}"/>
              </a:ext>
            </a:extLst>
          </p:cNvPr>
          <p:cNvCxnSpPr>
            <a:cxnSpLocks/>
          </p:cNvCxnSpPr>
          <p:nvPr/>
        </p:nvCxnSpPr>
        <p:spPr>
          <a:xfrm>
            <a:off x="9129973" y="2220284"/>
            <a:ext cx="121580" cy="838944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772547CA-2758-6047-86DD-A80DCAFD248C}"/>
              </a:ext>
            </a:extLst>
          </p:cNvPr>
          <p:cNvCxnSpPr>
            <a:cxnSpLocks/>
          </p:cNvCxnSpPr>
          <p:nvPr/>
        </p:nvCxnSpPr>
        <p:spPr>
          <a:xfrm flipH="1">
            <a:off x="9351849" y="2197768"/>
            <a:ext cx="84722" cy="859966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lgDash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CF9775DC-2ED6-6042-BD06-5C5D67B1E9ED}"/>
              </a:ext>
            </a:extLst>
          </p:cNvPr>
          <p:cNvCxnSpPr>
            <a:cxnSpLocks/>
          </p:cNvCxnSpPr>
          <p:nvPr/>
        </p:nvCxnSpPr>
        <p:spPr>
          <a:xfrm flipH="1">
            <a:off x="9396284" y="2204526"/>
            <a:ext cx="200178" cy="2515471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lgDash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71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116 L 0.03086 0.3789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1900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81481E-6 L 0.00977 0.136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116 L 0.01836 0.5011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2511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0208 0.2592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0" grpId="0" animBg="1"/>
      <p:bldP spid="50" grpId="1" animBg="1"/>
      <p:bldP spid="51" grpId="0" animBg="1"/>
      <p:bldP spid="51" grpId="1" animBg="1"/>
      <p:bldP spid="64" grpId="0"/>
      <p:bldP spid="67" grpId="0"/>
      <p:bldP spid="70" grpId="0" animBg="1"/>
      <p:bldP spid="70" grpId="1" animBg="1"/>
      <p:bldP spid="71" grpId="0" animBg="1"/>
      <p:bldP spid="71" grpId="1" animBg="1"/>
      <p:bldP spid="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316B35-F75A-7941-910F-69E0147AAF13}"/>
              </a:ext>
            </a:extLst>
          </p:cNvPr>
          <p:cNvSpPr/>
          <p:nvPr/>
        </p:nvSpPr>
        <p:spPr>
          <a:xfrm>
            <a:off x="817085" y="2659559"/>
            <a:ext cx="50353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400" dirty="0"/>
              <a:t>Failure</a:t>
            </a:r>
            <a:r>
              <a:rPr kumimoji="1" lang="zh-CN" altLang="en-US" sz="5400" dirty="0"/>
              <a:t> </a:t>
            </a:r>
            <a:r>
              <a:rPr kumimoji="1" lang="en-US" altLang="zh-CN" sz="5400" dirty="0"/>
              <a:t>Recovery</a:t>
            </a:r>
          </a:p>
        </p:txBody>
      </p:sp>
    </p:spTree>
    <p:extLst>
      <p:ext uri="{BB962C8B-B14F-4D97-AF65-F5344CB8AC3E}">
        <p14:creationId xmlns:p14="http://schemas.microsoft.com/office/powerpoint/2010/main" val="1578193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BDDA-0A07-5944-8E64-D4B65D3D19E7}"/>
              </a:ext>
            </a:extLst>
          </p:cNvPr>
          <p:cNvSpPr txBox="1"/>
          <p:nvPr/>
        </p:nvSpPr>
        <p:spPr>
          <a:xfrm>
            <a:off x="1027136" y="751561"/>
            <a:ext cx="57995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One-sided operations</a:t>
            </a:r>
          </a:p>
          <a:p>
            <a:endParaRPr kumimoji="1" lang="en-US" altLang="zh-CN" sz="3200" dirty="0"/>
          </a:p>
          <a:p>
            <a:r>
              <a:rPr kumimoji="1" lang="en-US" altLang="zh-CN" sz="2800" dirty="0"/>
              <a:t>Complicate recovery</a:t>
            </a:r>
          </a:p>
          <a:p>
            <a:r>
              <a:rPr kumimoji="1" lang="en-US" altLang="zh-CN" sz="2000" dirty="0"/>
              <a:t>CPU does not process remote access</a:t>
            </a:r>
          </a:p>
          <a:p>
            <a:r>
              <a:rPr kumimoji="1" lang="en-US" altLang="zh-CN" sz="2000" dirty="0"/>
              <a:t>Cannot rely on e.g. CPU rejecting messages</a:t>
            </a:r>
          </a:p>
          <a:p>
            <a:endParaRPr kumimoji="1" lang="en-US" altLang="zh-CN" sz="2000" dirty="0"/>
          </a:p>
          <a:p>
            <a:r>
              <a:rPr kumimoji="1" lang="en-US" altLang="zh-CN" sz="2800" dirty="0"/>
              <a:t>Configuration change</a:t>
            </a:r>
          </a:p>
          <a:p>
            <a:r>
              <a:rPr kumimoji="1" lang="en-US" altLang="zh-CN" sz="2000" dirty="0"/>
              <a:t>Precise membership</a:t>
            </a:r>
          </a:p>
          <a:p>
            <a:endParaRPr kumimoji="1" lang="en-US" altLang="zh-CN" sz="2000" dirty="0"/>
          </a:p>
          <a:p>
            <a:r>
              <a:rPr kumimoji="1" lang="en-US" altLang="zh-CN" sz="2800" dirty="0"/>
              <a:t>Recovery</a:t>
            </a:r>
            <a:endParaRPr kumimoji="1" lang="en-US" altLang="zh-CN" sz="2000" dirty="0"/>
          </a:p>
          <a:p>
            <a:r>
              <a:rPr kumimoji="1" lang="en-US" altLang="zh-CN" sz="2000" dirty="0"/>
              <a:t>Drain logs before recovery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28408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F7C2A7-F2D8-024B-8B6D-904BF228FEA8}"/>
              </a:ext>
            </a:extLst>
          </p:cNvPr>
          <p:cNvSpPr txBox="1"/>
          <p:nvPr/>
        </p:nvSpPr>
        <p:spPr>
          <a:xfrm>
            <a:off x="1027136" y="751561"/>
            <a:ext cx="579954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High availability</a:t>
            </a:r>
          </a:p>
          <a:p>
            <a:endParaRPr kumimoji="1" lang="en-US" altLang="zh-CN" sz="3200" dirty="0"/>
          </a:p>
          <a:p>
            <a:r>
              <a:rPr kumimoji="1" lang="en-US" altLang="zh-CN" sz="2800" dirty="0"/>
              <a:t>Data available instantly</a:t>
            </a:r>
          </a:p>
          <a:p>
            <a:r>
              <a:rPr kumimoji="1" lang="en-US" altLang="zh-CN" sz="2000" dirty="0"/>
              <a:t>A backup promoted to primary</a:t>
            </a:r>
          </a:p>
          <a:p>
            <a:endParaRPr kumimoji="1" lang="en-US" altLang="zh-CN" sz="2000" dirty="0"/>
          </a:p>
          <a:p>
            <a:r>
              <a:rPr kumimoji="1" lang="en-US" altLang="zh-CN" sz="2800" dirty="0"/>
              <a:t>Short failure detection time(10 </a:t>
            </a:r>
            <a:r>
              <a:rPr kumimoji="1" lang="en-US" altLang="zh-CN" sz="2800" dirty="0" err="1"/>
              <a:t>ms</a:t>
            </a:r>
            <a:r>
              <a:rPr kumimoji="1" lang="en-US" altLang="zh-CN" sz="2800" dirty="0"/>
              <a:t>)</a:t>
            </a:r>
          </a:p>
          <a:p>
            <a:r>
              <a:rPr kumimoji="1" lang="en-US" altLang="zh-CN" sz="2000" dirty="0"/>
              <a:t>Dedicated network queues, dedicated prioritized thread, memory pre-allocation</a:t>
            </a:r>
          </a:p>
          <a:p>
            <a:endParaRPr kumimoji="1" lang="en-US" altLang="zh-CN" sz="2000" dirty="0"/>
          </a:p>
          <a:p>
            <a:r>
              <a:rPr kumimoji="1" lang="en-US" altLang="zh-CN" sz="2800" dirty="0"/>
              <a:t>Use parallelism</a:t>
            </a:r>
            <a:endParaRPr kumimoji="1" lang="en-US" altLang="zh-CN" sz="2000" dirty="0"/>
          </a:p>
          <a:p>
            <a:r>
              <a:rPr kumimoji="1" lang="en-US" altLang="zh-CN" sz="2000" dirty="0"/>
              <a:t>New transactions in parallel with recovery</a:t>
            </a:r>
          </a:p>
          <a:p>
            <a:r>
              <a:rPr kumimoji="1" lang="en-US" altLang="zh-CN" sz="2000" dirty="0"/>
              <a:t>Recover transactions in parallel</a:t>
            </a:r>
          </a:p>
          <a:p>
            <a:r>
              <a:rPr kumimoji="1" lang="en-US" altLang="zh-CN" sz="2000" dirty="0"/>
              <a:t>Recover data in parallel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10968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C98BCF-F861-5B47-BBCC-3ACE79B3F593}"/>
              </a:ext>
            </a:extLst>
          </p:cNvPr>
          <p:cNvSpPr txBox="1"/>
          <p:nvPr/>
        </p:nvSpPr>
        <p:spPr>
          <a:xfrm>
            <a:off x="966978" y="1535320"/>
            <a:ext cx="57995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Failure recovery steps</a:t>
            </a:r>
          </a:p>
          <a:p>
            <a:endParaRPr kumimoji="1" lang="en-US" altLang="zh-CN" sz="3200" dirty="0"/>
          </a:p>
          <a:p>
            <a:pPr marL="514350" indent="-514350">
              <a:buAutoNum type="arabicPeriod"/>
            </a:pPr>
            <a:r>
              <a:rPr kumimoji="1" lang="en-US" altLang="zh-CN" sz="2800" dirty="0"/>
              <a:t>Detect failure</a:t>
            </a:r>
          </a:p>
          <a:p>
            <a:pPr marL="514350" indent="-514350">
              <a:buAutoNum type="arabicPeriod"/>
            </a:pPr>
            <a:r>
              <a:rPr kumimoji="1" lang="en-US" altLang="zh-CN" sz="2800" dirty="0"/>
              <a:t>Change configuration</a:t>
            </a:r>
          </a:p>
          <a:p>
            <a:pPr marL="514350" indent="-514350">
              <a:buAutoNum type="arabicPeriod"/>
            </a:pPr>
            <a:r>
              <a:rPr kumimoji="1" lang="en-US" altLang="zh-CN" sz="2800" dirty="0"/>
              <a:t>Recover transaction</a:t>
            </a:r>
          </a:p>
          <a:p>
            <a:pPr marL="514350" indent="-514350">
              <a:buAutoNum type="arabicPeriod"/>
            </a:pPr>
            <a:r>
              <a:rPr kumimoji="1" lang="en-US" altLang="zh-CN" sz="2800" dirty="0"/>
              <a:t>Recover data</a:t>
            </a:r>
          </a:p>
        </p:txBody>
      </p:sp>
    </p:spTree>
    <p:extLst>
      <p:ext uri="{BB962C8B-B14F-4D97-AF65-F5344CB8AC3E}">
        <p14:creationId xmlns:p14="http://schemas.microsoft.com/office/powerpoint/2010/main" val="236866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00A4AFD-1653-554B-998E-CF5EC0CC84DC}"/>
              </a:ext>
            </a:extLst>
          </p:cNvPr>
          <p:cNvSpPr/>
          <p:nvPr/>
        </p:nvSpPr>
        <p:spPr>
          <a:xfrm>
            <a:off x="2351046" y="3677565"/>
            <a:ext cx="1000125" cy="12144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machine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BB6C93-E0A0-E443-8A25-19900547C0C4}"/>
              </a:ext>
            </a:extLst>
          </p:cNvPr>
          <p:cNvSpPr/>
          <p:nvPr/>
        </p:nvSpPr>
        <p:spPr>
          <a:xfrm>
            <a:off x="3855746" y="1992392"/>
            <a:ext cx="1000125" cy="12144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machine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EBB983-CAD8-EC42-93D8-EBFA4A38FD58}"/>
              </a:ext>
            </a:extLst>
          </p:cNvPr>
          <p:cNvSpPr/>
          <p:nvPr/>
        </p:nvSpPr>
        <p:spPr>
          <a:xfrm>
            <a:off x="6187865" y="1623043"/>
            <a:ext cx="1000125" cy="12144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machine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306C13-27E5-AF4E-96B9-F1334F62E9B2}"/>
              </a:ext>
            </a:extLst>
          </p:cNvPr>
          <p:cNvSpPr/>
          <p:nvPr/>
        </p:nvSpPr>
        <p:spPr>
          <a:xfrm>
            <a:off x="4139240" y="5289044"/>
            <a:ext cx="1000125" cy="12144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machine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CDEE66-6512-904D-AA8A-EF0AB75796DF}"/>
              </a:ext>
            </a:extLst>
          </p:cNvPr>
          <p:cNvSpPr/>
          <p:nvPr/>
        </p:nvSpPr>
        <p:spPr>
          <a:xfrm>
            <a:off x="6740084" y="4892002"/>
            <a:ext cx="1000125" cy="12144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machine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E100CA-C20B-4541-A928-9A0A05008FD7}"/>
              </a:ext>
            </a:extLst>
          </p:cNvPr>
          <p:cNvSpPr/>
          <p:nvPr/>
        </p:nvSpPr>
        <p:spPr>
          <a:xfrm>
            <a:off x="8126957" y="2915310"/>
            <a:ext cx="1000125" cy="12144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machine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28D434-E2A0-8F44-B82D-3008B0FBE483}"/>
              </a:ext>
            </a:extLst>
          </p:cNvPr>
          <p:cNvSpPr txBox="1"/>
          <p:nvPr/>
        </p:nvSpPr>
        <p:spPr>
          <a:xfrm>
            <a:off x="1027136" y="751561"/>
            <a:ext cx="579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Detecting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failures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70ED99-9052-6045-85CC-24771D4A9154}"/>
              </a:ext>
            </a:extLst>
          </p:cNvPr>
          <p:cNvSpPr txBox="1"/>
          <p:nvPr/>
        </p:nvSpPr>
        <p:spPr>
          <a:xfrm>
            <a:off x="6424072" y="125371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CM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ED93BA5C-F15A-AE49-B79D-9473B40CB339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855871" y="2230262"/>
            <a:ext cx="1331994" cy="3693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16638C3-0E86-134C-AA33-3D57CAD05C0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351171" y="2599610"/>
            <a:ext cx="2836694" cy="16851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2049256-2C9A-3A4C-B888-67C749A9D98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924135" y="2837480"/>
            <a:ext cx="316012" cy="20545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D14DFE7-E7C0-F347-AC82-26B48CA77303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639303" y="2837482"/>
            <a:ext cx="1784769" cy="24515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109AA460-3079-AC49-9629-ACD7B48FCACC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7187990" y="2230262"/>
            <a:ext cx="1439030" cy="685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乘 26">
            <a:extLst>
              <a:ext uri="{FF2B5EF4-FFF2-40B4-BE49-F238E27FC236}">
                <a16:creationId xmlns:a16="http://schemas.microsoft.com/office/drawing/2014/main" id="{1A2FD5B6-FDF4-4949-BB9D-02A5271D4455}"/>
              </a:ext>
            </a:extLst>
          </p:cNvPr>
          <p:cNvSpPr/>
          <p:nvPr/>
        </p:nvSpPr>
        <p:spPr>
          <a:xfrm>
            <a:off x="7844947" y="2740457"/>
            <a:ext cx="1564143" cy="156414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61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F9E95B1-D240-0347-900C-C1FCEC612A30}"/>
              </a:ext>
            </a:extLst>
          </p:cNvPr>
          <p:cNvSpPr txBox="1"/>
          <p:nvPr/>
        </p:nvSpPr>
        <p:spPr>
          <a:xfrm>
            <a:off x="1027136" y="751561"/>
            <a:ext cx="53880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Distributed transactions</a:t>
            </a:r>
          </a:p>
          <a:p>
            <a:endParaRPr kumimoji="1" lang="en-US" altLang="zh-CN" sz="3200" dirty="0"/>
          </a:p>
          <a:p>
            <a:r>
              <a:rPr kumimoji="1" lang="en-US" altLang="zh-CN" sz="3200" dirty="0"/>
              <a:t>Powerful primitive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Abstract away concurrency and failures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Simplify building distributed systems</a:t>
            </a:r>
            <a:endParaRPr kumimoji="1" lang="en-US" altLang="zh-CN" sz="3200" dirty="0"/>
          </a:p>
          <a:p>
            <a:r>
              <a:rPr kumimoji="1" lang="en-US" altLang="zh-CN" sz="3200" dirty="0"/>
              <a:t>Not widely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Believe to have poor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Usually not supported or weakly consistent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9893C5-2C3A-8542-8ED3-81BDC4D50624}"/>
              </a:ext>
            </a:extLst>
          </p:cNvPr>
          <p:cNvSpPr txBox="1"/>
          <p:nvPr/>
        </p:nvSpPr>
        <p:spPr>
          <a:xfrm>
            <a:off x="1204587" y="4838271"/>
            <a:ext cx="9782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Distributed transaction with strong consistency, good performance and high availability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1856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00A4AFD-1653-554B-998E-CF5EC0CC84DC}"/>
              </a:ext>
            </a:extLst>
          </p:cNvPr>
          <p:cNvSpPr/>
          <p:nvPr/>
        </p:nvSpPr>
        <p:spPr>
          <a:xfrm>
            <a:off x="2351046" y="3677565"/>
            <a:ext cx="1000125" cy="12144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machine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BB6C93-E0A0-E443-8A25-19900547C0C4}"/>
              </a:ext>
            </a:extLst>
          </p:cNvPr>
          <p:cNvSpPr/>
          <p:nvPr/>
        </p:nvSpPr>
        <p:spPr>
          <a:xfrm>
            <a:off x="3855746" y="1992392"/>
            <a:ext cx="1000125" cy="12144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machine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EBB983-CAD8-EC42-93D8-EBFA4A38FD58}"/>
              </a:ext>
            </a:extLst>
          </p:cNvPr>
          <p:cNvSpPr/>
          <p:nvPr/>
        </p:nvSpPr>
        <p:spPr>
          <a:xfrm>
            <a:off x="6187865" y="1623043"/>
            <a:ext cx="1000125" cy="12144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machine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306C13-27E5-AF4E-96B9-F1334F62E9B2}"/>
              </a:ext>
            </a:extLst>
          </p:cNvPr>
          <p:cNvSpPr/>
          <p:nvPr/>
        </p:nvSpPr>
        <p:spPr>
          <a:xfrm>
            <a:off x="4139240" y="5289044"/>
            <a:ext cx="1000125" cy="12144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machine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CDEE66-6512-904D-AA8A-EF0AB75796DF}"/>
              </a:ext>
            </a:extLst>
          </p:cNvPr>
          <p:cNvSpPr/>
          <p:nvPr/>
        </p:nvSpPr>
        <p:spPr>
          <a:xfrm>
            <a:off x="6740084" y="4892002"/>
            <a:ext cx="1000125" cy="12144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machine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28D434-E2A0-8F44-B82D-3008B0FBE483}"/>
              </a:ext>
            </a:extLst>
          </p:cNvPr>
          <p:cNvSpPr txBox="1"/>
          <p:nvPr/>
        </p:nvSpPr>
        <p:spPr>
          <a:xfrm>
            <a:off x="1027136" y="751561"/>
            <a:ext cx="579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Detecting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failures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70ED99-9052-6045-85CC-24771D4A9154}"/>
              </a:ext>
            </a:extLst>
          </p:cNvPr>
          <p:cNvSpPr txBox="1"/>
          <p:nvPr/>
        </p:nvSpPr>
        <p:spPr>
          <a:xfrm>
            <a:off x="6424072" y="125371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CM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ED93BA5C-F15A-AE49-B79D-9473B40CB339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855871" y="2230262"/>
            <a:ext cx="1331994" cy="3693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16638C3-0E86-134C-AA33-3D57CAD05C0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351171" y="2599610"/>
            <a:ext cx="2836694" cy="16851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2049256-2C9A-3A4C-B888-67C749A9D98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924135" y="2837480"/>
            <a:ext cx="316012" cy="20545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D14DFE7-E7C0-F347-AC82-26B48CA77303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639303" y="2837482"/>
            <a:ext cx="1784769" cy="24515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D02E51C-E0F4-5343-A699-2FCC49337833}"/>
              </a:ext>
            </a:extLst>
          </p:cNvPr>
          <p:cNvCxnSpPr>
            <a:cxnSpLocks/>
          </p:cNvCxnSpPr>
          <p:nvPr/>
        </p:nvCxnSpPr>
        <p:spPr>
          <a:xfrm flipV="1">
            <a:off x="7187990" y="2045587"/>
            <a:ext cx="1331994" cy="1846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88A77D4-1085-CC4B-AA12-5BCC81C2A4C3}"/>
              </a:ext>
            </a:extLst>
          </p:cNvPr>
          <p:cNvGrpSpPr/>
          <p:nvPr/>
        </p:nvGrpSpPr>
        <p:grpSpPr>
          <a:xfrm>
            <a:off x="8519984" y="1584484"/>
            <a:ext cx="1526384" cy="922205"/>
            <a:chOff x="8519984" y="1584484"/>
            <a:chExt cx="1526384" cy="922205"/>
          </a:xfrm>
        </p:grpSpPr>
        <p:sp>
          <p:nvSpPr>
            <p:cNvPr id="4" name="云形 3">
              <a:extLst>
                <a:ext uri="{FF2B5EF4-FFF2-40B4-BE49-F238E27FC236}">
                  <a16:creationId xmlns:a16="http://schemas.microsoft.com/office/drawing/2014/main" id="{ABC72783-FAB2-874B-A023-07BC8A54D5D1}"/>
                </a:ext>
              </a:extLst>
            </p:cNvPr>
            <p:cNvSpPr/>
            <p:nvPr/>
          </p:nvSpPr>
          <p:spPr>
            <a:xfrm>
              <a:off x="8519984" y="1584484"/>
              <a:ext cx="1526384" cy="922205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DB0792A-7397-C744-9687-FCAAF785637C}"/>
                </a:ext>
              </a:extLst>
            </p:cNvPr>
            <p:cNvSpPr txBox="1"/>
            <p:nvPr/>
          </p:nvSpPr>
          <p:spPr>
            <a:xfrm>
              <a:off x="8686713" y="1775772"/>
              <a:ext cx="1277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ZooKeeper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012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C945E4-5750-7C40-9240-6D305259BA19}"/>
              </a:ext>
            </a:extLst>
          </p:cNvPr>
          <p:cNvSpPr txBox="1"/>
          <p:nvPr/>
        </p:nvSpPr>
        <p:spPr>
          <a:xfrm>
            <a:off x="1027136" y="751561"/>
            <a:ext cx="579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Reconfiguration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7C0E1BA-24AF-9249-A7C9-C1D1A4A1207B}"/>
              </a:ext>
            </a:extLst>
          </p:cNvPr>
          <p:cNvGrpSpPr/>
          <p:nvPr/>
        </p:nvGrpSpPr>
        <p:grpSpPr>
          <a:xfrm>
            <a:off x="937368" y="1992486"/>
            <a:ext cx="10364045" cy="461665"/>
            <a:chOff x="937368" y="1911523"/>
            <a:chExt cx="10364045" cy="461665"/>
          </a:xfrm>
        </p:grpSpPr>
        <p:cxnSp>
          <p:nvCxnSpPr>
            <p:cNvPr id="4" name="直线连接符 3">
              <a:extLst>
                <a:ext uri="{FF2B5EF4-FFF2-40B4-BE49-F238E27FC236}">
                  <a16:creationId xmlns:a16="http://schemas.microsoft.com/office/drawing/2014/main" id="{1CEC01A0-7B07-7847-A3C1-2EF7E32B1EF5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9640C48-1604-304B-B4C9-A14448312982}"/>
                </a:ext>
              </a:extLst>
            </p:cNvPr>
            <p:cNvSpPr txBox="1"/>
            <p:nvPr/>
          </p:nvSpPr>
          <p:spPr>
            <a:xfrm>
              <a:off x="937368" y="1911523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CM</a:t>
              </a:r>
              <a:endParaRPr kumimoji="1" lang="zh-CN" altLang="en-US" sz="240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470B8E2-BA2E-1F40-803C-3FFBC4E08C20}"/>
              </a:ext>
            </a:extLst>
          </p:cNvPr>
          <p:cNvGrpSpPr/>
          <p:nvPr/>
        </p:nvGrpSpPr>
        <p:grpSpPr>
          <a:xfrm>
            <a:off x="1027136" y="2817912"/>
            <a:ext cx="10274277" cy="461665"/>
            <a:chOff x="1027136" y="1898005"/>
            <a:chExt cx="10274277" cy="461665"/>
          </a:xfrm>
        </p:grpSpPr>
        <p:cxnSp>
          <p:nvCxnSpPr>
            <p:cNvPr id="7" name="直线连接符 6">
              <a:extLst>
                <a:ext uri="{FF2B5EF4-FFF2-40B4-BE49-F238E27FC236}">
                  <a16:creationId xmlns:a16="http://schemas.microsoft.com/office/drawing/2014/main" id="{0F621F0E-A082-5149-B739-0B85A757D9AB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801DB23-78C6-F541-B79E-3452E36560EA}"/>
                </a:ext>
              </a:extLst>
            </p:cNvPr>
            <p:cNvSpPr txBox="1"/>
            <p:nvPr/>
          </p:nvSpPr>
          <p:spPr>
            <a:xfrm>
              <a:off x="1027136" y="1898005"/>
              <a:ext cx="4507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S</a:t>
              </a:r>
              <a:r>
                <a:rPr kumimoji="1" lang="en-US" altLang="zh-CN" sz="2400" baseline="-25000" dirty="0"/>
                <a:t>1</a:t>
              </a:r>
              <a:endParaRPr kumimoji="1" lang="zh-CN" altLang="en-US" sz="2400" baseline="-250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C542F1-621D-6946-A2C2-D718280097D0}"/>
              </a:ext>
            </a:extLst>
          </p:cNvPr>
          <p:cNvGrpSpPr/>
          <p:nvPr/>
        </p:nvGrpSpPr>
        <p:grpSpPr>
          <a:xfrm>
            <a:off x="1027136" y="3656855"/>
            <a:ext cx="10274277" cy="461665"/>
            <a:chOff x="1027136" y="1898005"/>
            <a:chExt cx="10274277" cy="461665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059131FA-872E-9844-BF37-E0A94D727A22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CA43A8E-EC58-2041-9F0C-253C295310C9}"/>
                </a:ext>
              </a:extLst>
            </p:cNvPr>
            <p:cNvSpPr txBox="1"/>
            <p:nvPr/>
          </p:nvSpPr>
          <p:spPr>
            <a:xfrm>
              <a:off x="1027136" y="1898005"/>
              <a:ext cx="4507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S</a:t>
              </a:r>
              <a:r>
                <a:rPr kumimoji="1" lang="en-US" altLang="zh-CN" sz="2400" baseline="-25000" dirty="0"/>
                <a:t>2</a:t>
              </a:r>
              <a:endParaRPr kumimoji="1" lang="zh-CN" altLang="en-US" sz="2400" baseline="-2500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EE638A5-E2E7-0C40-A4A3-DD2482EB3669}"/>
              </a:ext>
            </a:extLst>
          </p:cNvPr>
          <p:cNvGrpSpPr/>
          <p:nvPr/>
        </p:nvGrpSpPr>
        <p:grpSpPr>
          <a:xfrm>
            <a:off x="1027136" y="4495798"/>
            <a:ext cx="10274277" cy="461665"/>
            <a:chOff x="1027136" y="1898005"/>
            <a:chExt cx="10274277" cy="46166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B0E265E2-739D-224B-9F49-683C60D7CC10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EE32A94-EFA8-6E4C-9054-CAC87D1A8246}"/>
                </a:ext>
              </a:extLst>
            </p:cNvPr>
            <p:cNvSpPr txBox="1"/>
            <p:nvPr/>
          </p:nvSpPr>
          <p:spPr>
            <a:xfrm>
              <a:off x="1027136" y="1898005"/>
              <a:ext cx="4507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S</a:t>
              </a:r>
              <a:r>
                <a:rPr kumimoji="1" lang="en-US" altLang="zh-CN" sz="2400" baseline="-25000" dirty="0"/>
                <a:t>3</a:t>
              </a:r>
              <a:endParaRPr kumimoji="1" lang="zh-CN" altLang="en-US" sz="2400" baseline="-250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2D14110-570E-7648-85D8-D709E308B152}"/>
              </a:ext>
            </a:extLst>
          </p:cNvPr>
          <p:cNvGrpSpPr/>
          <p:nvPr/>
        </p:nvGrpSpPr>
        <p:grpSpPr>
          <a:xfrm>
            <a:off x="2137773" y="1681672"/>
            <a:ext cx="641522" cy="461665"/>
            <a:chOff x="8519984" y="1584484"/>
            <a:chExt cx="1526384" cy="922205"/>
          </a:xfrm>
        </p:grpSpPr>
        <p:sp>
          <p:nvSpPr>
            <p:cNvPr id="16" name="云形 15">
              <a:extLst>
                <a:ext uri="{FF2B5EF4-FFF2-40B4-BE49-F238E27FC236}">
                  <a16:creationId xmlns:a16="http://schemas.microsoft.com/office/drawing/2014/main" id="{13BC12F1-C296-AB43-B9EC-AD658F5F838B}"/>
                </a:ext>
              </a:extLst>
            </p:cNvPr>
            <p:cNvSpPr/>
            <p:nvPr/>
          </p:nvSpPr>
          <p:spPr>
            <a:xfrm>
              <a:off x="8519984" y="1584484"/>
              <a:ext cx="1526384" cy="922205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B69EAD7-A28A-2C47-B83B-F95305EFA7FF}"/>
                </a:ext>
              </a:extLst>
            </p:cNvPr>
            <p:cNvSpPr txBox="1"/>
            <p:nvPr/>
          </p:nvSpPr>
          <p:spPr>
            <a:xfrm>
              <a:off x="8784550" y="1686506"/>
              <a:ext cx="4443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ZK</a:t>
              </a:r>
              <a:endParaRPr kumimoji="1" lang="zh-CN" altLang="en-US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613D043-11BA-6149-9263-7EFA94AA6DFA}"/>
              </a:ext>
            </a:extLst>
          </p:cNvPr>
          <p:cNvSpPr txBox="1"/>
          <p:nvPr/>
        </p:nvSpPr>
        <p:spPr>
          <a:xfrm>
            <a:off x="1998311" y="2335948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Remap</a:t>
            </a:r>
          </a:p>
          <a:p>
            <a:r>
              <a:rPr kumimoji="1" lang="en-US" altLang="zh-CN" dirty="0"/>
              <a:t>regions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51AE951-04EC-B741-99C2-2F3BE6647E3B}"/>
              </a:ext>
            </a:extLst>
          </p:cNvPr>
          <p:cNvSpPr txBox="1"/>
          <p:nvPr/>
        </p:nvSpPr>
        <p:spPr>
          <a:xfrm>
            <a:off x="1204587" y="4938479"/>
            <a:ext cx="978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Backup</a:t>
            </a:r>
            <a:r>
              <a:rPr lang="zh-CN" altLang="en-US" sz="3200" dirty="0"/>
              <a:t> </a:t>
            </a:r>
            <a:r>
              <a:rPr lang="en-US" altLang="zh-CN" sz="3200" dirty="0"/>
              <a:t>becomes</a:t>
            </a:r>
            <a:r>
              <a:rPr lang="zh-CN" altLang="en-US" sz="3200" dirty="0"/>
              <a:t> </a:t>
            </a:r>
            <a:r>
              <a:rPr lang="en-US" altLang="zh-CN" sz="3200" dirty="0"/>
              <a:t>primary</a:t>
            </a:r>
            <a:endParaRPr kumimoji="1" lang="zh-CN" altLang="en-US" sz="3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6CAC2F7-E7A5-CB42-9121-95F2281C953A}"/>
              </a:ext>
            </a:extLst>
          </p:cNvPr>
          <p:cNvSpPr txBox="1"/>
          <p:nvPr/>
        </p:nvSpPr>
        <p:spPr>
          <a:xfrm>
            <a:off x="3335813" y="175730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Config-New</a:t>
            </a:r>
            <a:endParaRPr kumimoji="1"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27F328B-8ECF-274D-9EFE-DAE230E9493A}"/>
              </a:ext>
            </a:extLst>
          </p:cNvPr>
          <p:cNvCxnSpPr>
            <a:cxnSpLocks/>
          </p:cNvCxnSpPr>
          <p:nvPr/>
        </p:nvCxnSpPr>
        <p:spPr>
          <a:xfrm>
            <a:off x="3926910" y="2223318"/>
            <a:ext cx="220755" cy="2510071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D368BA7-39D4-C54D-A35A-AF9D2A3D7A5D}"/>
              </a:ext>
            </a:extLst>
          </p:cNvPr>
          <p:cNvCxnSpPr>
            <a:cxnSpLocks/>
          </p:cNvCxnSpPr>
          <p:nvPr/>
        </p:nvCxnSpPr>
        <p:spPr>
          <a:xfrm>
            <a:off x="4037287" y="2216559"/>
            <a:ext cx="146953" cy="1665661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6CA2D11-3E85-BD48-9615-98A50875CD27}"/>
              </a:ext>
            </a:extLst>
          </p:cNvPr>
          <p:cNvCxnSpPr>
            <a:cxnSpLocks/>
          </p:cNvCxnSpPr>
          <p:nvPr/>
        </p:nvCxnSpPr>
        <p:spPr>
          <a:xfrm>
            <a:off x="4147665" y="2216559"/>
            <a:ext cx="73150" cy="832185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87CE0384-7E10-164B-9D3C-D324EAD03494}"/>
              </a:ext>
            </a:extLst>
          </p:cNvPr>
          <p:cNvSpPr/>
          <p:nvPr/>
        </p:nvSpPr>
        <p:spPr>
          <a:xfrm>
            <a:off x="4308816" y="3409563"/>
            <a:ext cx="948984" cy="74595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>
                  <a:solidFill>
                    <a:srgbClr val="FF0000"/>
                  </a:solidFill>
                </a:ln>
              </a:rPr>
              <a:t>STOP</a:t>
            </a:r>
            <a:endParaRPr kumimoji="1" lang="zh-CN" altLang="en-US" sz="11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FA0C75A-38AA-B64A-B47C-CB426A5749B1}"/>
              </a:ext>
            </a:extLst>
          </p:cNvPr>
          <p:cNvCxnSpPr>
            <a:cxnSpLocks/>
          </p:cNvCxnSpPr>
          <p:nvPr/>
        </p:nvCxnSpPr>
        <p:spPr>
          <a:xfrm flipH="1">
            <a:off x="5478027" y="2221134"/>
            <a:ext cx="189260" cy="2504203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D67DDFE7-C77A-BB4F-B38E-8AE4C7A54018}"/>
              </a:ext>
            </a:extLst>
          </p:cNvPr>
          <p:cNvCxnSpPr>
            <a:cxnSpLocks/>
          </p:cNvCxnSpPr>
          <p:nvPr/>
        </p:nvCxnSpPr>
        <p:spPr>
          <a:xfrm flipH="1">
            <a:off x="5414211" y="2223318"/>
            <a:ext cx="123976" cy="1658902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42441C0-F5D1-0944-A9DD-7EF92C2F9F60}"/>
              </a:ext>
            </a:extLst>
          </p:cNvPr>
          <p:cNvCxnSpPr>
            <a:cxnSpLocks/>
          </p:cNvCxnSpPr>
          <p:nvPr/>
        </p:nvCxnSpPr>
        <p:spPr>
          <a:xfrm flipH="1">
            <a:off x="5353093" y="2228785"/>
            <a:ext cx="61054" cy="826718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9194922-E712-8A4D-AD15-0246A3CA7E64}"/>
              </a:ext>
            </a:extLst>
          </p:cNvPr>
          <p:cNvSpPr txBox="1"/>
          <p:nvPr/>
        </p:nvSpPr>
        <p:spPr>
          <a:xfrm>
            <a:off x="4858949" y="1743635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Config-Ack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EAAE1D8-41DF-1149-B558-3D91A6E1FA3D}"/>
              </a:ext>
            </a:extLst>
          </p:cNvPr>
          <p:cNvSpPr txBox="1"/>
          <p:nvPr/>
        </p:nvSpPr>
        <p:spPr>
          <a:xfrm>
            <a:off x="6411461" y="1757303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Config-Commit</a:t>
            </a:r>
            <a:endParaRPr kumimoji="1" lang="zh-CN" altLang="en-US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1B8A0546-56C5-A445-A6DA-AEFA6BE9C4A3}"/>
              </a:ext>
            </a:extLst>
          </p:cNvPr>
          <p:cNvCxnSpPr>
            <a:cxnSpLocks/>
          </p:cNvCxnSpPr>
          <p:nvPr/>
        </p:nvCxnSpPr>
        <p:spPr>
          <a:xfrm>
            <a:off x="7086782" y="2223318"/>
            <a:ext cx="220755" cy="2510071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6BB77AE-ED72-B04F-B33C-6CAEB7262D88}"/>
              </a:ext>
            </a:extLst>
          </p:cNvPr>
          <p:cNvCxnSpPr>
            <a:cxnSpLocks/>
          </p:cNvCxnSpPr>
          <p:nvPr/>
        </p:nvCxnSpPr>
        <p:spPr>
          <a:xfrm>
            <a:off x="7197159" y="2216559"/>
            <a:ext cx="146953" cy="1665661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0B76C77B-AB28-1640-84CD-E707D4D6EC46}"/>
              </a:ext>
            </a:extLst>
          </p:cNvPr>
          <p:cNvCxnSpPr>
            <a:cxnSpLocks/>
          </p:cNvCxnSpPr>
          <p:nvPr/>
        </p:nvCxnSpPr>
        <p:spPr>
          <a:xfrm>
            <a:off x="7307537" y="2216559"/>
            <a:ext cx="73150" cy="832185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C2DBB64-B256-6746-ADA8-EB622C9D375E}"/>
              </a:ext>
            </a:extLst>
          </p:cNvPr>
          <p:cNvSpPr txBox="1"/>
          <p:nvPr/>
        </p:nvSpPr>
        <p:spPr>
          <a:xfrm>
            <a:off x="7417914" y="3296038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Recovery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590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9" grpId="1"/>
      <p:bldP spid="20" grpId="0"/>
      <p:bldP spid="26" grpId="0" animBg="1"/>
      <p:bldP spid="33" grpId="0"/>
      <p:bldP spid="34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C945E4-5750-7C40-9240-6D305259BA19}"/>
              </a:ext>
            </a:extLst>
          </p:cNvPr>
          <p:cNvSpPr txBox="1"/>
          <p:nvPr/>
        </p:nvSpPr>
        <p:spPr>
          <a:xfrm>
            <a:off x="1027136" y="751561"/>
            <a:ext cx="579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Reconfiguration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7C0E1BA-24AF-9249-A7C9-C1D1A4A1207B}"/>
              </a:ext>
            </a:extLst>
          </p:cNvPr>
          <p:cNvGrpSpPr/>
          <p:nvPr/>
        </p:nvGrpSpPr>
        <p:grpSpPr>
          <a:xfrm>
            <a:off x="937368" y="1992486"/>
            <a:ext cx="10364045" cy="461665"/>
            <a:chOff x="937368" y="1911523"/>
            <a:chExt cx="10364045" cy="461665"/>
          </a:xfrm>
        </p:grpSpPr>
        <p:cxnSp>
          <p:nvCxnSpPr>
            <p:cNvPr id="4" name="直线连接符 3">
              <a:extLst>
                <a:ext uri="{FF2B5EF4-FFF2-40B4-BE49-F238E27FC236}">
                  <a16:creationId xmlns:a16="http://schemas.microsoft.com/office/drawing/2014/main" id="{1CEC01A0-7B07-7847-A3C1-2EF7E32B1EF5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9640C48-1604-304B-B4C9-A14448312982}"/>
                </a:ext>
              </a:extLst>
            </p:cNvPr>
            <p:cNvSpPr txBox="1"/>
            <p:nvPr/>
          </p:nvSpPr>
          <p:spPr>
            <a:xfrm>
              <a:off x="937368" y="1911523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CM</a:t>
              </a:r>
              <a:endParaRPr kumimoji="1" lang="zh-CN" altLang="en-US" sz="240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470B8E2-BA2E-1F40-803C-3FFBC4E08C20}"/>
              </a:ext>
            </a:extLst>
          </p:cNvPr>
          <p:cNvGrpSpPr/>
          <p:nvPr/>
        </p:nvGrpSpPr>
        <p:grpSpPr>
          <a:xfrm>
            <a:off x="1027136" y="2817912"/>
            <a:ext cx="10274277" cy="461665"/>
            <a:chOff x="1027136" y="1898005"/>
            <a:chExt cx="10274277" cy="461665"/>
          </a:xfrm>
        </p:grpSpPr>
        <p:cxnSp>
          <p:nvCxnSpPr>
            <p:cNvPr id="7" name="直线连接符 6">
              <a:extLst>
                <a:ext uri="{FF2B5EF4-FFF2-40B4-BE49-F238E27FC236}">
                  <a16:creationId xmlns:a16="http://schemas.microsoft.com/office/drawing/2014/main" id="{0F621F0E-A082-5149-B739-0B85A757D9AB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801DB23-78C6-F541-B79E-3452E36560EA}"/>
                </a:ext>
              </a:extLst>
            </p:cNvPr>
            <p:cNvSpPr txBox="1"/>
            <p:nvPr/>
          </p:nvSpPr>
          <p:spPr>
            <a:xfrm>
              <a:off x="1027136" y="1898005"/>
              <a:ext cx="4507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S</a:t>
              </a:r>
              <a:r>
                <a:rPr kumimoji="1" lang="en-US" altLang="zh-CN" sz="2400" baseline="-25000" dirty="0"/>
                <a:t>1</a:t>
              </a:r>
              <a:endParaRPr kumimoji="1" lang="zh-CN" altLang="en-US" sz="2400" baseline="-250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C542F1-621D-6946-A2C2-D718280097D0}"/>
              </a:ext>
            </a:extLst>
          </p:cNvPr>
          <p:cNvGrpSpPr/>
          <p:nvPr/>
        </p:nvGrpSpPr>
        <p:grpSpPr>
          <a:xfrm>
            <a:off x="1027136" y="3656855"/>
            <a:ext cx="10274277" cy="461665"/>
            <a:chOff x="1027136" y="1898005"/>
            <a:chExt cx="10274277" cy="461665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059131FA-872E-9844-BF37-E0A94D727A22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CA43A8E-EC58-2041-9F0C-253C295310C9}"/>
                </a:ext>
              </a:extLst>
            </p:cNvPr>
            <p:cNvSpPr txBox="1"/>
            <p:nvPr/>
          </p:nvSpPr>
          <p:spPr>
            <a:xfrm>
              <a:off x="1027136" y="1898005"/>
              <a:ext cx="4507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S</a:t>
              </a:r>
              <a:r>
                <a:rPr kumimoji="1" lang="en-US" altLang="zh-CN" sz="2400" baseline="-25000" dirty="0"/>
                <a:t>2</a:t>
              </a:r>
              <a:endParaRPr kumimoji="1" lang="zh-CN" altLang="en-US" sz="2400" baseline="-2500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EE638A5-E2E7-0C40-A4A3-DD2482EB3669}"/>
              </a:ext>
            </a:extLst>
          </p:cNvPr>
          <p:cNvGrpSpPr/>
          <p:nvPr/>
        </p:nvGrpSpPr>
        <p:grpSpPr>
          <a:xfrm>
            <a:off x="1027136" y="4495798"/>
            <a:ext cx="10274277" cy="461665"/>
            <a:chOff x="1027136" y="1898005"/>
            <a:chExt cx="10274277" cy="46166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B0E265E2-739D-224B-9F49-683C60D7CC10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EE32A94-EFA8-6E4C-9054-CAC87D1A8246}"/>
                </a:ext>
              </a:extLst>
            </p:cNvPr>
            <p:cNvSpPr txBox="1"/>
            <p:nvPr/>
          </p:nvSpPr>
          <p:spPr>
            <a:xfrm>
              <a:off x="1027136" y="1898005"/>
              <a:ext cx="4507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S</a:t>
              </a:r>
              <a:r>
                <a:rPr kumimoji="1" lang="en-US" altLang="zh-CN" sz="2400" baseline="-25000" dirty="0"/>
                <a:t>3</a:t>
              </a:r>
              <a:endParaRPr kumimoji="1" lang="zh-CN" altLang="en-US" sz="2400" baseline="-250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2D14110-570E-7648-85D8-D709E308B152}"/>
              </a:ext>
            </a:extLst>
          </p:cNvPr>
          <p:cNvGrpSpPr/>
          <p:nvPr/>
        </p:nvGrpSpPr>
        <p:grpSpPr>
          <a:xfrm>
            <a:off x="2137773" y="1681672"/>
            <a:ext cx="641522" cy="461665"/>
            <a:chOff x="8519984" y="1584484"/>
            <a:chExt cx="1526384" cy="922205"/>
          </a:xfrm>
        </p:grpSpPr>
        <p:sp>
          <p:nvSpPr>
            <p:cNvPr id="16" name="云形 15">
              <a:extLst>
                <a:ext uri="{FF2B5EF4-FFF2-40B4-BE49-F238E27FC236}">
                  <a16:creationId xmlns:a16="http://schemas.microsoft.com/office/drawing/2014/main" id="{13BC12F1-C296-AB43-B9EC-AD658F5F838B}"/>
                </a:ext>
              </a:extLst>
            </p:cNvPr>
            <p:cNvSpPr/>
            <p:nvPr/>
          </p:nvSpPr>
          <p:spPr>
            <a:xfrm>
              <a:off x="8519984" y="1584484"/>
              <a:ext cx="1526384" cy="922205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B69EAD7-A28A-2C47-B83B-F95305EFA7FF}"/>
                </a:ext>
              </a:extLst>
            </p:cNvPr>
            <p:cNvSpPr txBox="1"/>
            <p:nvPr/>
          </p:nvSpPr>
          <p:spPr>
            <a:xfrm>
              <a:off x="8784550" y="1686506"/>
              <a:ext cx="4443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ZK</a:t>
              </a:r>
              <a:endParaRPr kumimoji="1" lang="zh-CN" altLang="en-US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613D043-11BA-6149-9263-7EFA94AA6DFA}"/>
              </a:ext>
            </a:extLst>
          </p:cNvPr>
          <p:cNvSpPr txBox="1"/>
          <p:nvPr/>
        </p:nvSpPr>
        <p:spPr>
          <a:xfrm>
            <a:off x="1998311" y="2335948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Remap</a:t>
            </a:r>
          </a:p>
          <a:p>
            <a:r>
              <a:rPr kumimoji="1" lang="en-US" altLang="zh-CN" dirty="0"/>
              <a:t>regions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6CAC2F7-E7A5-CB42-9121-95F2281C953A}"/>
              </a:ext>
            </a:extLst>
          </p:cNvPr>
          <p:cNvSpPr txBox="1"/>
          <p:nvPr/>
        </p:nvSpPr>
        <p:spPr>
          <a:xfrm>
            <a:off x="3335813" y="175730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Config-New</a:t>
            </a:r>
            <a:endParaRPr kumimoji="1"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27F328B-8ECF-274D-9EFE-DAE230E9493A}"/>
              </a:ext>
            </a:extLst>
          </p:cNvPr>
          <p:cNvCxnSpPr>
            <a:cxnSpLocks/>
          </p:cNvCxnSpPr>
          <p:nvPr/>
        </p:nvCxnSpPr>
        <p:spPr>
          <a:xfrm>
            <a:off x="3926910" y="2223318"/>
            <a:ext cx="220755" cy="2510071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D368BA7-39D4-C54D-A35A-AF9D2A3D7A5D}"/>
              </a:ext>
            </a:extLst>
          </p:cNvPr>
          <p:cNvCxnSpPr>
            <a:cxnSpLocks/>
          </p:cNvCxnSpPr>
          <p:nvPr/>
        </p:nvCxnSpPr>
        <p:spPr>
          <a:xfrm>
            <a:off x="4037287" y="2216559"/>
            <a:ext cx="146953" cy="1665661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6CA2D11-3E85-BD48-9615-98A50875CD27}"/>
              </a:ext>
            </a:extLst>
          </p:cNvPr>
          <p:cNvCxnSpPr>
            <a:cxnSpLocks/>
          </p:cNvCxnSpPr>
          <p:nvPr/>
        </p:nvCxnSpPr>
        <p:spPr>
          <a:xfrm>
            <a:off x="4147665" y="2216559"/>
            <a:ext cx="73150" cy="832185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87CE0384-7E10-164B-9D3C-D324EAD03494}"/>
              </a:ext>
            </a:extLst>
          </p:cNvPr>
          <p:cNvSpPr/>
          <p:nvPr/>
        </p:nvSpPr>
        <p:spPr>
          <a:xfrm>
            <a:off x="4308816" y="3409563"/>
            <a:ext cx="948984" cy="74595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>
                  <a:solidFill>
                    <a:srgbClr val="FF0000"/>
                  </a:solidFill>
                </a:ln>
              </a:rPr>
              <a:t>STOP</a:t>
            </a:r>
            <a:endParaRPr kumimoji="1" lang="zh-CN" altLang="en-US" sz="11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FA0C75A-38AA-B64A-B47C-CB426A5749B1}"/>
              </a:ext>
            </a:extLst>
          </p:cNvPr>
          <p:cNvCxnSpPr>
            <a:cxnSpLocks/>
          </p:cNvCxnSpPr>
          <p:nvPr/>
        </p:nvCxnSpPr>
        <p:spPr>
          <a:xfrm flipH="1">
            <a:off x="5478027" y="2221134"/>
            <a:ext cx="189260" cy="2504203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D67DDFE7-C77A-BB4F-B38E-8AE4C7A54018}"/>
              </a:ext>
            </a:extLst>
          </p:cNvPr>
          <p:cNvCxnSpPr>
            <a:cxnSpLocks/>
          </p:cNvCxnSpPr>
          <p:nvPr/>
        </p:nvCxnSpPr>
        <p:spPr>
          <a:xfrm flipH="1">
            <a:off x="5414211" y="2223318"/>
            <a:ext cx="123976" cy="1658902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42441C0-F5D1-0944-A9DD-7EF92C2F9F60}"/>
              </a:ext>
            </a:extLst>
          </p:cNvPr>
          <p:cNvCxnSpPr>
            <a:cxnSpLocks/>
          </p:cNvCxnSpPr>
          <p:nvPr/>
        </p:nvCxnSpPr>
        <p:spPr>
          <a:xfrm flipH="1">
            <a:off x="5353093" y="2228785"/>
            <a:ext cx="61054" cy="826718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9194922-E712-8A4D-AD15-0246A3CA7E64}"/>
              </a:ext>
            </a:extLst>
          </p:cNvPr>
          <p:cNvSpPr txBox="1"/>
          <p:nvPr/>
        </p:nvSpPr>
        <p:spPr>
          <a:xfrm>
            <a:off x="4858949" y="1743635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Config-Ack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EAAE1D8-41DF-1149-B558-3D91A6E1FA3D}"/>
              </a:ext>
            </a:extLst>
          </p:cNvPr>
          <p:cNvSpPr txBox="1"/>
          <p:nvPr/>
        </p:nvSpPr>
        <p:spPr>
          <a:xfrm>
            <a:off x="6411461" y="1757303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Config-Commit</a:t>
            </a:r>
            <a:endParaRPr kumimoji="1" lang="zh-CN" altLang="en-US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1B8A0546-56C5-A445-A6DA-AEFA6BE9C4A3}"/>
              </a:ext>
            </a:extLst>
          </p:cNvPr>
          <p:cNvCxnSpPr>
            <a:cxnSpLocks/>
          </p:cNvCxnSpPr>
          <p:nvPr/>
        </p:nvCxnSpPr>
        <p:spPr>
          <a:xfrm>
            <a:off x="7086782" y="2223318"/>
            <a:ext cx="220755" cy="2510071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6BB77AE-ED72-B04F-B33C-6CAEB7262D88}"/>
              </a:ext>
            </a:extLst>
          </p:cNvPr>
          <p:cNvCxnSpPr>
            <a:cxnSpLocks/>
          </p:cNvCxnSpPr>
          <p:nvPr/>
        </p:nvCxnSpPr>
        <p:spPr>
          <a:xfrm>
            <a:off x="7197159" y="2216559"/>
            <a:ext cx="146953" cy="1665661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0B76C77B-AB28-1640-84CD-E707D4D6EC46}"/>
              </a:ext>
            </a:extLst>
          </p:cNvPr>
          <p:cNvCxnSpPr>
            <a:cxnSpLocks/>
          </p:cNvCxnSpPr>
          <p:nvPr/>
        </p:nvCxnSpPr>
        <p:spPr>
          <a:xfrm>
            <a:off x="7307537" y="2216559"/>
            <a:ext cx="73150" cy="832185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C2DBB64-B256-6746-ADA8-EB622C9D375E}"/>
              </a:ext>
            </a:extLst>
          </p:cNvPr>
          <p:cNvSpPr txBox="1"/>
          <p:nvPr/>
        </p:nvSpPr>
        <p:spPr>
          <a:xfrm>
            <a:off x="7417914" y="3296038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Recovery</a:t>
            </a:r>
            <a:endParaRPr kumimoji="1"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DCD2913-0C27-394F-BF11-CF00843A3356}"/>
              </a:ext>
            </a:extLst>
          </p:cNvPr>
          <p:cNvSpPr txBox="1"/>
          <p:nvPr/>
        </p:nvSpPr>
        <p:spPr>
          <a:xfrm>
            <a:off x="9634752" y="3296037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Draining</a:t>
            </a:r>
            <a:endParaRPr kumimoji="1"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DC4FFAF-0CDB-DE48-ADF3-49DF3CA46F47}"/>
              </a:ext>
            </a:extLst>
          </p:cNvPr>
          <p:cNvSpPr txBox="1"/>
          <p:nvPr/>
        </p:nvSpPr>
        <p:spPr>
          <a:xfrm>
            <a:off x="1204587" y="4938479"/>
            <a:ext cx="978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deal</a:t>
            </a:r>
            <a:r>
              <a:rPr lang="zh-CN" altLang="en-US" sz="3200" dirty="0"/>
              <a:t> </a:t>
            </a:r>
            <a:r>
              <a:rPr lang="en-US" altLang="zh-CN" sz="3200" dirty="0"/>
              <a:t>with non-processed log entries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4846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C945E4-5750-7C40-9240-6D305259BA19}"/>
              </a:ext>
            </a:extLst>
          </p:cNvPr>
          <p:cNvSpPr txBox="1"/>
          <p:nvPr/>
        </p:nvSpPr>
        <p:spPr>
          <a:xfrm>
            <a:off x="1027136" y="751561"/>
            <a:ext cx="579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Transaction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recovery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7C0E1BA-24AF-9249-A7C9-C1D1A4A1207B}"/>
              </a:ext>
            </a:extLst>
          </p:cNvPr>
          <p:cNvGrpSpPr/>
          <p:nvPr/>
        </p:nvGrpSpPr>
        <p:grpSpPr>
          <a:xfrm>
            <a:off x="1075226" y="1978968"/>
            <a:ext cx="10226187" cy="461665"/>
            <a:chOff x="1075226" y="1898005"/>
            <a:chExt cx="10226187" cy="461665"/>
          </a:xfrm>
        </p:grpSpPr>
        <p:cxnSp>
          <p:nvCxnSpPr>
            <p:cNvPr id="4" name="直线连接符 3">
              <a:extLst>
                <a:ext uri="{FF2B5EF4-FFF2-40B4-BE49-F238E27FC236}">
                  <a16:creationId xmlns:a16="http://schemas.microsoft.com/office/drawing/2014/main" id="{1CEC01A0-7B07-7847-A3C1-2EF7E32B1EF5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9640C48-1604-304B-B4C9-A14448312982}"/>
                </a:ext>
              </a:extLst>
            </p:cNvPr>
            <p:cNvSpPr txBox="1"/>
            <p:nvPr/>
          </p:nvSpPr>
          <p:spPr>
            <a:xfrm>
              <a:off x="1075226" y="189800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P</a:t>
              </a:r>
              <a:endParaRPr kumimoji="1" lang="zh-CN" altLang="en-US" sz="240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470B8E2-BA2E-1F40-803C-3FFBC4E08C20}"/>
              </a:ext>
            </a:extLst>
          </p:cNvPr>
          <p:cNvGrpSpPr/>
          <p:nvPr/>
        </p:nvGrpSpPr>
        <p:grpSpPr>
          <a:xfrm>
            <a:off x="1027136" y="2817912"/>
            <a:ext cx="10274277" cy="461665"/>
            <a:chOff x="1027136" y="1898005"/>
            <a:chExt cx="10274277" cy="461665"/>
          </a:xfrm>
        </p:grpSpPr>
        <p:cxnSp>
          <p:nvCxnSpPr>
            <p:cNvPr id="7" name="直线连接符 6">
              <a:extLst>
                <a:ext uri="{FF2B5EF4-FFF2-40B4-BE49-F238E27FC236}">
                  <a16:creationId xmlns:a16="http://schemas.microsoft.com/office/drawing/2014/main" id="{0F621F0E-A082-5149-B739-0B85A757D9AB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801DB23-78C6-F541-B79E-3452E36560EA}"/>
                </a:ext>
              </a:extLst>
            </p:cNvPr>
            <p:cNvSpPr txBox="1"/>
            <p:nvPr/>
          </p:nvSpPr>
          <p:spPr>
            <a:xfrm>
              <a:off x="1027136" y="1898005"/>
              <a:ext cx="463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B</a:t>
              </a:r>
              <a:r>
                <a:rPr kumimoji="1" lang="en-US" altLang="zh-CN" sz="2400" baseline="-25000" dirty="0"/>
                <a:t>1</a:t>
              </a:r>
              <a:endParaRPr kumimoji="1" lang="zh-CN" altLang="en-US" sz="2400" baseline="-250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C542F1-621D-6946-A2C2-D718280097D0}"/>
              </a:ext>
            </a:extLst>
          </p:cNvPr>
          <p:cNvGrpSpPr/>
          <p:nvPr/>
        </p:nvGrpSpPr>
        <p:grpSpPr>
          <a:xfrm>
            <a:off x="1027136" y="3656855"/>
            <a:ext cx="10274277" cy="461665"/>
            <a:chOff x="1027136" y="1898005"/>
            <a:chExt cx="10274277" cy="461665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059131FA-872E-9844-BF37-E0A94D727A22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CA43A8E-EC58-2041-9F0C-253C295310C9}"/>
                </a:ext>
              </a:extLst>
            </p:cNvPr>
            <p:cNvSpPr txBox="1"/>
            <p:nvPr/>
          </p:nvSpPr>
          <p:spPr>
            <a:xfrm>
              <a:off x="1027136" y="1898005"/>
              <a:ext cx="463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B</a:t>
              </a:r>
              <a:r>
                <a:rPr kumimoji="1" lang="en-US" altLang="zh-CN" sz="2400" baseline="-25000" dirty="0"/>
                <a:t>2</a:t>
              </a:r>
              <a:endParaRPr kumimoji="1" lang="zh-CN" altLang="en-US" sz="2400" baseline="-2500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EE638A5-E2E7-0C40-A4A3-DD2482EB3669}"/>
              </a:ext>
            </a:extLst>
          </p:cNvPr>
          <p:cNvGrpSpPr/>
          <p:nvPr/>
        </p:nvGrpSpPr>
        <p:grpSpPr>
          <a:xfrm>
            <a:off x="1027136" y="4495798"/>
            <a:ext cx="10274277" cy="461665"/>
            <a:chOff x="1027136" y="1898005"/>
            <a:chExt cx="10274277" cy="46166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B0E265E2-739D-224B-9F49-683C60D7CC10}"/>
                </a:ext>
              </a:extLst>
            </p:cNvPr>
            <p:cNvCxnSpPr/>
            <p:nvPr/>
          </p:nvCxnSpPr>
          <p:spPr>
            <a:xfrm>
              <a:off x="1514475" y="2128838"/>
              <a:ext cx="978693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EE32A94-EFA8-6E4C-9054-CAC87D1A8246}"/>
                </a:ext>
              </a:extLst>
            </p:cNvPr>
            <p:cNvSpPr txBox="1"/>
            <p:nvPr/>
          </p:nvSpPr>
          <p:spPr>
            <a:xfrm>
              <a:off x="1027136" y="1898005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C</a:t>
              </a:r>
              <a:endParaRPr kumimoji="1" lang="zh-CN" altLang="en-US" sz="2400" baseline="-25000" dirty="0"/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397EAAA7-E30D-9E4F-A97D-4393BBAFE0B3}"/>
              </a:ext>
            </a:extLst>
          </p:cNvPr>
          <p:cNvSpPr/>
          <p:nvPr/>
        </p:nvSpPr>
        <p:spPr>
          <a:xfrm>
            <a:off x="3693597" y="3360530"/>
            <a:ext cx="948984" cy="74595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GO</a:t>
            </a:r>
            <a:endParaRPr kumimoji="1" lang="zh-CN" altLang="en-US" sz="1100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D8DABFE-9315-7B45-8656-FFBFC4C24701}"/>
              </a:ext>
            </a:extLst>
          </p:cNvPr>
          <p:cNvCxnSpPr>
            <a:cxnSpLocks/>
          </p:cNvCxnSpPr>
          <p:nvPr/>
        </p:nvCxnSpPr>
        <p:spPr>
          <a:xfrm flipH="1">
            <a:off x="2779294" y="2223318"/>
            <a:ext cx="123976" cy="1658902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1FED253A-7DE8-634D-BA10-F694E3AB33E2}"/>
              </a:ext>
            </a:extLst>
          </p:cNvPr>
          <p:cNvCxnSpPr>
            <a:cxnSpLocks/>
          </p:cNvCxnSpPr>
          <p:nvPr/>
        </p:nvCxnSpPr>
        <p:spPr>
          <a:xfrm flipH="1">
            <a:off x="2718176" y="2228785"/>
            <a:ext cx="61054" cy="826718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E638212-EE56-A64F-9293-DBF4A7311160}"/>
              </a:ext>
            </a:extLst>
          </p:cNvPr>
          <p:cNvSpPr txBox="1"/>
          <p:nvPr/>
        </p:nvSpPr>
        <p:spPr>
          <a:xfrm>
            <a:off x="1981912" y="178433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Find recovering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0782E7-03F7-7541-BC6E-070AB36EC984}"/>
              </a:ext>
            </a:extLst>
          </p:cNvPr>
          <p:cNvSpPr txBox="1"/>
          <p:nvPr/>
        </p:nvSpPr>
        <p:spPr>
          <a:xfrm>
            <a:off x="3848931" y="1794302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Lock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0FC11A2-4365-6E47-8C06-41698EA4404E}"/>
              </a:ext>
            </a:extLst>
          </p:cNvPr>
          <p:cNvSpPr txBox="1"/>
          <p:nvPr/>
        </p:nvSpPr>
        <p:spPr>
          <a:xfrm>
            <a:off x="1204587" y="4938479"/>
            <a:ext cx="978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Operations on the region in parallel with recovery</a:t>
            </a:r>
            <a:endParaRPr kumimoji="1" lang="zh-CN" altLang="en-US" sz="3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19AD9BF-A944-404F-B58F-0EC7B71F82B2}"/>
              </a:ext>
            </a:extLst>
          </p:cNvPr>
          <p:cNvSpPr txBox="1"/>
          <p:nvPr/>
        </p:nvSpPr>
        <p:spPr>
          <a:xfrm>
            <a:off x="5032278" y="179339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Replicate log</a:t>
            </a:r>
            <a:endParaRPr kumimoji="1"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048376EF-6458-4942-AF23-C311F7339DD9}"/>
              </a:ext>
            </a:extLst>
          </p:cNvPr>
          <p:cNvCxnSpPr>
            <a:cxnSpLocks/>
          </p:cNvCxnSpPr>
          <p:nvPr/>
        </p:nvCxnSpPr>
        <p:spPr>
          <a:xfrm>
            <a:off x="5661560" y="2216559"/>
            <a:ext cx="146953" cy="1665661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776B71F9-B4C0-C046-AD1C-F580240B1698}"/>
              </a:ext>
            </a:extLst>
          </p:cNvPr>
          <p:cNvCxnSpPr>
            <a:cxnSpLocks/>
          </p:cNvCxnSpPr>
          <p:nvPr/>
        </p:nvCxnSpPr>
        <p:spPr>
          <a:xfrm>
            <a:off x="5771938" y="2216559"/>
            <a:ext cx="73150" cy="832185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CAB24F2-B68E-6D49-B802-A80B6FE2D16F}"/>
              </a:ext>
            </a:extLst>
          </p:cNvPr>
          <p:cNvSpPr txBox="1"/>
          <p:nvPr/>
        </p:nvSpPr>
        <p:spPr>
          <a:xfrm>
            <a:off x="6890356" y="178433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Vote</a:t>
            </a:r>
            <a:endParaRPr kumimoji="1"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DD932DF-09B9-C042-BEA4-E1F70F3F8A6C}"/>
              </a:ext>
            </a:extLst>
          </p:cNvPr>
          <p:cNvCxnSpPr>
            <a:cxnSpLocks/>
          </p:cNvCxnSpPr>
          <p:nvPr/>
        </p:nvCxnSpPr>
        <p:spPr>
          <a:xfrm>
            <a:off x="7219132" y="2223318"/>
            <a:ext cx="220755" cy="2510071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7FD54D6-1B2B-BF47-9990-CBD6A4C6CB49}"/>
              </a:ext>
            </a:extLst>
          </p:cNvPr>
          <p:cNvCxnSpPr>
            <a:cxnSpLocks/>
          </p:cNvCxnSpPr>
          <p:nvPr/>
        </p:nvCxnSpPr>
        <p:spPr>
          <a:xfrm flipH="1">
            <a:off x="8330576" y="2233715"/>
            <a:ext cx="189260" cy="2504203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9DDBDBA-3FF9-F148-B685-DDE34F3E1C40}"/>
              </a:ext>
            </a:extLst>
          </p:cNvPr>
          <p:cNvCxnSpPr>
            <a:cxnSpLocks/>
          </p:cNvCxnSpPr>
          <p:nvPr/>
        </p:nvCxnSpPr>
        <p:spPr>
          <a:xfrm flipH="1">
            <a:off x="8468269" y="3065057"/>
            <a:ext cx="123976" cy="1658902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78153132-21AB-F742-BC41-86FE09A473B3}"/>
              </a:ext>
            </a:extLst>
          </p:cNvPr>
          <p:cNvCxnSpPr>
            <a:cxnSpLocks/>
          </p:cNvCxnSpPr>
          <p:nvPr/>
        </p:nvCxnSpPr>
        <p:spPr>
          <a:xfrm flipH="1">
            <a:off x="8606821" y="3899912"/>
            <a:ext cx="61054" cy="826718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arrow" w="med" len="med"/>
            <a:tailEnd type="non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B5E6084-674C-3B48-9E1F-712D3C606CA2}"/>
              </a:ext>
            </a:extLst>
          </p:cNvPr>
          <p:cNvSpPr txBox="1"/>
          <p:nvPr/>
        </p:nvSpPr>
        <p:spPr>
          <a:xfrm>
            <a:off x="8172246" y="180379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Decide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63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15" grpId="0"/>
      <p:bldP spid="24" grpId="0"/>
      <p:bldP spid="24" grpId="1"/>
      <p:bldP spid="25" grpId="0"/>
      <p:bldP spid="28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B19F3A-498D-674A-8FEB-F2E48812723C}"/>
              </a:ext>
            </a:extLst>
          </p:cNvPr>
          <p:cNvSpPr txBox="1"/>
          <p:nvPr/>
        </p:nvSpPr>
        <p:spPr>
          <a:xfrm>
            <a:off x="1027136" y="751561"/>
            <a:ext cx="57995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Data recovery</a:t>
            </a:r>
          </a:p>
          <a:p>
            <a:endParaRPr kumimoji="1" lang="en-US" altLang="zh-CN" sz="3200" dirty="0"/>
          </a:p>
          <a:p>
            <a:r>
              <a:rPr kumimoji="1" lang="en-US" altLang="zh-CN" sz="2800" dirty="0"/>
              <a:t>Parallelize data replication</a:t>
            </a:r>
          </a:p>
          <a:p>
            <a:r>
              <a:rPr kumimoji="1" lang="en-US" altLang="zh-CN" sz="2000" dirty="0"/>
              <a:t>Replicas are balanced</a:t>
            </a:r>
          </a:p>
          <a:p>
            <a:endParaRPr kumimoji="1" lang="en-US" altLang="zh-CN" sz="2000" dirty="0"/>
          </a:p>
          <a:p>
            <a:r>
              <a:rPr kumimoji="1" lang="en-US" altLang="zh-CN" sz="2800" dirty="0"/>
              <a:t>Done in background</a:t>
            </a:r>
          </a:p>
          <a:p>
            <a:r>
              <a:rPr kumimoji="1" lang="en-US" altLang="zh-CN" sz="2000" dirty="0"/>
              <a:t>Starts after locks acquired at all primaries</a:t>
            </a:r>
          </a:p>
          <a:p>
            <a:r>
              <a:rPr kumimoji="1" lang="en-US" altLang="zh-CN" sz="2000" dirty="0"/>
              <a:t>Paced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99084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316B35-F75A-7941-910F-69E0147AAF13}"/>
              </a:ext>
            </a:extLst>
          </p:cNvPr>
          <p:cNvSpPr/>
          <p:nvPr/>
        </p:nvSpPr>
        <p:spPr>
          <a:xfrm>
            <a:off x="817085" y="2659559"/>
            <a:ext cx="32383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4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620191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361BE2-BF26-1445-8D42-232CA5943F91}"/>
              </a:ext>
            </a:extLst>
          </p:cNvPr>
          <p:cNvSpPr txBox="1"/>
          <p:nvPr/>
        </p:nvSpPr>
        <p:spPr>
          <a:xfrm>
            <a:off x="1027136" y="751561"/>
            <a:ext cx="57995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Settings</a:t>
            </a:r>
          </a:p>
          <a:p>
            <a:endParaRPr kumimoji="1" lang="en-US" altLang="zh-CN" sz="3200" dirty="0"/>
          </a:p>
          <a:p>
            <a:r>
              <a:rPr kumimoji="1" lang="en-US" altLang="zh-CN" sz="2800" dirty="0"/>
              <a:t>90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machines</a:t>
            </a:r>
          </a:p>
          <a:p>
            <a:r>
              <a:rPr kumimoji="1" lang="en-US" altLang="zh-CN" sz="2000" dirty="0"/>
              <a:t>2x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InfiniBand Mellanox ConnectX-3 56 Gbps</a:t>
            </a:r>
          </a:p>
          <a:p>
            <a:r>
              <a:rPr kumimoji="1" lang="en-US" altLang="zh-CN" sz="2000" dirty="0"/>
              <a:t>32 hardware threads</a:t>
            </a:r>
          </a:p>
          <a:p>
            <a:r>
              <a:rPr kumimoji="1" lang="en-US" altLang="zh-CN" sz="2000" dirty="0"/>
              <a:t>256GB DRAM</a:t>
            </a:r>
          </a:p>
          <a:p>
            <a:endParaRPr kumimoji="1" lang="en-US" altLang="zh-CN" sz="2000" dirty="0"/>
          </a:p>
          <a:p>
            <a:r>
              <a:rPr kumimoji="1" lang="en-US" altLang="zh-CN" sz="2800" dirty="0"/>
              <a:t>Standard OLTP benchmarks</a:t>
            </a:r>
          </a:p>
          <a:p>
            <a:r>
              <a:rPr kumimoji="1" lang="en-US" altLang="zh-CN" sz="2000" dirty="0"/>
              <a:t>TATP, TPCC</a:t>
            </a:r>
          </a:p>
          <a:p>
            <a:endParaRPr kumimoji="1" lang="en-US" altLang="zh-CN" sz="2000" dirty="0"/>
          </a:p>
          <a:p>
            <a:r>
              <a:rPr kumimoji="1" lang="en-US" altLang="zh-CN" sz="2800" dirty="0"/>
              <a:t>Performance, speed of recovery</a:t>
            </a:r>
          </a:p>
          <a:p>
            <a:r>
              <a:rPr kumimoji="1" lang="en-US" altLang="zh-CN" sz="2000" dirty="0"/>
              <a:t>3-way replication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7923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918240-8C7B-424B-928A-847FD8803B44}"/>
              </a:ext>
            </a:extLst>
          </p:cNvPr>
          <p:cNvSpPr txBox="1"/>
          <p:nvPr/>
        </p:nvSpPr>
        <p:spPr>
          <a:xfrm>
            <a:off x="1027136" y="751561"/>
            <a:ext cx="579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Performance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E5DE3E-D2DA-0446-B5AB-F5C7000C6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613903"/>
            <a:ext cx="56388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13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918240-8C7B-424B-928A-847FD8803B44}"/>
              </a:ext>
            </a:extLst>
          </p:cNvPr>
          <p:cNvSpPr txBox="1"/>
          <p:nvPr/>
        </p:nvSpPr>
        <p:spPr>
          <a:xfrm>
            <a:off x="1027136" y="751561"/>
            <a:ext cx="579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Performance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E5DE3E-D2DA-0446-B5AB-F5C7000C6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613903"/>
            <a:ext cx="5638800" cy="473710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79F1FE02-2AF4-9E42-AD9C-852C5071A474}"/>
              </a:ext>
            </a:extLst>
          </p:cNvPr>
          <p:cNvSpPr/>
          <p:nvPr/>
        </p:nvSpPr>
        <p:spPr>
          <a:xfrm>
            <a:off x="8181473" y="4932948"/>
            <a:ext cx="240632" cy="24063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B33347-4C72-7043-BED4-67EA84029161}"/>
              </a:ext>
            </a:extLst>
          </p:cNvPr>
          <p:cNvSpPr txBox="1"/>
          <p:nvPr/>
        </p:nvSpPr>
        <p:spPr>
          <a:xfrm>
            <a:off x="7411453" y="4655949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140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M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@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60</a:t>
            </a:r>
            <a:r>
              <a:rPr kumimoji="1" lang="zh-CN" altLang="en-US" sz="1200" dirty="0"/>
              <a:t> </a:t>
            </a:r>
            <a:r>
              <a:rPr lang="el-GR" altLang="zh-CN" sz="1200" dirty="0"/>
              <a:t>μ</a:t>
            </a:r>
            <a:r>
              <a:rPr lang="en-US" altLang="zh-CN" sz="1200" dirty="0"/>
              <a:t>s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0484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918240-8C7B-424B-928A-847FD8803B44}"/>
              </a:ext>
            </a:extLst>
          </p:cNvPr>
          <p:cNvSpPr txBox="1"/>
          <p:nvPr/>
        </p:nvSpPr>
        <p:spPr>
          <a:xfrm>
            <a:off x="1027136" y="751561"/>
            <a:ext cx="579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Performance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E5DE3E-D2DA-0446-B5AB-F5C7000C6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613903"/>
            <a:ext cx="5638800" cy="473710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79F1FE02-2AF4-9E42-AD9C-852C5071A474}"/>
              </a:ext>
            </a:extLst>
          </p:cNvPr>
          <p:cNvSpPr/>
          <p:nvPr/>
        </p:nvSpPr>
        <p:spPr>
          <a:xfrm>
            <a:off x="7886750" y="5084088"/>
            <a:ext cx="240632" cy="24063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B33347-4C72-7043-BED4-67EA84029161}"/>
              </a:ext>
            </a:extLst>
          </p:cNvPr>
          <p:cNvSpPr txBox="1"/>
          <p:nvPr/>
        </p:nvSpPr>
        <p:spPr>
          <a:xfrm>
            <a:off x="7169628" y="4837583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130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M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@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30</a:t>
            </a:r>
            <a:r>
              <a:rPr kumimoji="1" lang="zh-CN" altLang="en-US" sz="1200" dirty="0"/>
              <a:t> </a:t>
            </a:r>
            <a:r>
              <a:rPr lang="el-GR" altLang="zh-CN" sz="1200" dirty="0"/>
              <a:t>μ</a:t>
            </a:r>
            <a:r>
              <a:rPr lang="en-US" altLang="zh-CN" sz="1200" dirty="0"/>
              <a:t>s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83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3769AE-C8B7-FF42-BF18-ED838F35C952}"/>
              </a:ext>
            </a:extLst>
          </p:cNvPr>
          <p:cNvSpPr txBox="1"/>
          <p:nvPr/>
        </p:nvSpPr>
        <p:spPr>
          <a:xfrm>
            <a:off x="1027136" y="751561"/>
            <a:ext cx="579954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Hardware trends</a:t>
            </a:r>
          </a:p>
          <a:p>
            <a:endParaRPr kumimoji="1" lang="en-US" altLang="zh-CN" sz="3200" dirty="0"/>
          </a:p>
          <a:p>
            <a:r>
              <a:rPr kumimoji="1" lang="en-US" altLang="zh-CN" sz="2800" dirty="0"/>
              <a:t>Lots of DRAM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256GB DRAM per machine and increasing</a:t>
            </a:r>
            <a:endParaRPr kumimoji="1" lang="en-US" altLang="zh-CN" sz="3200" dirty="0"/>
          </a:p>
          <a:p>
            <a:r>
              <a:rPr kumimoji="1" lang="en-US" altLang="zh-CN" sz="2800" dirty="0"/>
              <a:t>Non-volatile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Li-ion battery integrated with power supply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Flush DRAM to SSD when power failure</a:t>
            </a:r>
          </a:p>
          <a:p>
            <a:r>
              <a:rPr kumimoji="1" lang="en-US" altLang="zh-CN" sz="2800" dirty="0"/>
              <a:t>Fast networks with RDMA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100 Gbps of bandwidth, 100 M ops/s, 1~3 </a:t>
            </a:r>
            <a:r>
              <a:rPr lang="el-GR" altLang="zh-CN" dirty="0"/>
              <a:t>μ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r>
              <a:rPr lang="zh-CN" altLang="en-US" dirty="0"/>
              <a:t> </a:t>
            </a:r>
            <a:r>
              <a:rPr kumimoji="1" lang="en-US" altLang="zh-CN" sz="2000" dirty="0"/>
              <a:t>RDMA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reads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writes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385CF3-EC2F-2344-8A3C-9158D344EA84}"/>
              </a:ext>
            </a:extLst>
          </p:cNvPr>
          <p:cNvSpPr txBox="1"/>
          <p:nvPr/>
        </p:nvSpPr>
        <p:spPr>
          <a:xfrm>
            <a:off x="1204587" y="4938479"/>
            <a:ext cx="9782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Eliminates</a:t>
            </a:r>
            <a:r>
              <a:rPr lang="zh-CN" altLang="en-US" sz="3200" dirty="0"/>
              <a:t> </a:t>
            </a:r>
            <a:r>
              <a:rPr lang="en-US" altLang="zh-CN" sz="3200" dirty="0"/>
              <a:t>storage and networks bottlenecks but leaves the CPU bottlenecks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162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753A9F-57CE-9A45-A356-8406FBC7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0" y="1579337"/>
            <a:ext cx="5435600" cy="4635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66CCE48-2466-1B47-BAA4-D3C663A9ECE3}"/>
              </a:ext>
            </a:extLst>
          </p:cNvPr>
          <p:cNvSpPr txBox="1"/>
          <p:nvPr/>
        </p:nvSpPr>
        <p:spPr>
          <a:xfrm>
            <a:off x="1027136" y="751561"/>
            <a:ext cx="579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Recovery</a:t>
            </a:r>
          </a:p>
        </p:txBody>
      </p:sp>
    </p:spTree>
    <p:extLst>
      <p:ext uri="{BB962C8B-B14F-4D97-AF65-F5344CB8AC3E}">
        <p14:creationId xmlns:p14="http://schemas.microsoft.com/office/powerpoint/2010/main" val="3791191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66CCE48-2466-1B47-BAA4-D3C663A9ECE3}"/>
              </a:ext>
            </a:extLst>
          </p:cNvPr>
          <p:cNvSpPr txBox="1"/>
          <p:nvPr/>
        </p:nvSpPr>
        <p:spPr>
          <a:xfrm>
            <a:off x="1027136" y="751561"/>
            <a:ext cx="579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Data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replication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3407CE-9CFA-9E46-91C0-78C19DA8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064" y="1777999"/>
            <a:ext cx="63881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03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66CCE48-2466-1B47-BAA4-D3C663A9ECE3}"/>
              </a:ext>
            </a:extLst>
          </p:cNvPr>
          <p:cNvSpPr txBox="1"/>
          <p:nvPr/>
        </p:nvSpPr>
        <p:spPr>
          <a:xfrm>
            <a:off x="1027136" y="751561"/>
            <a:ext cx="579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/>
              <a:t>18</a:t>
            </a:r>
            <a:r>
              <a:rPr kumimoji="1" lang="zh-CN" altLang="en-US" sz="3600"/>
              <a:t> </a:t>
            </a:r>
            <a:r>
              <a:rPr kumimoji="1" lang="en-US" altLang="zh-CN" sz="3600"/>
              <a:t>machines</a:t>
            </a:r>
            <a:r>
              <a:rPr kumimoji="1" lang="zh-CN" altLang="en-US" sz="3600"/>
              <a:t> </a:t>
            </a:r>
            <a:r>
              <a:rPr kumimoji="1" lang="en-US" altLang="zh-CN" sz="3600"/>
              <a:t>failing</a:t>
            </a:r>
            <a:endParaRPr kumimoji="1" lang="en-US" altLang="zh-CN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861B4B-0F5F-7A4F-939F-A53C061A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1484978"/>
            <a:ext cx="56769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62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9AFF47-73E6-D948-89AA-36243E8AF2EC}"/>
              </a:ext>
            </a:extLst>
          </p:cNvPr>
          <p:cNvSpPr/>
          <p:nvPr/>
        </p:nvSpPr>
        <p:spPr>
          <a:xfrm>
            <a:off x="817085" y="2659559"/>
            <a:ext cx="2260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4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07586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52040-7140-F944-9077-18BE72123E2D}"/>
              </a:ext>
            </a:extLst>
          </p:cNvPr>
          <p:cNvSpPr txBox="1"/>
          <p:nvPr/>
        </p:nvSpPr>
        <p:spPr>
          <a:xfrm>
            <a:off x="1204587" y="1768002"/>
            <a:ext cx="9782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rdia New" panose="020B0304020202020204" pitchFamily="34" charset="-34"/>
                <a:ea typeface="Dotum" panose="020B0600000101010101" pitchFamily="34" charset="-127"/>
                <a:cs typeface="Cordia New" panose="020B0304020202020204" pitchFamily="34" charset="-34"/>
              </a:rPr>
              <a:t>Design transaction and recovery protocols from first principles to use the hardware effectively </a:t>
            </a:r>
            <a:endParaRPr kumimoji="1" lang="zh-CN" altLang="en-US" sz="3600" dirty="0">
              <a:latin typeface="Cordia New" panose="020B0304020202020204" pitchFamily="34" charset="-34"/>
              <a:ea typeface="Dotum" panose="020B0600000101010101" pitchFamily="34" charset="-127"/>
              <a:cs typeface="Cordia New" panose="020B0304020202020204" pitchFamily="34" charset="-34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75AB71-8759-7946-B3E8-8EBAC95BE450}"/>
              </a:ext>
            </a:extLst>
          </p:cNvPr>
          <p:cNvSpPr/>
          <p:nvPr/>
        </p:nvSpPr>
        <p:spPr>
          <a:xfrm>
            <a:off x="1545576" y="3670055"/>
            <a:ext cx="3079547" cy="11555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Use one-sided RDMA operation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ACF7E5-AE0F-B74E-AC28-DC63CCE16C0D}"/>
              </a:ext>
            </a:extLst>
          </p:cNvPr>
          <p:cNvSpPr/>
          <p:nvPr/>
        </p:nvSpPr>
        <p:spPr>
          <a:xfrm>
            <a:off x="4625123" y="3670055"/>
            <a:ext cx="3079547" cy="11555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Reduce message counts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146312-7F00-8846-83C2-9AECD44C4A07}"/>
              </a:ext>
            </a:extLst>
          </p:cNvPr>
          <p:cNvSpPr/>
          <p:nvPr/>
        </p:nvSpPr>
        <p:spPr>
          <a:xfrm>
            <a:off x="7704670" y="3670055"/>
            <a:ext cx="3079547" cy="1155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Effectively use parallelism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2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82FBAE-BC05-2945-9BB2-A4E183AE6430}"/>
              </a:ext>
            </a:extLst>
          </p:cNvPr>
          <p:cNvSpPr txBox="1"/>
          <p:nvPr/>
        </p:nvSpPr>
        <p:spPr>
          <a:xfrm>
            <a:off x="1027136" y="751561"/>
            <a:ext cx="57995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Outline</a:t>
            </a:r>
          </a:p>
          <a:p>
            <a:endParaRPr kumimoji="1" lang="en-US" altLang="zh-CN" sz="3200" dirty="0"/>
          </a:p>
          <a:p>
            <a:r>
              <a:rPr kumimoji="1" lang="en-US" altLang="zh-CN" sz="3200" dirty="0"/>
              <a:t>Background</a:t>
            </a:r>
          </a:p>
          <a:p>
            <a:endParaRPr kumimoji="1" lang="en-US" altLang="zh-CN" sz="3200" dirty="0"/>
          </a:p>
          <a:p>
            <a:r>
              <a:rPr kumimoji="1" lang="en-US" altLang="zh-CN" sz="3200" dirty="0"/>
              <a:t>Transaction Protocol</a:t>
            </a:r>
          </a:p>
          <a:p>
            <a:endParaRPr kumimoji="1" lang="en-US" altLang="zh-CN" sz="3200" dirty="0"/>
          </a:p>
          <a:p>
            <a:r>
              <a:rPr kumimoji="1" lang="en-US" altLang="zh-CN" sz="3200" dirty="0"/>
              <a:t>Failure Recovery</a:t>
            </a:r>
          </a:p>
          <a:p>
            <a:endParaRPr kumimoji="1" lang="en-US" altLang="zh-CN" sz="3200" dirty="0"/>
          </a:p>
          <a:p>
            <a:r>
              <a:rPr kumimoji="1" lang="en-US" altLang="zh-CN" sz="3200" dirty="0"/>
              <a:t>Evaluation</a:t>
            </a:r>
          </a:p>
          <a:p>
            <a:endParaRPr kumimoji="1"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7625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316B35-F75A-7941-910F-69E0147AAF13}"/>
              </a:ext>
            </a:extLst>
          </p:cNvPr>
          <p:cNvSpPr/>
          <p:nvPr/>
        </p:nvSpPr>
        <p:spPr>
          <a:xfrm>
            <a:off x="817085" y="2659559"/>
            <a:ext cx="37465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4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47630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D78C4B5-06F2-4141-A645-931244C00F0F}"/>
              </a:ext>
            </a:extLst>
          </p:cNvPr>
          <p:cNvSpPr/>
          <p:nvPr/>
        </p:nvSpPr>
        <p:spPr>
          <a:xfrm>
            <a:off x="1369219" y="3021810"/>
            <a:ext cx="1000125" cy="12144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machine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44B4F3-B8F0-C84C-9E0F-7E85D7A151D9}"/>
              </a:ext>
            </a:extLst>
          </p:cNvPr>
          <p:cNvSpPr/>
          <p:nvPr/>
        </p:nvSpPr>
        <p:spPr>
          <a:xfrm>
            <a:off x="2652713" y="3021809"/>
            <a:ext cx="1000125" cy="12144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machine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FF2536-2572-0841-BE97-2C6671EB2684}"/>
              </a:ext>
            </a:extLst>
          </p:cNvPr>
          <p:cNvSpPr/>
          <p:nvPr/>
        </p:nvSpPr>
        <p:spPr>
          <a:xfrm>
            <a:off x="3936207" y="3021808"/>
            <a:ext cx="1000125" cy="12144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machine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226DC1-A09E-3F40-BB33-26945649598C}"/>
              </a:ext>
            </a:extLst>
          </p:cNvPr>
          <p:cNvSpPr/>
          <p:nvPr/>
        </p:nvSpPr>
        <p:spPr>
          <a:xfrm>
            <a:off x="5219701" y="3021807"/>
            <a:ext cx="1000125" cy="12144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machine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9A2305-1C09-9646-B160-57A423322E44}"/>
              </a:ext>
            </a:extLst>
          </p:cNvPr>
          <p:cNvSpPr/>
          <p:nvPr/>
        </p:nvSpPr>
        <p:spPr>
          <a:xfrm>
            <a:off x="6503195" y="3021806"/>
            <a:ext cx="1000125" cy="12144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machine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ECA525-3B80-DC42-90A7-EC397C89F691}"/>
              </a:ext>
            </a:extLst>
          </p:cNvPr>
          <p:cNvSpPr txBox="1"/>
          <p:nvPr/>
        </p:nvSpPr>
        <p:spPr>
          <a:xfrm>
            <a:off x="1027136" y="751561"/>
            <a:ext cx="579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FaRM (NSDI’14)</a:t>
            </a:r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A8576300-4BF6-7B45-B914-96A137CEBF7D}"/>
              </a:ext>
            </a:extLst>
          </p:cNvPr>
          <p:cNvSpPr/>
          <p:nvPr/>
        </p:nvSpPr>
        <p:spPr>
          <a:xfrm>
            <a:off x="3902870" y="5014916"/>
            <a:ext cx="1033462" cy="285750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2CDED48-CC16-FB4B-B712-3A98FEE30689}"/>
              </a:ext>
            </a:extLst>
          </p:cNvPr>
          <p:cNvCxnSpPr>
            <a:cxnSpLocks/>
            <a:stCxn id="13" idx="1"/>
            <a:endCxn id="7" idx="2"/>
          </p:cNvCxnSpPr>
          <p:nvPr/>
        </p:nvCxnSpPr>
        <p:spPr>
          <a:xfrm flipV="1">
            <a:off x="4383882" y="4236245"/>
            <a:ext cx="52388" cy="850109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0B94BB77-AD50-F240-B143-A890C053E669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2370535" y="3734994"/>
            <a:ext cx="1064421" cy="2066926"/>
          </a:xfrm>
          <a:prstGeom prst="bentConnector2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2F085230-B152-4C4C-B14C-04FD97FAE592}"/>
              </a:ext>
            </a:extLst>
          </p:cNvPr>
          <p:cNvCxnSpPr>
            <a:cxnSpLocks/>
            <a:endCxn id="13" idx="2"/>
          </p:cNvCxnSpPr>
          <p:nvPr/>
        </p:nvCxnSpPr>
        <p:spPr>
          <a:xfrm rot="16200000" flipH="1">
            <a:off x="3049188" y="4339828"/>
            <a:ext cx="957270" cy="750093"/>
          </a:xfrm>
          <a:prstGeom prst="bentConnector2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肘形连接符 21">
            <a:extLst>
              <a:ext uri="{FF2B5EF4-FFF2-40B4-BE49-F238E27FC236}">
                <a16:creationId xmlns:a16="http://schemas.microsoft.com/office/drawing/2014/main" id="{DA9116C3-3185-9A45-BF9B-2288FD074D63}"/>
              </a:ext>
            </a:extLst>
          </p:cNvPr>
          <p:cNvCxnSpPr>
            <a:cxnSpLocks/>
            <a:endCxn id="13" idx="4"/>
          </p:cNvCxnSpPr>
          <p:nvPr/>
        </p:nvCxnSpPr>
        <p:spPr>
          <a:xfrm rot="10800000" flipV="1">
            <a:off x="4864896" y="4236246"/>
            <a:ext cx="2138365" cy="957264"/>
          </a:xfrm>
          <a:prstGeom prst="bentConnector3">
            <a:avLst>
              <a:gd name="adj1" fmla="val -779"/>
            </a:avLst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9EC3F494-C952-6F44-AFAD-51FE5B8F4C81}"/>
              </a:ext>
            </a:extLst>
          </p:cNvPr>
          <p:cNvCxnSpPr>
            <a:cxnSpLocks/>
            <a:endCxn id="13" idx="5"/>
          </p:cNvCxnSpPr>
          <p:nvPr/>
        </p:nvCxnSpPr>
        <p:spPr>
          <a:xfrm rot="5400000">
            <a:off x="4894066" y="4278508"/>
            <a:ext cx="885831" cy="801297"/>
          </a:xfrm>
          <a:prstGeom prst="bentConnector2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2AE5C791-0CF8-3048-A9E0-DB7C77F030A3}"/>
              </a:ext>
            </a:extLst>
          </p:cNvPr>
          <p:cNvSpPr/>
          <p:nvPr/>
        </p:nvSpPr>
        <p:spPr>
          <a:xfrm>
            <a:off x="1675258" y="2424311"/>
            <a:ext cx="388047" cy="388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O</a:t>
            </a:r>
            <a:r>
              <a:rPr kumimoji="1" lang="en-US" altLang="zh-CN" sz="1400" baseline="-25000" dirty="0">
                <a:solidFill>
                  <a:schemeClr val="tx1"/>
                </a:solidFill>
              </a:rPr>
              <a:t>1</a:t>
            </a:r>
            <a:endParaRPr kumimoji="1"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303D010-123C-7C4E-8785-09328DB0C07B}"/>
              </a:ext>
            </a:extLst>
          </p:cNvPr>
          <p:cNvSpPr/>
          <p:nvPr/>
        </p:nvSpPr>
        <p:spPr>
          <a:xfrm>
            <a:off x="2652713" y="2357723"/>
            <a:ext cx="388047" cy="388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O</a:t>
            </a:r>
            <a:r>
              <a:rPr kumimoji="1" lang="en-US" altLang="zh-CN" sz="1400" baseline="-25000" dirty="0">
                <a:solidFill>
                  <a:schemeClr val="tx1"/>
                </a:solidFill>
              </a:rPr>
              <a:t>2</a:t>
            </a:r>
            <a:endParaRPr kumimoji="1"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5562C97-8DFB-0C4E-BA34-9B0B71E6B564}"/>
              </a:ext>
            </a:extLst>
          </p:cNvPr>
          <p:cNvSpPr/>
          <p:nvPr/>
        </p:nvSpPr>
        <p:spPr>
          <a:xfrm>
            <a:off x="3264791" y="2270852"/>
            <a:ext cx="388047" cy="388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O</a:t>
            </a:r>
            <a:r>
              <a:rPr kumimoji="1" lang="en-US" altLang="zh-CN" sz="1400" baseline="-25000" dirty="0">
                <a:solidFill>
                  <a:schemeClr val="tx1"/>
                </a:solidFill>
              </a:rPr>
              <a:t>3</a:t>
            </a:r>
            <a:endParaRPr kumimoji="1"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1D114A-A009-3847-AA87-47659AF2E83C}"/>
              </a:ext>
            </a:extLst>
          </p:cNvPr>
          <p:cNvSpPr/>
          <p:nvPr/>
        </p:nvSpPr>
        <p:spPr>
          <a:xfrm>
            <a:off x="4189858" y="2357723"/>
            <a:ext cx="388047" cy="388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O</a:t>
            </a:r>
            <a:r>
              <a:rPr kumimoji="1" lang="en-US" altLang="zh-CN" sz="1400" baseline="-25000" dirty="0">
                <a:solidFill>
                  <a:schemeClr val="tx1"/>
                </a:solidFill>
              </a:rPr>
              <a:t>4</a:t>
            </a:r>
            <a:endParaRPr kumimoji="1"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1E73BFE-2F7E-9544-935F-2219545DA28B}"/>
              </a:ext>
            </a:extLst>
          </p:cNvPr>
          <p:cNvSpPr/>
          <p:nvPr/>
        </p:nvSpPr>
        <p:spPr>
          <a:xfrm>
            <a:off x="5525739" y="2395725"/>
            <a:ext cx="388047" cy="388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O</a:t>
            </a:r>
            <a:r>
              <a:rPr kumimoji="1" lang="en-US" altLang="zh-CN" sz="1400" baseline="-25000" dirty="0">
                <a:solidFill>
                  <a:schemeClr val="tx1"/>
                </a:solidFill>
              </a:rPr>
              <a:t>5</a:t>
            </a:r>
            <a:endParaRPr kumimoji="1"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746DE48-C302-A743-896F-7D4D4B2645D3}"/>
              </a:ext>
            </a:extLst>
          </p:cNvPr>
          <p:cNvSpPr/>
          <p:nvPr/>
        </p:nvSpPr>
        <p:spPr>
          <a:xfrm>
            <a:off x="6507386" y="2036264"/>
            <a:ext cx="388047" cy="388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O</a:t>
            </a:r>
            <a:r>
              <a:rPr kumimoji="1" lang="en-US" altLang="zh-CN" sz="1400" baseline="-25000" dirty="0">
                <a:solidFill>
                  <a:schemeClr val="tx1"/>
                </a:solidFill>
              </a:rPr>
              <a:t>8</a:t>
            </a:r>
            <a:endParaRPr kumimoji="1"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CFBADF7-A867-2F47-8A32-E2C3A2EBCC38}"/>
              </a:ext>
            </a:extLst>
          </p:cNvPr>
          <p:cNvSpPr/>
          <p:nvPr/>
        </p:nvSpPr>
        <p:spPr>
          <a:xfrm>
            <a:off x="6313362" y="2529035"/>
            <a:ext cx="388047" cy="388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O</a:t>
            </a:r>
            <a:r>
              <a:rPr kumimoji="1" lang="en-US" altLang="zh-CN" sz="1400" baseline="-25000" dirty="0">
                <a:solidFill>
                  <a:schemeClr val="tx1"/>
                </a:solidFill>
              </a:rPr>
              <a:t>7</a:t>
            </a:r>
            <a:endParaRPr kumimoji="1"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D77F306-165D-094B-B5D5-F335FEAF79C8}"/>
              </a:ext>
            </a:extLst>
          </p:cNvPr>
          <p:cNvSpPr/>
          <p:nvPr/>
        </p:nvSpPr>
        <p:spPr>
          <a:xfrm>
            <a:off x="6995542" y="2495878"/>
            <a:ext cx="388047" cy="388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O</a:t>
            </a:r>
            <a:r>
              <a:rPr kumimoji="1" lang="en-US" altLang="zh-CN" sz="1400" baseline="-25000" dirty="0">
                <a:solidFill>
                  <a:schemeClr val="tx1"/>
                </a:solidFill>
              </a:rPr>
              <a:t>9</a:t>
            </a:r>
            <a:endParaRPr kumimoji="1"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9016ED-B2C4-A245-97A8-BD6C0C0A543F}"/>
              </a:ext>
            </a:extLst>
          </p:cNvPr>
          <p:cNvSpPr/>
          <p:nvPr/>
        </p:nvSpPr>
        <p:spPr>
          <a:xfrm>
            <a:off x="1227161" y="1912239"/>
            <a:ext cx="6428559" cy="1366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1250FBB-6F2D-CE46-AE7D-576959A1CC21}"/>
              </a:ext>
            </a:extLst>
          </p:cNvPr>
          <p:cNvSpPr txBox="1"/>
          <p:nvPr/>
        </p:nvSpPr>
        <p:spPr>
          <a:xfrm>
            <a:off x="8088194" y="1912235"/>
            <a:ext cx="35889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General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platform</a:t>
            </a:r>
          </a:p>
          <a:p>
            <a:r>
              <a:rPr kumimoji="1" lang="en-US" altLang="zh-CN" sz="2000" dirty="0"/>
              <a:t>Key-value stores, graph stores,</a:t>
            </a:r>
          </a:p>
          <a:p>
            <a:r>
              <a:rPr kumimoji="1" lang="en-US" altLang="zh-CN" sz="2000" dirty="0"/>
              <a:t>OLTP databases</a:t>
            </a:r>
          </a:p>
          <a:p>
            <a:r>
              <a:rPr kumimoji="1" lang="en-US" altLang="zh-CN" sz="2800" dirty="0"/>
              <a:t>Symmetric model</a:t>
            </a:r>
          </a:p>
          <a:p>
            <a:r>
              <a:rPr kumimoji="1" lang="en-US" altLang="zh-CN" sz="2000" dirty="0"/>
              <a:t>Machines execute client </a:t>
            </a:r>
          </a:p>
          <a:p>
            <a:r>
              <a:rPr kumimoji="1" lang="en-US" altLang="zh-CN" sz="2000" dirty="0"/>
              <a:t>and server code</a:t>
            </a:r>
          </a:p>
          <a:p>
            <a:r>
              <a:rPr kumimoji="1" lang="en-US" altLang="zh-CN" sz="2800" dirty="0"/>
              <a:t>Shared memory</a:t>
            </a:r>
          </a:p>
          <a:p>
            <a:r>
              <a:rPr kumimoji="1" lang="en-US" altLang="zh-CN" sz="2000" dirty="0"/>
              <a:t>Transactions</a:t>
            </a:r>
          </a:p>
          <a:p>
            <a:r>
              <a:rPr kumimoji="1" lang="en-US" altLang="zh-CN" sz="2000" dirty="0"/>
              <a:t>Read, write, alloc,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8680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C7A00EB-EDB8-384D-ADC8-0527F9974C45}"/>
              </a:ext>
            </a:extLst>
          </p:cNvPr>
          <p:cNvSpPr/>
          <p:nvPr/>
        </p:nvSpPr>
        <p:spPr>
          <a:xfrm>
            <a:off x="6722532" y="1806938"/>
            <a:ext cx="3937349" cy="16220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0A70BB-66CC-A846-A3C1-07137790D002}"/>
              </a:ext>
            </a:extLst>
          </p:cNvPr>
          <p:cNvSpPr/>
          <p:nvPr/>
        </p:nvSpPr>
        <p:spPr>
          <a:xfrm>
            <a:off x="6868628" y="1935387"/>
            <a:ext cx="2436355" cy="13532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5E3B91-5597-9941-91A0-588B9338AFA2}"/>
              </a:ext>
            </a:extLst>
          </p:cNvPr>
          <p:cNvSpPr/>
          <p:nvPr/>
        </p:nvSpPr>
        <p:spPr>
          <a:xfrm>
            <a:off x="9442770" y="1935388"/>
            <a:ext cx="1073062" cy="601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8A388C-B5C6-D742-B2CC-80DF3533CBB2}"/>
              </a:ext>
            </a:extLst>
          </p:cNvPr>
          <p:cNvSpPr/>
          <p:nvPr/>
        </p:nvSpPr>
        <p:spPr>
          <a:xfrm>
            <a:off x="9442770" y="2687472"/>
            <a:ext cx="1073062" cy="601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NIC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AB6DCA-D944-BC43-AD73-77BADE3B71C1}"/>
              </a:ext>
            </a:extLst>
          </p:cNvPr>
          <p:cNvSpPr txBox="1"/>
          <p:nvPr/>
        </p:nvSpPr>
        <p:spPr>
          <a:xfrm>
            <a:off x="6939653" y="193538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Memory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3C984D-6B64-6547-B97C-50583478ABB1}"/>
              </a:ext>
            </a:extLst>
          </p:cNvPr>
          <p:cNvSpPr/>
          <p:nvPr/>
        </p:nvSpPr>
        <p:spPr>
          <a:xfrm>
            <a:off x="7654878" y="2856393"/>
            <a:ext cx="768425" cy="429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2 GB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AD5C837-EC68-604B-82EA-2B6E704766FE}"/>
              </a:ext>
            </a:extLst>
          </p:cNvPr>
          <p:cNvSpPr/>
          <p:nvPr/>
        </p:nvSpPr>
        <p:spPr>
          <a:xfrm>
            <a:off x="7654878" y="2417548"/>
            <a:ext cx="768425" cy="429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2 GB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81253F-4B8A-B640-8BEC-81DBD8C2268B}"/>
              </a:ext>
            </a:extLst>
          </p:cNvPr>
          <p:cNvSpPr/>
          <p:nvPr/>
        </p:nvSpPr>
        <p:spPr>
          <a:xfrm>
            <a:off x="6875943" y="2857809"/>
            <a:ext cx="768425" cy="429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2 GB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79819B-1367-C34E-AB98-0C212AA7FA77}"/>
              </a:ext>
            </a:extLst>
          </p:cNvPr>
          <p:cNvSpPr/>
          <p:nvPr/>
        </p:nvSpPr>
        <p:spPr>
          <a:xfrm>
            <a:off x="6875947" y="2417551"/>
            <a:ext cx="768425" cy="429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2 GB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E3E5F83-46AA-9D41-9D2A-84916246D32E}"/>
              </a:ext>
            </a:extLst>
          </p:cNvPr>
          <p:cNvSpPr txBox="1"/>
          <p:nvPr/>
        </p:nvSpPr>
        <p:spPr>
          <a:xfrm>
            <a:off x="1027136" y="751561"/>
            <a:ext cx="579954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RDMA in FaRM</a:t>
            </a:r>
          </a:p>
          <a:p>
            <a:endParaRPr kumimoji="1" lang="en-US" altLang="zh-CN" sz="3200" dirty="0"/>
          </a:p>
          <a:p>
            <a:r>
              <a:rPr kumimoji="1" lang="en-US" altLang="zh-CN" sz="2800" dirty="0"/>
              <a:t>Read objects with RDMA</a:t>
            </a:r>
          </a:p>
          <a:p>
            <a:r>
              <a:rPr kumimoji="1" lang="en-US" altLang="zh-CN" sz="2000" dirty="0"/>
              <a:t>NIC performs DMA (CPU not involved)</a:t>
            </a:r>
          </a:p>
          <a:p>
            <a:r>
              <a:rPr kumimoji="1" lang="en-US" altLang="zh-CN" sz="2000" dirty="0"/>
              <a:t>Reads are consistent (NSDI 14)</a:t>
            </a:r>
          </a:p>
          <a:p>
            <a:endParaRPr kumimoji="1" lang="en-US" altLang="zh-CN" sz="2000" dirty="0"/>
          </a:p>
          <a:p>
            <a:r>
              <a:rPr kumimoji="1" lang="en-US" altLang="zh-CN" sz="2800" dirty="0"/>
              <a:t>Write messages to buffers </a:t>
            </a:r>
          </a:p>
          <a:p>
            <a:r>
              <a:rPr kumimoji="1" lang="en-US" altLang="zh-CN" sz="2000" dirty="0"/>
              <a:t>Receiver</a:t>
            </a:r>
            <a:r>
              <a:rPr kumimoji="1" lang="en-US" altLang="zh-CN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’</a:t>
            </a:r>
            <a:r>
              <a:rPr kumimoji="1" lang="en-US" altLang="zh-CN" sz="2000" dirty="0"/>
              <a:t>s CPU polls</a:t>
            </a:r>
          </a:p>
          <a:p>
            <a:r>
              <a:rPr kumimoji="1" lang="en-US" altLang="zh-CN" sz="2000" dirty="0"/>
              <a:t>Hardware acks the write</a:t>
            </a:r>
          </a:p>
          <a:p>
            <a:r>
              <a:rPr kumimoji="1" lang="en-US" altLang="zh-CN" sz="2000" dirty="0"/>
              <a:t>Also used as persistent 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A6E218-3349-4642-B5E3-4808DC580E23}"/>
              </a:ext>
            </a:extLst>
          </p:cNvPr>
          <p:cNvSpPr/>
          <p:nvPr/>
        </p:nvSpPr>
        <p:spPr>
          <a:xfrm>
            <a:off x="8691205" y="4484377"/>
            <a:ext cx="1968675" cy="11036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/>
              <a:t>Machine B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57E962F-8B0E-794A-83B8-183369B43875}"/>
              </a:ext>
            </a:extLst>
          </p:cNvPr>
          <p:cNvCxnSpPr/>
          <p:nvPr/>
        </p:nvCxnSpPr>
        <p:spPr>
          <a:xfrm flipV="1">
            <a:off x="10160000" y="3285408"/>
            <a:ext cx="0" cy="11989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127D664-65A1-6440-87F3-100FEA0FCA16}"/>
              </a:ext>
            </a:extLst>
          </p:cNvPr>
          <p:cNvCxnSpPr>
            <a:stCxn id="5" idx="1"/>
          </p:cNvCxnSpPr>
          <p:nvPr/>
        </p:nvCxnSpPr>
        <p:spPr>
          <a:xfrm flipH="1">
            <a:off x="8423303" y="2988039"/>
            <a:ext cx="1019467" cy="91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218B40EA-4033-7A45-BFDF-BB376F0A8469}"/>
              </a:ext>
            </a:extLst>
          </p:cNvPr>
          <p:cNvSpPr/>
          <p:nvPr/>
        </p:nvSpPr>
        <p:spPr>
          <a:xfrm>
            <a:off x="10261600" y="5029200"/>
            <a:ext cx="266932" cy="444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99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C7A00EB-EDB8-384D-ADC8-0527F9974C45}"/>
              </a:ext>
            </a:extLst>
          </p:cNvPr>
          <p:cNvSpPr/>
          <p:nvPr/>
        </p:nvSpPr>
        <p:spPr>
          <a:xfrm>
            <a:off x="6722532" y="1806938"/>
            <a:ext cx="3937349" cy="16220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0A70BB-66CC-A846-A3C1-07137790D002}"/>
              </a:ext>
            </a:extLst>
          </p:cNvPr>
          <p:cNvSpPr/>
          <p:nvPr/>
        </p:nvSpPr>
        <p:spPr>
          <a:xfrm>
            <a:off x="6868628" y="1935387"/>
            <a:ext cx="2436355" cy="13532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5E3B91-5597-9941-91A0-588B9338AFA2}"/>
              </a:ext>
            </a:extLst>
          </p:cNvPr>
          <p:cNvSpPr/>
          <p:nvPr/>
        </p:nvSpPr>
        <p:spPr>
          <a:xfrm>
            <a:off x="9442770" y="1935388"/>
            <a:ext cx="1073062" cy="601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8A388C-B5C6-D742-B2CC-80DF3533CBB2}"/>
              </a:ext>
            </a:extLst>
          </p:cNvPr>
          <p:cNvSpPr/>
          <p:nvPr/>
        </p:nvSpPr>
        <p:spPr>
          <a:xfrm>
            <a:off x="9442770" y="2687472"/>
            <a:ext cx="1073062" cy="601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NIC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AB6DCA-D944-BC43-AD73-77BADE3B71C1}"/>
              </a:ext>
            </a:extLst>
          </p:cNvPr>
          <p:cNvSpPr txBox="1"/>
          <p:nvPr/>
        </p:nvSpPr>
        <p:spPr>
          <a:xfrm>
            <a:off x="6939653" y="193538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Memory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3C984D-6B64-6547-B97C-50583478ABB1}"/>
              </a:ext>
            </a:extLst>
          </p:cNvPr>
          <p:cNvSpPr/>
          <p:nvPr/>
        </p:nvSpPr>
        <p:spPr>
          <a:xfrm>
            <a:off x="7654878" y="2856393"/>
            <a:ext cx="768425" cy="429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2 GB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同心圆 10">
            <a:extLst>
              <a:ext uri="{FF2B5EF4-FFF2-40B4-BE49-F238E27FC236}">
                <a16:creationId xmlns:a16="http://schemas.microsoft.com/office/drawing/2014/main" id="{14D7FA98-774F-4540-9356-065DAA09F5F3}"/>
              </a:ext>
            </a:extLst>
          </p:cNvPr>
          <p:cNvSpPr/>
          <p:nvPr/>
        </p:nvSpPr>
        <p:spPr>
          <a:xfrm>
            <a:off x="8873474" y="2854626"/>
            <a:ext cx="429016" cy="429016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同心圆 11">
            <a:extLst>
              <a:ext uri="{FF2B5EF4-FFF2-40B4-BE49-F238E27FC236}">
                <a16:creationId xmlns:a16="http://schemas.microsoft.com/office/drawing/2014/main" id="{72E45E1F-8B69-AA4D-9160-3753F500CFC8}"/>
              </a:ext>
            </a:extLst>
          </p:cNvPr>
          <p:cNvSpPr/>
          <p:nvPr/>
        </p:nvSpPr>
        <p:spPr>
          <a:xfrm>
            <a:off x="8432212" y="2853371"/>
            <a:ext cx="429016" cy="429016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同心圆 12">
            <a:extLst>
              <a:ext uri="{FF2B5EF4-FFF2-40B4-BE49-F238E27FC236}">
                <a16:creationId xmlns:a16="http://schemas.microsoft.com/office/drawing/2014/main" id="{A1F05A76-1CBC-8041-A95D-BD4C9EAF6039}"/>
              </a:ext>
            </a:extLst>
          </p:cNvPr>
          <p:cNvSpPr/>
          <p:nvPr/>
        </p:nvSpPr>
        <p:spPr>
          <a:xfrm>
            <a:off x="8426607" y="2419161"/>
            <a:ext cx="429016" cy="429016"/>
          </a:xfrm>
          <a:prstGeom prst="don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同心圆 13">
            <a:extLst>
              <a:ext uri="{FF2B5EF4-FFF2-40B4-BE49-F238E27FC236}">
                <a16:creationId xmlns:a16="http://schemas.microsoft.com/office/drawing/2014/main" id="{7D0F7B4B-DE36-4E4F-BA2C-E0A047879118}"/>
              </a:ext>
            </a:extLst>
          </p:cNvPr>
          <p:cNvSpPr/>
          <p:nvPr/>
        </p:nvSpPr>
        <p:spPr>
          <a:xfrm>
            <a:off x="8870175" y="2413105"/>
            <a:ext cx="429016" cy="429016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同心圆 14">
            <a:extLst>
              <a:ext uri="{FF2B5EF4-FFF2-40B4-BE49-F238E27FC236}">
                <a16:creationId xmlns:a16="http://schemas.microsoft.com/office/drawing/2014/main" id="{AF82359F-D96F-294C-84B6-239868022E7A}"/>
              </a:ext>
            </a:extLst>
          </p:cNvPr>
          <p:cNvSpPr/>
          <p:nvPr/>
        </p:nvSpPr>
        <p:spPr>
          <a:xfrm>
            <a:off x="8429912" y="2415407"/>
            <a:ext cx="429016" cy="429016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AD5C837-EC68-604B-82EA-2B6E704766FE}"/>
              </a:ext>
            </a:extLst>
          </p:cNvPr>
          <p:cNvSpPr/>
          <p:nvPr/>
        </p:nvSpPr>
        <p:spPr>
          <a:xfrm>
            <a:off x="7654878" y="2417548"/>
            <a:ext cx="768425" cy="429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2 GB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81253F-4B8A-B640-8BEC-81DBD8C2268B}"/>
              </a:ext>
            </a:extLst>
          </p:cNvPr>
          <p:cNvSpPr/>
          <p:nvPr/>
        </p:nvSpPr>
        <p:spPr>
          <a:xfrm>
            <a:off x="6875943" y="2857809"/>
            <a:ext cx="768425" cy="429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2 GB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79819B-1367-C34E-AB98-0C212AA7FA77}"/>
              </a:ext>
            </a:extLst>
          </p:cNvPr>
          <p:cNvSpPr/>
          <p:nvPr/>
        </p:nvSpPr>
        <p:spPr>
          <a:xfrm>
            <a:off x="6875947" y="2417551"/>
            <a:ext cx="768425" cy="429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2 GB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E3E5F83-46AA-9D41-9D2A-84916246D32E}"/>
              </a:ext>
            </a:extLst>
          </p:cNvPr>
          <p:cNvSpPr txBox="1"/>
          <p:nvPr/>
        </p:nvSpPr>
        <p:spPr>
          <a:xfrm>
            <a:off x="1027136" y="751561"/>
            <a:ext cx="57995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RDMA in FaRM</a:t>
            </a:r>
          </a:p>
          <a:p>
            <a:endParaRPr kumimoji="1" lang="en-US" altLang="zh-CN" sz="3200" dirty="0"/>
          </a:p>
          <a:p>
            <a:r>
              <a:rPr kumimoji="1" lang="en-US" altLang="zh-CN" sz="2800" dirty="0"/>
              <a:t>Read objects with RDMA</a:t>
            </a:r>
          </a:p>
          <a:p>
            <a:r>
              <a:rPr kumimoji="1" lang="en-US" altLang="zh-CN" sz="2000" dirty="0"/>
              <a:t>NIC performs DMA (CPU not involved)</a:t>
            </a:r>
          </a:p>
          <a:p>
            <a:r>
              <a:rPr kumimoji="1" lang="en-US" altLang="zh-CN" sz="2000" dirty="0"/>
              <a:t>Reads are consistent (NSDI 14)</a:t>
            </a:r>
          </a:p>
          <a:p>
            <a:endParaRPr kumimoji="1" lang="en-US" altLang="zh-CN" sz="2000" dirty="0"/>
          </a:p>
          <a:p>
            <a:r>
              <a:rPr kumimoji="1" lang="en-US" altLang="zh-CN" sz="2800" dirty="0"/>
              <a:t>Write messages to buffers </a:t>
            </a:r>
          </a:p>
          <a:p>
            <a:r>
              <a:rPr kumimoji="1" lang="en-US" altLang="zh-CN" sz="2000" dirty="0"/>
              <a:t>Receiver</a:t>
            </a:r>
            <a:r>
              <a:rPr kumimoji="1" lang="en-US" altLang="zh-CN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’</a:t>
            </a:r>
            <a:r>
              <a:rPr kumimoji="1" lang="en-US" altLang="zh-CN" sz="2000" dirty="0"/>
              <a:t>s CPU polls</a:t>
            </a:r>
          </a:p>
          <a:p>
            <a:r>
              <a:rPr kumimoji="1" lang="en-US" altLang="zh-CN" sz="2000" dirty="0"/>
              <a:t>Hardware acks the write</a:t>
            </a:r>
          </a:p>
          <a:p>
            <a:r>
              <a:rPr kumimoji="1" lang="en-US" altLang="zh-CN" sz="2000" dirty="0"/>
              <a:t>Also used as persistent 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A7B345E-D8CF-0840-93D0-389A973167A0}"/>
              </a:ext>
            </a:extLst>
          </p:cNvPr>
          <p:cNvSpPr/>
          <p:nvPr/>
        </p:nvSpPr>
        <p:spPr>
          <a:xfrm>
            <a:off x="8691205" y="4484377"/>
            <a:ext cx="1968675" cy="11036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/>
              <a:t>Machine B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AACAC3DF-06CF-8043-B7F2-96A1ACAFD425}"/>
              </a:ext>
            </a:extLst>
          </p:cNvPr>
          <p:cNvCxnSpPr/>
          <p:nvPr/>
        </p:nvCxnSpPr>
        <p:spPr>
          <a:xfrm flipV="1">
            <a:off x="9831384" y="3285408"/>
            <a:ext cx="0" cy="119896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EBD2388-8F02-0946-858D-6DEEEA60EBC4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8858928" y="2687472"/>
            <a:ext cx="583842" cy="3005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777E1B5C-9CEB-AC49-9DE0-3140285AE672}"/>
              </a:ext>
            </a:extLst>
          </p:cNvPr>
          <p:cNvCxnSpPr/>
          <p:nvPr/>
        </p:nvCxnSpPr>
        <p:spPr>
          <a:xfrm>
            <a:off x="10229850" y="3282387"/>
            <a:ext cx="0" cy="120199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C821A0A-ABB8-8449-B442-523963D4CF49}"/>
              </a:ext>
            </a:extLst>
          </p:cNvPr>
          <p:cNvSpPr txBox="1"/>
          <p:nvPr/>
        </p:nvSpPr>
        <p:spPr>
          <a:xfrm>
            <a:off x="10240117" y="377202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ACK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8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876</Words>
  <Application>Microsoft Macintosh PowerPoint</Application>
  <PresentationFormat>宽屏</PresentationFormat>
  <Paragraphs>286</Paragraphs>
  <Slides>33</Slides>
  <Notes>25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等线</vt:lpstr>
      <vt:lpstr>等线 Light</vt:lpstr>
      <vt:lpstr>Arial</vt:lpstr>
      <vt:lpstr>Cordia New</vt:lpstr>
      <vt:lpstr>Office 主题​​</vt:lpstr>
      <vt:lpstr>No compromises:  distributed transactions with consistency, availability, and performance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compromises:  distributed transactions with consistency, availability, and performance</dc:title>
  <dc:creator>林许 亚伦</dc:creator>
  <cp:lastModifiedBy>林许 亚伦</cp:lastModifiedBy>
  <cp:revision>78</cp:revision>
  <dcterms:created xsi:type="dcterms:W3CDTF">2019-04-19T04:52:22Z</dcterms:created>
  <dcterms:modified xsi:type="dcterms:W3CDTF">2019-04-26T08:18:41Z</dcterms:modified>
</cp:coreProperties>
</file>