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8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font" Target="fonts/font3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font" Target="fonts/font33.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font" Target="fonts/font36.fntdata"/><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59" Type="http://schemas.openxmlformats.org/officeDocument/2006/relationships/theme" Target="theme/theme1.xml"/><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font" Target="fonts/font3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fed86a3682_3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fed86a3682_3_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fed86a3682_1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g1fed86a3682_1_4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fed86a3682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g1fed86a3682_1_5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fed86a3682_1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8" name="Google Shape;1148;g1fed86a3682_1_6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fed86a3682_1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6" name="Google Shape;1266;g1fed86a3682_1_7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collects Inventory and Supply Chain Intelligence information to understand current position and ability to meet future demand</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fed86a3682_1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3" name="Google Shape;1383;g1fed86a3682_1_8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spcBef>
                <a:spcPts val="0"/>
              </a:spcBef>
              <a:spcAft>
                <a:spcPts val="0"/>
              </a:spcAft>
              <a:buSzPts val="1100"/>
              <a:buNone/>
            </a:pPr>
            <a:r>
              <a:rPr lang="en">
                <a:solidFill>
                  <a:schemeClr val="dk1"/>
                </a:solidFill>
              </a:rPr>
              <a:t>7. Notify partner</a:t>
            </a:r>
            <a:endParaRPr>
              <a:solidFill>
                <a:schemeClr val="dk1"/>
              </a:solidFill>
            </a:endParaRPr>
          </a:p>
          <a:p>
            <a:pPr marL="0" lvl="0" indent="0" algn="l" rtl="0">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1fed86a3682_1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9" name="Google Shape;1499;g1fed86a3682_1_10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fed86a3682_1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5" name="Google Shape;1615;g1fed86a3682_1_1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1fed86a3682_1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2" name="Google Shape;1732;g1fed86a3682_1_1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spcBef>
                <a:spcPts val="0"/>
              </a:spcBef>
              <a:spcAft>
                <a:spcPts val="0"/>
              </a:spcAft>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spcBef>
                <a:spcPts val="0"/>
              </a:spcBef>
              <a:spcAft>
                <a:spcPts val="0"/>
              </a:spcAft>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spcBef>
                <a:spcPts val="0"/>
              </a:spcBef>
              <a:spcAft>
                <a:spcPts val="0"/>
              </a:spcAft>
              <a:buNone/>
            </a:pPr>
            <a:endParaRPr>
              <a:solidFill>
                <a:srgbClr val="262626"/>
              </a:solidFill>
              <a:latin typeface="Red Hat Display"/>
              <a:ea typeface="Red Hat Display"/>
              <a:cs typeface="Red Hat Display"/>
              <a:sym typeface="Red Hat Display"/>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fed86a3682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1fed86a3682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fed86a3682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1fed86a3682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fed86a3682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1fed86a3682_1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fed86a3682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g1fed86a3682_1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fed86a3682_1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g1fed86a3682_1_13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fed86a3682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g1fed86a3682_1_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fed86a3682_3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g1fed86a3682_3_5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fed86a3682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g1fed86a3682_1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7" b="316"/>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5" r="2326"/>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7" b="316"/>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7" b="316"/>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7" b="316"/>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7" b="316"/>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7" b="316"/>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7" b="316"/>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7" b="316"/>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7" b="316"/>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7" b="316"/>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Medium"/>
                <a:ea typeface="Red Hat Display Medium"/>
                <a:cs typeface="Red Hat Display Medium"/>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Medium"/>
                <a:ea typeface="Red Hat Display Medium"/>
                <a:cs typeface="Red Hat Display Medium"/>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Medium"/>
                <a:ea typeface="Red Hat Display Medium"/>
                <a:cs typeface="Red Hat Display Medium"/>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5.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6"/>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6"/>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6"/>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Supply Chain Optimization</a:t>
            </a:r>
            <a:endParaRPr sz="1100" b="1" i="0" u="none" strike="noStrike" cap="none">
              <a:solidFill>
                <a:srgbClr val="F3F3F3"/>
              </a:solidFill>
              <a:latin typeface="Red Hat Display"/>
              <a:ea typeface="Red Hat Display"/>
              <a:cs typeface="Red Hat Display"/>
              <a:sym typeface="Red Hat Display"/>
            </a:endParaRPr>
          </a:p>
        </p:txBody>
      </p:sp>
      <p:sp>
        <p:nvSpPr>
          <p:cNvPr id="272" name="Google Shape;272;p36"/>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noStrike" cap="none">
              <a:solidFill>
                <a:srgbClr val="141414"/>
              </a:solidFill>
              <a:latin typeface="Red Hat Display"/>
              <a:ea typeface="Red Hat Display"/>
              <a:cs typeface="Red Hat Display"/>
              <a:sym typeface="Red Hat Display"/>
            </a:endParaRPr>
          </a:p>
        </p:txBody>
      </p:sp>
      <p:sp>
        <p:nvSpPr>
          <p:cNvPr id="273" name="Google Shape;273;p36"/>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6"/>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275" name="Google Shape;275;p36"/>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6"/>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Right product at the right time, matching customer expectations</a:t>
            </a:r>
            <a:endParaRPr sz="1000" b="0" i="0" u="none" strike="noStrike" cap="none">
              <a:solidFill>
                <a:srgbClr val="141414"/>
              </a:solidFill>
              <a:latin typeface="Red Hat Display"/>
              <a:ea typeface="Red Hat Display"/>
              <a:cs typeface="Red Hat Display"/>
              <a:sym typeface="Red Hat Display"/>
            </a:endParaRPr>
          </a:p>
        </p:txBody>
      </p:sp>
      <p:sp>
        <p:nvSpPr>
          <p:cNvPr id="277" name="Google Shape;277;p36"/>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Resilient inventory management systems</a:t>
            </a:r>
            <a:r>
              <a:rPr lang="en" sz="1000">
                <a:solidFill>
                  <a:srgbClr val="141414"/>
                </a:solidFill>
                <a:latin typeface="Red Hat Display"/>
                <a:ea typeface="Red Hat Display"/>
                <a:cs typeface="Red Hat Display"/>
                <a:sym typeface="Red Hat Display"/>
              </a:rPr>
              <a:t> </a:t>
            </a:r>
            <a:r>
              <a:rPr lang="en" sz="1000" b="0" i="0" u="none" strike="noStrike" cap="none">
                <a:solidFill>
                  <a:srgbClr val="141414"/>
                </a:solidFill>
                <a:latin typeface="Red Hat Display"/>
                <a:ea typeface="Red Hat Display"/>
                <a:cs typeface="Red Hat Display"/>
                <a:sym typeface="Red Hat Display"/>
              </a:rPr>
              <a:t>handle unexpected events and disruption to ensure business success</a:t>
            </a:r>
            <a:endParaRPr sz="1000" b="0" i="0" u="none" strike="noStrike" cap="none">
              <a:solidFill>
                <a:srgbClr val="141414"/>
              </a:solidFill>
              <a:latin typeface="Red Hat Display"/>
              <a:ea typeface="Red Hat Display"/>
              <a:cs typeface="Red Hat Display"/>
              <a:sym typeface="Red Hat Display"/>
            </a:endParaRPr>
          </a:p>
        </p:txBody>
      </p:sp>
      <p:pic>
        <p:nvPicPr>
          <p:cNvPr id="278" name="Google Shape;278;p36"/>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279" name="Google Shape;279;p36"/>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280" name="Google Shape;280;p36"/>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no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noStrike" cap="none">
              <a:solidFill>
                <a:srgbClr val="141414"/>
              </a:solidFill>
              <a:latin typeface="Red Hat Display"/>
              <a:ea typeface="Red Hat Display"/>
              <a:cs typeface="Red Hat Display"/>
              <a:sym typeface="Red Hat Display"/>
            </a:endParaRPr>
          </a:p>
        </p:txBody>
      </p:sp>
      <p:sp>
        <p:nvSpPr>
          <p:cNvPr id="281" name="Google Shape;281;p36"/>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2" name="Google Shape;282;p36"/>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283" name="Google Shape;283;p36"/>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284" name="Google Shape;284;p36"/>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285" name="Google Shape;285;p36"/>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286" name="Google Shape;286;p36"/>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87" name="Google Shape;287;p36"/>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88" name="Google Shape;288;p36"/>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89" name="Google Shape;289;p36"/>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6"/>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291" name="Google Shape;291;p36"/>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292" name="Google Shape;292;p36"/>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293" name="Google Shape;293;p36"/>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6"/>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295" name="Google Shape;295;p36"/>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296" name="Google Shape;296;p36"/>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297" name="Google Shape;297;p36"/>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298" name="Google Shape;298;p36"/>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299" name="Google Shape;299;p36"/>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300" name="Google Shape;300;p36"/>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01" name="Google Shape;301;p36"/>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02" name="Google Shape;302;p36"/>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303" name="Google Shape;303;p36"/>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304" name="Google Shape;304;p36"/>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305" name="Google Shape;305;p36"/>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306" name="Google Shape;306;p36"/>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307" name="Google Shape;307;p36"/>
          <p:cNvCxnSpPr>
            <a:stCxn id="268" idx="3"/>
            <a:endCxn id="289"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308" name="Google Shape;308;p36"/>
          <p:cNvCxnSpPr>
            <a:stCxn id="289" idx="3"/>
            <a:endCxn id="293"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309" name="Google Shape;309;p36"/>
          <p:cNvCxnSpPr>
            <a:stCxn id="293" idx="3"/>
            <a:endCxn id="297"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310" name="Google Shape;310;p36"/>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311" name="Google Shape;311;p36"/>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312" name="Google Shape;312;p36"/>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313" name="Google Shape;313;p36"/>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314" name="Google Shape;314;p36"/>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315" name="Google Shape;315;p36"/>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316" name="Google Shape;316;p36"/>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317" name="Google Shape;317;p36"/>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318" name="Google Shape;318;p36"/>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319" name="Google Shape;319;p36"/>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320" name="Google Shape;320;p36"/>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321" name="Google Shape;321;p36"/>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322" name="Google Shape;322;p36"/>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Perfect product delivery delighting customers</a:t>
            </a:r>
            <a:endParaRPr sz="1000" b="0" i="0" u="none" strike="noStrike" cap="none">
              <a:solidFill>
                <a:srgbClr val="141414"/>
              </a:solidFill>
              <a:latin typeface="Red Hat Display"/>
              <a:ea typeface="Red Hat Display"/>
              <a:cs typeface="Red Hat Display"/>
              <a:sym typeface="Red Hat Display"/>
            </a:endParaRPr>
          </a:p>
        </p:txBody>
      </p:sp>
      <p:sp>
        <p:nvSpPr>
          <p:cNvPr id="323" name="Google Shape;323;p36"/>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4" name="Google Shape;324;p36"/>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0" name="Google Shape;92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23" name="Google Shape;92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24" name="Google Shape;92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25" name="Google Shape;92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6" name="Google Shape;92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7" name="Google Shape;92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28" name="Google Shape;92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9" name="Google Shape;92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30" name="Google Shape;93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31" name="Google Shape;93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32" name="Google Shape;93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33" name="Google Shape;93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34" name="Google Shape;93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935" name="Google Shape;935;p45"/>
          <p:cNvCxnSpPr>
            <a:stCxn id="932" idx="2"/>
            <a:endCxn id="936"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937" name="Google Shape;937;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38" name="Google Shape;938;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39" name="Google Shape;939;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40" name="Google Shape;940;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42" name="Google Shape;942;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43" name="Google Shape;943;p45"/>
          <p:cNvCxnSpPr>
            <a:stCxn id="932" idx="0"/>
            <a:endCxn id="92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44" name="Google Shape;944;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45" name="Google Shape;945;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46" name="Google Shape;946;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47" name="Google Shape;947;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48" name="Google Shape;948;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49" name="Google Shape;949;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50" name="Google Shape;950;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51" name="Google Shape;951;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52" name="Google Shape;952;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53" name="Google Shape;953;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54" name="Google Shape;954;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5" name="Google Shape;955;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56" name="Google Shape;956;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957" name="Google Shape;957;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8" name="Google Shape;958;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59" name="Google Shape;959;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0" name="Google Shape;960;p45"/>
          <p:cNvCxnSpPr>
            <a:stCxn id="959" idx="1"/>
            <a:endCxn id="91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61" name="Google Shape;961;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2" name="Google Shape;962;p45"/>
          <p:cNvCxnSpPr>
            <a:endCxn id="963"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64" name="Google Shape;964;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5" name="Google Shape;965;p45"/>
          <p:cNvCxnSpPr>
            <a:endCxn id="966"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67" name="Google Shape;967;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68" name="Google Shape;968;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69" name="Google Shape;969;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70" name="Google Shape;970;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71" name="Google Shape;971;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72" name="Google Shape;972;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73" name="Google Shape;973;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74" name="Google Shape;974;p45"/>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1" name="Google Shape;981;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82" name="Google Shape;982;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83" name="Google Shape;983;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84" name="Google Shape;984;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6" name="Google Shape;986;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7" name="Google Shape;987;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8" name="Google Shape;988;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9" name="Google Shape;989;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0" name="Google Shape;990;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1" name="Google Shape;991;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2" name="Google Shape;992;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36" name="Google Shape;936;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4" name="Google Shape;994;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5" name="Google Shape;995;p45"/>
          <p:cNvCxnSpPr>
            <a:endCxn id="974"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963" name="Google Shape;963;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6" name="Google Shape;996;p45"/>
          <p:cNvCxnSpPr>
            <a:stCxn id="963" idx="2"/>
            <a:endCxn id="99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98" name="Google Shape;998;p45"/>
          <p:cNvCxnSpPr>
            <a:endCxn id="999"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000" name="Google Shape;1000;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99" name="Google Shape;999;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001" name="Google Shape;1001;p45"/>
          <p:cNvCxnSpPr>
            <a:endCxn id="1000"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002" name="Google Shape;1002;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7" name="Google Shape;997;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3" name="Google Shape;1003;p45"/>
          <p:cNvCxnSpPr>
            <a:endCxn id="1004"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004" name="Google Shape;1004;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05" name="Google Shape;1005;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6" name="Google Shape;1006;p45"/>
          <p:cNvCxnSpPr>
            <a:endCxn id="1005"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007" name="Google Shape;1007;p45"/>
          <p:cNvCxnSpPr>
            <a:endCxn id="1008"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009" name="Google Shape;1009;p45"/>
          <p:cNvCxnSpPr>
            <a:endCxn id="1010"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008" name="Google Shape;1008;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10" name="Google Shape;1010;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11" name="Google Shape;1011;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12" name="Google Shape;1012;p45"/>
          <p:cNvCxnSpPr>
            <a:stCxn id="921" idx="3"/>
            <a:endCxn id="923"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013" name="Google Shape;1013;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14" name="Google Shape;1014;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15" name="Google Shape;1015;p45"/>
          <p:cNvCxnSpPr>
            <a:stCxn id="92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16" name="Google Shape;1016;p45"/>
          <p:cNvCxnSpPr>
            <a:stCxn id="932" idx="1"/>
            <a:endCxn id="954"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17" name="Google Shape;1017;p45"/>
          <p:cNvCxnSpPr>
            <a:endCxn id="91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18" name="Google Shape;1018;p45"/>
          <p:cNvCxnSpPr>
            <a:stCxn id="977"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019" name="Google Shape;1019;p45"/>
          <p:cNvCxnSpPr>
            <a:stCxn id="1002"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020" name="Google Shape;1020;p45"/>
          <p:cNvCxnSpPr>
            <a:stCxn id="1011"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021" name="Google Shape;1021;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2" name="Google Shape;1022;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3" name="Google Shape;1023;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4" name="Google Shape;1024;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5" name="Google Shape;1025;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6" name="Google Shape;1026;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27" name="Google Shape;1027;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28" name="Google Shape;1028;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29" name="Google Shape;1029;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30" name="Google Shape;1030;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br>
              <a:rPr lang="en"/>
            </a:br>
            <a:r>
              <a:rPr lang="en"/>
              <a:t>(environmentexception)</a:t>
            </a:r>
            <a:endParaRPr/>
          </a:p>
        </p:txBody>
      </p:sp>
      <p:sp>
        <p:nvSpPr>
          <p:cNvPr id="1039" name="Google Shape;1039;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2" name="Google Shape;1042;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3" name="Google Shape;1043;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44" name="Google Shape;1044;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5" name="Google Shape;1045;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6" name="Google Shape;1046;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7" name="Google Shape;1047;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8" name="Google Shape;1048;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9" name="Google Shape;1049;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50" name="Google Shape;1050;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051" name="Google Shape;1051;p46"/>
          <p:cNvCxnSpPr>
            <a:stCxn id="1048" idx="2"/>
            <a:endCxn id="1052"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053" name="Google Shape;1053;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54" name="Google Shape;1054;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55" name="Google Shape;1055;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56" name="Google Shape;1056;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57" name="Google Shape;1057;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58" name="Google Shape;1058;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9" name="Google Shape;1059;p46"/>
          <p:cNvCxnSpPr>
            <a:stCxn id="1048" idx="0"/>
            <a:endCxn id="103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60" name="Google Shape;1060;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61" name="Google Shape;1061;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62" name="Google Shape;1062;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63" name="Google Shape;1063;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64" name="Google Shape;1064;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65" name="Google Shape;1065;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66" name="Google Shape;1066;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67" name="Google Shape;1067;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68" name="Google Shape;1068;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9" name="Google Shape;1069;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70" name="Google Shape;1070;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1" name="Google Shape;1071;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72" name="Google Shape;1072;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073" name="Google Shape;1073;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74" name="Google Shape;1074;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75" name="Google Shape;1075;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76" name="Google Shape;1076;p46"/>
          <p:cNvCxnSpPr>
            <a:stCxn id="1075" idx="1"/>
            <a:endCxn id="103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77" name="Google Shape;1077;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78" name="Google Shape;1078;p46"/>
          <p:cNvCxnSpPr>
            <a:endCxn id="107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1" name="Google Shape;1081;p46"/>
          <p:cNvCxnSpPr>
            <a:endCxn id="108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83" name="Google Shape;1083;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84" name="Google Shape;1084;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85" name="Google Shape;1085;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6" name="Google Shape;1086;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7" name="Google Shape;1087;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8" name="Google Shape;1088;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9" name="Google Shape;1089;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90" name="Google Shape;1090;p46"/>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91" name="Google Shape;1091;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97" name="Google Shape;1097;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8" name="Google Shape;1098;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9" name="Google Shape;1099;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100" name="Google Shape;1100;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3" name="Google Shape;1103;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5" name="Google Shape;1105;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6" name="Google Shape;1106;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7" name="Google Shape;1107;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8" name="Google Shape;1108;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9" name="Google Shape;1109;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52" name="Google Shape;1052;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0" name="Google Shape;1110;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1" name="Google Shape;1111;p46"/>
          <p:cNvCxnSpPr>
            <a:endCxn id="1090"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079" name="Google Shape;1079;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2" name="Google Shape;1112;p46"/>
          <p:cNvCxnSpPr>
            <a:stCxn id="1079" idx="2"/>
            <a:endCxn id="111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14" name="Google Shape;1114;p46"/>
          <p:cNvCxnSpPr>
            <a:endCxn id="111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16" name="Google Shape;1116;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15" name="Google Shape;1115;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17" name="Google Shape;1117;p46"/>
          <p:cNvCxnSpPr>
            <a:endCxn id="111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18" name="Google Shape;1118;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3" name="Google Shape;1113;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endCxn id="112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20" name="Google Shape;1120;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21" name="Google Shape;1121;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22" name="Google Shape;1122;p46"/>
          <p:cNvCxnSpPr>
            <a:endCxn id="112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23" name="Google Shape;1123;p46"/>
          <p:cNvCxnSpPr>
            <a:endCxn id="112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25" name="Google Shape;1125;p46"/>
          <p:cNvCxnSpPr>
            <a:endCxn id="112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24" name="Google Shape;1124;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26" name="Google Shape;1126;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27" name="Google Shape;1127;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28" name="Google Shape;1128;p46"/>
          <p:cNvCxnSpPr>
            <a:stCxn id="1037" idx="3"/>
            <a:endCxn id="1039"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129" name="Google Shape;1129;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30" name="Google Shape;1130;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31" name="Google Shape;1131;p46"/>
          <p:cNvCxnSpPr>
            <a:stCxn id="103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32" name="Google Shape;1132;p46"/>
          <p:cNvCxnSpPr>
            <a:stCxn id="1048" idx="1"/>
            <a:endCxn id="107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33" name="Google Shape;1133;p46"/>
          <p:cNvCxnSpPr>
            <a:endCxn id="103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34" name="Google Shape;1134;p46"/>
          <p:cNvCxnSpPr>
            <a:stCxn id="1093"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135" name="Google Shape;1135;p46"/>
          <p:cNvCxnSpPr>
            <a:stCxn id="1118"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136" name="Google Shape;1136;p46"/>
          <p:cNvCxnSpPr>
            <a:stCxn id="1127"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137" name="Google Shape;1137;p46"/>
          <p:cNvSpPr/>
          <p:nvPr/>
        </p:nvSpPr>
        <p:spPr>
          <a:xfrm>
            <a:off x="8356500" y="3205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8" name="Google Shape;113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9" name="Google Shape;113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0" name="Google Shape;114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335050" y="359365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2" name="Google Shape;1142;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3" name="Google Shape;1143;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4" name="Google Shape;1144;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5" name="Google Shape;1145;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1" name="Google Shape;1151;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txBox="1">
            <a:spLocks noGrp="1"/>
          </p:cNvSpPr>
          <p:nvPr>
            <p:ph type="subTitle" idx="1"/>
          </p:nvPr>
        </p:nvSpPr>
        <p:spPr>
          <a:xfrm>
            <a:off x="194400" y="172775"/>
            <a:ext cx="18771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br>
              <a:rPr lang="en"/>
            </a:br>
            <a:r>
              <a:rPr lang="en"/>
              <a:t>(contamination / recall)</a:t>
            </a:r>
            <a:endParaRPr/>
          </a:p>
        </p:txBody>
      </p:sp>
      <p:sp>
        <p:nvSpPr>
          <p:cNvPr id="1154" name="Google Shape;1154;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0" name="Google Shape;1160;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1" name="Google Shape;1161;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2" name="Google Shape;1162;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3" name="Google Shape;1163;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4" name="Google Shape;1164;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5" name="Google Shape;1165;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166" name="Google Shape;1166;p47"/>
          <p:cNvCxnSpPr>
            <a:stCxn id="1163" idx="2"/>
            <a:endCxn id="1167"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168" name="Google Shape;1168;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9" name="Google Shape;1169;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70" name="Google Shape;1170;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71" name="Google Shape;1171;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72" name="Google Shape;1172;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73" name="Google Shape;1173;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74" name="Google Shape;1174;p47"/>
          <p:cNvCxnSpPr>
            <a:stCxn id="1163" idx="0"/>
            <a:endCxn id="115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75" name="Google Shape;1175;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6" name="Google Shape;1176;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7" name="Google Shape;1177;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8" name="Google Shape;1178;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9" name="Google Shape;1179;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80" name="Google Shape;1180;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81" name="Google Shape;1181;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82" name="Google Shape;1182;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83" name="Google Shape;1183;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84" name="Google Shape;1184;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85" name="Google Shape;1185;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6" name="Google Shape;1186;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7" name="Google Shape;1187;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188" name="Google Shape;1188;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9" name="Google Shape;1189;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90" name="Google Shape;1190;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91" name="Google Shape;1191;p47"/>
          <p:cNvCxnSpPr>
            <a:stCxn id="1190" idx="1"/>
            <a:endCxn id="115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92" name="Google Shape;1192;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93" name="Google Shape;1193;p47"/>
          <p:cNvCxnSpPr>
            <a:endCxn id="1194"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a:endCxn id="1197"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9" name="Google Shape;1199;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200" name="Google Shape;1200;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1" name="Google Shape;1201;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2" name="Google Shape;1202;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3" name="Google Shape;1203;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04" name="Google Shape;1204;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205" name="Google Shape;1205;p47"/>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6" name="Google Shape;1206;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7" name="Google Shape;1207;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8" name="Google Shape;1208;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9" name="Google Shape;1209;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12" name="Google Shape;1212;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13" name="Google Shape;1213;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14" name="Google Shape;1214;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15" name="Google Shape;1215;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7" name="Google Shape;1197;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1" name="Google Shape;1221;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3" name="Google Shape;1223;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4" name="Google Shape;1224;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67" name="Google Shape;1167;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5" name="Google Shape;1225;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6" name="Google Shape;1226;p47"/>
          <p:cNvCxnSpPr>
            <a:endCxn id="1205"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194" name="Google Shape;1194;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7" name="Google Shape;1227;p47"/>
          <p:cNvCxnSpPr>
            <a:stCxn id="1194" idx="2"/>
            <a:endCxn id="1228"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9" name="Google Shape;1229;p47"/>
          <p:cNvCxnSpPr>
            <a:endCxn id="1230"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31" name="Google Shape;1231;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30" name="Google Shape;1230;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32" name="Google Shape;1232;p47"/>
          <p:cNvCxnSpPr>
            <a:endCxn id="1231"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8" name="Google Shape;1228;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4" name="Google Shape;1234;p47"/>
          <p:cNvCxnSpPr>
            <a:endCxn id="1235"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35" name="Google Shape;1235;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endCxn id="1236"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8" name="Google Shape;1238;p47"/>
          <p:cNvCxnSpPr>
            <a:endCxn id="1239"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40" name="Google Shape;1240;p47"/>
          <p:cNvCxnSpPr>
            <a:endCxn id="1241"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9" name="Google Shape;1239;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41" name="Google Shape;1241;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42" name="Google Shape;1242;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43" name="Google Shape;1243;p47"/>
          <p:cNvCxnSpPr>
            <a:stCxn id="1152" idx="3"/>
            <a:endCxn id="1154"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244" name="Google Shape;1244;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45" name="Google Shape;1245;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6" name="Google Shape;1246;p47"/>
          <p:cNvCxnSpPr>
            <a:stCxn id="115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7" name="Google Shape;1247;p47"/>
          <p:cNvCxnSpPr>
            <a:stCxn id="1163" idx="1"/>
            <a:endCxn id="1185"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8" name="Google Shape;1248;p47"/>
          <p:cNvCxnSpPr>
            <a:endCxn id="115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9" name="Google Shape;1249;p47"/>
          <p:cNvCxnSpPr>
            <a:stCxn id="1208"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250" name="Google Shape;1250;p47"/>
          <p:cNvCxnSpPr>
            <a:stCxn id="1233"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251" name="Google Shape;1251;p47"/>
          <p:cNvCxnSpPr>
            <a:stCxn id="1242"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252" name="Google Shape;1252;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53" name="Google Shape;1253;p47"/>
          <p:cNvCxnSpPr>
            <a:stCxn id="1217" idx="2"/>
            <a:endCxn id="1252"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54" name="Google Shape;1254;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5" name="Google Shape;1255;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8" name="Google Shape;1258;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9" name="Google Shape;1259;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0" name="Google Shape;1260;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61" name="Google Shape;1261;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2" name="Google Shape;1262;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r>
              <a:rPr lang="en" sz="1200" b="0" i="0" u="none" strike="noStrike" cap="none">
                <a:solidFill>
                  <a:schemeClr val="lt1"/>
                </a:solidFill>
                <a:latin typeface="Red Hat Text Medium"/>
                <a:ea typeface="Red Hat Text Medium"/>
                <a:cs typeface="Red Hat Text Medium"/>
                <a:sym typeface="Red Hat Text Medium"/>
              </a:rPr>
              <a:t>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63" name="Google Shape;1263;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1" name="Google Shape;1271;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p:txBody>
      </p:sp>
      <p:sp>
        <p:nvSpPr>
          <p:cNvPr id="1272" name="Google Shape;1272;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1" name="Google Shape;1281;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2" name="Google Shape;1282;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3" name="Google Shape;1283;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284" name="Google Shape;1284;p48"/>
          <p:cNvCxnSpPr>
            <a:stCxn id="1281" idx="2"/>
            <a:endCxn id="1285"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286" name="Google Shape;1286;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7" name="Google Shape;1287;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8" name="Google Shape;1288;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9" name="Google Shape;1289;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90" name="Google Shape;1290;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91" name="Google Shape;1291;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92" name="Google Shape;1292;p48"/>
          <p:cNvCxnSpPr>
            <a:stCxn id="1281" idx="0"/>
            <a:endCxn id="127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3" name="Google Shape;1293;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4" name="Google Shape;1294;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6" name="Google Shape;1296;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7" name="Google Shape;1297;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8" name="Google Shape;1298;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9" name="Google Shape;1299;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300" name="Google Shape;1300;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301" name="Google Shape;1301;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302" name="Google Shape;1302;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3" name="Google Shape;1303;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4" name="Google Shape;1304;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5" name="Google Shape;1305;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306" name="Google Shape;1306;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7" name="Google Shape;1307;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8" name="Google Shape;1308;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9" name="Google Shape;1309;p48"/>
          <p:cNvCxnSpPr>
            <a:stCxn id="1308" idx="1"/>
            <a:endCxn id="126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10" name="Google Shape;1310;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11" name="Google Shape;1311;p48"/>
          <p:cNvCxnSpPr>
            <a:endCxn id="131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a:endCxn id="131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0" name="Google Shape;1320;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1" name="Google Shape;1321;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22" name="Google Shape;1322;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3" name="Google Shape;1323;p48"/>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7" name="Google Shape;1327;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8" name="Google Shape;1328;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9" name="Google Shape;1329;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30" name="Google Shape;1330;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31" name="Google Shape;1331;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32" name="Google Shape;1332;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3" name="Google Shape;1333;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5" name="Google Shape;1315;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2" name="Google Shape;1342;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5" name="Google Shape;1285;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4" name="Google Shape;1344;p48"/>
          <p:cNvCxnSpPr>
            <a:endCxn id="1323"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312" name="Google Shape;1312;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5" name="Google Shape;1345;p48"/>
          <p:cNvCxnSpPr>
            <a:stCxn id="1312" idx="2"/>
            <a:endCxn id="134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7" name="Google Shape;1347;p48"/>
          <p:cNvCxnSpPr>
            <a:endCxn id="134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9" name="Google Shape;1349;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8" name="Google Shape;1348;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50" name="Google Shape;1350;p48"/>
          <p:cNvCxnSpPr>
            <a:endCxn id="134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51" name="Google Shape;1351;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6" name="Google Shape;1346;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3" name="Google Shape;1353;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4" name="Google Shape;1354;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5" name="Google Shape;1355;p48"/>
          <p:cNvCxnSpPr>
            <a:endCxn id="135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6" name="Google Shape;1356;p48"/>
          <p:cNvCxnSpPr>
            <a:endCxn id="135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8" name="Google Shape;1358;p48"/>
          <p:cNvCxnSpPr>
            <a:endCxn id="135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7" name="Google Shape;1357;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9" name="Google Shape;1359;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60" name="Google Shape;1360;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61" name="Google Shape;1361;p48"/>
          <p:cNvCxnSpPr>
            <a:stCxn id="1270" idx="3"/>
            <a:endCxn id="1272"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362" name="Google Shape;1362;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3" name="Google Shape;1363;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4" name="Google Shape;1364;p48"/>
          <p:cNvCxnSpPr>
            <a:stCxn id="126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5" name="Google Shape;1365;p48"/>
          <p:cNvCxnSpPr>
            <a:stCxn id="1281" idx="1"/>
            <a:endCxn id="130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6" name="Google Shape;1366;p48"/>
          <p:cNvCxnSpPr>
            <a:endCxn id="126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7" name="Google Shape;1367;p48"/>
          <p:cNvCxnSpPr>
            <a:stCxn id="1326"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368" name="Google Shape;1368;p48"/>
          <p:cNvCxnSpPr>
            <a:stCxn id="1351"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369" name="Google Shape;1369;p48"/>
          <p:cNvCxnSpPr>
            <a:stCxn id="1360"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370" name="Google Shape;1370;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8" name="Google Shape;1378;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9" name="Google Shape;1379;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80" name="Google Shape;1380;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6" name="Google Shape;1386;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8" name="Google Shape;1388;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89" name="Google Shape;1389;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1" name="Google Shape;1391;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399" name="Google Shape;1399;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0" name="Google Shape;1400;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401" name="Google Shape;1401;p49"/>
          <p:cNvCxnSpPr>
            <a:stCxn id="1398" idx="2"/>
            <a:endCxn id="1402"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398" idx="0"/>
            <a:endCxn id="138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2" name="Google Shape;1402;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1" name="Google Shape;1461;p49"/>
          <p:cNvCxnSpPr>
            <a:endCxn id="1440"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7" idx="3"/>
            <a:endCxn id="1389"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398"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2" name="Google Shape;1502;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4" name="Google Shape;1504;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Last Mile Delivery (intelligent order)</a:t>
            </a:r>
            <a:endParaRPr/>
          </a:p>
        </p:txBody>
      </p:sp>
      <p:sp>
        <p:nvSpPr>
          <p:cNvPr id="1505" name="Google Shape;1505;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6" name="Google Shape;1506;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07" name="Google Shape;1507;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8" name="Google Shape;1508;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0" name="Google Shape;1510;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15" name="Google Shape;1515;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16" name="Google Shape;1516;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517" name="Google Shape;1517;p50"/>
          <p:cNvCxnSpPr>
            <a:stCxn id="1514" idx="2"/>
            <a:endCxn id="1518"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519" name="Google Shape;1519;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0" name="Google Shape;1520;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1" name="Google Shape;1521;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2" name="Google Shape;1522;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3" name="Google Shape;1523;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4" name="Google Shape;1524;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5" name="Google Shape;1525;p50"/>
          <p:cNvCxnSpPr>
            <a:stCxn id="1514" idx="0"/>
            <a:endCxn id="1503"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6" name="Google Shape;1526;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27" name="Google Shape;1527;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28" name="Google Shape;1528;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29" name="Google Shape;1529;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0" name="Google Shape;1530;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2" name="Google Shape;1532;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3" name="Google Shape;1533;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4" name="Google Shape;1534;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5" name="Google Shape;1535;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6" name="Google Shape;1536;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37" name="Google Shape;1537;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38" name="Google Shape;1538;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539" name="Google Shape;1539;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0" name="Google Shape;1540;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1" name="Google Shape;1541;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2" name="Google Shape;1542;p50"/>
          <p:cNvCxnSpPr>
            <a:stCxn id="1541" idx="1"/>
            <a:endCxn id="1501"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3" name="Google Shape;1543;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4" name="Google Shape;1544;p50"/>
          <p:cNvCxnSpPr>
            <a:endCxn id="1545"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6" name="Google Shape;1546;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47" name="Google Shape;1547;p50"/>
          <p:cNvCxnSpPr>
            <a:endCxn id="1548"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1" name="Google Shape;1551;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6" name="Google Shape;1556;p50"/>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57" name="Google Shape;1557;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58" name="Google Shape;1558;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9" name="Google Shape;1559;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3" name="Google Shape;1563;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4" name="Google Shape;1564;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5" name="Google Shape;1565;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6" name="Google Shape;1566;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7" name="Google Shape;1567;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8" name="Google Shape;1568;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9" name="Google Shape;1569;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77" name="Google Shape;1577;p50"/>
          <p:cNvCxnSpPr>
            <a:endCxn id="1556"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545" name="Google Shape;1545;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78" name="Google Shape;1578;p50"/>
          <p:cNvCxnSpPr>
            <a:stCxn id="1545" idx="2"/>
            <a:endCxn id="1579"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0" name="Google Shape;1580;p50"/>
          <p:cNvCxnSpPr>
            <a:endCxn id="1581"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2" name="Google Shape;1582;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1" name="Google Shape;1581;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3" name="Google Shape;1583;p50"/>
          <p:cNvCxnSpPr>
            <a:endCxn id="1582"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4" name="Google Shape;1584;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5" name="Google Shape;1585;p50"/>
          <p:cNvCxnSpPr>
            <a:endCxn id="1586"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6" name="Google Shape;1586;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7" name="Google Shape;1587;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7"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89" name="Google Shape;1589;p50"/>
          <p:cNvCxnSpPr>
            <a:endCxn id="1590"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1" name="Google Shape;1591;p50"/>
          <p:cNvCxnSpPr>
            <a:endCxn id="1592"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0" name="Google Shape;1590;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2" name="Google Shape;1592;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3" name="Google Shape;1593;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4" name="Google Shape;1594;p50"/>
          <p:cNvCxnSpPr>
            <a:stCxn id="1503" idx="3"/>
            <a:endCxn id="1505"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595" name="Google Shape;1595;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6" name="Google Shape;1596;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597" name="Google Shape;1597;p50"/>
          <p:cNvCxnSpPr>
            <a:stCxn id="1502"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598" name="Google Shape;1598;p50"/>
          <p:cNvCxnSpPr>
            <a:stCxn id="1514" idx="1"/>
            <a:endCxn id="1536"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599" name="Google Shape;1599;p50"/>
          <p:cNvCxnSpPr>
            <a:endCxn id="1501"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0" name="Google Shape;1600;p50"/>
          <p:cNvCxnSpPr>
            <a:stCxn id="1559"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601" name="Google Shape;1601;p50"/>
          <p:cNvCxnSpPr>
            <a:stCxn id="1584"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602" name="Google Shape;1602;p50"/>
          <p:cNvCxnSpPr>
            <a:stCxn id="1593"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603" name="Google Shape;1603;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4" name="Google Shape;1604;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5" name="Google Shape;1605;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6" name="Google Shape;1606;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60392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6619150"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8" name="Google Shape;1618;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0" name="Google Shape;1620;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Last Mile Delivery (perfect order)</a:t>
            </a:r>
            <a:endParaRPr/>
          </a:p>
        </p:txBody>
      </p:sp>
      <p:sp>
        <p:nvSpPr>
          <p:cNvPr id="1621" name="Google Shape;1621;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2" name="Google Shape;1622;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23" name="Google Shape;1623;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24" name="Google Shape;1624;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25" name="Google Shape;1625;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26" name="Google Shape;1626;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27" name="Google Shape;1627;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29" name="Google Shape;1629;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1" name="Google Shape;1631;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32" name="Google Shape;1632;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633" name="Google Shape;1633;p51"/>
          <p:cNvCxnSpPr>
            <a:stCxn id="1630" idx="2"/>
            <a:endCxn id="1634"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635" name="Google Shape;1635;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36" name="Google Shape;1636;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37" name="Google Shape;1637;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38" name="Google Shape;1638;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39" name="Google Shape;1639;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0" name="Google Shape;1640;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1" name="Google Shape;1641;p51"/>
          <p:cNvCxnSpPr>
            <a:stCxn id="1630" idx="0"/>
            <a:endCxn id="161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2" name="Google Shape;1642;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3" name="Google Shape;1643;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44" name="Google Shape;1644;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45" name="Google Shape;1645;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46" name="Google Shape;1646;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47" name="Google Shape;1647;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48" name="Google Shape;1648;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49" name="Google Shape;1649;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0" name="Google Shape;1650;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1" name="Google Shape;1651;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2" name="Google Shape;1652;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3" name="Google Shape;1653;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54" name="Google Shape;1654;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655" name="Google Shape;1655;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56" name="Google Shape;1656;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57" name="Google Shape;1657;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58" name="Google Shape;1658;p51"/>
          <p:cNvCxnSpPr>
            <a:stCxn id="1657" idx="1"/>
            <a:endCxn id="161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59" name="Google Shape;1659;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0" name="Google Shape;1660;p51"/>
          <p:cNvCxnSpPr>
            <a:endCxn id="166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2" name="Google Shape;1662;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3" name="Google Shape;1663;p51"/>
          <p:cNvCxnSpPr>
            <a:endCxn id="166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65" name="Google Shape;1665;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66" name="Google Shape;1666;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67" name="Google Shape;1667;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0" name="Google Shape;1670;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2" name="Google Shape;1672;p51"/>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3" name="Google Shape;1673;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4" name="Google Shape;1674;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5" name="Google Shape;1675;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6" name="Google Shape;1676;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7" name="Google Shape;1677;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8" name="Google Shape;1678;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79" name="Google Shape;1679;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0" name="Google Shape;1680;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1" name="Google Shape;1681;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2" name="Google Shape;1682;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64" name="Google Shape;1664;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5" name="Google Shape;1685;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6" name="Google Shape;1686;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7" name="Google Shape;1687;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8" name="Google Shape;1688;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93" name="Google Shape;1693;p51"/>
          <p:cNvCxnSpPr>
            <a:endCxn id="1672"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661" name="Google Shape;1661;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94" name="Google Shape;1694;p51"/>
          <p:cNvCxnSpPr>
            <a:stCxn id="1661" idx="2"/>
            <a:endCxn id="169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696" name="Google Shape;1696;p51"/>
          <p:cNvCxnSpPr>
            <a:endCxn id="169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698" name="Google Shape;1698;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697" name="Google Shape;1697;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699" name="Google Shape;1699;p51"/>
          <p:cNvCxnSpPr>
            <a:endCxn id="169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0" name="Google Shape;1700;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1" name="Google Shape;1701;p51"/>
          <p:cNvCxnSpPr>
            <a:endCxn id="170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2" name="Google Shape;1702;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3" name="Google Shape;1703;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4" name="Google Shape;1704;p51"/>
          <p:cNvCxnSpPr>
            <a:endCxn id="170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05" name="Google Shape;1705;p51"/>
          <p:cNvCxnSpPr>
            <a:endCxn id="170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07" name="Google Shape;1707;p51"/>
          <p:cNvCxnSpPr>
            <a:endCxn id="170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8" name="Google Shape;1708;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stCxn id="1619" idx="3"/>
            <a:endCxn id="1621"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711" name="Google Shape;1711;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2" name="Google Shape;1712;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3" name="Google Shape;1713;p51"/>
          <p:cNvCxnSpPr>
            <a:stCxn id="161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14" name="Google Shape;1714;p51"/>
          <p:cNvCxnSpPr>
            <a:stCxn id="1630" idx="1"/>
            <a:endCxn id="165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15" name="Google Shape;1715;p51"/>
          <p:cNvCxnSpPr>
            <a:endCxn id="161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16" name="Google Shape;1716;p51"/>
          <p:cNvCxnSpPr>
            <a:stCxn id="1675"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717" name="Google Shape;1717;p51"/>
          <p:cNvCxnSpPr>
            <a:stCxn id="1700"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718" name="Google Shape;1718;p51"/>
          <p:cNvCxnSpPr>
            <a:stCxn id="1709"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719" name="Google Shape;1719;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0" name="Google Shape;1720;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1" name="Google Shape;1721;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2" name="Google Shape;1722;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3" name="Google Shape;1723;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4" name="Google Shape;1724;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5" name="Google Shape;1725;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661000"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6619150"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5" name="Google Shape;1735;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7" name="Google Shape;1737;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Last Mile Delivery (sustainability)</a:t>
            </a:r>
            <a:endParaRPr/>
          </a:p>
        </p:txBody>
      </p:sp>
      <p:sp>
        <p:nvSpPr>
          <p:cNvPr id="1738" name="Google Shape;1738;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40" name="Google Shape;1740;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1" name="Google Shape;1741;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2" name="Google Shape;1742;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43" name="Google Shape;1743;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4" name="Google Shape;1744;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5" name="Google Shape;1745;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6" name="Google Shape;1746;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47" name="Google Shape;1747;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48" name="Google Shape;1748;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49" name="Google Shape;1749;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1750" name="Google Shape;1750;p52"/>
          <p:cNvCxnSpPr>
            <a:stCxn id="1747" idx="2"/>
            <a:endCxn id="1751"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1752" name="Google Shape;1752;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53" name="Google Shape;1753;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54" name="Google Shape;1754;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55" name="Google Shape;1755;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56" name="Google Shape;1756;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57" name="Google Shape;1757;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58" name="Google Shape;1758;p52"/>
          <p:cNvCxnSpPr>
            <a:stCxn id="1747" idx="0"/>
            <a:endCxn id="1736"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59" name="Google Shape;1759;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0" name="Google Shape;1760;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61" name="Google Shape;1761;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62" name="Google Shape;1762;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63" name="Google Shape;1763;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64" name="Google Shape;1764;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65" name="Google Shape;1765;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66" name="Google Shape;1766;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67" name="Google Shape;1767;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68" name="Google Shape;1768;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69" name="Google Shape;1769;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0" name="Google Shape;1770;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71" name="Google Shape;1771;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772" name="Google Shape;1772;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73" name="Google Shape;1773;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74" name="Google Shape;1774;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75" name="Google Shape;1775;p52"/>
          <p:cNvCxnSpPr>
            <a:stCxn id="1774" idx="1"/>
            <a:endCxn id="1734"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76" name="Google Shape;1776;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77" name="Google Shape;1777;p52"/>
          <p:cNvCxnSpPr>
            <a:endCxn id="177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79" name="Google Shape;1779;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0" name="Google Shape;1780;p52"/>
          <p:cNvCxnSpPr>
            <a:endCxn id="178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82" name="Google Shape;1782;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83" name="Google Shape;1783;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84" name="Google Shape;1784;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5" name="Google Shape;1785;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6" name="Google Shape;1786;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7" name="Google Shape;1787;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89" name="Google Shape;1789;p52"/>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1" name="Google Shape;1791;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2" name="Google Shape;1792;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3" name="Google Shape;1793;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4" name="Google Shape;1794;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5" name="Google Shape;1795;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96" name="Google Shape;1796;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797" name="Google Shape;1797;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798" name="Google Shape;1798;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799" name="Google Shape;1799;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81" name="Google Shape;1781;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5" name="Google Shape;1805;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6" name="Google Shape;1806;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7" name="Google Shape;1807;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8" name="Google Shape;1808;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10" name="Google Shape;1810;p52"/>
          <p:cNvCxnSpPr>
            <a:endCxn id="1789"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1778" name="Google Shape;1778;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11" name="Google Shape;1811;p52"/>
          <p:cNvCxnSpPr>
            <a:stCxn id="1778" idx="2"/>
            <a:endCxn id="181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13" name="Google Shape;1813;p52"/>
          <p:cNvCxnSpPr>
            <a:endCxn id="181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15" name="Google Shape;1815;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14" name="Google Shape;1814;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16" name="Google Shape;1816;p52"/>
          <p:cNvCxnSpPr>
            <a:endCxn id="181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17" name="Google Shape;1817;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18" name="Google Shape;1818;p52"/>
          <p:cNvCxnSpPr>
            <a:endCxn id="181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19" name="Google Shape;1819;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0" name="Google Shape;1820;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1" name="Google Shape;1821;p52"/>
          <p:cNvCxnSpPr>
            <a:endCxn id="182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22" name="Google Shape;1822;p52"/>
          <p:cNvCxnSpPr>
            <a:endCxn id="182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24" name="Google Shape;1824;p52"/>
          <p:cNvCxnSpPr>
            <a:endCxn id="182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23" name="Google Shape;1823;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5" name="Google Shape;1825;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6" name="Google Shape;1826;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stCxn id="1736" idx="3"/>
            <a:endCxn id="1738"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1828" name="Google Shape;1828;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29" name="Google Shape;1829;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0" name="Google Shape;1830;p52"/>
          <p:cNvCxnSpPr>
            <a:stCxn id="1735"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31" name="Google Shape;1831;p52"/>
          <p:cNvCxnSpPr>
            <a:stCxn id="1747" idx="1"/>
            <a:endCxn id="176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32" name="Google Shape;1832;p52"/>
          <p:cNvCxnSpPr>
            <a:endCxn id="1734"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33" name="Google Shape;1833;p52"/>
          <p:cNvCxnSpPr>
            <a:stCxn id="1792"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1834" name="Google Shape;1834;p52"/>
          <p:cNvCxnSpPr>
            <a:stCxn id="1817"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1835" name="Google Shape;1835;p52"/>
          <p:cNvCxnSpPr>
            <a:stCxn id="1826"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1836" name="Google Shape;1836;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37" name="Google Shape;1837;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38" name="Google Shape;1838;p52"/>
          <p:cNvSpPr/>
          <p:nvPr/>
        </p:nvSpPr>
        <p:spPr>
          <a:xfrm>
            <a:off x="1923213" y="15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39" name="Google Shape;1839;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0" name="Google Shape;1840;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1" name="Google Shape;1841;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2" name="Google Shape;1842;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3" name="Google Shape;1843;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4" name="Google Shape;1844;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5" name="Google Shape;1845;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7"/>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7"/>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7"/>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Demand Risk</a:t>
            </a:r>
            <a:endParaRPr sz="1100" b="1" i="0" u="none" strike="noStrike" cap="none">
              <a:solidFill>
                <a:srgbClr val="F3F3F3"/>
              </a:solidFill>
              <a:latin typeface="Red Hat Display"/>
              <a:ea typeface="Red Hat Display"/>
              <a:cs typeface="Red Hat Display"/>
              <a:sym typeface="Red Hat Display"/>
            </a:endParaRPr>
          </a:p>
        </p:txBody>
      </p:sp>
      <p:sp>
        <p:nvSpPr>
          <p:cNvPr id="333" name="Google Shape;333;p37"/>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sngStrike" cap="none">
              <a:solidFill>
                <a:srgbClr val="141414"/>
              </a:solidFill>
              <a:latin typeface="Red Hat Display"/>
              <a:ea typeface="Red Hat Display"/>
              <a:cs typeface="Red Hat Display"/>
              <a:sym typeface="Red Hat Display"/>
            </a:endParaRPr>
          </a:p>
        </p:txBody>
      </p:sp>
      <p:sp>
        <p:nvSpPr>
          <p:cNvPr id="334" name="Google Shape;334;p37"/>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7"/>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336" name="Google Shape;336;p37"/>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7"/>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Right product at the right time, matching customer expectations</a:t>
            </a:r>
            <a:endParaRPr sz="1000" b="0" i="0" u="none" strike="sngStrike" cap="none">
              <a:solidFill>
                <a:srgbClr val="141414"/>
              </a:solidFill>
              <a:latin typeface="Red Hat Display"/>
              <a:ea typeface="Red Hat Display"/>
              <a:cs typeface="Red Hat Display"/>
              <a:sym typeface="Red Hat Display"/>
            </a:endParaRPr>
          </a:p>
        </p:txBody>
      </p:sp>
      <p:sp>
        <p:nvSpPr>
          <p:cNvPr id="338" name="Google Shape;338;p37"/>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Resilient inventory management systems</a:t>
            </a:r>
            <a:r>
              <a:rPr lang="en" sz="1000" strike="sngStrike">
                <a:solidFill>
                  <a:srgbClr val="141414"/>
                </a:solidFill>
                <a:latin typeface="Red Hat Display"/>
                <a:ea typeface="Red Hat Display"/>
                <a:cs typeface="Red Hat Display"/>
                <a:sym typeface="Red Hat Display"/>
              </a:rPr>
              <a:t> </a:t>
            </a:r>
            <a:r>
              <a:rPr lang="en" sz="1000" b="0" i="0" u="none" strike="sngStrike" cap="none">
                <a:solidFill>
                  <a:srgbClr val="141414"/>
                </a:solidFill>
                <a:latin typeface="Red Hat Display"/>
                <a:ea typeface="Red Hat Display"/>
                <a:cs typeface="Red Hat Display"/>
                <a:sym typeface="Red Hat Display"/>
              </a:rPr>
              <a:t>handle unexpected events and disruption to ensure business success</a:t>
            </a:r>
            <a:endParaRPr sz="1000" b="0" i="0" u="none" strike="sngStrike" cap="none">
              <a:solidFill>
                <a:srgbClr val="141414"/>
              </a:solidFill>
              <a:latin typeface="Red Hat Display"/>
              <a:ea typeface="Red Hat Display"/>
              <a:cs typeface="Red Hat Display"/>
              <a:sym typeface="Red Hat Display"/>
            </a:endParaRPr>
          </a:p>
        </p:txBody>
      </p:sp>
      <p:pic>
        <p:nvPicPr>
          <p:cNvPr id="339" name="Google Shape;339;p37"/>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340" name="Google Shape;340;p37"/>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341" name="Google Shape;341;p37"/>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sngStrike" cap="none">
              <a:solidFill>
                <a:srgbClr val="141414"/>
              </a:solidFill>
              <a:latin typeface="Red Hat Display"/>
              <a:ea typeface="Red Hat Display"/>
              <a:cs typeface="Red Hat Display"/>
              <a:sym typeface="Red Hat Display"/>
            </a:endParaRPr>
          </a:p>
        </p:txBody>
      </p:sp>
      <p:sp>
        <p:nvSpPr>
          <p:cNvPr id="342" name="Google Shape;342;p37"/>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3" name="Google Shape;343;p37"/>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344" name="Google Shape;344;p37"/>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345" name="Google Shape;345;p37"/>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346" name="Google Shape;346;p37"/>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347" name="Google Shape;347;p37"/>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348" name="Google Shape;348;p37"/>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349" name="Google Shape;349;p37"/>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350" name="Google Shape;350;p37"/>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7"/>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352" name="Google Shape;352;p37"/>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353" name="Google Shape;353;p37"/>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354" name="Google Shape;354;p37"/>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7"/>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356" name="Google Shape;356;p37"/>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357" name="Google Shape;357;p37"/>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358" name="Google Shape;358;p37"/>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359" name="Google Shape;359;p37"/>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360" name="Google Shape;360;p37"/>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361" name="Google Shape;361;p37"/>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62" name="Google Shape;362;p37"/>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363" name="Google Shape;363;p37"/>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364" name="Google Shape;364;p37"/>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365" name="Google Shape;365;p37"/>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366" name="Google Shape;366;p37"/>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367" name="Google Shape;367;p37"/>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368" name="Google Shape;368;p37"/>
          <p:cNvCxnSpPr>
            <a:stCxn id="329" idx="3"/>
            <a:endCxn id="350"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369" name="Google Shape;369;p37"/>
          <p:cNvCxnSpPr>
            <a:stCxn id="350" idx="3"/>
            <a:endCxn id="354"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370" name="Google Shape;370;p37"/>
          <p:cNvCxnSpPr>
            <a:stCxn id="354" idx="3"/>
            <a:endCxn id="358"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371" name="Google Shape;371;p37"/>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372" name="Google Shape;372;p37"/>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373" name="Google Shape;373;p37"/>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374" name="Google Shape;374;p37"/>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375" name="Google Shape;375;p37"/>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376" name="Google Shape;376;p37"/>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377" name="Google Shape;377;p37"/>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378" name="Google Shape;378;p37"/>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379" name="Google Shape;379;p37"/>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380" name="Google Shape;380;p37"/>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381" name="Google Shape;381;p37"/>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382" name="Google Shape;382;p37"/>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383" name="Google Shape;383;p37"/>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sz="1000" b="0" i="0" u="none" strike="sngStrike" cap="none">
              <a:solidFill>
                <a:srgbClr val="141414"/>
              </a:solidFill>
              <a:latin typeface="Red Hat Display"/>
              <a:ea typeface="Red Hat Display"/>
              <a:cs typeface="Red Hat Display"/>
              <a:sym typeface="Red Hat Display"/>
            </a:endParaRPr>
          </a:p>
        </p:txBody>
      </p:sp>
      <p:sp>
        <p:nvSpPr>
          <p:cNvPr id="384" name="Google Shape;384;p37"/>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5" name="Google Shape;385;p37"/>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8"/>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8"/>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Loss and Waste Management</a:t>
            </a:r>
            <a:endParaRPr sz="1100" b="1" i="0" u="none" strike="noStrike" cap="none">
              <a:solidFill>
                <a:srgbClr val="F3F3F3"/>
              </a:solidFill>
              <a:latin typeface="Red Hat Display"/>
              <a:ea typeface="Red Hat Display"/>
              <a:cs typeface="Red Hat Display"/>
              <a:sym typeface="Red Hat Display"/>
            </a:endParaRPr>
          </a:p>
        </p:txBody>
      </p:sp>
      <p:sp>
        <p:nvSpPr>
          <p:cNvPr id="394" name="Google Shape;394;p38"/>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sngStrike" cap="none">
              <a:solidFill>
                <a:srgbClr val="141414"/>
              </a:solidFill>
              <a:latin typeface="Red Hat Display"/>
              <a:ea typeface="Red Hat Display"/>
              <a:cs typeface="Red Hat Display"/>
              <a:sym typeface="Red Hat Display"/>
            </a:endParaRPr>
          </a:p>
        </p:txBody>
      </p:sp>
      <p:sp>
        <p:nvSpPr>
          <p:cNvPr id="395" name="Google Shape;395;p38"/>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8"/>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397" name="Google Shape;397;p38"/>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8"/>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Right product at the right time, matching customer expectations</a:t>
            </a:r>
            <a:endParaRPr sz="1000" b="0" i="0" u="none" strike="sngStrike" cap="none">
              <a:solidFill>
                <a:srgbClr val="141414"/>
              </a:solidFill>
              <a:latin typeface="Red Hat Display"/>
              <a:ea typeface="Red Hat Display"/>
              <a:cs typeface="Red Hat Display"/>
              <a:sym typeface="Red Hat Display"/>
            </a:endParaRPr>
          </a:p>
        </p:txBody>
      </p:sp>
      <p:sp>
        <p:nvSpPr>
          <p:cNvPr id="399" name="Google Shape;399;p38"/>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Resilient inventory management systems</a:t>
            </a:r>
            <a:r>
              <a:rPr lang="en" sz="1000" strike="sngStrike">
                <a:solidFill>
                  <a:srgbClr val="141414"/>
                </a:solidFill>
                <a:latin typeface="Red Hat Display"/>
                <a:ea typeface="Red Hat Display"/>
                <a:cs typeface="Red Hat Display"/>
                <a:sym typeface="Red Hat Display"/>
              </a:rPr>
              <a:t> </a:t>
            </a:r>
            <a:r>
              <a:rPr lang="en" sz="1000" b="0" i="0" u="none" strike="sngStrike" cap="none">
                <a:solidFill>
                  <a:srgbClr val="141414"/>
                </a:solidFill>
                <a:latin typeface="Red Hat Display"/>
                <a:ea typeface="Red Hat Display"/>
                <a:cs typeface="Red Hat Display"/>
                <a:sym typeface="Red Hat Display"/>
              </a:rPr>
              <a:t>handle unexpected events and disruption to ensure business success</a:t>
            </a:r>
            <a:endParaRPr sz="1000" b="0" i="0" u="none" strike="sngStrike" cap="none">
              <a:solidFill>
                <a:srgbClr val="141414"/>
              </a:solidFill>
              <a:latin typeface="Red Hat Display"/>
              <a:ea typeface="Red Hat Display"/>
              <a:cs typeface="Red Hat Display"/>
              <a:sym typeface="Red Hat Display"/>
            </a:endParaRPr>
          </a:p>
        </p:txBody>
      </p:sp>
      <p:pic>
        <p:nvPicPr>
          <p:cNvPr id="400" name="Google Shape;400;p38"/>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401" name="Google Shape;401;p38"/>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402" name="Google Shape;402;p38"/>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sngStrike" cap="none">
              <a:solidFill>
                <a:srgbClr val="141414"/>
              </a:solidFill>
              <a:latin typeface="Red Hat Display"/>
              <a:ea typeface="Red Hat Display"/>
              <a:cs typeface="Red Hat Display"/>
              <a:sym typeface="Red Hat Display"/>
            </a:endParaRPr>
          </a:p>
        </p:txBody>
      </p:sp>
      <p:sp>
        <p:nvSpPr>
          <p:cNvPr id="403" name="Google Shape;403;p38"/>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4" name="Google Shape;404;p38"/>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405" name="Google Shape;405;p38"/>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406" name="Google Shape;406;p38"/>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407" name="Google Shape;407;p38"/>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408" name="Google Shape;408;p38"/>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409" name="Google Shape;409;p38"/>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410" name="Google Shape;410;p38"/>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411" name="Google Shape;411;p38"/>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8"/>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413" name="Google Shape;413;p38"/>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414" name="Google Shape;414;p38"/>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415" name="Google Shape;415;p38"/>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417" name="Google Shape;417;p38"/>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18" name="Google Shape;418;p38"/>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419" name="Google Shape;419;p38"/>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420" name="Google Shape;420;p38"/>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21" name="Google Shape;421;p38"/>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422" name="Google Shape;422;p38"/>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23" name="Google Shape;423;p38"/>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24" name="Google Shape;424;p38"/>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425" name="Google Shape;425;p38"/>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426" name="Google Shape;426;p38"/>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427" name="Google Shape;427;p38"/>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428" name="Google Shape;428;p38"/>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429" name="Google Shape;429;p38"/>
          <p:cNvCxnSpPr>
            <a:stCxn id="390" idx="3"/>
            <a:endCxn id="411"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430" name="Google Shape;430;p38"/>
          <p:cNvCxnSpPr>
            <a:stCxn id="411" idx="3"/>
            <a:endCxn id="415"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431" name="Google Shape;431;p38"/>
          <p:cNvCxnSpPr>
            <a:stCxn id="415" idx="3"/>
            <a:endCxn id="419"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432" name="Google Shape;432;p38"/>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433" name="Google Shape;433;p38"/>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434" name="Google Shape;434;p38"/>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435" name="Google Shape;435;p38"/>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436" name="Google Shape;436;p38"/>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437" name="Google Shape;437;p38"/>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438" name="Google Shape;438;p38"/>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439" name="Google Shape;439;p38"/>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440" name="Google Shape;440;p38"/>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441" name="Google Shape;441;p38"/>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442" name="Google Shape;442;p38"/>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443" name="Google Shape;443;p38"/>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444" name="Google Shape;444;p38"/>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sz="1000" b="0" i="0" u="none" strike="sngStrike" cap="none">
              <a:solidFill>
                <a:srgbClr val="141414"/>
              </a:solidFill>
              <a:latin typeface="Red Hat Display"/>
              <a:ea typeface="Red Hat Display"/>
              <a:cs typeface="Red Hat Display"/>
              <a:sym typeface="Red Hat Display"/>
            </a:endParaRPr>
          </a:p>
        </p:txBody>
      </p:sp>
      <p:sp>
        <p:nvSpPr>
          <p:cNvPr id="445" name="Google Shape;445;p38"/>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6" name="Google Shape;446;p38"/>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9"/>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9"/>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9"/>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Product Timeliness</a:t>
            </a:r>
            <a:endParaRPr sz="1100" b="1" i="0" u="none" strike="noStrike" cap="none">
              <a:solidFill>
                <a:srgbClr val="F3F3F3"/>
              </a:solidFill>
              <a:latin typeface="Red Hat Display"/>
              <a:ea typeface="Red Hat Display"/>
              <a:cs typeface="Red Hat Display"/>
              <a:sym typeface="Red Hat Display"/>
            </a:endParaRPr>
          </a:p>
        </p:txBody>
      </p:sp>
      <p:sp>
        <p:nvSpPr>
          <p:cNvPr id="455" name="Google Shape;455;p39"/>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sngStrike" cap="none">
              <a:solidFill>
                <a:srgbClr val="141414"/>
              </a:solidFill>
              <a:latin typeface="Red Hat Display"/>
              <a:ea typeface="Red Hat Display"/>
              <a:cs typeface="Red Hat Display"/>
              <a:sym typeface="Red Hat Display"/>
            </a:endParaRPr>
          </a:p>
        </p:txBody>
      </p:sp>
      <p:sp>
        <p:nvSpPr>
          <p:cNvPr id="456" name="Google Shape;456;p39"/>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9"/>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458" name="Google Shape;458;p39"/>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9"/>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Right product at the right time, matching customer expectations</a:t>
            </a:r>
            <a:endParaRPr sz="1000" b="0" i="0" u="none" strike="sngStrike" cap="none">
              <a:solidFill>
                <a:srgbClr val="141414"/>
              </a:solidFill>
              <a:latin typeface="Red Hat Display"/>
              <a:ea typeface="Red Hat Display"/>
              <a:cs typeface="Red Hat Display"/>
              <a:sym typeface="Red Hat Display"/>
            </a:endParaRPr>
          </a:p>
        </p:txBody>
      </p:sp>
      <p:sp>
        <p:nvSpPr>
          <p:cNvPr id="460" name="Google Shape;460;p39"/>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Resilient inventory management systems</a:t>
            </a:r>
            <a:r>
              <a:rPr lang="en" sz="1000" strike="sngStrike">
                <a:solidFill>
                  <a:srgbClr val="141414"/>
                </a:solidFill>
                <a:latin typeface="Red Hat Display"/>
                <a:ea typeface="Red Hat Display"/>
                <a:cs typeface="Red Hat Display"/>
                <a:sym typeface="Red Hat Display"/>
              </a:rPr>
              <a:t> </a:t>
            </a:r>
            <a:r>
              <a:rPr lang="en" sz="1000" b="0" i="0" u="none" strike="sngStrike" cap="none">
                <a:solidFill>
                  <a:srgbClr val="141414"/>
                </a:solidFill>
                <a:latin typeface="Red Hat Display"/>
                <a:ea typeface="Red Hat Display"/>
                <a:cs typeface="Red Hat Display"/>
                <a:sym typeface="Red Hat Display"/>
              </a:rPr>
              <a:t>handle unexpected events and disruption to ensure business success</a:t>
            </a:r>
            <a:endParaRPr sz="1000" b="0" i="0" u="none" strike="sngStrike" cap="none">
              <a:solidFill>
                <a:srgbClr val="141414"/>
              </a:solidFill>
              <a:latin typeface="Red Hat Display"/>
              <a:ea typeface="Red Hat Display"/>
              <a:cs typeface="Red Hat Display"/>
              <a:sym typeface="Red Hat Display"/>
            </a:endParaRPr>
          </a:p>
        </p:txBody>
      </p:sp>
      <p:pic>
        <p:nvPicPr>
          <p:cNvPr id="461" name="Google Shape;461;p39"/>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462" name="Google Shape;462;p39"/>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463" name="Google Shape;463;p39"/>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sngStrike" cap="none">
              <a:solidFill>
                <a:srgbClr val="141414"/>
              </a:solidFill>
              <a:latin typeface="Red Hat Display"/>
              <a:ea typeface="Red Hat Display"/>
              <a:cs typeface="Red Hat Display"/>
              <a:sym typeface="Red Hat Display"/>
            </a:endParaRPr>
          </a:p>
        </p:txBody>
      </p:sp>
      <p:sp>
        <p:nvSpPr>
          <p:cNvPr id="464" name="Google Shape;464;p39"/>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5" name="Google Shape;465;p39"/>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466" name="Google Shape;466;p39"/>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467" name="Google Shape;467;p39"/>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468" name="Google Shape;468;p39"/>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469" name="Google Shape;469;p39"/>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470" name="Google Shape;470;p39"/>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471" name="Google Shape;471;p39"/>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472" name="Google Shape;472;p39"/>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9"/>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474" name="Google Shape;474;p39"/>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475" name="Google Shape;475;p39"/>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476" name="Google Shape;476;p39"/>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9"/>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478" name="Google Shape;478;p39"/>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79" name="Google Shape;479;p39"/>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480" name="Google Shape;480;p39"/>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481" name="Google Shape;481;p39"/>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482" name="Google Shape;482;p39"/>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483" name="Google Shape;483;p39"/>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84" name="Google Shape;484;p39"/>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485" name="Google Shape;485;p39"/>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486" name="Google Shape;486;p39"/>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487" name="Google Shape;487;p39"/>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488" name="Google Shape;488;p39"/>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489" name="Google Shape;489;p39"/>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490" name="Google Shape;490;p39"/>
          <p:cNvCxnSpPr>
            <a:stCxn id="451" idx="3"/>
            <a:endCxn id="472"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491" name="Google Shape;491;p39"/>
          <p:cNvCxnSpPr>
            <a:stCxn id="472" idx="3"/>
            <a:endCxn id="476"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492" name="Google Shape;492;p39"/>
          <p:cNvCxnSpPr>
            <a:stCxn id="476" idx="3"/>
            <a:endCxn id="480"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493" name="Google Shape;493;p39"/>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494" name="Google Shape;494;p39"/>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495" name="Google Shape;495;p39"/>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496" name="Google Shape;496;p39"/>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497" name="Google Shape;497;p39"/>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498" name="Google Shape;498;p39"/>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499" name="Google Shape;499;p39"/>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500" name="Google Shape;500;p39"/>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501" name="Google Shape;501;p39"/>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502" name="Google Shape;502;p39"/>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503" name="Google Shape;503;p39"/>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504" name="Google Shape;504;p39"/>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505" name="Google Shape;505;p39"/>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sz="1000" b="0" i="0" u="none" strike="sngStrike" cap="none">
              <a:solidFill>
                <a:srgbClr val="141414"/>
              </a:solidFill>
              <a:latin typeface="Red Hat Display"/>
              <a:ea typeface="Red Hat Display"/>
              <a:cs typeface="Red Hat Display"/>
              <a:sym typeface="Red Hat Display"/>
            </a:endParaRPr>
          </a:p>
        </p:txBody>
      </p:sp>
      <p:sp>
        <p:nvSpPr>
          <p:cNvPr id="506" name="Google Shape;506;p39"/>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7" name="Google Shape;507;p39"/>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0"/>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0"/>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0"/>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0"/>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Intelligent Order</a:t>
            </a:r>
            <a:endParaRPr sz="1100" b="1" i="0" u="none" strike="noStrike" cap="none">
              <a:solidFill>
                <a:srgbClr val="F3F3F3"/>
              </a:solidFill>
              <a:latin typeface="Red Hat Display"/>
              <a:ea typeface="Red Hat Display"/>
              <a:cs typeface="Red Hat Display"/>
              <a:sym typeface="Red Hat Display"/>
            </a:endParaRPr>
          </a:p>
        </p:txBody>
      </p:sp>
      <p:sp>
        <p:nvSpPr>
          <p:cNvPr id="516" name="Google Shape;516;p40"/>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sngStrike" cap="none">
              <a:solidFill>
                <a:srgbClr val="141414"/>
              </a:solidFill>
              <a:latin typeface="Red Hat Display"/>
              <a:ea typeface="Red Hat Display"/>
              <a:cs typeface="Red Hat Display"/>
              <a:sym typeface="Red Hat Display"/>
            </a:endParaRPr>
          </a:p>
        </p:txBody>
      </p:sp>
      <p:sp>
        <p:nvSpPr>
          <p:cNvPr id="517" name="Google Shape;517;p40"/>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0"/>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519" name="Google Shape;519;p40"/>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0"/>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Monitor the criticality of inventory items to the organization</a:t>
            </a:r>
            <a:endParaRPr sz="1000" b="0" i="0" u="none" cap="none">
              <a:solidFill>
                <a:srgbClr val="141414"/>
              </a:solidFill>
              <a:latin typeface="Red Hat Display"/>
              <a:ea typeface="Red Hat Display"/>
              <a:cs typeface="Red Hat Display"/>
              <a:sym typeface="Red Hat Display"/>
            </a:endParaRPr>
          </a:p>
        </p:txBody>
      </p:sp>
      <p:sp>
        <p:nvSpPr>
          <p:cNvPr id="521" name="Google Shape;521;p40"/>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inventory visibility</a:t>
            </a:r>
            <a:endParaRPr sz="1000" b="0" i="0" u="none" cap="none">
              <a:solidFill>
                <a:srgbClr val="141414"/>
              </a:solidFill>
              <a:latin typeface="Red Hat Display"/>
              <a:ea typeface="Red Hat Display"/>
              <a:cs typeface="Red Hat Display"/>
              <a:sym typeface="Red Hat Display"/>
            </a:endParaRPr>
          </a:p>
        </p:txBody>
      </p:sp>
      <p:pic>
        <p:nvPicPr>
          <p:cNvPr id="522" name="Google Shape;522;p40"/>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523" name="Google Shape;523;p40"/>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524" name="Google Shape;524;p40"/>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sngStrike" cap="none">
              <a:solidFill>
                <a:srgbClr val="141414"/>
              </a:solidFill>
              <a:latin typeface="Red Hat Display"/>
              <a:ea typeface="Red Hat Display"/>
              <a:cs typeface="Red Hat Display"/>
              <a:sym typeface="Red Hat Display"/>
            </a:endParaRPr>
          </a:p>
        </p:txBody>
      </p:sp>
      <p:sp>
        <p:nvSpPr>
          <p:cNvPr id="525" name="Google Shape;525;p40"/>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6" name="Google Shape;526;p40"/>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527" name="Google Shape;527;p40"/>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528" name="Google Shape;528;p40"/>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529" name="Google Shape;529;p40"/>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530" name="Google Shape;530;p40"/>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531" name="Google Shape;531;p40"/>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532" name="Google Shape;532;p40"/>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533" name="Google Shape;533;p40"/>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0"/>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535" name="Google Shape;535;p40"/>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536" name="Google Shape;536;p40"/>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537" name="Google Shape;537;p40"/>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0"/>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539" name="Google Shape;539;p40"/>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40" name="Google Shape;540;p40"/>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541" name="Google Shape;541;p40"/>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542" name="Google Shape;542;p40"/>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543" name="Google Shape;543;p40"/>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544" name="Google Shape;544;p40"/>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45" name="Google Shape;545;p40"/>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546" name="Google Shape;546;p40"/>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547" name="Google Shape;547;p40"/>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548" name="Google Shape;548;p40"/>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549" name="Google Shape;549;p40"/>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550" name="Google Shape;550;p40"/>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551" name="Google Shape;551;p40"/>
          <p:cNvCxnSpPr>
            <a:stCxn id="512" idx="3"/>
            <a:endCxn id="533"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552" name="Google Shape;552;p40"/>
          <p:cNvCxnSpPr>
            <a:stCxn id="533" idx="3"/>
            <a:endCxn id="537"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553" name="Google Shape;553;p40"/>
          <p:cNvCxnSpPr>
            <a:stCxn id="537" idx="3"/>
            <a:endCxn id="541"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554" name="Google Shape;554;p40"/>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555" name="Google Shape;555;p40"/>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556" name="Google Shape;556;p40"/>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557" name="Google Shape;557;p40"/>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558" name="Google Shape;558;p40"/>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559" name="Google Shape;559;p40"/>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560" name="Google Shape;560;p40"/>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561" name="Google Shape;561;p40"/>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562" name="Google Shape;562;p40"/>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563" name="Google Shape;563;p40"/>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564" name="Google Shape;564;p40"/>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565" name="Google Shape;565;p40"/>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566" name="Google Shape;566;p40"/>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sz="1000" b="0" i="0" u="none" strike="sngStrike" cap="none">
              <a:solidFill>
                <a:srgbClr val="141414"/>
              </a:solidFill>
              <a:latin typeface="Red Hat Display"/>
              <a:ea typeface="Red Hat Display"/>
              <a:cs typeface="Red Hat Display"/>
              <a:sym typeface="Red Hat Display"/>
            </a:endParaRPr>
          </a:p>
        </p:txBody>
      </p:sp>
      <p:sp>
        <p:nvSpPr>
          <p:cNvPr id="567" name="Google Shape;567;p40"/>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8" name="Google Shape;568;p40"/>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1"/>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1"/>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1"/>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1"/>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Perfect Order</a:t>
            </a:r>
            <a:endParaRPr sz="1100" b="1" i="0" u="none" strike="noStrike" cap="none">
              <a:solidFill>
                <a:srgbClr val="F3F3F3"/>
              </a:solidFill>
              <a:latin typeface="Red Hat Display"/>
              <a:ea typeface="Red Hat Display"/>
              <a:cs typeface="Red Hat Display"/>
              <a:sym typeface="Red Hat Display"/>
            </a:endParaRPr>
          </a:p>
        </p:txBody>
      </p:sp>
      <p:sp>
        <p:nvSpPr>
          <p:cNvPr id="577" name="Google Shape;577;p41"/>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sngStrike" cap="none">
              <a:solidFill>
                <a:srgbClr val="141414"/>
              </a:solidFill>
              <a:latin typeface="Red Hat Display"/>
              <a:ea typeface="Red Hat Display"/>
              <a:cs typeface="Red Hat Display"/>
              <a:sym typeface="Red Hat Display"/>
            </a:endParaRPr>
          </a:p>
        </p:txBody>
      </p:sp>
      <p:sp>
        <p:nvSpPr>
          <p:cNvPr id="578" name="Google Shape;578;p41"/>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1"/>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580" name="Google Shape;580;p41"/>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1"/>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Monitor the criticality of inventory items to the organization</a:t>
            </a:r>
            <a:endParaRPr sz="1000" b="0" i="0" u="none" cap="none">
              <a:solidFill>
                <a:srgbClr val="141414"/>
              </a:solidFill>
              <a:latin typeface="Red Hat Display"/>
              <a:ea typeface="Red Hat Display"/>
              <a:cs typeface="Red Hat Display"/>
              <a:sym typeface="Red Hat Display"/>
            </a:endParaRPr>
          </a:p>
        </p:txBody>
      </p:sp>
      <p:sp>
        <p:nvSpPr>
          <p:cNvPr id="582" name="Google Shape;582;p41"/>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inventory visibility</a:t>
            </a:r>
            <a:endParaRPr sz="1000" b="0" i="0" u="none" cap="none">
              <a:solidFill>
                <a:srgbClr val="141414"/>
              </a:solidFill>
              <a:latin typeface="Red Hat Display"/>
              <a:ea typeface="Red Hat Display"/>
              <a:cs typeface="Red Hat Display"/>
              <a:sym typeface="Red Hat Display"/>
            </a:endParaRPr>
          </a:p>
        </p:txBody>
      </p:sp>
      <p:pic>
        <p:nvPicPr>
          <p:cNvPr id="583" name="Google Shape;583;p41"/>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584" name="Google Shape;584;p41"/>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585" name="Google Shape;585;p41"/>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sngStrike" cap="none">
              <a:solidFill>
                <a:srgbClr val="141414"/>
              </a:solidFill>
              <a:latin typeface="Red Hat Display"/>
              <a:ea typeface="Red Hat Display"/>
              <a:cs typeface="Red Hat Display"/>
              <a:sym typeface="Red Hat Display"/>
            </a:endParaRPr>
          </a:p>
        </p:txBody>
      </p:sp>
      <p:sp>
        <p:nvSpPr>
          <p:cNvPr id="586" name="Google Shape;586;p41"/>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7" name="Google Shape;587;p41"/>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588" name="Google Shape;588;p41"/>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589" name="Google Shape;589;p41"/>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590" name="Google Shape;590;p41"/>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591" name="Google Shape;591;p41"/>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592" name="Google Shape;592;p41"/>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593" name="Google Shape;593;p41"/>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594" name="Google Shape;594;p41"/>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1"/>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596" name="Google Shape;596;p41"/>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597" name="Google Shape;597;p41"/>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598" name="Google Shape;598;p41"/>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1"/>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600" name="Google Shape;600;p41"/>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01" name="Google Shape;601;p41"/>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602" name="Google Shape;602;p41"/>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603" name="Google Shape;603;p41"/>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04" name="Google Shape;604;p41"/>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605" name="Google Shape;605;p41"/>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06" name="Google Shape;606;p41"/>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07" name="Google Shape;607;p41"/>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608" name="Google Shape;608;p41"/>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609" name="Google Shape;609;p41"/>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610" name="Google Shape;610;p41"/>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611" name="Google Shape;611;p41"/>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612" name="Google Shape;612;p41"/>
          <p:cNvCxnSpPr>
            <a:stCxn id="573" idx="3"/>
            <a:endCxn id="59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613" name="Google Shape;613;p41"/>
          <p:cNvCxnSpPr>
            <a:stCxn id="594" idx="3"/>
            <a:endCxn id="59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614" name="Google Shape;614;p41"/>
          <p:cNvCxnSpPr>
            <a:stCxn id="598" idx="3"/>
            <a:endCxn id="60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615" name="Google Shape;615;p41"/>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616" name="Google Shape;616;p41"/>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617" name="Google Shape;617;p41"/>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618" name="Google Shape;618;p41"/>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619" name="Google Shape;619;p41"/>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620" name="Google Shape;620;p41"/>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621" name="Google Shape;621;p41"/>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622" name="Google Shape;622;p41"/>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623" name="Google Shape;623;p41"/>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624" name="Google Shape;624;p41"/>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625" name="Google Shape;625;p41"/>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626" name="Google Shape;626;p41"/>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627" name="Google Shape;627;p41"/>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sz="1000" b="0" i="0" u="none" strike="sngStrike" cap="none">
              <a:solidFill>
                <a:srgbClr val="141414"/>
              </a:solidFill>
              <a:latin typeface="Red Hat Display"/>
              <a:ea typeface="Red Hat Display"/>
              <a:cs typeface="Red Hat Display"/>
              <a:sym typeface="Red Hat Display"/>
            </a:endParaRPr>
          </a:p>
        </p:txBody>
      </p:sp>
      <p:sp>
        <p:nvSpPr>
          <p:cNvPr id="628" name="Google Shape;628;p41"/>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9" name="Google Shape;629;p41"/>
          <p:cNvPicPr preferRelativeResize="0"/>
          <p:nvPr/>
        </p:nvPicPr>
        <p:blipFill rotWithShape="1">
          <a:blip r:embed="rId15">
            <a:alphaModFix/>
          </a:blip>
          <a:srcRect/>
          <a:stretch/>
        </p:blipFill>
        <p:spPr>
          <a:xfrm>
            <a:off x="192951" y="4437250"/>
            <a:ext cx="447250" cy="447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2"/>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2"/>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2"/>
          <p:cNvSpPr/>
          <p:nvPr/>
        </p:nvSpPr>
        <p:spPr>
          <a:xfrm>
            <a:off x="2950375" y="4199175"/>
            <a:ext cx="59850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2"/>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solidFill>
                  <a:srgbClr val="F3F3F3"/>
                </a:solidFill>
                <a:latin typeface="Red Hat Display"/>
                <a:ea typeface="Red Hat Display"/>
                <a:cs typeface="Red Hat Display"/>
                <a:sym typeface="Red Hat Display"/>
              </a:rPr>
              <a:t>Sustainability</a:t>
            </a:r>
            <a:endParaRPr sz="1100" b="1" i="0" u="none" strike="noStrike" cap="none">
              <a:solidFill>
                <a:srgbClr val="F3F3F3"/>
              </a:solidFill>
              <a:latin typeface="Red Hat Display"/>
              <a:ea typeface="Red Hat Display"/>
              <a:cs typeface="Red Hat Display"/>
              <a:sym typeface="Red Hat Display"/>
            </a:endParaRPr>
          </a:p>
        </p:txBody>
      </p:sp>
      <p:sp>
        <p:nvSpPr>
          <p:cNvPr id="638" name="Google Shape;638;p42"/>
          <p:cNvSpPr/>
          <p:nvPr/>
        </p:nvSpPr>
        <p:spPr>
          <a:xfrm>
            <a:off x="736650" y="2836488"/>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Enhanced customer experience with inventory matching customer demand</a:t>
            </a:r>
            <a:endParaRPr sz="1000" b="0" i="0" u="none" strike="sngStrike" cap="none">
              <a:solidFill>
                <a:srgbClr val="141414"/>
              </a:solidFill>
              <a:latin typeface="Red Hat Display"/>
              <a:ea typeface="Red Hat Display"/>
              <a:cs typeface="Red Hat Display"/>
              <a:sym typeface="Red Hat Display"/>
            </a:endParaRPr>
          </a:p>
        </p:txBody>
      </p:sp>
      <p:sp>
        <p:nvSpPr>
          <p:cNvPr id="639" name="Google Shape;639;p42"/>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2"/>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F3F3F3"/>
                </a:solidFill>
                <a:latin typeface="Red Hat Display"/>
                <a:ea typeface="Red Hat Display"/>
                <a:cs typeface="Red Hat Display"/>
                <a:sym typeface="Red Hat Display"/>
              </a:rPr>
              <a:t>Business Drivers</a:t>
            </a:r>
            <a:endParaRPr sz="1400" b="1" i="0" u="none" strike="noStrike" cap="none">
              <a:solidFill>
                <a:srgbClr val="F3F3F3"/>
              </a:solidFill>
              <a:latin typeface="Red Hat Display"/>
              <a:ea typeface="Red Hat Display"/>
              <a:cs typeface="Red Hat Display"/>
              <a:sym typeface="Red Hat Display"/>
            </a:endParaRPr>
          </a:p>
        </p:txBody>
      </p:sp>
      <p:sp>
        <p:nvSpPr>
          <p:cNvPr id="641" name="Google Shape;641;p42"/>
          <p:cNvSpPr/>
          <p:nvPr/>
        </p:nvSpPr>
        <p:spPr>
          <a:xfrm>
            <a:off x="113345" y="29754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2"/>
          <p:cNvSpPr/>
          <p:nvPr/>
        </p:nvSpPr>
        <p:spPr>
          <a:xfrm>
            <a:off x="736650" y="2137270"/>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Monitor the criticality of inventory items to the organization</a:t>
            </a:r>
            <a:endParaRPr sz="1000" b="0" i="0" u="none" cap="none">
              <a:solidFill>
                <a:srgbClr val="141414"/>
              </a:solidFill>
              <a:latin typeface="Red Hat Display"/>
              <a:ea typeface="Red Hat Display"/>
              <a:cs typeface="Red Hat Display"/>
              <a:sym typeface="Red Hat Display"/>
            </a:endParaRPr>
          </a:p>
        </p:txBody>
      </p:sp>
      <p:sp>
        <p:nvSpPr>
          <p:cNvPr id="643" name="Google Shape;643;p42"/>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inventory visibility</a:t>
            </a:r>
            <a:endParaRPr sz="1000" b="0" i="0" u="none" cap="none">
              <a:solidFill>
                <a:srgbClr val="141414"/>
              </a:solidFill>
              <a:latin typeface="Red Hat Display"/>
              <a:ea typeface="Red Hat Display"/>
              <a:cs typeface="Red Hat Display"/>
              <a:sym typeface="Red Hat Display"/>
            </a:endParaRPr>
          </a:p>
        </p:txBody>
      </p:sp>
      <p:pic>
        <p:nvPicPr>
          <p:cNvPr id="644" name="Google Shape;644;p42"/>
          <p:cNvPicPr preferRelativeResize="0"/>
          <p:nvPr/>
        </p:nvPicPr>
        <p:blipFill rotWithShape="1">
          <a:blip r:embed="rId3">
            <a:alphaModFix/>
          </a:blip>
          <a:srcRect/>
          <a:stretch/>
        </p:blipFill>
        <p:spPr>
          <a:xfrm>
            <a:off x="183854" y="3008916"/>
            <a:ext cx="370893" cy="374054"/>
          </a:xfrm>
          <a:prstGeom prst="rect">
            <a:avLst/>
          </a:prstGeom>
          <a:noFill/>
          <a:ln>
            <a:noFill/>
          </a:ln>
        </p:spPr>
      </p:pic>
      <p:pic>
        <p:nvPicPr>
          <p:cNvPr id="645" name="Google Shape;645;p42"/>
          <p:cNvPicPr preferRelativeResize="0"/>
          <p:nvPr/>
        </p:nvPicPr>
        <p:blipFill rotWithShape="1">
          <a:blip r:embed="rId4">
            <a:alphaModFix/>
          </a:blip>
          <a:srcRect/>
          <a:stretch/>
        </p:blipFill>
        <p:spPr>
          <a:xfrm>
            <a:off x="149698" y="1379123"/>
            <a:ext cx="447253" cy="451037"/>
          </a:xfrm>
          <a:prstGeom prst="rect">
            <a:avLst/>
          </a:prstGeom>
          <a:noFill/>
          <a:ln>
            <a:noFill/>
          </a:ln>
        </p:spPr>
      </p:pic>
      <p:sp>
        <p:nvSpPr>
          <p:cNvPr id="646" name="Google Shape;646;p42"/>
          <p:cNvSpPr/>
          <p:nvPr/>
        </p:nvSpPr>
        <p:spPr>
          <a:xfrm>
            <a:off x="736650" y="3611907"/>
            <a:ext cx="1593600" cy="6480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b="0" i="0" u="none" strike="sngStrike" cap="none">
                <a:solidFill>
                  <a:srgbClr val="141414"/>
                </a:solidFill>
                <a:latin typeface="Red Hat Display"/>
                <a:ea typeface="Red Hat Display"/>
                <a:cs typeface="Red Hat Display"/>
                <a:sym typeface="Red Hat Display"/>
              </a:rPr>
              <a:t>Increased margins and improved net zero benefits due to reduce food waste and spoilage</a:t>
            </a:r>
            <a:endParaRPr sz="1000" b="0" i="0" u="none" strike="sngStrike" cap="none">
              <a:solidFill>
                <a:srgbClr val="141414"/>
              </a:solidFill>
              <a:latin typeface="Red Hat Display"/>
              <a:ea typeface="Red Hat Display"/>
              <a:cs typeface="Red Hat Display"/>
              <a:sym typeface="Red Hat Display"/>
            </a:endParaRPr>
          </a:p>
        </p:txBody>
      </p:sp>
      <p:sp>
        <p:nvSpPr>
          <p:cNvPr id="647" name="Google Shape;647;p42"/>
          <p:cNvSpPr/>
          <p:nvPr/>
        </p:nvSpPr>
        <p:spPr>
          <a:xfrm>
            <a:off x="149873" y="37179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48" name="Google Shape;648;p42"/>
          <p:cNvPicPr preferRelativeResize="0"/>
          <p:nvPr/>
        </p:nvPicPr>
        <p:blipFill rotWithShape="1">
          <a:blip r:embed="rId5">
            <a:alphaModFix/>
          </a:blip>
          <a:srcRect/>
          <a:stretch/>
        </p:blipFill>
        <p:spPr>
          <a:xfrm>
            <a:off x="81799" y="2187817"/>
            <a:ext cx="597092" cy="597075"/>
          </a:xfrm>
          <a:prstGeom prst="rect">
            <a:avLst/>
          </a:prstGeom>
          <a:noFill/>
          <a:ln>
            <a:noFill/>
          </a:ln>
        </p:spPr>
      </p:pic>
      <p:sp>
        <p:nvSpPr>
          <p:cNvPr id="649" name="Google Shape;649;p42"/>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sz="800" b="0" i="0" u="none" strike="noStrike" cap="none">
              <a:solidFill>
                <a:srgbClr val="000000"/>
              </a:solidFill>
              <a:latin typeface="Red Hat Display"/>
              <a:ea typeface="Red Hat Display"/>
              <a:cs typeface="Red Hat Display"/>
              <a:sym typeface="Red Hat Display"/>
            </a:endParaRPr>
          </a:p>
        </p:txBody>
      </p:sp>
      <p:sp>
        <p:nvSpPr>
          <p:cNvPr id="650" name="Google Shape;650;p42"/>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Colleague</a:t>
            </a:r>
            <a:endParaRPr sz="800" b="0" i="0" u="none" strike="noStrike" cap="none">
              <a:solidFill>
                <a:srgbClr val="000000"/>
              </a:solidFill>
              <a:latin typeface="Red Hat Display"/>
              <a:ea typeface="Red Hat Display"/>
              <a:cs typeface="Red Hat Display"/>
              <a:sym typeface="Red Hat Display"/>
            </a:endParaRPr>
          </a:p>
        </p:txBody>
      </p:sp>
      <p:sp>
        <p:nvSpPr>
          <p:cNvPr id="651" name="Google Shape;651;p42"/>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Supplier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Partner</a:t>
            </a:r>
            <a:endParaRPr sz="800" b="0" i="0" u="none" strike="noStrike" cap="none">
              <a:solidFill>
                <a:srgbClr val="000000"/>
              </a:solidFill>
              <a:latin typeface="Red Hat Display"/>
              <a:ea typeface="Red Hat Display"/>
              <a:cs typeface="Red Hat Display"/>
              <a:sym typeface="Red Hat Display"/>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Vendor</a:t>
            </a:r>
            <a:endParaRPr sz="800" b="0" i="0" u="none" strike="noStrike" cap="none">
              <a:solidFill>
                <a:srgbClr val="000000"/>
              </a:solidFill>
              <a:latin typeface="Red Hat Display"/>
              <a:ea typeface="Red Hat Display"/>
              <a:cs typeface="Red Hat Display"/>
              <a:sym typeface="Red Hat Display"/>
            </a:endParaRPr>
          </a:p>
        </p:txBody>
      </p:sp>
      <p:pic>
        <p:nvPicPr>
          <p:cNvPr id="652" name="Google Shape;652;p42"/>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653" name="Google Shape;653;p42"/>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654" name="Google Shape;654;p42"/>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655" name="Google Shape;655;p42"/>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2"/>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lang="en" sz="800" b="0" i="0" u="none" strike="noStrike" cap="none">
                <a:solidFill>
                  <a:srgbClr val="000000"/>
                </a:solidFill>
                <a:latin typeface="Red Hat Display"/>
                <a:ea typeface="Red Hat Display"/>
                <a:cs typeface="Red Hat Display"/>
                <a:sym typeface="Red Hat Display"/>
              </a:rPr>
              <a:t>Tower</a:t>
            </a:r>
            <a:endParaRPr sz="800" b="0" i="0" u="none" strike="noStrike" cap="none">
              <a:solidFill>
                <a:srgbClr val="000000"/>
              </a:solidFill>
              <a:latin typeface="Red Hat Display"/>
              <a:ea typeface="Red Hat Display"/>
              <a:cs typeface="Red Hat Display"/>
              <a:sym typeface="Red Hat Display"/>
            </a:endParaRPr>
          </a:p>
        </p:txBody>
      </p:sp>
      <p:sp>
        <p:nvSpPr>
          <p:cNvPr id="657" name="Google Shape;657;p42"/>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Fulfilment Optimization</a:t>
            </a:r>
            <a:endParaRPr sz="800" b="0" i="0" u="none" strike="noStrike" cap="none">
              <a:solidFill>
                <a:srgbClr val="000000"/>
              </a:solidFill>
              <a:latin typeface="Red Hat Display"/>
              <a:ea typeface="Red Hat Display"/>
              <a:cs typeface="Red Hat Display"/>
              <a:sym typeface="Red Hat Display"/>
            </a:endParaRPr>
          </a:p>
        </p:txBody>
      </p:sp>
      <p:sp>
        <p:nvSpPr>
          <p:cNvPr id="658" name="Google Shape;658;p42"/>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Inventory</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Analysis &amp; AI</a:t>
            </a:r>
            <a:endParaRPr sz="800" b="0" i="0" u="none" strike="noStrike" cap="none">
              <a:solidFill>
                <a:srgbClr val="000000"/>
              </a:solidFill>
              <a:latin typeface="Red Hat Display"/>
              <a:ea typeface="Red Hat Display"/>
              <a:cs typeface="Red Hat Display"/>
              <a:sym typeface="Red Hat Display"/>
            </a:endParaRPr>
          </a:p>
        </p:txBody>
      </p:sp>
      <p:sp>
        <p:nvSpPr>
          <p:cNvPr id="659" name="Google Shape;659;p42"/>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2"/>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Business Automation</a:t>
            </a:r>
            <a:endParaRPr sz="800" b="0" i="0" u="none" strike="noStrike" cap="none">
              <a:solidFill>
                <a:srgbClr val="000000"/>
              </a:solidFill>
              <a:latin typeface="Red Hat Display"/>
              <a:ea typeface="Red Hat Display"/>
              <a:cs typeface="Red Hat Display"/>
              <a:sym typeface="Red Hat Display"/>
            </a:endParaRPr>
          </a:p>
        </p:txBody>
      </p:sp>
      <p:sp>
        <p:nvSpPr>
          <p:cNvPr id="661" name="Google Shape;661;p42"/>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API</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62" name="Google Shape;662;p42"/>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Integration</a:t>
            </a:r>
            <a:endParaRPr sz="800" b="0" i="0" u="none" strike="noStrike" cap="none">
              <a:solidFill>
                <a:srgbClr val="000000"/>
              </a:solidFill>
              <a:latin typeface="Red Hat Display"/>
              <a:ea typeface="Red Hat Display"/>
              <a:cs typeface="Red Hat Display"/>
              <a:sym typeface="Red Hat Display"/>
            </a:endParaRPr>
          </a:p>
        </p:txBody>
      </p:sp>
      <p:sp>
        <p:nvSpPr>
          <p:cNvPr id="663" name="Google Shape;663;p42"/>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Red Hat Display"/>
              <a:ea typeface="Red Hat Display"/>
              <a:cs typeface="Red Hat Display"/>
              <a:sym typeface="Red Hat Display"/>
            </a:endParaRPr>
          </a:p>
        </p:txBody>
      </p:sp>
      <p:sp>
        <p:nvSpPr>
          <p:cNvPr id="664" name="Google Shape;664;p42"/>
          <p:cNvSpPr/>
          <p:nvPr/>
        </p:nvSpPr>
        <p:spPr>
          <a:xfrm>
            <a:off x="4198144"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Order</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sp>
        <p:nvSpPr>
          <p:cNvPr id="665" name="Google Shape;665;p42"/>
          <p:cNvSpPr/>
          <p:nvPr/>
        </p:nvSpPr>
        <p:spPr>
          <a:xfrm>
            <a:off x="5388769"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Supply Chain</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Systems</a:t>
            </a:r>
            <a:endParaRPr sz="800" b="0" i="0" u="none" strike="noStrike" cap="none">
              <a:solidFill>
                <a:srgbClr val="000000"/>
              </a:solidFill>
              <a:latin typeface="Red Hat Display"/>
              <a:ea typeface="Red Hat Display"/>
              <a:cs typeface="Red Hat Display"/>
              <a:sym typeface="Red Hat Display"/>
            </a:endParaRPr>
          </a:p>
        </p:txBody>
      </p:sp>
      <p:sp>
        <p:nvSpPr>
          <p:cNvPr id="666" name="Google Shape;666;p42"/>
          <p:cNvSpPr/>
          <p:nvPr/>
        </p:nvSpPr>
        <p:spPr>
          <a:xfrm>
            <a:off x="6581775"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Transport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67" name="Google Shape;667;p42"/>
          <p:cNvSpPr/>
          <p:nvPr/>
        </p:nvSpPr>
        <p:spPr>
          <a:xfrm>
            <a:off x="7772400"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Red Hat Display"/>
                <a:ea typeface="Red Hat Display"/>
                <a:cs typeface="Red Hat Display"/>
                <a:sym typeface="Red Hat Display"/>
              </a:rPr>
              <a:t>Catalog</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System</a:t>
            </a:r>
            <a:endParaRPr sz="800" b="0" i="0" u="none" strike="noStrike" cap="none">
              <a:solidFill>
                <a:srgbClr val="000000"/>
              </a:solidFill>
              <a:latin typeface="Red Hat Display"/>
              <a:ea typeface="Red Hat Display"/>
              <a:cs typeface="Red Hat Display"/>
              <a:sym typeface="Red Hat Display"/>
            </a:endParaRPr>
          </a:p>
        </p:txBody>
      </p:sp>
      <p:sp>
        <p:nvSpPr>
          <p:cNvPr id="668" name="Google Shape;668;p42"/>
          <p:cNvSpPr/>
          <p:nvPr/>
        </p:nvSpPr>
        <p:spPr>
          <a:xfrm>
            <a:off x="2943225" y="3912978"/>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Core Application Systems</a:t>
            </a:r>
            <a:endParaRPr sz="1000" b="1" i="0" u="none" strike="noStrike" cap="none">
              <a:solidFill>
                <a:srgbClr val="FFFFFF"/>
              </a:solidFill>
              <a:latin typeface="Red Hat Display"/>
              <a:ea typeface="Red Hat Display"/>
              <a:cs typeface="Red Hat Display"/>
              <a:sym typeface="Red Hat Display"/>
            </a:endParaRPr>
          </a:p>
        </p:txBody>
      </p:sp>
      <p:sp>
        <p:nvSpPr>
          <p:cNvPr id="669" name="Google Shape;669;p42"/>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Container Platform</a:t>
            </a:r>
            <a:endParaRPr sz="1000" b="1" i="0" u="none" strike="noStrike" cap="none">
              <a:solidFill>
                <a:srgbClr val="FFFFFF"/>
              </a:solidFill>
              <a:latin typeface="Red Hat Display"/>
              <a:ea typeface="Red Hat Display"/>
              <a:cs typeface="Red Hat Display"/>
              <a:sym typeface="Red Hat Display"/>
            </a:endParaRPr>
          </a:p>
        </p:txBody>
      </p:sp>
      <p:sp>
        <p:nvSpPr>
          <p:cNvPr id="670" name="Google Shape;670;p42"/>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Red Hat Display"/>
                <a:ea typeface="Red Hat Display"/>
                <a:cs typeface="Red Hat Display"/>
                <a:sym typeface="Red Hat Display"/>
              </a:rPr>
              <a:t>Data Storage</a:t>
            </a:r>
            <a:endParaRPr sz="1000" b="1" i="0" u="none" strike="noStrike" cap="none">
              <a:solidFill>
                <a:srgbClr val="FFFFFF"/>
              </a:solidFill>
              <a:latin typeface="Red Hat Display"/>
              <a:ea typeface="Red Hat Display"/>
              <a:cs typeface="Red Hat Display"/>
              <a:sym typeface="Red Hat Display"/>
            </a:endParaRPr>
          </a:p>
        </p:txBody>
      </p:sp>
      <p:sp>
        <p:nvSpPr>
          <p:cNvPr id="671" name="Google Shape;671;p42"/>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Red Hat Display"/>
                <a:ea typeface="Red Hat Display"/>
                <a:cs typeface="Red Hat Display"/>
                <a:sym typeface="Red Hat Display"/>
              </a:rPr>
              <a:t>Red Hat Software</a:t>
            </a:r>
            <a:br>
              <a:rPr lang="en" sz="800" b="1" i="0" u="none" strike="noStrike" cap="none">
                <a:solidFill>
                  <a:srgbClr val="FFFFFF"/>
                </a:solidFill>
                <a:latin typeface="Red Hat Display"/>
                <a:ea typeface="Red Hat Display"/>
                <a:cs typeface="Red Hat Display"/>
                <a:sym typeface="Red Hat Display"/>
              </a:rPr>
            </a:br>
            <a:r>
              <a:rPr lang="en" sz="800" b="1" i="0" u="none" strike="noStrike" cap="none">
                <a:solidFill>
                  <a:srgbClr val="FFFFFF"/>
                </a:solidFill>
                <a:latin typeface="Red Hat Display"/>
                <a:ea typeface="Red Hat Display"/>
                <a:cs typeface="Red Hat Display"/>
                <a:sym typeface="Red Hat Display"/>
              </a:rPr>
              <a:t>as a Service</a:t>
            </a:r>
            <a:endParaRPr sz="800" b="1" i="0" u="none" strike="noStrike" cap="none">
              <a:solidFill>
                <a:srgbClr val="FFFFFF"/>
              </a:solidFill>
              <a:latin typeface="Red Hat Display"/>
              <a:ea typeface="Red Hat Display"/>
              <a:cs typeface="Red Hat Display"/>
              <a:sym typeface="Red Hat Display"/>
            </a:endParaRPr>
          </a:p>
        </p:txBody>
      </p:sp>
      <p:sp>
        <p:nvSpPr>
          <p:cNvPr id="672" name="Google Shape;672;p42"/>
          <p:cNvSpPr/>
          <p:nvPr/>
        </p:nvSpPr>
        <p:spPr>
          <a:xfrm>
            <a:off x="6211000" y="3511863"/>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Red Hat Text"/>
                <a:ea typeface="Red Hat Text"/>
                <a:cs typeface="Red Hat Text"/>
                <a:sym typeface="Red Hat Text"/>
              </a:rPr>
              <a:t>Events</a:t>
            </a:r>
            <a:endParaRPr sz="800" b="1" i="0" u="none" strike="noStrike" cap="none">
              <a:solidFill>
                <a:schemeClr val="lt1"/>
              </a:solidFill>
              <a:latin typeface="Red Hat Text"/>
              <a:ea typeface="Red Hat Text"/>
              <a:cs typeface="Red Hat Text"/>
              <a:sym typeface="Red Hat Text"/>
            </a:endParaRPr>
          </a:p>
        </p:txBody>
      </p:sp>
      <p:cxnSp>
        <p:nvCxnSpPr>
          <p:cNvPr id="673" name="Google Shape;673;p42"/>
          <p:cNvCxnSpPr>
            <a:stCxn id="634" idx="3"/>
            <a:endCxn id="655"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674" name="Google Shape;674;p42"/>
          <p:cNvCxnSpPr>
            <a:stCxn id="655" idx="3"/>
            <a:endCxn id="659"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675" name="Google Shape;675;p42"/>
          <p:cNvCxnSpPr>
            <a:stCxn id="659" idx="3"/>
            <a:endCxn id="663"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676" name="Google Shape;676;p42"/>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677" name="Google Shape;677;p42"/>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678" name="Google Shape;678;p42"/>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679" name="Google Shape;679;p42"/>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680" name="Google Shape;680;p42"/>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681" name="Google Shape;681;p42"/>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682" name="Google Shape;682;p42"/>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683" name="Google Shape;683;p42"/>
          <p:cNvPicPr preferRelativeResize="0"/>
          <p:nvPr/>
        </p:nvPicPr>
        <p:blipFill rotWithShape="1">
          <a:blip r:embed="rId15">
            <a:alphaModFix/>
          </a:blip>
          <a:srcRect/>
          <a:stretch/>
        </p:blipFill>
        <p:spPr>
          <a:xfrm>
            <a:off x="7339873" y="4294516"/>
            <a:ext cx="316975" cy="316975"/>
          </a:xfrm>
          <a:prstGeom prst="rect">
            <a:avLst/>
          </a:prstGeom>
          <a:noFill/>
          <a:ln>
            <a:noFill/>
          </a:ln>
        </p:spPr>
      </p:pic>
      <p:pic>
        <p:nvPicPr>
          <p:cNvPr id="684" name="Google Shape;684;p42"/>
          <p:cNvPicPr preferRelativeResize="0"/>
          <p:nvPr/>
        </p:nvPicPr>
        <p:blipFill rotWithShape="1">
          <a:blip r:embed="rId16">
            <a:alphaModFix/>
          </a:blip>
          <a:srcRect/>
          <a:stretch/>
        </p:blipFill>
        <p:spPr>
          <a:xfrm>
            <a:off x="6173420" y="4305452"/>
            <a:ext cx="286200" cy="286200"/>
          </a:xfrm>
          <a:prstGeom prst="rect">
            <a:avLst/>
          </a:prstGeom>
          <a:noFill/>
          <a:ln>
            <a:noFill/>
          </a:ln>
        </p:spPr>
      </p:pic>
      <p:pic>
        <p:nvPicPr>
          <p:cNvPr id="685" name="Google Shape;685;p42"/>
          <p:cNvPicPr preferRelativeResize="0"/>
          <p:nvPr/>
        </p:nvPicPr>
        <p:blipFill rotWithShape="1">
          <a:blip r:embed="rId17">
            <a:alphaModFix/>
          </a:blip>
          <a:srcRect/>
          <a:stretch/>
        </p:blipFill>
        <p:spPr>
          <a:xfrm>
            <a:off x="8534722" y="4305450"/>
            <a:ext cx="286200" cy="286200"/>
          </a:xfrm>
          <a:prstGeom prst="rect">
            <a:avLst/>
          </a:prstGeom>
          <a:noFill/>
          <a:ln>
            <a:noFill/>
          </a:ln>
        </p:spPr>
      </p:pic>
      <p:pic>
        <p:nvPicPr>
          <p:cNvPr id="686" name="Google Shape;686;p42"/>
          <p:cNvPicPr preferRelativeResize="0"/>
          <p:nvPr/>
        </p:nvPicPr>
        <p:blipFill rotWithShape="1">
          <a:blip r:embed="rId18">
            <a:alphaModFix/>
          </a:blip>
          <a:srcRect/>
          <a:stretch/>
        </p:blipFill>
        <p:spPr>
          <a:xfrm>
            <a:off x="4974990" y="4297262"/>
            <a:ext cx="286200" cy="286200"/>
          </a:xfrm>
          <a:prstGeom prst="rect">
            <a:avLst/>
          </a:prstGeom>
          <a:noFill/>
          <a:ln>
            <a:noFill/>
          </a:ln>
        </p:spPr>
      </p:pic>
      <p:pic>
        <p:nvPicPr>
          <p:cNvPr id="687" name="Google Shape;687;p42"/>
          <p:cNvPicPr preferRelativeResize="0"/>
          <p:nvPr/>
        </p:nvPicPr>
        <p:blipFill rotWithShape="1">
          <a:blip r:embed="rId19">
            <a:alphaModFix/>
          </a:blip>
          <a:srcRect/>
          <a:stretch/>
        </p:blipFill>
        <p:spPr>
          <a:xfrm>
            <a:off x="235669" y="3796331"/>
            <a:ext cx="362400" cy="362400"/>
          </a:xfrm>
          <a:prstGeom prst="rect">
            <a:avLst/>
          </a:prstGeom>
          <a:noFill/>
          <a:ln>
            <a:noFill/>
          </a:ln>
        </p:spPr>
      </p:pic>
      <p:sp>
        <p:nvSpPr>
          <p:cNvPr id="688" name="Google Shape;688;p42"/>
          <p:cNvSpPr/>
          <p:nvPr/>
        </p:nvSpPr>
        <p:spPr>
          <a:xfrm>
            <a:off x="736650" y="4327575"/>
            <a:ext cx="1593600" cy="555300"/>
          </a:xfrm>
          <a:prstGeom prst="rect">
            <a:avLst/>
          </a:prstGeom>
          <a:noFill/>
          <a:ln>
            <a:noFill/>
          </a:ln>
        </p:spPr>
        <p:txBody>
          <a:bodyPr spcFirstLastPara="1" wrap="square" lIns="0" tIns="91425" rIns="0" bIns="0" anchor="ctr" anchorCtr="0">
            <a:noAutofit/>
          </a:bodyPr>
          <a:lstStyle/>
          <a:p>
            <a:pPr marL="0" marR="0" lvl="0" indent="0" algn="l" rtl="0">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sz="1000" b="0" i="0" u="none" strike="sngStrike" cap="none">
              <a:solidFill>
                <a:srgbClr val="141414"/>
              </a:solidFill>
              <a:latin typeface="Red Hat Display"/>
              <a:ea typeface="Red Hat Display"/>
              <a:cs typeface="Red Hat Display"/>
              <a:sym typeface="Red Hat Display"/>
            </a:endParaRPr>
          </a:p>
        </p:txBody>
      </p:sp>
      <p:sp>
        <p:nvSpPr>
          <p:cNvPr id="689" name="Google Shape;689;p42"/>
          <p:cNvSpPr/>
          <p:nvPr/>
        </p:nvSpPr>
        <p:spPr>
          <a:xfrm>
            <a:off x="149873" y="4403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0" name="Google Shape;690;p42"/>
          <p:cNvPicPr preferRelativeResize="0"/>
          <p:nvPr/>
        </p:nvPicPr>
        <p:blipFill rotWithShape="1">
          <a:blip r:embed="rId15">
            <a:alphaModFix/>
          </a:blip>
          <a:srcRect/>
          <a:stretch/>
        </p:blipFill>
        <p:spPr>
          <a:xfrm>
            <a:off x="192951" y="4437250"/>
            <a:ext cx="447250" cy="447237"/>
          </a:xfrm>
          <a:prstGeom prst="rect">
            <a:avLst/>
          </a:prstGeom>
          <a:noFill/>
          <a:ln>
            <a:noFill/>
          </a:ln>
        </p:spPr>
      </p:pic>
      <p:sp>
        <p:nvSpPr>
          <p:cNvPr id="691" name="Google Shape;691;p42"/>
          <p:cNvSpPr/>
          <p:nvPr/>
        </p:nvSpPr>
        <p:spPr>
          <a:xfrm>
            <a:off x="3026569" y="4265697"/>
            <a:ext cx="1097400" cy="365700"/>
          </a:xfrm>
          <a:prstGeom prst="rect">
            <a:avLst/>
          </a:prstGeom>
          <a:solidFill>
            <a:schemeClr val="lt1"/>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Warehouse</a:t>
            </a:r>
            <a:br>
              <a:rPr lang="en" sz="800" b="0" i="0" u="none" strike="noStrike" cap="none">
                <a:solidFill>
                  <a:srgbClr val="000000"/>
                </a:solidFill>
                <a:latin typeface="Red Hat Display"/>
                <a:ea typeface="Red Hat Display"/>
                <a:cs typeface="Red Hat Display"/>
                <a:sym typeface="Red Hat Display"/>
              </a:rPr>
            </a:br>
            <a:r>
              <a:rPr lang="en" sz="800" b="0" i="0" u="none" strike="noStrike" cap="none">
                <a:solidFill>
                  <a:srgbClr val="000000"/>
                </a:solidFill>
                <a:latin typeface="Red Hat Display"/>
                <a:ea typeface="Red Hat Display"/>
                <a:cs typeface="Red Hat Display"/>
                <a:sym typeface="Red Hat Display"/>
              </a:rPr>
              <a:t>Management</a:t>
            </a:r>
            <a:endParaRPr sz="800" b="0" i="0" u="none" strike="noStrike" cap="none">
              <a:solidFill>
                <a:srgbClr val="000000"/>
              </a:solidFill>
              <a:latin typeface="Red Hat Display"/>
              <a:ea typeface="Red Hat Display"/>
              <a:cs typeface="Red Hat Display"/>
              <a:sym typeface="Red Hat Display"/>
            </a:endParaRPr>
          </a:p>
        </p:txBody>
      </p:sp>
      <p:pic>
        <p:nvPicPr>
          <p:cNvPr id="692" name="Google Shape;692;p42"/>
          <p:cNvPicPr preferRelativeResize="0"/>
          <p:nvPr/>
        </p:nvPicPr>
        <p:blipFill rotWithShape="1">
          <a:blip r:embed="rId20">
            <a:alphaModFix/>
          </a:blip>
          <a:srcRect/>
          <a:stretch/>
        </p:blipFill>
        <p:spPr>
          <a:xfrm>
            <a:off x="3787948" y="4281862"/>
            <a:ext cx="316975" cy="31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8" name="Google Shape;698;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00" name="Google Shape;700;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701" name="Google Shape;701;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02" name="Google Shape;702;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03" name="Google Shape;703;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4" name="Google Shape;704;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5" name="Google Shape;705;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06" name="Google Shape;706;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7" name="Google Shape;707;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8" name="Google Shape;708;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09" name="Google Shape;709;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0" name="Google Shape;710;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711" name="Google Shape;711;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712" name="Google Shape;712;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713" name="Google Shape;713;p43"/>
          <p:cNvCxnSpPr>
            <a:stCxn id="710" idx="2"/>
            <a:endCxn id="714"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715" name="Google Shape;715;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716" name="Google Shape;716;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717" name="Google Shape;717;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718" name="Google Shape;718;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19" name="Google Shape;719;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20" name="Google Shape;720;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21" name="Google Shape;721;p43"/>
          <p:cNvCxnSpPr>
            <a:stCxn id="710" idx="0"/>
            <a:endCxn id="69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22" name="Google Shape;722;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23" name="Google Shape;723;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24" name="Google Shape;724;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25" name="Google Shape;725;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26" name="Google Shape;726;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27" name="Google Shape;727;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28" name="Google Shape;728;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29" name="Google Shape;729;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30" name="Google Shape;730;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31" name="Google Shape;731;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32" name="Google Shape;732;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34" name="Google Shape;734;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735" name="Google Shape;735;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36" name="Google Shape;736;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37" name="Google Shape;737;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38" name="Google Shape;738;p43"/>
          <p:cNvCxnSpPr>
            <a:stCxn id="737" idx="1"/>
            <a:endCxn id="69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39" name="Google Shape;739;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a:endCxn id="74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42" name="Google Shape;742;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43" name="Google Shape;743;p43"/>
          <p:cNvCxnSpPr>
            <a:endCxn id="74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45" name="Google Shape;745;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46" name="Google Shape;746;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47" name="Google Shape;747;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48" name="Google Shape;748;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49" name="Google Shape;749;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50" name="Google Shape;750;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51" name="Google Shape;751;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52" name="Google Shape;752;p43"/>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5" name="Google Shape;755;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7" name="Google Shape;757;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58" name="Google Shape;758;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9" name="Google Shape;759;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60" name="Google Shape;760;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61" name="Google Shape;761;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62" name="Google Shape;762;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3" name="Google Shape;763;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5" name="Google Shape;765;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6" name="Google Shape;766;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7" name="Google Shape;767;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8" name="Google Shape;768;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1" name="Google Shape;771;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2" name="Google Shape;772;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3" name="Google Shape;773;p43"/>
          <p:cNvCxnSpPr>
            <a:endCxn id="752"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741" name="Google Shape;741;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4" name="Google Shape;774;p43"/>
          <p:cNvCxnSpPr>
            <a:stCxn id="741" idx="2"/>
            <a:endCxn id="77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76" name="Google Shape;776;p43"/>
          <p:cNvCxnSpPr>
            <a:endCxn id="77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78" name="Google Shape;778;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77" name="Google Shape;777;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79" name="Google Shape;779;p43"/>
          <p:cNvCxnSpPr>
            <a:endCxn id="77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80" name="Google Shape;780;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5" name="Google Shape;775;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1" name="Google Shape;781;p43"/>
          <p:cNvCxnSpPr>
            <a:endCxn id="78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82" name="Google Shape;782;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3" name="Google Shape;783;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4" name="Google Shape;784;p43"/>
          <p:cNvCxnSpPr>
            <a:endCxn id="78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85" name="Google Shape;785;p43"/>
          <p:cNvCxnSpPr>
            <a:endCxn id="78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87" name="Google Shape;787;p43"/>
          <p:cNvCxnSpPr>
            <a:endCxn id="78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86" name="Google Shape;786;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8" name="Google Shape;788;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9" name="Google Shape;789;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90" name="Google Shape;790;p43"/>
          <p:cNvCxnSpPr>
            <a:stCxn id="699" idx="3"/>
            <a:endCxn id="701"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791" name="Google Shape;791;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92" name="Google Shape;792;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93" name="Google Shape;793;p43"/>
          <p:cNvCxnSpPr>
            <a:stCxn id="69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94" name="Google Shape;794;p43"/>
          <p:cNvCxnSpPr>
            <a:stCxn id="710" idx="1"/>
            <a:endCxn id="73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95" name="Google Shape;795;p43"/>
          <p:cNvCxnSpPr>
            <a:endCxn id="69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96" name="Google Shape;796;p43"/>
          <p:cNvCxnSpPr>
            <a:stCxn id="755"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797" name="Google Shape;797;p43"/>
          <p:cNvCxnSpPr>
            <a:stCxn id="780"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798" name="Google Shape;798;p43"/>
          <p:cNvCxnSpPr>
            <a:stCxn id="789"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4" name="Google Shape;804;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06" name="Google Shape;806;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807" name="Google Shape;807;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08" name="Google Shape;808;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809" name="Google Shape;809;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lang="en" sz="700" b="0" i="0" u="none" strike="noStrike" cap="none">
                <a:solidFill>
                  <a:srgbClr val="FFFFFF"/>
                </a:solidFill>
                <a:latin typeface="Red Hat Text Medium"/>
                <a:ea typeface="Red Hat Text Medium"/>
                <a:cs typeface="Red Hat Text Medium"/>
                <a:sym typeface="Red Hat Text Medium"/>
              </a:rPr>
              <a:t>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0" name="Google Shape;810;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1" name="Google Shape;811;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812" name="Google Shape;812;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3" name="Google Shape;813;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4" name="Google Shape;814;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5" name="Google Shape;815;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16" name="Google Shape;816;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17" name="Google Shape;817;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18" name="Google Shape;818;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819" name="Google Shape;819;p44"/>
          <p:cNvCxnSpPr>
            <a:stCxn id="816" idx="2"/>
            <a:endCxn id="820" idx="3"/>
          </p:cNvCxnSpPr>
          <p:nvPr/>
        </p:nvCxnSpPr>
        <p:spPr>
          <a:xfrm rot="5400000">
            <a:off x="8080160" y="2781677"/>
            <a:ext cx="1125000" cy="372600"/>
          </a:xfrm>
          <a:prstGeom prst="bentConnector2">
            <a:avLst/>
          </a:prstGeom>
          <a:noFill/>
          <a:ln w="9525" cap="flat" cmpd="sng">
            <a:solidFill>
              <a:srgbClr val="980000"/>
            </a:solidFill>
            <a:prstDash val="solid"/>
            <a:round/>
            <a:headEnd type="none" w="sm" len="sm"/>
            <a:tailEnd type="triangle" w="med" len="med"/>
          </a:ln>
        </p:spPr>
      </p:cxnSp>
      <p:sp>
        <p:nvSpPr>
          <p:cNvPr id="821" name="Google Shape;821;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22" name="Google Shape;822;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23" name="Google Shape;823;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24" name="Google Shape;824;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25" name="Google Shape;825;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26" name="Google Shape;826;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27" name="Google Shape;827;p44"/>
          <p:cNvCxnSpPr>
            <a:stCxn id="816" idx="0"/>
            <a:endCxn id="805"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28" name="Google Shape;828;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29" name="Google Shape;829;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30" name="Google Shape;830;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31" name="Google Shape;831;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32" name="Google Shape;832;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33" name="Google Shape;833;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34" name="Google Shape;834;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35" name="Google Shape;835;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36" name="Google Shape;836;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37" name="Google Shape;837;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38" name="Google Shape;838;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9" name="Google Shape;839;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40" name="Google Shape;840;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1" i="0" u="none" strike="noStrike" cap="non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841" name="Google Shape;841;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42" name="Google Shape;842;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43" name="Google Shape;843;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44" name="Google Shape;844;p44"/>
          <p:cNvCxnSpPr>
            <a:stCxn id="843" idx="1"/>
            <a:endCxn id="803"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45" name="Google Shape;845;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46" name="Google Shape;846;p44"/>
          <p:cNvCxnSpPr>
            <a:endCxn id="84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48" name="Google Shape;848;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9" name="Google Shape;849;p44"/>
          <p:cNvCxnSpPr>
            <a:endCxn id="85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51" name="Google Shape;851;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52" name="Google Shape;852;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53" name="Google Shape;853;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54" name="Google Shape;854;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55" name="Google Shape;855;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56" name="Google Shape;856;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57" name="Google Shape;857;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58" name="Google Shape;858;p44"/>
          <p:cNvSpPr/>
          <p:nvPr/>
        </p:nvSpPr>
        <p:spPr>
          <a:xfrm>
            <a:off x="202331" y="2745648"/>
            <a:ext cx="82662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66" name="Google Shape;866;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67" name="Google Shape;867;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68" name="Google Shape;868;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0" name="Google Shape;850;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9" name="Google Shape;869;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0" name="Google Shape;870;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1" name="Google Shape;871;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2" name="Google Shape;872;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3" name="Google Shape;873;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5" name="Google Shape;875;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6" name="Google Shape;876;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7" name="Google Shape;877;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0" name="Google Shape;820;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8" name="Google Shape;878;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9" name="Google Shape;879;p44"/>
          <p:cNvCxnSpPr>
            <a:endCxn id="858" idx="3"/>
          </p:cNvCxnSpPr>
          <p:nvPr/>
        </p:nvCxnSpPr>
        <p:spPr>
          <a:xfrm flipH="1">
            <a:off x="8468531" y="2924748"/>
            <a:ext cx="364200" cy="2400"/>
          </a:xfrm>
          <a:prstGeom prst="straightConnector1">
            <a:avLst/>
          </a:prstGeom>
          <a:noFill/>
          <a:ln w="9525" cap="flat" cmpd="sng">
            <a:solidFill>
              <a:srgbClr val="980000"/>
            </a:solidFill>
            <a:prstDash val="solid"/>
            <a:round/>
            <a:headEnd type="none" w="sm" len="sm"/>
            <a:tailEnd type="triangle" w="med" len="med"/>
          </a:ln>
        </p:spPr>
      </p:cxnSp>
      <p:sp>
        <p:nvSpPr>
          <p:cNvPr id="847" name="Google Shape;847;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0" name="Google Shape;880;p44"/>
          <p:cNvCxnSpPr>
            <a:stCxn id="847" idx="2"/>
            <a:endCxn id="88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82" name="Google Shape;882;p44"/>
          <p:cNvCxnSpPr>
            <a:endCxn id="88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84" name="Google Shape;884;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85" name="Google Shape;885;p44"/>
          <p:cNvCxnSpPr>
            <a:endCxn id="88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86" name="Google Shape;886;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1" name="Google Shape;881;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7" name="Google Shape;887;p44"/>
          <p:cNvCxnSpPr>
            <a:endCxn id="88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88" name="Google Shape;888;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9" name="Google Shape;889;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90" name="Google Shape;890;p44"/>
          <p:cNvCxnSpPr>
            <a:endCxn id="88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91" name="Google Shape;891;p44"/>
          <p:cNvCxnSpPr>
            <a:endCxn id="89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93" name="Google Shape;893;p44"/>
          <p:cNvCxnSpPr>
            <a:endCxn id="89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92" name="Google Shape;892;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94" name="Google Shape;894;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95" name="Google Shape;895;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96" name="Google Shape;896;p44"/>
          <p:cNvCxnSpPr>
            <a:stCxn id="805" idx="3"/>
            <a:endCxn id="807" idx="1"/>
          </p:cNvCxnSpPr>
          <p:nvPr/>
        </p:nvCxnSpPr>
        <p:spPr>
          <a:xfrm>
            <a:off x="2144350" y="1553225"/>
            <a:ext cx="324900" cy="4800"/>
          </a:xfrm>
          <a:prstGeom prst="straightConnector1">
            <a:avLst/>
          </a:prstGeom>
          <a:noFill/>
          <a:ln w="19050" cap="flat" cmpd="sng">
            <a:solidFill>
              <a:srgbClr val="1C54FD"/>
            </a:solidFill>
            <a:prstDash val="solid"/>
            <a:round/>
            <a:headEnd type="triangle" w="med" len="med"/>
            <a:tailEnd type="triangle" w="med" len="med"/>
          </a:ln>
        </p:spPr>
      </p:cxnSp>
      <p:sp>
        <p:nvSpPr>
          <p:cNvPr id="897" name="Google Shape;897;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98" name="Google Shape;898;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99" name="Google Shape;899;p44"/>
          <p:cNvCxnSpPr>
            <a:stCxn id="804"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900" name="Google Shape;900;p44"/>
          <p:cNvCxnSpPr>
            <a:stCxn id="816" idx="1"/>
            <a:endCxn id="83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901" name="Google Shape;901;p44"/>
          <p:cNvCxnSpPr>
            <a:endCxn id="803"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902" name="Google Shape;902;p44"/>
          <p:cNvCxnSpPr>
            <a:stCxn id="861" idx="2"/>
          </p:cNvCxnSpPr>
          <p:nvPr/>
        </p:nvCxnSpPr>
        <p:spPr>
          <a:xfrm rot="10800000">
            <a:off x="1801884" y="3816700"/>
            <a:ext cx="88200" cy="263400"/>
          </a:xfrm>
          <a:prstGeom prst="bentConnector2">
            <a:avLst/>
          </a:prstGeom>
          <a:noFill/>
          <a:ln w="19050" cap="flat" cmpd="sng">
            <a:solidFill>
              <a:srgbClr val="980000"/>
            </a:solidFill>
            <a:prstDash val="solid"/>
            <a:round/>
            <a:headEnd type="none" w="med" len="med"/>
            <a:tailEnd type="none" w="med" len="med"/>
          </a:ln>
        </p:spPr>
      </p:cxnSp>
      <p:cxnSp>
        <p:nvCxnSpPr>
          <p:cNvPr id="903" name="Google Shape;903;p44"/>
          <p:cNvCxnSpPr>
            <a:stCxn id="886" idx="2"/>
          </p:cNvCxnSpPr>
          <p:nvPr/>
        </p:nvCxnSpPr>
        <p:spPr>
          <a:xfrm rot="10800000">
            <a:off x="1801884" y="3802595"/>
            <a:ext cx="88200" cy="673500"/>
          </a:xfrm>
          <a:prstGeom prst="bentConnector2">
            <a:avLst/>
          </a:prstGeom>
          <a:noFill/>
          <a:ln w="19050" cap="flat" cmpd="sng">
            <a:solidFill>
              <a:srgbClr val="980000"/>
            </a:solidFill>
            <a:prstDash val="solid"/>
            <a:round/>
            <a:headEnd type="none" w="med" len="med"/>
            <a:tailEnd type="none" w="med" len="med"/>
          </a:ln>
        </p:spPr>
      </p:cxnSp>
      <p:cxnSp>
        <p:nvCxnSpPr>
          <p:cNvPr id="904" name="Google Shape;904;p44"/>
          <p:cNvCxnSpPr>
            <a:stCxn id="895" idx="2"/>
          </p:cNvCxnSpPr>
          <p:nvPr/>
        </p:nvCxnSpPr>
        <p:spPr>
          <a:xfrm rot="10800000">
            <a:off x="1802124" y="3823902"/>
            <a:ext cx="88800" cy="1050300"/>
          </a:xfrm>
          <a:prstGeom prst="bentConnector2">
            <a:avLst/>
          </a:prstGeom>
          <a:noFill/>
          <a:ln w="19050" cap="flat" cmpd="sng">
            <a:solidFill>
              <a:srgbClr val="980000"/>
            </a:solidFill>
            <a:prstDash val="solid"/>
            <a:round/>
            <a:headEnd type="none" w="med" len="med"/>
            <a:tailEnd type="none" w="med" len="med"/>
          </a:ln>
        </p:spPr>
      </p:cxnSp>
      <p:sp>
        <p:nvSpPr>
          <p:cNvPr id="905" name="Google Shape;905;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6" name="Google Shape;906;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7" name="Google Shape;907;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8" name="Google Shape;908;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09" name="Google Shape;909;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10" name="Google Shape;910;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911" name="Google Shape;911;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912" name="Google Shape;912;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913" name="Google Shape;913;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914" name="Google Shape;914;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3507</Words>
  <Application>Microsoft Office PowerPoint</Application>
  <PresentationFormat>On-screen Show (16:9)</PresentationFormat>
  <Paragraphs>950</Paragraphs>
  <Slides>17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Red Hat Text Medium</vt:lpstr>
      <vt:lpstr>Calibri</vt:lpstr>
      <vt:lpstr>Red Hat Display</vt:lpstr>
      <vt:lpstr>Overpass SemiBold</vt:lpstr>
      <vt:lpstr>Arial</vt:lpstr>
      <vt:lpstr>Proxima Nova</vt:lpstr>
      <vt:lpstr>Red Hat Text</vt:lpstr>
      <vt:lpstr>Overpass Light</vt:lpstr>
      <vt:lpstr>Red Hat Display Medium</vt:lpstr>
      <vt:lpstr>Overpass</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1</cp:revision>
  <dcterms:modified xsi:type="dcterms:W3CDTF">2023-01-26T21:54:49Z</dcterms:modified>
</cp:coreProperties>
</file>