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98" r:id="rId7"/>
    <p:sldId id="259" r:id="rId8"/>
    <p:sldId id="260" r:id="rId9"/>
    <p:sldId id="261" r:id="rId10"/>
    <p:sldId id="296" r:id="rId11"/>
    <p:sldId id="297" r:id="rId12"/>
    <p:sldId id="262" r:id="rId13"/>
    <p:sldId id="301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verpass" panose="020B0604020202020204" charset="0"/>
      <p:regular r:id="rId23"/>
      <p:bold r:id="rId24"/>
      <p:italic r:id="rId25"/>
      <p:boldItalic r:id="rId26"/>
    </p:embeddedFont>
    <p:embeddedFont>
      <p:font typeface="Overpass Light" panose="020B0604020202020204" charset="0"/>
      <p:regular r:id="rId27"/>
      <p:bold r:id="rId28"/>
      <p:italic r:id="rId29"/>
      <p:boldItalic r:id="rId30"/>
    </p:embeddedFont>
    <p:embeddedFont>
      <p:font typeface="Overpass SemiBold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ed Hat Display" panose="020B0604020202020204" charset="0"/>
      <p:regular r:id="rId39"/>
      <p:bold r:id="rId40"/>
      <p:italic r:id="rId41"/>
      <p:boldItalic r:id="rId42"/>
    </p:embeddedFont>
    <p:embeddedFont>
      <p:font typeface="Red Hat Display Light" panose="020B0604020202020204" charset="0"/>
      <p:regular r:id="rId43"/>
      <p:bold r:id="rId44"/>
      <p:italic r:id="rId45"/>
      <p:boldItalic r:id="rId46"/>
    </p:embeddedFont>
    <p:embeddedFont>
      <p:font typeface="Red Hat Display Medium" panose="020B0604020202020204" charset="0"/>
      <p:regular r:id="rId47"/>
      <p:bold r:id="rId48"/>
      <p:italic r:id="rId49"/>
      <p:boldItalic r:id="rId50"/>
    </p:embeddedFont>
    <p:embeddedFont>
      <p:font typeface="Red Hat Text" panose="020B0604020202020204" charset="0"/>
      <p:regular r:id="rId51"/>
      <p:bold r:id="rId52"/>
      <p:italic r:id="rId53"/>
      <p:boldItalic r:id="rId54"/>
    </p:embeddedFont>
    <p:embeddedFont>
      <p:font typeface="Red Hat Text Medium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7" d="100"/>
          <a:sy n="187" d="100"/>
        </p:scale>
        <p:origin x="27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font" Target="fonts/font32.fntdata"/><Relationship Id="rId55" Type="http://schemas.openxmlformats.org/officeDocument/2006/relationships/font" Target="fonts/font3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1.fntdata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font" Target="fonts/font35.fntdata"/><Relationship Id="rId58" Type="http://schemas.openxmlformats.org/officeDocument/2006/relationships/font" Target="fonts/font40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font" Target="fonts/font1.fntdata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56" Type="http://schemas.openxmlformats.org/officeDocument/2006/relationships/font" Target="fonts/font38.fntdata"/><Relationship Id="rId8" Type="http://schemas.openxmlformats.org/officeDocument/2006/relationships/slide" Target="slides/slide5.xml"/><Relationship Id="rId51" Type="http://schemas.openxmlformats.org/officeDocument/2006/relationships/font" Target="fonts/font3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59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font" Target="fonts/font3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Relationship Id="rId57" Type="http://schemas.openxmlformats.org/officeDocument/2006/relationships/font" Target="fonts/font39.fntdata"/><Relationship Id="rId10" Type="http://schemas.openxmlformats.org/officeDocument/2006/relationships/slide" Target="slides/slide7.xml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font" Target="fonts/font34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691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11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54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08a78307a3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208a78307a3_2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1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8a78307a3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08a78307a3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8a78307a3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208a78307a3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a78307a3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08a78307a3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5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a78307a3_2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208a78307a3_2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8a78307a3_2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208a78307a3_2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8a78307a3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208a78307a3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cfabc072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0cfabc072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The Supply Assurance platform can then combine AI and Data to increase transparency of the supply chain across the enterprise.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 Control Tower provides intelligent analysis of inventory and provides actions that can satisfy customer demand.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Fulfillment optimization provides visibility into inventory location and provides trade offs to balance customer requirements and enhance sustainability. </a:t>
            </a:r>
          </a:p>
          <a:p>
            <a:pPr marL="13970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Red Hat Display" panose="020B0604020202020204" charset="0"/>
            </a:endParaRPr>
          </a:p>
          <a:p>
            <a:pPr marL="13970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Red Hat Display" panose="020B0604020202020204" charset="0"/>
              </a:rPr>
              <a:t>And inventory analysis keeps up-to-date actionable data on inventory to balance needs across the enterprise.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2297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Red Hat Text"/>
              <a:buNone/>
              <a:defRPr sz="1400" b="1">
                <a:solidFill>
                  <a:srgbClr val="EE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11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sz="800" b="0" i="0" u="none" strike="noStrike" cap="non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7">
            <a:alphaModFix/>
          </a:blip>
          <a:srcRect l="2324" r="2323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83" name="Google Shape;183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7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192" name="Google Shape;192;p2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 b="0" i="0" u="none" strike="noStrike" cap="non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sz="500" b="0" i="0" u="none" strike="noStrike" cap="non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2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●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○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292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verpass"/>
              <a:buChar char="■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26650" y="297025"/>
            <a:ext cx="7490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"/>
              <a:buNone/>
              <a:defRPr sz="2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2"/>
          </p:nvPr>
        </p:nvSpPr>
        <p:spPr>
          <a:xfrm>
            <a:off x="685800" y="1657350"/>
            <a:ext cx="7772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3"/>
          </p:nvPr>
        </p:nvSpPr>
        <p:spPr>
          <a:xfrm>
            <a:off x="685800" y="25717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, subhead, and body">
  <p:cSld name="CUSTOM_4_1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3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4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_1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cxnSp>
        <p:nvCxnSpPr>
          <p:cNvPr id="224" name="Google Shape;224;p3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3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CUSTOM_4_17_2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3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3"/>
          </p:nvPr>
        </p:nvSpPr>
        <p:spPr>
          <a:xfrm>
            <a:off x="1828800" y="6649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100"/>
              <a:buChar char="▸"/>
              <a:defRPr sz="1100"/>
            </a:lvl1pPr>
            <a:lvl2pPr marL="914400" lvl="1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2pPr>
            <a:lvl3pPr marL="1371600" lvl="2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3pPr>
            <a:lvl4pPr marL="1828800" lvl="3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4pPr>
            <a:lvl5pPr marL="2286000" lvl="4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5pPr>
            <a:lvl6pPr marL="2743200" lvl="5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6pPr>
            <a:lvl7pPr marL="3200400" lvl="6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7pPr>
            <a:lvl8pPr marL="3657600" lvl="7" indent="-28575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900"/>
              <a:buChar char="･"/>
              <a:defRPr sz="900"/>
            </a:lvl8pPr>
            <a:lvl9pPr marL="4114800" lvl="8" indent="-285750" algn="l">
              <a:lnSpc>
                <a:spcPct val="140000"/>
              </a:lnSpc>
              <a:spcBef>
                <a:spcPts val="800"/>
              </a:spcBef>
              <a:spcAft>
                <a:spcPts val="800"/>
              </a:spcAft>
              <a:buSzPts val="900"/>
              <a:buChar char="･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CUSTOM_4_2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1428750" y="709500"/>
            <a:ext cx="62388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cxnSp>
        <p:nvCxnSpPr>
          <p:cNvPr id="240" name="Google Shape;240;p3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400"/>
              <a:buFont typeface="Overpass SemiBold"/>
              <a:buNone/>
              <a:defRPr sz="14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1" i="0" u="none" strike="noStrike" cap="non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PUBLIC</a:t>
            </a:r>
            <a:endParaRPr sz="500" b="1" i="0" u="none" strike="noStrike" cap="none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704" cy="17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hree column">
  <p:cSld name="CUSTOM_4_3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3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 rotWithShape="1">
          <a:blip r:embed="rId2">
            <a:alphaModFix/>
          </a:blip>
          <a:srcRect t="326" b="315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53" name="Google Shape;253;p35"/>
          <p:cNvCxnSpPr/>
          <p:nvPr/>
        </p:nvCxnSpPr>
        <p:spPr>
          <a:xfrm>
            <a:off x="3229613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35"/>
          <p:cNvCxnSpPr/>
          <p:nvPr/>
        </p:nvCxnSpPr>
        <p:spPr>
          <a:xfrm>
            <a:off x="5914388" y="1895119"/>
            <a:ext cx="0" cy="244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ubTitle" idx="2"/>
          </p:nvPr>
        </p:nvSpPr>
        <p:spPr>
          <a:xfrm>
            <a:off x="3351225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3351300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subTitle" idx="4"/>
          </p:nvPr>
        </p:nvSpPr>
        <p:spPr>
          <a:xfrm>
            <a:off x="603600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603607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6"/>
          </p:nvPr>
        </p:nvSpPr>
        <p:spPr>
          <a:xfrm>
            <a:off x="666450" y="3172294"/>
            <a:ext cx="2441400" cy="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7"/>
          </p:nvPr>
        </p:nvSpPr>
        <p:spPr>
          <a:xfrm>
            <a:off x="666525" y="3539213"/>
            <a:ext cx="24414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1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8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9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 type="title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4" name="Google Shape;244;p3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9368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53" name="Google Shape;253;p3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5517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subTitle" idx="1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69" name="Google Shape;269;p37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subTitle" idx="2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27199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Black closi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sp>
        <p:nvSpPr>
          <p:cNvPr id="278" name="Google Shape;278;p3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11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285" name="Google Shape;285;p3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6" name="Google Shape;2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836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2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3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27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4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2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308" name="Google Shape;308;p40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linkedin.com/company/red-hat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youtube.com/user/RedHatVideos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facebook.com/redhatinc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twitter.com/RedHat</a:t>
            </a:r>
            <a:endParaRPr sz="800" dirty="0"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4">
            <a:alphaModFix/>
          </a:blip>
          <a:srcRect l="2507" r="2498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 rotWithShape="1">
          <a:blip r:embed="rId5">
            <a:alphaModFix/>
          </a:blip>
          <a:srcRect l="2678" r="2678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 rotWithShape="1">
          <a:blip r:embed="rId6">
            <a:alphaModFix/>
          </a:blip>
          <a:srcRect l="2507" r="2498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0"/>
          <p:cNvPicPr preferRelativeResize="0"/>
          <p:nvPr/>
        </p:nvPicPr>
        <p:blipFill rotWithShape="1">
          <a:blip r:embed="rId7">
            <a:alphaModFix/>
          </a:blip>
          <a:srcRect l="2326" r="2326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Divider blac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18" name="Google Shape;318;p4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1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0" name="Google Shape;320;p4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1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22" name="Google Shape;322;p41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86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27" name="Google Shape;327;p4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2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29" name="Google Shape;329;p4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31" name="Google Shape;331;p42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2"/>
          <p:cNvSpPr txBox="1"/>
          <p:nvPr/>
        </p:nvSpPr>
        <p:spPr>
          <a:xfrm>
            <a:off x="7022548" y="202369"/>
            <a:ext cx="174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rgbClr val="FFFFFF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INTERNAL RED HAT DOCUMENT</a:t>
            </a:r>
            <a:endParaRPr sz="800" dirty="0">
              <a:solidFill>
                <a:srgbClr val="FFFFFF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0266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1_Divider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spcFirstLastPara="1" wrap="square" lIns="329175" tIns="68575" rIns="68575" bIns="68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cxnSp>
        <p:nvCxnSpPr>
          <p:cNvPr id="336" name="Google Shape;336;p4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3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cxnSp>
        <p:nvCxnSpPr>
          <p:cNvPr id="338" name="Google Shape;338;p4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41" name="Google Shape;341;p43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3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0095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Divider large quote whi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EE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346" name="Google Shape;346;p4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666666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666666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666666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5341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Divider large 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54" name="Google Shape;354;p4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5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355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Divider large quote illustrat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cxnSp>
        <p:nvCxnSpPr>
          <p:cNvPr id="363" name="Google Shape;363;p4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6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65" name="Google Shape;365;p46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chemeClr val="lt1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chemeClr val="lt1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1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</p:spPr>
        <p:txBody>
          <a:bodyPr spcFirstLastPara="1" wrap="square" lIns="377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062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Interior black">
    <p:bg>
      <p:bgPr>
        <a:solidFill>
          <a:srgbClr val="141414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cxnSp>
        <p:nvCxnSpPr>
          <p:cNvPr id="376" name="Google Shape;376;p4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378" name="Google Shape;378;p4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0" name="Google Shape;380;p48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rgbClr val="EBEBEB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rPr>
              <a:t>CONFIDENTIAL </a:t>
            </a:r>
            <a:r>
              <a:rPr lang="en" sz="500" dirty="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  <a:sym typeface="Overpass Light"/>
              </a:rPr>
              <a:t>Designator</a:t>
            </a:r>
            <a:endParaRPr sz="500" dirty="0">
              <a:solidFill>
                <a:srgbClr val="EBEBEB"/>
              </a:solidFill>
              <a:latin typeface="Red Hat Display Light" panose="020B0604020202020204" charset="0"/>
              <a:ea typeface="Red Hat Display Light" panose="020B0604020202020204" charset="0"/>
              <a:cs typeface="Red Hat Display Light" panose="020B0604020202020204" charset="0"/>
              <a:sym typeface="Overpass Light"/>
            </a:endParaRPr>
          </a:p>
        </p:txBody>
      </p:sp>
      <p:sp>
        <p:nvSpPr>
          <p:cNvPr id="381" name="Google Shape;381;p4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EBEBEB"/>
                </a:solidFill>
              </a:defRPr>
            </a:lvl9pPr>
          </a:lstStyle>
          <a:p>
            <a:endParaRPr dirty="0"/>
          </a:p>
        </p:txBody>
      </p:sp>
      <p:pic>
        <p:nvPicPr>
          <p:cNvPr id="382" name="Google Shape;38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6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85" name="Google Shape;385;p49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37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">
  <p:cSld name="text only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2069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1 1">
  <p:cSld name="text only 1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>
            <a:spLocks noGrp="1"/>
          </p:cNvSpPr>
          <p:nvPr>
            <p:ph type="ftr" idx="11"/>
          </p:nvPr>
        </p:nvSpPr>
        <p:spPr>
          <a:xfrm>
            <a:off x="457200" y="4800600"/>
            <a:ext cx="716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400"/>
              <a:buFont typeface="Overpass"/>
              <a:buNone/>
              <a:defRPr sz="800" b="0" i="0" u="none" strike="noStrike" cap="none">
                <a:solidFill>
                  <a:srgbClr val="4C4C4C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lang="en-US" dirty="0"/>
          </a:p>
        </p:txBody>
      </p:sp>
      <p:sp>
        <p:nvSpPr>
          <p:cNvPr id="399" name="Google Shape;399;p52"/>
          <p:cNvSpPr txBox="1">
            <a:spLocks noGrp="1"/>
          </p:cNvSpPr>
          <p:nvPr>
            <p:ph type="sldNum" idx="12"/>
          </p:nvPr>
        </p:nvSpPr>
        <p:spPr>
          <a:xfrm>
            <a:off x="-76200" y="4800600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verpass"/>
              <a:buNone/>
              <a:defRPr sz="8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verpass"/>
              <a:buNone/>
              <a:defRPr sz="2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"/>
              <a:buNone/>
              <a:defRPr sz="440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1"/>
          </p:nvPr>
        </p:nvSpPr>
        <p:spPr>
          <a:xfrm>
            <a:off x="685800" y="1096024"/>
            <a:ext cx="7772400" cy="3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•"/>
              <a:defRPr sz="18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2">
  <p:cSld name="text only 2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06" name="Google Shape;406;p53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72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3">
  <p:cSld name="text only 3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1"/>
          </p:nvPr>
        </p:nvSpPr>
        <p:spPr>
          <a:xfrm>
            <a:off x="826700" y="1625925"/>
            <a:ext cx="7490700" cy="26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roxima Nova"/>
              <a:buNone/>
              <a:defRPr b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2"/>
          </p:nvPr>
        </p:nvSpPr>
        <p:spPr>
          <a:xfrm>
            <a:off x="826650" y="929775"/>
            <a:ext cx="7490700" cy="6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1667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rows">
  <p:cSld name="three row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103328" y="4733944"/>
            <a:ext cx="3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ubTitle" idx="1"/>
          </p:nvPr>
        </p:nvSpPr>
        <p:spPr>
          <a:xfrm>
            <a:off x="2108850" y="1654442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2"/>
          </p:nvPr>
        </p:nvSpPr>
        <p:spPr>
          <a:xfrm>
            <a:off x="2108850" y="1866086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6" name="Google Shape;416;p55"/>
          <p:cNvSpPr txBox="1">
            <a:spLocks noGrp="1"/>
          </p:cNvSpPr>
          <p:nvPr>
            <p:ph type="subTitle" idx="3"/>
          </p:nvPr>
        </p:nvSpPr>
        <p:spPr>
          <a:xfrm>
            <a:off x="2108850" y="2670339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4"/>
          </p:nvPr>
        </p:nvSpPr>
        <p:spPr>
          <a:xfrm>
            <a:off x="2108850" y="2881983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18" name="Google Shape;418;p55"/>
          <p:cNvSpPr txBox="1">
            <a:spLocks noGrp="1"/>
          </p:cNvSpPr>
          <p:nvPr>
            <p:ph type="subTitle" idx="5"/>
          </p:nvPr>
        </p:nvSpPr>
        <p:spPr>
          <a:xfrm>
            <a:off x="2108850" y="3727323"/>
            <a:ext cx="6208800" cy="32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6"/>
          </p:nvPr>
        </p:nvSpPr>
        <p:spPr>
          <a:xfrm>
            <a:off x="2108850" y="3938967"/>
            <a:ext cx="6208800" cy="2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826650" y="0"/>
            <a:ext cx="7490700" cy="106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ubTitle" idx="7"/>
          </p:nvPr>
        </p:nvSpPr>
        <p:spPr>
          <a:xfrm>
            <a:off x="826650" y="929775"/>
            <a:ext cx="75582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0660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1">
  <p:cSld name="Interior white 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24" name="Google Shape;424;p5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56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82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2">
  <p:cSld name="Interior white 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0" name="Google Shape;430;p5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57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33" name="Google Shape;433;p57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>
            <a:spLocks noGrp="1"/>
          </p:cNvSpPr>
          <p:nvPr>
            <p:ph type="subTitle" idx="1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4161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 4">
  <p:cSld name="Interior white 4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>
            <a:spLocks noGrp="1"/>
          </p:cNvSpPr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cxnSp>
        <p:nvCxnSpPr>
          <p:cNvPr id="437" name="Google Shape;437;p58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58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spcFirstLastPara="1" wrap="square" lIns="32917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endParaRPr dirty="0"/>
          </a:p>
        </p:txBody>
      </p:sp>
      <p:cxnSp>
        <p:nvCxnSpPr>
          <p:cNvPr id="439" name="Google Shape;439;p58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60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Overpass SemiBold"/>
              </a:defRPr>
            </a:lvl1pPr>
            <a:lvl2pPr lvl="1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ctr" rtl="0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441" name="Google Shape;441;p58"/>
          <p:cNvPicPr preferRelativeResize="0"/>
          <p:nvPr/>
        </p:nvPicPr>
        <p:blipFill rotWithShape="1">
          <a:blip r:embed="rId2">
            <a:alphaModFix/>
          </a:blip>
          <a:srcRect t="327" b="31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  <a:latin typeface="Red Hat Display Light" panose="020B0604020202020204" charset="0"/>
                <a:ea typeface="Red Hat Display Light" panose="020B0604020202020204" charset="0"/>
                <a:cs typeface="Red Hat Display Light" panose="020B0604020202020204" charset="0"/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 b="0" i="0" u="none" strike="noStrike" cap="non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sz="16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sz="1200" b="0" i="0" u="none" strike="noStrike" cap="non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sz="26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verpass Light"/>
              <a:buChar char="●"/>
              <a:defRPr sz="1600"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●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verpass Light"/>
              <a:buChar char="○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Overpass Light"/>
              <a:buChar char="■"/>
              <a:defRPr sz="1200"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617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ed Hat Display Light" panose="020B0604020202020204" charset="0"/>
          <a:ea typeface="Red Hat Display Light" panose="020B0604020202020204" charset="0"/>
          <a:cs typeface="Red Hat Display Light" panose="020B060402020202020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25.png"/><Relationship Id="rId21" Type="http://schemas.openxmlformats.org/officeDocument/2006/relationships/image" Target="../media/image56.sv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52.svg"/><Relationship Id="rId25" Type="http://schemas.openxmlformats.org/officeDocument/2006/relationships/image" Target="../media/image60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59.png"/><Relationship Id="rId5" Type="http://schemas.openxmlformats.org/officeDocument/2006/relationships/image" Target="../media/image28.png"/><Relationship Id="rId15" Type="http://schemas.openxmlformats.org/officeDocument/2006/relationships/image" Target="../media/image46.png"/><Relationship Id="rId23" Type="http://schemas.openxmlformats.org/officeDocument/2006/relationships/image" Target="../media/image58.svg"/><Relationship Id="rId10" Type="http://schemas.openxmlformats.org/officeDocument/2006/relationships/image" Target="../media/image36.png"/><Relationship Id="rId19" Type="http://schemas.openxmlformats.org/officeDocument/2006/relationships/image" Target="../media/image54.sv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57.png"/><Relationship Id="rId27" Type="http://schemas.openxmlformats.org/officeDocument/2006/relationships/image" Target="../media/image6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26" Type="http://schemas.openxmlformats.org/officeDocument/2006/relationships/image" Target="../media/image70.svg"/><Relationship Id="rId3" Type="http://schemas.openxmlformats.org/officeDocument/2006/relationships/image" Target="../media/image25.png"/><Relationship Id="rId21" Type="http://schemas.openxmlformats.org/officeDocument/2006/relationships/image" Target="../media/image6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68.sv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67.png"/><Relationship Id="rId10" Type="http://schemas.openxmlformats.org/officeDocument/2006/relationships/image" Target="../media/image34.png"/><Relationship Id="rId19" Type="http://schemas.openxmlformats.org/officeDocument/2006/relationships/image" Target="../media/image63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6.png"/><Relationship Id="rId3" Type="http://schemas.openxmlformats.org/officeDocument/2006/relationships/image" Target="../media/image25.png"/><Relationship Id="rId21" Type="http://schemas.openxmlformats.org/officeDocument/2006/relationships/image" Target="../media/image6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9.pn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72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71.png"/><Relationship Id="rId10" Type="http://schemas.openxmlformats.org/officeDocument/2006/relationships/image" Target="../media/image33.png"/><Relationship Id="rId19" Type="http://schemas.openxmlformats.org/officeDocument/2006/relationships/image" Target="../media/image6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6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Optimization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Enterprise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sustainability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cost efficiency of data centers and cloud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99" y="216172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Transparent Supply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1542" y="25402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financing, contracting, and international transactions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92530" y="267340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584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 efficiency and speed in reducing disruptions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 traceability</a:t>
            </a:r>
          </a:p>
        </p:txBody>
      </p:sp>
      <p:sp>
        <p:nvSpPr>
          <p:cNvPr id="628" name="Google Shape;628;p42"/>
          <p:cNvSpPr/>
          <p:nvPr/>
        </p:nvSpPr>
        <p:spPr>
          <a:xfrm>
            <a:off x="679307" y="325273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loss, increase efficiency regarding waste management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92530" y="335879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9" y="1982935"/>
            <a:ext cx="623201" cy="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stCxn id="616" idx="3"/>
            <a:endCxn id="63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0608" y="1434944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0122" y="3935257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Automate transparency across companies to reach next-generation supply chain efficiency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3345" y="4011448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6423" y="4044932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D12B204C-3FD0-21D1-87C7-CD77409BBE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7629" y="2694184"/>
            <a:ext cx="466347" cy="466347"/>
          </a:xfrm>
          <a:prstGeom prst="rect">
            <a:avLst/>
          </a:prstGeom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44591F04-159D-EBCE-8714-8490C9AF24B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1689" y="3403869"/>
            <a:ext cx="420052" cy="4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350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forecasts and cost models for cloud and data center operations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34549" y="200542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8920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cost to compute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54" y="263831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36650" y="316237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Safely turn off compute that is not in use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14162" y="3234692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DevOps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Site Reliability Engineer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Managers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48400" y="1807348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52502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 data for FinOps to operate effective across teams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34549" y="383162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40;p42">
            <a:extLst>
              <a:ext uri="{FF2B5EF4-FFF2-40B4-BE49-F238E27FC236}">
                <a16:creationId xmlns:a16="http://schemas.microsoft.com/office/drawing/2014/main" id="{776BC745-8613-C12D-FC3A-50FB70E826FD}"/>
              </a:ext>
            </a:extLst>
          </p:cNvPr>
          <p:cNvSpPr/>
          <p:nvPr/>
        </p:nvSpPr>
        <p:spPr>
          <a:xfrm>
            <a:off x="2849035" y="2893327"/>
            <a:ext cx="1097400" cy="365700"/>
          </a:xfrm>
          <a:prstGeom prst="rect">
            <a:avLst/>
          </a:prstGeom>
          <a:solidFill>
            <a:schemeClr val="lt1"/>
          </a:solidFill>
          <a:ln w="25400"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Red Hat Display"/>
                <a:ea typeface="Red Hat Display"/>
                <a:cs typeface="Red Hat Display"/>
                <a:sym typeface="Red Hat Display"/>
              </a:rPr>
              <a:t>Application Resource Manager</a:t>
            </a:r>
            <a:endParaRPr lang="en-US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" name="Google Shape;654;p42">
            <a:extLst>
              <a:ext uri="{FF2B5EF4-FFF2-40B4-BE49-F238E27FC236}">
                <a16:creationId xmlns:a16="http://schemas.microsoft.com/office/drawing/2014/main" id="{8137D71B-028B-A3B4-873A-241ECDEBE357}"/>
              </a:ext>
            </a:extLst>
          </p:cNvPr>
          <p:cNvSpPr/>
          <p:nvPr/>
        </p:nvSpPr>
        <p:spPr>
          <a:xfrm>
            <a:off x="2902911" y="3352425"/>
            <a:ext cx="994600" cy="485838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 dirty="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Monitors</a:t>
            </a:r>
            <a:endParaRPr sz="800" b="1" i="0" u="none" strike="noStrike" cap="none" dirty="0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" name="Graphic 5" descr="Bar chart outline">
            <a:extLst>
              <a:ext uri="{FF2B5EF4-FFF2-40B4-BE49-F238E27FC236}">
                <a16:creationId xmlns:a16="http://schemas.microsoft.com/office/drawing/2014/main" id="{EC2F7832-A0F8-84C6-1EB7-AF42288455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301" y="3850700"/>
            <a:ext cx="476050" cy="476050"/>
          </a:xfrm>
          <a:prstGeom prst="rect">
            <a:avLst/>
          </a:prstGeom>
        </p:spPr>
      </p:pic>
      <p:sp>
        <p:nvSpPr>
          <p:cNvPr id="4" name="Google Shape;642;p42">
            <a:extLst>
              <a:ext uri="{FF2B5EF4-FFF2-40B4-BE49-F238E27FC236}">
                <a16:creationId xmlns:a16="http://schemas.microsoft.com/office/drawing/2014/main" id="{3EE8406A-E473-7450-2360-D5892C764E58}"/>
              </a:ext>
            </a:extLst>
          </p:cNvPr>
          <p:cNvSpPr/>
          <p:nvPr/>
        </p:nvSpPr>
        <p:spPr>
          <a:xfrm>
            <a:off x="6248400" y="2330103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Cluster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D0B0518A-E7AB-799E-82C3-51847095CF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28535" y="1774759"/>
            <a:ext cx="437601" cy="437601"/>
          </a:xfrm>
          <a:prstGeom prst="rect">
            <a:avLst/>
          </a:prstGeom>
        </p:spPr>
      </p:pic>
      <p:pic>
        <p:nvPicPr>
          <p:cNvPr id="10" name="Graphic 9" descr="Old Key outline">
            <a:extLst>
              <a:ext uri="{FF2B5EF4-FFF2-40B4-BE49-F238E27FC236}">
                <a16:creationId xmlns:a16="http://schemas.microsoft.com/office/drawing/2014/main" id="{EA28F1B7-0663-5B84-0FEB-257920003B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0700" y="2346885"/>
            <a:ext cx="299175" cy="299175"/>
          </a:xfrm>
          <a:prstGeom prst="rect">
            <a:avLst/>
          </a:prstGeom>
        </p:spPr>
      </p:pic>
      <p:pic>
        <p:nvPicPr>
          <p:cNvPr id="12" name="Graphic 11" descr="Artificial Intelligence outline">
            <a:extLst>
              <a:ext uri="{FF2B5EF4-FFF2-40B4-BE49-F238E27FC236}">
                <a16:creationId xmlns:a16="http://schemas.microsoft.com/office/drawing/2014/main" id="{147447F3-FF70-C25E-A1F7-0281A12686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73461" y="1807719"/>
            <a:ext cx="365700" cy="365700"/>
          </a:xfrm>
          <a:prstGeom prst="rect">
            <a:avLst/>
          </a:prstGeom>
        </p:spPr>
      </p:pic>
      <p:pic>
        <p:nvPicPr>
          <p:cNvPr id="14" name="Graphic 13" descr="Power outline">
            <a:extLst>
              <a:ext uri="{FF2B5EF4-FFF2-40B4-BE49-F238E27FC236}">
                <a16:creationId xmlns:a16="http://schemas.microsoft.com/office/drawing/2014/main" id="{5616A1DF-AF35-959D-5564-9EA7AC99C0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1827" y="3282947"/>
            <a:ext cx="418670" cy="418670"/>
          </a:xfrm>
          <a:prstGeom prst="rect">
            <a:avLst/>
          </a:prstGeom>
        </p:spPr>
      </p:pic>
      <p:pic>
        <p:nvPicPr>
          <p:cNvPr id="16" name="Graphic 15" descr="Flying Money outline">
            <a:extLst>
              <a:ext uri="{FF2B5EF4-FFF2-40B4-BE49-F238E27FC236}">
                <a16:creationId xmlns:a16="http://schemas.microsoft.com/office/drawing/2014/main" id="{A3BDB298-5D2D-F5AA-A1A0-7AF1A57E6D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7604" y="2048098"/>
            <a:ext cx="445789" cy="445789"/>
          </a:xfrm>
          <a:prstGeom prst="rect">
            <a:avLst/>
          </a:prstGeom>
        </p:spPr>
      </p:pic>
      <p:sp>
        <p:nvSpPr>
          <p:cNvPr id="17" name="Google Shape;623;p42">
            <a:extLst>
              <a:ext uri="{FF2B5EF4-FFF2-40B4-BE49-F238E27FC236}">
                <a16:creationId xmlns:a16="http://schemas.microsoft.com/office/drawing/2014/main" id="{CACCAF1A-5795-4729-840D-0FAD1AF20C61}"/>
              </a:ext>
            </a:extLst>
          </p:cNvPr>
          <p:cNvSpPr/>
          <p:nvPr/>
        </p:nvSpPr>
        <p:spPr>
          <a:xfrm>
            <a:off x="124158" y="260235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23;p42">
            <a:extLst>
              <a:ext uri="{FF2B5EF4-FFF2-40B4-BE49-F238E27FC236}">
                <a16:creationId xmlns:a16="http://schemas.microsoft.com/office/drawing/2014/main" id="{5FCC260A-656D-A936-C00F-76C849C7D5D5}"/>
              </a:ext>
            </a:extLst>
          </p:cNvPr>
          <p:cNvSpPr/>
          <p:nvPr/>
        </p:nvSpPr>
        <p:spPr>
          <a:xfrm>
            <a:off x="140304" y="444034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70;p42">
            <a:extLst>
              <a:ext uri="{FF2B5EF4-FFF2-40B4-BE49-F238E27FC236}">
                <a16:creationId xmlns:a16="http://schemas.microsoft.com/office/drawing/2014/main" id="{1A49721E-A229-DD10-AD15-ABC4E6A785B7}"/>
              </a:ext>
            </a:extLst>
          </p:cNvPr>
          <p:cNvSpPr/>
          <p:nvPr/>
        </p:nvSpPr>
        <p:spPr>
          <a:xfrm>
            <a:off x="736650" y="44562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compute clusters efficiently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00F47151-12E4-0DE9-1AE5-E80B71B5A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459" y="4464684"/>
            <a:ext cx="437601" cy="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 Facility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69857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Include ESG criteria in decision making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19225" y="20966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200446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energy and facility maintenance costs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37" y="2788484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28803" y="3408695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environmental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09007" y="346766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Employees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Team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4803" y="3546029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06002" y="410280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capital project management capabilities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19225" y="417899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822" y="4170020"/>
            <a:ext cx="457200" cy="457200"/>
          </a:xfrm>
          <a:prstGeom prst="rect">
            <a:avLst/>
          </a:prstGeom>
        </p:spPr>
      </p:pic>
      <p:pic>
        <p:nvPicPr>
          <p:cNvPr id="3" name="Graphic 2" descr="Open hand with plant with solid fill">
            <a:extLst>
              <a:ext uri="{FF2B5EF4-FFF2-40B4-BE49-F238E27FC236}">
                <a16:creationId xmlns:a16="http://schemas.microsoft.com/office/drawing/2014/main" id="{8B119D3E-D1EF-7D97-79E9-7B7FEE2234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6149" y="1810304"/>
            <a:ext cx="365700" cy="365700"/>
          </a:xfrm>
          <a:prstGeom prst="rect">
            <a:avLst/>
          </a:prstGeom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3DDFECEA-9C66-6A6F-6273-E549D62844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0009" y="2105559"/>
            <a:ext cx="463710" cy="463710"/>
          </a:xfrm>
          <a:prstGeom prst="rect">
            <a:avLst/>
          </a:prstGeom>
        </p:spPr>
      </p:pic>
      <p:sp>
        <p:nvSpPr>
          <p:cNvPr id="6" name="Google Shape;623;p42">
            <a:extLst>
              <a:ext uri="{FF2B5EF4-FFF2-40B4-BE49-F238E27FC236}">
                <a16:creationId xmlns:a16="http://schemas.microsoft.com/office/drawing/2014/main" id="{E4928AA7-0A79-2CC2-D31E-2A671FEF2D03}"/>
              </a:ext>
            </a:extLst>
          </p:cNvPr>
          <p:cNvSpPr/>
          <p:nvPr/>
        </p:nvSpPr>
        <p:spPr>
          <a:xfrm>
            <a:off x="126350" y="276871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Electrician female outline">
            <a:extLst>
              <a:ext uri="{FF2B5EF4-FFF2-40B4-BE49-F238E27FC236}">
                <a16:creationId xmlns:a16="http://schemas.microsoft.com/office/drawing/2014/main" id="{21BCED50-4044-27B8-2F95-E3345392CA2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98361" y="1341956"/>
            <a:ext cx="341754" cy="3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5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"/>
          <p:cNvSpPr/>
          <p:nvPr/>
        </p:nvSpPr>
        <p:spPr>
          <a:xfrm>
            <a:off x="2773649" y="1156974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2"/>
          <p:cNvSpPr/>
          <p:nvPr/>
        </p:nvSpPr>
        <p:spPr>
          <a:xfrm>
            <a:off x="2950375" y="4199175"/>
            <a:ext cx="59850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2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Cost Containment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736650" y="255738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ROI with data-driven energy cost savings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20091" y="265405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736650" y="193486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Energy represents significant cost in business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Sustainability is good for business</a:t>
            </a:r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0" y="2687560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745826" y="318786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Prioritize capital improvement projects</a:t>
            </a:r>
            <a:endParaRPr sz="1000" b="0" i="0" u="none" strike="noStrike" cap="none" dirty="0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124455" y="3246535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2868649" y="1322886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2868649" y="1810304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2868649" y="2285108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8" y="230947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834667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2" y="1347262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2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Intelligent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latin typeface="Red Hat Display"/>
                <a:ea typeface="Red Hat Display"/>
                <a:cs typeface="Red Hat Display"/>
                <a:sym typeface="Red Hat Display"/>
              </a:rPr>
              <a:t>Asset / Facility Management</a:t>
            </a:r>
            <a:endParaRPr lang="en"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Green IT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Sustainable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Control Tower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2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2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6" name="Google Shape;646;p42"/>
          <p:cNvSpPr/>
          <p:nvPr/>
        </p:nvSpPr>
        <p:spPr>
          <a:xfrm>
            <a:off x="4198144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 dirty="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 dirty="0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53887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6581775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9" name="Google Shape;649;p42"/>
          <p:cNvSpPr/>
          <p:nvPr/>
        </p:nvSpPr>
        <p:spPr>
          <a:xfrm>
            <a:off x="7772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2943225" y="3912978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655" name="Google Shape;655;p42"/>
          <p:cNvCxnSpPr>
            <a:cxnSpLocks/>
            <a:stCxn id="616" idx="3"/>
          </p:cNvCxnSpPr>
          <p:nvPr/>
        </p:nvCxnSpPr>
        <p:spPr>
          <a:xfrm>
            <a:off x="4065149" y="1957374"/>
            <a:ext cx="443284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6" name="Google Shape;656;p42"/>
          <p:cNvCxnSpPr>
            <a:stCxn id="637" idx="3"/>
            <a:endCxn id="64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57" name="Google Shape;657;p42"/>
          <p:cNvCxnSpPr>
            <a:stCxn id="641" idx="3"/>
            <a:endCxn id="64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658" name="Google Shape;658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39873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73420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347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974990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2"/>
          <p:cNvSpPr/>
          <p:nvPr/>
        </p:nvSpPr>
        <p:spPr>
          <a:xfrm>
            <a:off x="736650" y="3885049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Facilities maintenance responses can provide energy cost savings</a:t>
            </a:r>
          </a:p>
        </p:txBody>
      </p:sp>
      <p:sp>
        <p:nvSpPr>
          <p:cNvPr id="671" name="Google Shape;671;p42"/>
          <p:cNvSpPr/>
          <p:nvPr/>
        </p:nvSpPr>
        <p:spPr>
          <a:xfrm>
            <a:off x="107044" y="3898829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2"/>
          <p:cNvSpPr/>
          <p:nvPr/>
        </p:nvSpPr>
        <p:spPr>
          <a:xfrm>
            <a:off x="3026569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Warehouse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74" name="Google Shape;674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87948" y="4281862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Bank outline">
            <a:extLst>
              <a:ext uri="{FF2B5EF4-FFF2-40B4-BE49-F238E27FC236}">
                <a16:creationId xmlns:a16="http://schemas.microsoft.com/office/drawing/2014/main" id="{B94D7A74-90DD-83E9-1BFC-48C9397F3C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9698" y="3246535"/>
            <a:ext cx="457200" cy="457200"/>
          </a:xfrm>
          <a:prstGeom prst="rect">
            <a:avLst/>
          </a:prstGeom>
        </p:spPr>
      </p:pic>
      <p:sp>
        <p:nvSpPr>
          <p:cNvPr id="2" name="Google Shape;623;p42">
            <a:extLst>
              <a:ext uri="{FF2B5EF4-FFF2-40B4-BE49-F238E27FC236}">
                <a16:creationId xmlns:a16="http://schemas.microsoft.com/office/drawing/2014/main" id="{7089CC54-E419-8B92-A14D-24F54E252A4B}"/>
              </a:ext>
            </a:extLst>
          </p:cNvPr>
          <p:cNvSpPr/>
          <p:nvPr/>
        </p:nvSpPr>
        <p:spPr>
          <a:xfrm>
            <a:off x="121188" y="200176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Renewable Energy with solid fill">
            <a:extLst>
              <a:ext uri="{FF2B5EF4-FFF2-40B4-BE49-F238E27FC236}">
                <a16:creationId xmlns:a16="http://schemas.microsoft.com/office/drawing/2014/main" id="{6B93F07B-04EB-7ED2-8FB4-C37B7C3186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7407" y="2028522"/>
            <a:ext cx="463710" cy="463710"/>
          </a:xfrm>
          <a:prstGeom prst="rect">
            <a:avLst/>
          </a:prstGeom>
        </p:spPr>
      </p:pic>
      <p:pic>
        <p:nvPicPr>
          <p:cNvPr id="5" name="Graphic 4" descr="Modern architecture outline">
            <a:extLst>
              <a:ext uri="{FF2B5EF4-FFF2-40B4-BE49-F238E27FC236}">
                <a16:creationId xmlns:a16="http://schemas.microsoft.com/office/drawing/2014/main" id="{A7DE64F0-0B11-99A0-9C43-EF506441B1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4333" y="3955551"/>
            <a:ext cx="386084" cy="3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Demand Risk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capacity across the enterprise and with suppliers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 inventory turnover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Handle overstock and understock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68" name="Google Shape;368;p37"/>
          <p:cNvCxnSpPr>
            <a:stCxn id="329" idx="3"/>
            <a:endCxn id="350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37"/>
          <p:cNvCxnSpPr>
            <a:stCxn id="350" idx="3"/>
            <a:endCxn id="354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0" name="Google Shape;370;p37"/>
          <p:cNvCxnSpPr>
            <a:stCxn id="354" idx="3"/>
            <a:endCxn id="358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71" name="Google Shape;371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Loss and Waste Management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Protect reputation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Accelerate automation in extended workflows,integrating loss and waste management into the core supply chain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 world-class sensing and risk-monitoring operation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Avoid penalties and fines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05" name="Google Shape;405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26" name="Google Shape;426;p38"/>
          <p:cNvCxnSpPr>
            <a:stCxn id="387" idx="3"/>
            <a:endCxn id="408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7" name="Google Shape;427;p38"/>
          <p:cNvCxnSpPr>
            <a:stCxn id="408" idx="3"/>
            <a:endCxn id="412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8" name="Google Shape;428;p38"/>
          <p:cNvCxnSpPr>
            <a:stCxn id="412" idx="3"/>
            <a:endCxn id="416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29" name="Google Shape;429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Delivery Optimization</a:t>
            </a:r>
            <a:endParaRPr sz="1100" b="1" i="0" u="none" strike="noStrike" cap="none" dirty="0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Enhanced customer experience with inventory matching customer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Right product at the right time, matching customer expectations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Resilient inventory management systems handle unexpected events and disruption to ensure business success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Increased margins and improved net zero benefits due to reduce food waste and spoilage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7" name="Google Shape;307;p36"/>
          <p:cNvCxnSpPr>
            <a:stCxn id="268" idx="3"/>
            <a:endCxn id="289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36"/>
          <p:cNvCxnSpPr>
            <a:stCxn id="289" idx="3"/>
            <a:endCxn id="293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36"/>
          <p:cNvCxnSpPr>
            <a:stCxn id="293" idx="3"/>
            <a:endCxn id="297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310" name="Google Shape;310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product delivery delighting customers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3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Timeliness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736650" y="287270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Demonstrate due diligence for safety</a:t>
            </a:r>
            <a:endParaRPr dirty="0"/>
          </a:p>
        </p:txBody>
      </p:sp>
      <p:sp>
        <p:nvSpPr>
          <p:cNvPr id="450" name="Google Shape;450;p39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736650" y="2073899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Product liability claims</a:t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Public safety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088234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9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82" name="Google Shape;482;p39"/>
          <p:cNvCxnSpPr>
            <a:stCxn id="445" idx="3"/>
            <a:endCxn id="464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3" name="Google Shape;483;p39"/>
          <p:cNvCxnSpPr>
            <a:stCxn id="464" idx="3"/>
            <a:endCxn id="468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4" name="Google Shape;484;p39"/>
          <p:cNvCxnSpPr>
            <a:stCxn id="468" idx="3"/>
            <a:endCxn id="472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85" name="Google Shape;485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9;p38">
            <a:extLst>
              <a:ext uri="{FF2B5EF4-FFF2-40B4-BE49-F238E27FC236}">
                <a16:creationId xmlns:a16="http://schemas.microsoft.com/office/drawing/2014/main" id="{DC435D2A-5FEB-A0BC-C3D5-BF9EA278C654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 and manage stock with reducing relevance to reduce financial loss</a:t>
            </a:r>
          </a:p>
        </p:txBody>
      </p:sp>
      <p:sp>
        <p:nvSpPr>
          <p:cNvPr id="3" name="Google Shape;400;p38">
            <a:extLst>
              <a:ext uri="{FF2B5EF4-FFF2-40B4-BE49-F238E27FC236}">
                <a16:creationId xmlns:a16="http://schemas.microsoft.com/office/drawing/2014/main" id="{F4B634B3-48A5-B699-9597-51881735821E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440;p38">
            <a:extLst>
              <a:ext uri="{FF2B5EF4-FFF2-40B4-BE49-F238E27FC236}">
                <a16:creationId xmlns:a16="http://schemas.microsoft.com/office/drawing/2014/main" id="{CD1F3AE1-B891-2513-40F3-D171CBD14AFA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Intelligent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 satisfaction to drive repeat business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Need for delivery price-point optimization and improvement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Increasing deliveries direct to consumer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137090" y="2270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06" y="2873626"/>
            <a:ext cx="648000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34" name="Google Shape;534;p40"/>
          <p:cNvCxnSpPr>
            <a:stCxn id="500" idx="3"/>
            <a:endCxn id="51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0"/>
          <p:cNvCxnSpPr>
            <a:stCxn id="516" idx="3"/>
            <a:endCxn id="52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0"/>
          <p:cNvCxnSpPr>
            <a:stCxn id="520" idx="3"/>
            <a:endCxn id="52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37" name="Google Shape;537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07791" y="23485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0"/>
          <p:cNvSpPr/>
          <p:nvPr/>
        </p:nvSpPr>
        <p:spPr>
          <a:xfrm>
            <a:off x="137090" y="15081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951" y="15416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Perfect Order</a:t>
            </a:r>
            <a:endParaRPr sz="11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Optimizes inventory costs by balancing inventory to operational demand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3F3F3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sz="1400" b="1" i="0" u="none" strike="noStrike" cap="none">
              <a:solidFill>
                <a:srgbClr val="F3F3F3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Eliminate “out of stock”occurrences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 operators will use technologies that provide significant insights into how supply chain performance can be improved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65" name="Google Shape;5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1"/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stock allocation to improve space utilization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1"/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73" name="Google Shape;57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823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sz="800" b="0" i="0" u="none" strike="noStrike" cap="none">
              <a:solidFill>
                <a:srgbClr val="00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sz="10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2" name="Google Shape;592;p41"/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800" b="1" i="0" u="none" strike="noStrike" cap="none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sz="800" b="1" i="0" u="none" strike="noStrike" cap="none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sz="800" b="1" i="0" u="none" strike="noStrike" cap="none"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94" name="Google Shape;594;p41"/>
          <p:cNvCxnSpPr>
            <a:stCxn id="555" idx="3"/>
            <a:endCxn id="576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5" name="Google Shape;595;p41"/>
          <p:cNvCxnSpPr>
            <a:stCxn id="576" idx="3"/>
            <a:endCxn id="580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6" name="Google Shape;596;p41"/>
          <p:cNvCxnSpPr>
            <a:stCxn id="580" idx="3"/>
            <a:endCxn id="584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97" name="Google Shape;597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5669" y="3796331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/>
          <p:nvPr/>
        </p:nvSpPr>
        <p:spPr>
          <a:xfrm>
            <a:off x="736650" y="4327575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14141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dormant/non-moving inventory</a:t>
            </a:r>
            <a:endParaRPr sz="1000" b="0" i="0" u="none" strike="noStrike" cap="none">
              <a:solidFill>
                <a:srgbClr val="14141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4437250"/>
            <a:ext cx="447250" cy="44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Returns Management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561433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The return process is an opportunity to upsell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628333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48498" y="192710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Minimizing returns losses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Increase customer loyalty with appropriate returns policies</a:t>
            </a: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898" y="2701321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171392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Identify fraudulent returns</a:t>
            </a: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36525" y="3277451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60" y="195063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Catalog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321;p36">
            <a:extLst>
              <a:ext uri="{FF2B5EF4-FFF2-40B4-BE49-F238E27FC236}">
                <a16:creationId xmlns:a16="http://schemas.microsoft.com/office/drawing/2014/main" id="{1DEF3A81-F0CC-EAC5-2929-639CA34E9BFE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22321" y="3355816"/>
            <a:ext cx="362400" cy="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36650" y="384034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Provide sustainable transport of returned items</a:t>
            </a: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391653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951" y="3950021"/>
            <a:ext cx="447250" cy="44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3;p36">
            <a:extLst>
              <a:ext uri="{FF2B5EF4-FFF2-40B4-BE49-F238E27FC236}">
                <a16:creationId xmlns:a16="http://schemas.microsoft.com/office/drawing/2014/main" id="{D668402C-3A48-E6D2-CEEB-AC4ADCA8A499}"/>
              </a:ext>
            </a:extLst>
          </p:cNvPr>
          <p:cNvSpPr/>
          <p:nvPr/>
        </p:nvSpPr>
        <p:spPr>
          <a:xfrm>
            <a:off x="162113" y="4502774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3" name="Google Shape;322;p36">
            <a:extLst>
              <a:ext uri="{FF2B5EF4-FFF2-40B4-BE49-F238E27FC236}">
                <a16:creationId xmlns:a16="http://schemas.microsoft.com/office/drawing/2014/main" id="{5E0DC0A7-0426-7392-EB7E-C1071E3428E4}"/>
              </a:ext>
            </a:extLst>
          </p:cNvPr>
          <p:cNvSpPr/>
          <p:nvPr/>
        </p:nvSpPr>
        <p:spPr>
          <a:xfrm>
            <a:off x="762338" y="4461674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Demonstrate disposal of hazardous material</a:t>
            </a: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1F021790-9181-4303-EBD0-201DCE5DD4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0457" y="4533205"/>
            <a:ext cx="412238" cy="4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68;p36">
            <a:extLst>
              <a:ext uri="{FF2B5EF4-FFF2-40B4-BE49-F238E27FC236}">
                <a16:creationId xmlns:a16="http://schemas.microsoft.com/office/drawing/2014/main" id="{078FE26F-5152-2892-5B86-7F0DF20ACD96}"/>
              </a:ext>
            </a:extLst>
          </p:cNvPr>
          <p:cNvSpPr/>
          <p:nvPr/>
        </p:nvSpPr>
        <p:spPr>
          <a:xfrm>
            <a:off x="2773649" y="1484023"/>
            <a:ext cx="12915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7" name="Google Shape;269;p36">
            <a:extLst>
              <a:ext uri="{FF2B5EF4-FFF2-40B4-BE49-F238E27FC236}">
                <a16:creationId xmlns:a16="http://schemas.microsoft.com/office/drawing/2014/main" id="{7A953BF7-6820-98B2-1873-3A18E34621B1}"/>
              </a:ext>
            </a:extLst>
          </p:cNvPr>
          <p:cNvSpPr/>
          <p:nvPr/>
        </p:nvSpPr>
        <p:spPr>
          <a:xfrm>
            <a:off x="4311675" y="1201250"/>
            <a:ext cx="4692900" cy="227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8" name="Google Shape;270;p36">
            <a:extLst>
              <a:ext uri="{FF2B5EF4-FFF2-40B4-BE49-F238E27FC236}">
                <a16:creationId xmlns:a16="http://schemas.microsoft.com/office/drawing/2014/main" id="{52ADF22D-D74D-527F-413E-FFCC4FF1900F}"/>
              </a:ext>
            </a:extLst>
          </p:cNvPr>
          <p:cNvSpPr/>
          <p:nvPr/>
        </p:nvSpPr>
        <p:spPr>
          <a:xfrm>
            <a:off x="3362775" y="4199178"/>
            <a:ext cx="5115300" cy="51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59" name="Google Shape;271;p36">
            <a:extLst>
              <a:ext uri="{FF2B5EF4-FFF2-40B4-BE49-F238E27FC236}">
                <a16:creationId xmlns:a16="http://schemas.microsoft.com/office/drawing/2014/main" id="{65E2D7B1-211C-18AC-31F5-5CE143643EA3}"/>
              </a:ext>
            </a:extLst>
          </p:cNvPr>
          <p:cNvSpPr/>
          <p:nvPr/>
        </p:nvSpPr>
        <p:spPr>
          <a:xfrm>
            <a:off x="1089756" y="216131"/>
            <a:ext cx="71220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Disaster Readiness</a:t>
            </a:r>
          </a:p>
        </p:txBody>
      </p:sp>
      <p:sp>
        <p:nvSpPr>
          <p:cNvPr id="60" name="Google Shape;272;p36">
            <a:extLst>
              <a:ext uri="{FF2B5EF4-FFF2-40B4-BE49-F238E27FC236}">
                <a16:creationId xmlns:a16="http://schemas.microsoft.com/office/drawing/2014/main" id="{311E14C2-677A-F513-D6AB-0E7ADD74B60D}"/>
              </a:ext>
            </a:extLst>
          </p:cNvPr>
          <p:cNvSpPr/>
          <p:nvPr/>
        </p:nvSpPr>
        <p:spPr>
          <a:xfrm>
            <a:off x="736650" y="2836488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>
              <a:spcAft>
                <a:spcPts val="1000"/>
              </a:spcAft>
              <a:buSzPts val="10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Reconfigure supply chain, Reposition inventory</a:t>
            </a:r>
          </a:p>
        </p:txBody>
      </p:sp>
      <p:sp>
        <p:nvSpPr>
          <p:cNvPr id="61" name="Google Shape;273;p36">
            <a:extLst>
              <a:ext uri="{FF2B5EF4-FFF2-40B4-BE49-F238E27FC236}">
                <a16:creationId xmlns:a16="http://schemas.microsoft.com/office/drawing/2014/main" id="{B939225D-E526-6B84-3B2F-89AD093C7D22}"/>
              </a:ext>
            </a:extLst>
          </p:cNvPr>
          <p:cNvSpPr/>
          <p:nvPr/>
        </p:nvSpPr>
        <p:spPr>
          <a:xfrm>
            <a:off x="113345" y="1352557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2" name="Google Shape;274;p36">
            <a:extLst>
              <a:ext uri="{FF2B5EF4-FFF2-40B4-BE49-F238E27FC236}">
                <a16:creationId xmlns:a16="http://schemas.microsoft.com/office/drawing/2014/main" id="{1FAEA520-9F97-FD6E-FCC3-D8B3E12FC14A}"/>
              </a:ext>
            </a:extLst>
          </p:cNvPr>
          <p:cNvSpPr/>
          <p:nvPr/>
        </p:nvSpPr>
        <p:spPr>
          <a:xfrm>
            <a:off x="190600" y="774700"/>
            <a:ext cx="2047800" cy="34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Drivers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275;p36">
            <a:extLst>
              <a:ext uri="{FF2B5EF4-FFF2-40B4-BE49-F238E27FC236}">
                <a16:creationId xmlns:a16="http://schemas.microsoft.com/office/drawing/2014/main" id="{11347090-18F5-F257-31B8-88AD3ADBF949}"/>
              </a:ext>
            </a:extLst>
          </p:cNvPr>
          <p:cNvSpPr/>
          <p:nvPr/>
        </p:nvSpPr>
        <p:spPr>
          <a:xfrm>
            <a:off x="113345" y="2975410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64" name="Google Shape;276;p36">
            <a:extLst>
              <a:ext uri="{FF2B5EF4-FFF2-40B4-BE49-F238E27FC236}">
                <a16:creationId xmlns:a16="http://schemas.microsoft.com/office/drawing/2014/main" id="{7C832820-2C28-5033-0B47-20181B3777EF}"/>
              </a:ext>
            </a:extLst>
          </p:cNvPr>
          <p:cNvSpPr/>
          <p:nvPr/>
        </p:nvSpPr>
        <p:spPr>
          <a:xfrm>
            <a:off x="736650" y="2137270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Predict potential impacts</a:t>
            </a:r>
          </a:p>
        </p:txBody>
      </p:sp>
      <p:sp>
        <p:nvSpPr>
          <p:cNvPr id="65" name="Google Shape;277;p36">
            <a:extLst>
              <a:ext uri="{FF2B5EF4-FFF2-40B4-BE49-F238E27FC236}">
                <a16:creationId xmlns:a16="http://schemas.microsoft.com/office/drawing/2014/main" id="{AEFF3C5F-E3A8-3027-7213-EA9925E23655}"/>
              </a:ext>
            </a:extLst>
          </p:cNvPr>
          <p:cNvSpPr/>
          <p:nvPr/>
        </p:nvSpPr>
        <p:spPr>
          <a:xfrm>
            <a:off x="736650" y="1361851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Monitor for disruptive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Arial"/>
              </a:rPr>
              <a:t>environmental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conditions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" name="Google Shape;278;p36">
            <a:extLst>
              <a:ext uri="{FF2B5EF4-FFF2-40B4-BE49-F238E27FC236}">
                <a16:creationId xmlns:a16="http://schemas.microsoft.com/office/drawing/2014/main" id="{28CCFA8A-8227-EE79-24CA-07A9B635A1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54" y="3008916"/>
            <a:ext cx="370893" cy="37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79;p36">
            <a:extLst>
              <a:ext uri="{FF2B5EF4-FFF2-40B4-BE49-F238E27FC236}">
                <a16:creationId xmlns:a16="http://schemas.microsoft.com/office/drawing/2014/main" id="{B885E023-A56D-C3A1-5C65-0423A4FB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698" y="1379123"/>
            <a:ext cx="447253" cy="451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280;p36">
            <a:extLst>
              <a:ext uri="{FF2B5EF4-FFF2-40B4-BE49-F238E27FC236}">
                <a16:creationId xmlns:a16="http://schemas.microsoft.com/office/drawing/2014/main" id="{4DD688A7-2C20-CFB6-1232-5053E8DEAEFB}"/>
              </a:ext>
            </a:extLst>
          </p:cNvPr>
          <p:cNvSpPr/>
          <p:nvPr/>
        </p:nvSpPr>
        <p:spPr>
          <a:xfrm>
            <a:off x="736650" y="3611907"/>
            <a:ext cx="1593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281;p36">
            <a:extLst>
              <a:ext uri="{FF2B5EF4-FFF2-40B4-BE49-F238E27FC236}">
                <a16:creationId xmlns:a16="http://schemas.microsoft.com/office/drawing/2014/main" id="{B0A8801E-5C79-4BAD-F585-0E2FE8C08F68}"/>
              </a:ext>
            </a:extLst>
          </p:cNvPr>
          <p:cNvSpPr/>
          <p:nvPr/>
        </p:nvSpPr>
        <p:spPr>
          <a:xfrm>
            <a:off x="149873" y="37179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70" name="Google Shape;282;p36">
            <a:extLst>
              <a:ext uri="{FF2B5EF4-FFF2-40B4-BE49-F238E27FC236}">
                <a16:creationId xmlns:a16="http://schemas.microsoft.com/office/drawing/2014/main" id="{9FCE723F-C9B0-A5DB-65EF-4B854BFA75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9" y="2187817"/>
            <a:ext cx="597092" cy="5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283;p36">
            <a:extLst>
              <a:ext uri="{FF2B5EF4-FFF2-40B4-BE49-F238E27FC236}">
                <a16:creationId xmlns:a16="http://schemas.microsoft.com/office/drawing/2014/main" id="{F9147E4A-5DB6-1070-57C3-21AC44354D07}"/>
              </a:ext>
            </a:extLst>
          </p:cNvPr>
          <p:cNvSpPr/>
          <p:nvPr/>
        </p:nvSpPr>
        <p:spPr>
          <a:xfrm>
            <a:off x="2868649" y="1649935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Customer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284;p36">
            <a:extLst>
              <a:ext uri="{FF2B5EF4-FFF2-40B4-BE49-F238E27FC236}">
                <a16:creationId xmlns:a16="http://schemas.microsoft.com/office/drawing/2014/main" id="{4348BD3B-4076-0291-8570-ED6EC4277148}"/>
              </a:ext>
            </a:extLst>
          </p:cNvPr>
          <p:cNvSpPr/>
          <p:nvPr/>
        </p:nvSpPr>
        <p:spPr>
          <a:xfrm>
            <a:off x="2868649" y="2137353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Colleague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285;p36">
            <a:extLst>
              <a:ext uri="{FF2B5EF4-FFF2-40B4-BE49-F238E27FC236}">
                <a16:creationId xmlns:a16="http://schemas.microsoft.com/office/drawing/2014/main" id="{88042B85-D650-FB0C-AC5A-0F702DE690C6}"/>
              </a:ext>
            </a:extLst>
          </p:cNvPr>
          <p:cNvSpPr/>
          <p:nvPr/>
        </p:nvSpPr>
        <p:spPr>
          <a:xfrm>
            <a:off x="2868649" y="2612157"/>
            <a:ext cx="1097400" cy="365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Supplier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Partner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Vendor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" name="Google Shape;286;p36">
            <a:extLst>
              <a:ext uri="{FF2B5EF4-FFF2-40B4-BE49-F238E27FC236}">
                <a16:creationId xmlns:a16="http://schemas.microsoft.com/office/drawing/2014/main" id="{C938F686-CC45-E163-5E5B-8429710A218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1848" y="263652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287;p36">
            <a:extLst>
              <a:ext uri="{FF2B5EF4-FFF2-40B4-BE49-F238E27FC236}">
                <a16:creationId xmlns:a16="http://schemas.microsoft.com/office/drawing/2014/main" id="{7E68C66F-BD99-9312-5C6D-305B98514A3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21617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88;p36">
            <a:extLst>
              <a:ext uri="{FF2B5EF4-FFF2-40B4-BE49-F238E27FC236}">
                <a16:creationId xmlns:a16="http://schemas.microsoft.com/office/drawing/2014/main" id="{44BE885C-779E-396C-2C14-2D0FE1A1B2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91842" y="1674311"/>
            <a:ext cx="316975" cy="3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289;p36">
            <a:extLst>
              <a:ext uri="{FF2B5EF4-FFF2-40B4-BE49-F238E27FC236}">
                <a16:creationId xmlns:a16="http://schemas.microsoft.com/office/drawing/2014/main" id="{D9475447-C1AE-D1BC-E193-14073E4533FA}"/>
              </a:ext>
            </a:extLst>
          </p:cNvPr>
          <p:cNvSpPr/>
          <p:nvPr/>
        </p:nvSpPr>
        <p:spPr>
          <a:xfrm>
            <a:off x="4508433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78" name="Google Shape;290;p36">
            <a:extLst>
              <a:ext uri="{FF2B5EF4-FFF2-40B4-BE49-F238E27FC236}">
                <a16:creationId xmlns:a16="http://schemas.microsoft.com/office/drawing/2014/main" id="{9241ACCE-E2A3-19D9-2D0F-B725E9EB208D}"/>
              </a:ext>
            </a:extLst>
          </p:cNvPr>
          <p:cNvSpPr/>
          <p:nvPr/>
        </p:nvSpPr>
        <p:spPr>
          <a:xfrm>
            <a:off x="45842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Assurance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Control Tower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291;p36">
            <a:extLst>
              <a:ext uri="{FF2B5EF4-FFF2-40B4-BE49-F238E27FC236}">
                <a16:creationId xmlns:a16="http://schemas.microsoft.com/office/drawing/2014/main" id="{9317FD8B-2BC8-2F0D-8FBA-E4B395DE2A11}"/>
              </a:ext>
            </a:extLst>
          </p:cNvPr>
          <p:cNvSpPr/>
          <p:nvPr/>
        </p:nvSpPr>
        <p:spPr>
          <a:xfrm>
            <a:off x="45720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Fulfilment Optimization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292;p36">
            <a:extLst>
              <a:ext uri="{FF2B5EF4-FFF2-40B4-BE49-F238E27FC236}">
                <a16:creationId xmlns:a16="http://schemas.microsoft.com/office/drawing/2014/main" id="{C7559490-C8D1-5AD9-9D30-3390B8CBC131}"/>
              </a:ext>
            </a:extLst>
          </p:cNvPr>
          <p:cNvSpPr/>
          <p:nvPr/>
        </p:nvSpPr>
        <p:spPr>
          <a:xfrm>
            <a:off x="45720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Inventory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Analysis &amp; AI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293;p36">
            <a:extLst>
              <a:ext uri="{FF2B5EF4-FFF2-40B4-BE49-F238E27FC236}">
                <a16:creationId xmlns:a16="http://schemas.microsoft.com/office/drawing/2014/main" id="{FD081C79-188A-2C9B-582A-CC4919E1DF41}"/>
              </a:ext>
            </a:extLst>
          </p:cNvPr>
          <p:cNvSpPr/>
          <p:nvPr/>
        </p:nvSpPr>
        <p:spPr>
          <a:xfrm>
            <a:off x="6175900" y="1485700"/>
            <a:ext cx="1246200" cy="160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sp>
        <p:nvSpPr>
          <p:cNvPr id="82" name="Google Shape;294;p36">
            <a:extLst>
              <a:ext uri="{FF2B5EF4-FFF2-40B4-BE49-F238E27FC236}">
                <a16:creationId xmlns:a16="http://schemas.microsoft.com/office/drawing/2014/main" id="{E02731E4-1835-9899-AA99-EE16381408C1}"/>
              </a:ext>
            </a:extLst>
          </p:cNvPr>
          <p:cNvSpPr/>
          <p:nvPr/>
        </p:nvSpPr>
        <p:spPr>
          <a:xfrm>
            <a:off x="6260600" y="15579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Business Automation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295;p36">
            <a:extLst>
              <a:ext uri="{FF2B5EF4-FFF2-40B4-BE49-F238E27FC236}">
                <a16:creationId xmlns:a16="http://schemas.microsoft.com/office/drawing/2014/main" id="{7BEF6C45-B3EA-9AE6-E14F-3898CC51D27D}"/>
              </a:ext>
            </a:extLst>
          </p:cNvPr>
          <p:cNvSpPr/>
          <p:nvPr/>
        </p:nvSpPr>
        <p:spPr>
          <a:xfrm>
            <a:off x="6248400" y="20913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API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296;p36">
            <a:extLst>
              <a:ext uri="{FF2B5EF4-FFF2-40B4-BE49-F238E27FC236}">
                <a16:creationId xmlns:a16="http://schemas.microsoft.com/office/drawing/2014/main" id="{C92484B7-5FAE-E722-2119-EAEE0DBE58DC}"/>
              </a:ext>
            </a:extLst>
          </p:cNvPr>
          <p:cNvSpPr/>
          <p:nvPr/>
        </p:nvSpPr>
        <p:spPr>
          <a:xfrm>
            <a:off x="6248400" y="2624770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Integration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297;p36">
            <a:extLst>
              <a:ext uri="{FF2B5EF4-FFF2-40B4-BE49-F238E27FC236}">
                <a16:creationId xmlns:a16="http://schemas.microsoft.com/office/drawing/2014/main" id="{00282201-0E09-578B-1907-A10463C9876E}"/>
              </a:ext>
            </a:extLst>
          </p:cNvPr>
          <p:cNvSpPr/>
          <p:nvPr/>
        </p:nvSpPr>
        <p:spPr>
          <a:xfrm>
            <a:off x="7784600" y="2105559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298;p36">
            <a:extLst>
              <a:ext uri="{FF2B5EF4-FFF2-40B4-BE49-F238E27FC236}">
                <a16:creationId xmlns:a16="http://schemas.microsoft.com/office/drawing/2014/main" id="{0E459FCC-11AD-A27C-74AE-EC63519DD4FE}"/>
              </a:ext>
            </a:extLst>
          </p:cNvPr>
          <p:cNvSpPr/>
          <p:nvPr/>
        </p:nvSpPr>
        <p:spPr>
          <a:xfrm>
            <a:off x="34290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Order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Management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299;p36">
            <a:extLst>
              <a:ext uri="{FF2B5EF4-FFF2-40B4-BE49-F238E27FC236}">
                <a16:creationId xmlns:a16="http://schemas.microsoft.com/office/drawing/2014/main" id="{1409115F-0FE9-283A-F208-CEF72E9F848B}"/>
              </a:ext>
            </a:extLst>
          </p:cNvPr>
          <p:cNvSpPr/>
          <p:nvPr/>
        </p:nvSpPr>
        <p:spPr>
          <a:xfrm>
            <a:off x="47244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Supply Chain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Systems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300;p36">
            <a:extLst>
              <a:ext uri="{FF2B5EF4-FFF2-40B4-BE49-F238E27FC236}">
                <a16:creationId xmlns:a16="http://schemas.microsoft.com/office/drawing/2014/main" id="{624016B9-FB83-6BB3-51B1-99B120CAE480}"/>
              </a:ext>
            </a:extLst>
          </p:cNvPr>
          <p:cNvSpPr/>
          <p:nvPr/>
        </p:nvSpPr>
        <p:spPr>
          <a:xfrm>
            <a:off x="6019800" y="4265697"/>
            <a:ext cx="109740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Transport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9" name="Google Shape;301;p36">
            <a:extLst>
              <a:ext uri="{FF2B5EF4-FFF2-40B4-BE49-F238E27FC236}">
                <a16:creationId xmlns:a16="http://schemas.microsoft.com/office/drawing/2014/main" id="{9D3E4ACA-5F30-E9B8-C5C3-6D0FDF194388}"/>
              </a:ext>
            </a:extLst>
          </p:cNvPr>
          <p:cNvSpPr/>
          <p:nvPr/>
        </p:nvSpPr>
        <p:spPr>
          <a:xfrm>
            <a:off x="7315200" y="4265697"/>
            <a:ext cx="1092150" cy="3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Environmental</a:t>
            </a:r>
            <a:b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Alert System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" name="Google Shape;302;p36">
            <a:extLst>
              <a:ext uri="{FF2B5EF4-FFF2-40B4-BE49-F238E27FC236}">
                <a16:creationId xmlns:a16="http://schemas.microsoft.com/office/drawing/2014/main" id="{C5DF563B-A6FE-60AE-FA9C-69AF796909F9}"/>
              </a:ext>
            </a:extLst>
          </p:cNvPr>
          <p:cNvSpPr/>
          <p:nvPr/>
        </p:nvSpPr>
        <p:spPr>
          <a:xfrm>
            <a:off x="3355675" y="3908553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Core Application Systems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1" name="Google Shape;303;p36">
            <a:extLst>
              <a:ext uri="{FF2B5EF4-FFF2-40B4-BE49-F238E27FC236}">
                <a16:creationId xmlns:a16="http://schemas.microsoft.com/office/drawing/2014/main" id="{DFB6CA73-6F72-C66B-45A7-55FD14934581}"/>
              </a:ext>
            </a:extLst>
          </p:cNvPr>
          <p:cNvSpPr/>
          <p:nvPr/>
        </p:nvSpPr>
        <p:spPr>
          <a:xfrm>
            <a:off x="4302657" y="909806"/>
            <a:ext cx="18303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Container Platform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304;p36">
            <a:extLst>
              <a:ext uri="{FF2B5EF4-FFF2-40B4-BE49-F238E27FC236}">
                <a16:creationId xmlns:a16="http://schemas.microsoft.com/office/drawing/2014/main" id="{4D5CEF65-6154-2E20-9652-D59E4E8CD676}"/>
              </a:ext>
            </a:extLst>
          </p:cNvPr>
          <p:cNvSpPr/>
          <p:nvPr/>
        </p:nvSpPr>
        <p:spPr>
          <a:xfrm>
            <a:off x="7784600" y="2471264"/>
            <a:ext cx="10974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Data Storage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3" name="Google Shape;305;p36">
            <a:extLst>
              <a:ext uri="{FF2B5EF4-FFF2-40B4-BE49-F238E27FC236}">
                <a16:creationId xmlns:a16="http://schemas.microsoft.com/office/drawing/2014/main" id="{9D1977D9-C800-FA4A-1A14-9A1D900F0285}"/>
              </a:ext>
            </a:extLst>
          </p:cNvPr>
          <p:cNvSpPr/>
          <p:nvPr/>
        </p:nvSpPr>
        <p:spPr>
          <a:xfrm>
            <a:off x="6170200" y="3088125"/>
            <a:ext cx="1246200" cy="28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Red Hat Software</a:t>
            </a:r>
            <a:b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as a Service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4" name="Google Shape;306;p36">
            <a:extLst>
              <a:ext uri="{FF2B5EF4-FFF2-40B4-BE49-F238E27FC236}">
                <a16:creationId xmlns:a16="http://schemas.microsoft.com/office/drawing/2014/main" id="{BC327F3A-748E-BE37-19E6-5FB6C3CAE43B}"/>
              </a:ext>
            </a:extLst>
          </p:cNvPr>
          <p:cNvSpPr/>
          <p:nvPr/>
        </p:nvSpPr>
        <p:spPr>
          <a:xfrm>
            <a:off x="6211000" y="3511863"/>
            <a:ext cx="848400" cy="648000"/>
          </a:xfrm>
          <a:prstGeom prst="upDownArrow">
            <a:avLst>
              <a:gd name="adj1" fmla="val 69449"/>
              <a:gd name="adj2" fmla="val 19707"/>
            </a:avLst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ed Hat Text"/>
                <a:ea typeface="Red Hat Text"/>
                <a:cs typeface="Red Hat Text"/>
                <a:sym typeface="Red Hat Text"/>
              </a:rPr>
              <a:t>Events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95" name="Google Shape;307;p36">
            <a:extLst>
              <a:ext uri="{FF2B5EF4-FFF2-40B4-BE49-F238E27FC236}">
                <a16:creationId xmlns:a16="http://schemas.microsoft.com/office/drawing/2014/main" id="{FD7A84F6-2D8B-D4C7-AD9F-52230588DD16}"/>
              </a:ext>
            </a:extLst>
          </p:cNvPr>
          <p:cNvCxnSpPr>
            <a:stCxn id="56" idx="3"/>
            <a:endCxn id="77" idx="1"/>
          </p:cNvCxnSpPr>
          <p:nvPr/>
        </p:nvCxnSpPr>
        <p:spPr>
          <a:xfrm>
            <a:off x="4065149" y="2284423"/>
            <a:ext cx="443400" cy="18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6" name="Google Shape;308;p36">
            <a:extLst>
              <a:ext uri="{FF2B5EF4-FFF2-40B4-BE49-F238E27FC236}">
                <a16:creationId xmlns:a16="http://schemas.microsoft.com/office/drawing/2014/main" id="{03234D3A-BF67-3681-4755-D349070B902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>
            <a:off x="5754633" y="2286100"/>
            <a:ext cx="421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7" name="Google Shape;309;p36">
            <a:extLst>
              <a:ext uri="{FF2B5EF4-FFF2-40B4-BE49-F238E27FC236}">
                <a16:creationId xmlns:a16="http://schemas.microsoft.com/office/drawing/2014/main" id="{1F2C5F12-5961-CADD-43F6-4CEF335035DE}"/>
              </a:ext>
            </a:extLst>
          </p:cNvPr>
          <p:cNvCxnSpPr>
            <a:stCxn id="81" idx="3"/>
            <a:endCxn id="85" idx="1"/>
          </p:cNvCxnSpPr>
          <p:nvPr/>
        </p:nvCxnSpPr>
        <p:spPr>
          <a:xfrm>
            <a:off x="7422100" y="2286100"/>
            <a:ext cx="362400" cy="24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8" name="Google Shape;310;p36">
            <a:extLst>
              <a:ext uri="{FF2B5EF4-FFF2-40B4-BE49-F238E27FC236}">
                <a16:creationId xmlns:a16="http://schemas.microsoft.com/office/drawing/2014/main" id="{82E6AF3F-420D-6A25-BB16-73789574FAE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11673" y="2065725"/>
            <a:ext cx="447250" cy="44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311;p36">
            <a:extLst>
              <a:ext uri="{FF2B5EF4-FFF2-40B4-BE49-F238E27FC236}">
                <a16:creationId xmlns:a16="http://schemas.microsoft.com/office/drawing/2014/main" id="{8E479018-3E02-B7CC-D93A-5C3DCF6CA00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983400" y="1561276"/>
            <a:ext cx="362400" cy="3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312;p36">
            <a:extLst>
              <a:ext uri="{FF2B5EF4-FFF2-40B4-BE49-F238E27FC236}">
                <a16:creationId xmlns:a16="http://schemas.microsoft.com/office/drawing/2014/main" id="{23A8FB2B-FDA8-9653-FB5D-2D7CFE34857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05130" y="2117178"/>
            <a:ext cx="316975" cy="31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13;p36">
            <a:extLst>
              <a:ext uri="{FF2B5EF4-FFF2-40B4-BE49-F238E27FC236}">
                <a16:creationId xmlns:a16="http://schemas.microsoft.com/office/drawing/2014/main" id="{12A2E549-2B4A-6E32-1989-AF94B04FC79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07542" y="2656011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314;p36">
            <a:extLst>
              <a:ext uri="{FF2B5EF4-FFF2-40B4-BE49-F238E27FC236}">
                <a16:creationId xmlns:a16="http://schemas.microsoft.com/office/drawing/2014/main" id="{DAA4F44F-0A3F-61EE-AFC5-B6BA6ECA40D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44621" y="1579239"/>
            <a:ext cx="316975" cy="316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315;p36">
            <a:extLst>
              <a:ext uri="{FF2B5EF4-FFF2-40B4-BE49-F238E27FC236}">
                <a16:creationId xmlns:a16="http://schemas.microsoft.com/office/drawing/2014/main" id="{720D9A96-96A6-DC44-EAFA-5987D4F17D6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26873" y="2646060"/>
            <a:ext cx="316975" cy="31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316;p36">
            <a:extLst>
              <a:ext uri="{FF2B5EF4-FFF2-40B4-BE49-F238E27FC236}">
                <a16:creationId xmlns:a16="http://schemas.microsoft.com/office/drawing/2014/main" id="{0A69A69F-50C8-61DC-B754-2655BEE8AEFC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326865" y="2119280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317;p36">
            <a:extLst>
              <a:ext uri="{FF2B5EF4-FFF2-40B4-BE49-F238E27FC236}">
                <a16:creationId xmlns:a16="http://schemas.microsoft.com/office/drawing/2014/main" id="{7475E6A0-4D0B-BCA1-95C0-BA856244A5FE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777898" y="4294516"/>
            <a:ext cx="316975" cy="3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318;p36">
            <a:extLst>
              <a:ext uri="{FF2B5EF4-FFF2-40B4-BE49-F238E27FC236}">
                <a16:creationId xmlns:a16="http://schemas.microsoft.com/office/drawing/2014/main" id="{9C8D29BF-33AE-4F0C-A52A-E03C3A866AC3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09051" y="4305452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319;p36">
            <a:extLst>
              <a:ext uri="{FF2B5EF4-FFF2-40B4-BE49-F238E27FC236}">
                <a16:creationId xmlns:a16="http://schemas.microsoft.com/office/drawing/2014/main" id="{28EC7ECA-0E03-8E98-9C6F-A01A93415F4A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077522" y="4305450"/>
            <a:ext cx="286200" cy="2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320;p36">
            <a:extLst>
              <a:ext uri="{FF2B5EF4-FFF2-40B4-BE49-F238E27FC236}">
                <a16:creationId xmlns:a16="http://schemas.microsoft.com/office/drawing/2014/main" id="{79762E90-DBB9-B194-0BD0-132D2CDD9788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205846" y="4297262"/>
            <a:ext cx="2862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322;p36">
            <a:extLst>
              <a:ext uri="{FF2B5EF4-FFF2-40B4-BE49-F238E27FC236}">
                <a16:creationId xmlns:a16="http://schemas.microsoft.com/office/drawing/2014/main" id="{2FEBAD1F-2F42-4664-534E-A1F7D8A64353}"/>
              </a:ext>
            </a:extLst>
          </p:cNvPr>
          <p:cNvSpPr/>
          <p:nvPr/>
        </p:nvSpPr>
        <p:spPr>
          <a:xfrm>
            <a:off x="760747" y="3739216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Route deliveries around impacted areas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323;p36">
            <a:extLst>
              <a:ext uri="{FF2B5EF4-FFF2-40B4-BE49-F238E27FC236}">
                <a16:creationId xmlns:a16="http://schemas.microsoft.com/office/drawing/2014/main" id="{51968162-05C2-CD23-FBEE-EFAB892B918F}"/>
              </a:ext>
            </a:extLst>
          </p:cNvPr>
          <p:cNvSpPr/>
          <p:nvPr/>
        </p:nvSpPr>
        <p:spPr>
          <a:xfrm>
            <a:off x="149873" y="4403766"/>
            <a:ext cx="534000" cy="514200"/>
          </a:xfrm>
          <a:prstGeom prst="ellipse">
            <a:avLst/>
          </a:prstGeom>
          <a:noFill/>
          <a:ln w="1905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  <a:sym typeface="Arial"/>
            </a:endParaRPr>
          </a:p>
        </p:txBody>
      </p:sp>
      <p:pic>
        <p:nvPicPr>
          <p:cNvPr id="112" name="Google Shape;324;p36">
            <a:extLst>
              <a:ext uri="{FF2B5EF4-FFF2-40B4-BE49-F238E27FC236}">
                <a16:creationId xmlns:a16="http://schemas.microsoft.com/office/drawing/2014/main" id="{8FC016B3-07D9-9C46-24D2-9E5C93AEDC2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747" y="3751447"/>
            <a:ext cx="447250" cy="44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isconnected outline">
            <a:extLst>
              <a:ext uri="{FF2B5EF4-FFF2-40B4-BE49-F238E27FC236}">
                <a16:creationId xmlns:a16="http://schemas.microsoft.com/office/drawing/2014/main" id="{492FA44E-50FB-0A27-A307-378F38A4C3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3854" y="4461066"/>
            <a:ext cx="440134" cy="440134"/>
          </a:xfrm>
          <a:prstGeom prst="rect">
            <a:avLst/>
          </a:prstGeom>
        </p:spPr>
      </p:pic>
      <p:sp>
        <p:nvSpPr>
          <p:cNvPr id="4" name="Google Shape;322;p36">
            <a:extLst>
              <a:ext uri="{FF2B5EF4-FFF2-40B4-BE49-F238E27FC236}">
                <a16:creationId xmlns:a16="http://schemas.microsoft.com/office/drawing/2014/main" id="{6C57F68E-D29A-A151-3035-FE9B6DAA4608}"/>
              </a:ext>
            </a:extLst>
          </p:cNvPr>
          <p:cNvSpPr/>
          <p:nvPr/>
        </p:nvSpPr>
        <p:spPr>
          <a:xfrm>
            <a:off x="750098" y="4411238"/>
            <a:ext cx="1593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Red Hat Display"/>
                <a:ea typeface="Red Hat Display"/>
                <a:cs typeface="Red Hat Display"/>
                <a:sym typeface="Red Hat Display"/>
              </a:rPr>
              <a:t>Continue operations when disconnected from corporate data center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234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1434</Words>
  <Application>Microsoft Office PowerPoint</Application>
  <PresentationFormat>On-screen Show (16:9)</PresentationFormat>
  <Paragraphs>394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Overpass SemiBold</vt:lpstr>
      <vt:lpstr>Red Hat Display</vt:lpstr>
      <vt:lpstr>Red Hat Display Light</vt:lpstr>
      <vt:lpstr>Red Hat Text Medium</vt:lpstr>
      <vt:lpstr>Proxima Nova</vt:lpstr>
      <vt:lpstr>Overpass Light</vt:lpstr>
      <vt:lpstr>Red Hat Text</vt:lpstr>
      <vt:lpstr>Arial</vt:lpstr>
      <vt:lpstr>Overpass</vt:lpstr>
      <vt:lpstr>Red Hat Display Medium</vt:lpstr>
      <vt:lpstr>Calibri</vt:lpstr>
      <vt:lpstr>Simple Light</vt:lpstr>
      <vt:lpstr>Red Hat widescreen template</vt:lpstr>
      <vt:lpstr>1_Red Hat widescreen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Bruce Kyle</cp:lastModifiedBy>
  <cp:revision>11</cp:revision>
  <dcterms:modified xsi:type="dcterms:W3CDTF">2023-04-10T21:56:40Z</dcterms:modified>
</cp:coreProperties>
</file>