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8"/>
  </p:notesMasterIdLst>
  <p:sldIdLst>
    <p:sldId id="256" r:id="rId4"/>
    <p:sldId id="257" r:id="rId5"/>
    <p:sldId id="258" r:id="rId6"/>
    <p:sldId id="298" r:id="rId7"/>
    <p:sldId id="259" r:id="rId8"/>
    <p:sldId id="260" r:id="rId9"/>
    <p:sldId id="261" r:id="rId10"/>
    <p:sldId id="296" r:id="rId11"/>
    <p:sldId id="297" r:id="rId12"/>
    <p:sldId id="262" r:id="rId13"/>
    <p:sldId id="301" r:id="rId14"/>
    <p:sldId id="299" r:id="rId15"/>
    <p:sldId id="300" r:id="rId16"/>
    <p:sldId id="30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verpass" panose="020B0604020202020204" charset="0"/>
      <p:regular r:id="rId23"/>
      <p:bold r:id="rId24"/>
      <p:italic r:id="rId25"/>
      <p:boldItalic r:id="rId26"/>
    </p:embeddedFont>
    <p:embeddedFont>
      <p:font typeface="Overpass Light" panose="020B0604020202020204" charset="0"/>
      <p:regular r:id="rId27"/>
      <p:bold r:id="rId28"/>
      <p:italic r:id="rId29"/>
      <p:boldItalic r:id="rId30"/>
    </p:embeddedFont>
    <p:embeddedFont>
      <p:font typeface="Overpass SemiBold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Red Hat Display" panose="020B0604020202020204" charset="0"/>
      <p:regular r:id="rId39"/>
      <p:bold r:id="rId40"/>
      <p:italic r:id="rId41"/>
      <p:boldItalic r:id="rId42"/>
    </p:embeddedFont>
    <p:embeddedFont>
      <p:font typeface="Red Hat Display Light" panose="020B0604020202020204" charset="0"/>
      <p:regular r:id="rId43"/>
      <p:bold r:id="rId44"/>
      <p:italic r:id="rId45"/>
      <p:boldItalic r:id="rId46"/>
    </p:embeddedFont>
    <p:embeddedFont>
      <p:font typeface="Red Hat Display Medium" panose="020B0604020202020204" charset="0"/>
      <p:regular r:id="rId47"/>
      <p:bold r:id="rId48"/>
      <p:italic r:id="rId49"/>
      <p:boldItalic r:id="rId50"/>
    </p:embeddedFont>
    <p:embeddedFont>
      <p:font typeface="Red Hat Text" panose="020B0604020202020204" charset="0"/>
      <p:regular r:id="rId51"/>
      <p:bold r:id="rId52"/>
      <p:italic r:id="rId53"/>
      <p:boldItalic r:id="rId54"/>
    </p:embeddedFont>
    <p:embeddedFont>
      <p:font typeface="Red Hat Text Medium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5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font" Target="fonts/font32.fntdata"/><Relationship Id="rId55" Type="http://schemas.openxmlformats.org/officeDocument/2006/relationships/font" Target="fonts/font37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1.fntdata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3" Type="http://schemas.openxmlformats.org/officeDocument/2006/relationships/font" Target="fonts/font35.fntdata"/><Relationship Id="rId58" Type="http://schemas.openxmlformats.org/officeDocument/2006/relationships/font" Target="fonts/font40.fntdata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font" Target="fonts/font1.fntdata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56" Type="http://schemas.openxmlformats.org/officeDocument/2006/relationships/font" Target="fonts/font38.fntdata"/><Relationship Id="rId8" Type="http://schemas.openxmlformats.org/officeDocument/2006/relationships/slide" Target="slides/slide5.xml"/><Relationship Id="rId51" Type="http://schemas.openxmlformats.org/officeDocument/2006/relationships/font" Target="fonts/font3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59" Type="http://schemas.openxmlformats.org/officeDocument/2006/relationships/presProps" Target="presProp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54" Type="http://schemas.openxmlformats.org/officeDocument/2006/relationships/font" Target="fonts/font3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font" Target="fonts/font31.fntdata"/><Relationship Id="rId57" Type="http://schemas.openxmlformats.org/officeDocument/2006/relationships/font" Target="fonts/font39.fntdata"/><Relationship Id="rId10" Type="http://schemas.openxmlformats.org/officeDocument/2006/relationships/slide" Target="slides/slide7.xml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font" Target="fonts/font34.fntdata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691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11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54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21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8a78307a3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08a78307a3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8a78307a3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08a78307a3_2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5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8a78307a3_2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208a78307a3_2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8a78307a3_2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208a78307a3_2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08a78307a3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g208a78307a3_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The Supply Assurance platform can then combine AI and Data to increase transparency of the supply chain across the enterprise.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 Control Tower provides intelligent analysis of inventory and provides actions that can satisfy customer demand.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Fulfillment optimization provides visibility into inventory location and provides trade offs to balance customer requirements and enhance sustainability.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And inventory analysis keeps up-to-date actionable data on inventory to balance needs across the enterprise.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The Supply Assurance platform can then combine AI and Data to increase transparency of the supply chain across the enterprise.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 Control Tower provides intelligent analysis of inventory and provides actions that can satisfy customer demand.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Fulfillment optimization provides visibility into inventory location and provides trade offs to balance customer requirements and enhance sustainability.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And inventory analysis keeps up-to-date actionable data on inventory to balance needs across the enterprise.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7">
            <a:alphaModFix/>
          </a:blip>
          <a:srcRect l="2324" r="2323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74" name="Google Shape;174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83" name="Google Shape;183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CUSTOM_4_1">
    <p:bg>
      <p:bgPr>
        <a:solidFill>
          <a:srgbClr val="14141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26650" y="297025"/>
            <a:ext cx="749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2"/>
          </p:nvPr>
        </p:nvSpPr>
        <p:spPr>
          <a:xfrm>
            <a:off x="685800" y="16573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3"/>
          </p:nvPr>
        </p:nvSpPr>
        <p:spPr>
          <a:xfrm>
            <a:off x="685800" y="25717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, subhead, and body">
  <p:cSld name="CUSTOM_4_1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3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4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 Layout 1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">
  <p:cSld name="CUSTOM_4_1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24" name="Google Shape;224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ody">
  <p:cSld name="CUSTOM_4_17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32" name="Google Shape;232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3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CUSTOM_4_2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40" name="Google Shape;240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242" name="Google Shape;242;p3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PUBLIC</a:t>
            </a:r>
            <a:endParaRPr sz="500" b="1" i="0" u="none" strike="noStrike" cap="none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704" cy="17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olumn">
  <p:cSld name="CUSTOM_4_3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53" name="Google Shape;253;p35"/>
          <p:cNvCxnSpPr/>
          <p:nvPr/>
        </p:nvCxnSpPr>
        <p:spPr>
          <a:xfrm>
            <a:off x="3229613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4" name="Google Shape;254;p35"/>
          <p:cNvCxnSpPr/>
          <p:nvPr/>
        </p:nvCxnSpPr>
        <p:spPr>
          <a:xfrm>
            <a:off x="5914388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5" name="Google Shape;255;p35"/>
          <p:cNvSpPr txBox="1">
            <a:spLocks noGrp="1"/>
          </p:cNvSpPr>
          <p:nvPr>
            <p:ph type="subTitle" idx="2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4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6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7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8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9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4" name="Google Shape;244;p3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9368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Closing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64" name="Google Shape;264;p3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5517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69" name="Google Shape;269;p3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1" name="Google Shape;271;p3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271997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Black closi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8" name="Google Shape;278;p3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836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Titl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299" name="Google Shape;299;p3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727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losing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4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4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05" name="Google Shape;305;p4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306" name="Google Shape;306;p4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07" name="Google Shape;307;p4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 dirty="0"/>
          </a:p>
        </p:txBody>
      </p:sp>
      <p:sp>
        <p:nvSpPr>
          <p:cNvPr id="308" name="Google Shape;308;p4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7">
            <a:alphaModFix/>
          </a:blip>
          <a:srcRect l="2326" r="2326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51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Divider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18" name="Google Shape;318;p4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4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0" name="Google Shape;320;p4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4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22" name="Google Shape;322;p4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23" name="Google Shape;323;p4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  <p:pic>
        <p:nvPicPr>
          <p:cNvPr id="324" name="Google Shape;324;p41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286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27" name="Google Shape;327;p4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4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9" name="Google Shape;329;p4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31" name="Google Shape;331;p4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2"/>
          <p:cNvSpPr txBox="1"/>
          <p:nvPr/>
        </p:nvSpPr>
        <p:spPr>
          <a:xfrm>
            <a:off x="7022548" y="202369"/>
            <a:ext cx="17427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INTERNAL RED HAT DOCUMENT</a:t>
            </a:r>
            <a:endParaRPr sz="800" dirty="0">
              <a:solidFill>
                <a:srgbClr val="FFFFFF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50266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1_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36" name="Google Shape;336;p4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4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4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40" name="Google Shape;340;p4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41" name="Google Shape;341;p43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43" name="Google Shape;343;p4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0095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Divider large quote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346" name="Google Shape;346;p4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4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48" name="Google Shape;348;p4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49" name="Google Shape;349;p44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1" name="Google Shape;351;p4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55341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Divider large quot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54" name="Google Shape;354;p4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4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356" name="Google Shape;356;p45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8" name="Google Shape;358;p4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355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Divider large quot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63" name="Google Shape;363;p4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65" name="Google Shape;365;p4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66" name="Google Shape;366;p4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0624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Interior black">
    <p:bg>
      <p:bgPr>
        <a:solidFill>
          <a:srgbClr val="141414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cxnSp>
        <p:nvCxnSpPr>
          <p:cNvPr id="376" name="Google Shape;376;p4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378" name="Google Shape;378;p4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0" name="Google Shape;380;p4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81" name="Google Shape;381;p4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82" name="Google Shape;38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16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5" name="Google Shape;385;p49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7" name="Google Shape;387;p49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3787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 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94" name="Google Shape;394;p51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6" name="Google Shape;396;p51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2069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 1">
  <p:cSld name="text only 1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Overpass"/>
              <a:buNone/>
              <a:defRPr sz="800" b="0" i="0" u="none" strike="noStrike" cap="none">
                <a:solidFill>
                  <a:srgbClr val="4C4C4C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lang="en-US" dirty="0"/>
          </a:p>
        </p:txBody>
      </p:sp>
      <p:sp>
        <p:nvSpPr>
          <p:cNvPr id="399" name="Google Shape;399;p52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0" name="Google Shape;400;p5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verpass"/>
              <a:buNone/>
              <a:defRPr sz="2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401" name="Google Shape;401;p52"/>
          <p:cNvSpPr txBox="1">
            <a:spLocks noGrp="1"/>
          </p:cNvSpPr>
          <p:nvPr>
            <p:ph type="body" idx="1"/>
          </p:nvPr>
        </p:nvSpPr>
        <p:spPr>
          <a:xfrm>
            <a:off x="685800" y="1096024"/>
            <a:ext cx="77724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2">
  <p:cSld name="text only 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4" name="Google Shape;404;p53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6" name="Google Shape;406;p53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672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3">
  <p:cSld name="text only 3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9" name="Google Shape;409;p54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1667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rows">
  <p:cSld name="three row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14" name="Google Shape;414;p55"/>
          <p:cNvSpPr txBox="1">
            <a:spLocks noGrp="1"/>
          </p:cNvSpPr>
          <p:nvPr>
            <p:ph type="subTitle" idx="1"/>
          </p:nvPr>
        </p:nvSpPr>
        <p:spPr>
          <a:xfrm>
            <a:off x="2108850" y="1654442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5" name="Google Shape;415;p55"/>
          <p:cNvSpPr txBox="1">
            <a:spLocks noGrp="1"/>
          </p:cNvSpPr>
          <p:nvPr>
            <p:ph type="subTitle" idx="2"/>
          </p:nvPr>
        </p:nvSpPr>
        <p:spPr>
          <a:xfrm>
            <a:off x="2108850" y="1866086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6" name="Google Shape;416;p55"/>
          <p:cNvSpPr txBox="1">
            <a:spLocks noGrp="1"/>
          </p:cNvSpPr>
          <p:nvPr>
            <p:ph type="subTitle" idx="3"/>
          </p:nvPr>
        </p:nvSpPr>
        <p:spPr>
          <a:xfrm>
            <a:off x="2108850" y="2670339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7" name="Google Shape;417;p55"/>
          <p:cNvSpPr txBox="1">
            <a:spLocks noGrp="1"/>
          </p:cNvSpPr>
          <p:nvPr>
            <p:ph type="subTitle" idx="4"/>
          </p:nvPr>
        </p:nvSpPr>
        <p:spPr>
          <a:xfrm>
            <a:off x="2108850" y="2881983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8" name="Google Shape;418;p55"/>
          <p:cNvSpPr txBox="1">
            <a:spLocks noGrp="1"/>
          </p:cNvSpPr>
          <p:nvPr>
            <p:ph type="subTitle" idx="5"/>
          </p:nvPr>
        </p:nvSpPr>
        <p:spPr>
          <a:xfrm>
            <a:off x="2108850" y="3727323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9" name="Google Shape;419;p55"/>
          <p:cNvSpPr txBox="1">
            <a:spLocks noGrp="1"/>
          </p:cNvSpPr>
          <p:nvPr>
            <p:ph type="subTitle" idx="6"/>
          </p:nvPr>
        </p:nvSpPr>
        <p:spPr>
          <a:xfrm>
            <a:off x="2108850" y="3938967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20" name="Google Shape;420;p55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21" name="Google Shape;421;p55"/>
          <p:cNvSpPr txBox="1">
            <a:spLocks noGrp="1"/>
          </p:cNvSpPr>
          <p:nvPr>
            <p:ph type="subTitle" idx="7"/>
          </p:nvPr>
        </p:nvSpPr>
        <p:spPr>
          <a:xfrm>
            <a:off x="826650" y="929775"/>
            <a:ext cx="7558200" cy="3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0660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1">
  <p:cSld name="Interior white 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24" name="Google Shape;424;p5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6" name="Google Shape;426;p5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8200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2">
  <p:cSld name="Interior white 2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0" name="Google Shape;430;p5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5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5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33" name="Google Shape;433;p5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7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4161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Interior white 4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7" name="Google Shape;437;p5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5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439" name="Google Shape;439;p5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41" name="Google Shape;441;p5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400" cy="42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sz="16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6177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20" Type="http://schemas.openxmlformats.org/officeDocument/2006/relationships/image" Target="../media/image4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9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5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9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Optimization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Enterprise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sustainability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cost efficiency of data centers and cloud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Supply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financing, contracting, and international transactions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 efficiency and speed in reducing disruptions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 traceability</a:t>
            </a:r>
          </a:p>
        </p:txBody>
      </p:sp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loss, increase efficiency regarding waste management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0608" y="1434944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Coins outline">
            <a:extLst>
              <a:ext uri="{FF2B5EF4-FFF2-40B4-BE49-F238E27FC236}">
                <a16:creationId xmlns:a16="http://schemas.microsoft.com/office/drawing/2014/main" id="{D12B204C-3FD0-21D1-87C7-CD77409BBE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62737" y="2990470"/>
            <a:ext cx="466347" cy="466347"/>
          </a:xfrm>
          <a:prstGeom prst="rect">
            <a:avLst/>
          </a:prstGeom>
        </p:spPr>
      </p:pic>
      <p:pic>
        <p:nvPicPr>
          <p:cNvPr id="7" name="Graphic 6" descr="Sustainability outline">
            <a:extLst>
              <a:ext uri="{FF2B5EF4-FFF2-40B4-BE49-F238E27FC236}">
                <a16:creationId xmlns:a16="http://schemas.microsoft.com/office/drawing/2014/main" id="{44591F04-159D-EBCE-8714-8490C9AF24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9032" y="3763038"/>
            <a:ext cx="420052" cy="4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forecasts and cost models for cloud and data center operations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cost to compute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Safely turn off compute that is not in use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83466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data for FinOps to operate effective across teams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40;p42">
            <a:extLst>
              <a:ext uri="{FF2B5EF4-FFF2-40B4-BE49-F238E27FC236}">
                <a16:creationId xmlns:a16="http://schemas.microsoft.com/office/drawing/2014/main" id="{776BC745-8613-C12D-FC3A-50FB70E826FD}"/>
              </a:ext>
            </a:extLst>
          </p:cNvPr>
          <p:cNvSpPr/>
          <p:nvPr/>
        </p:nvSpPr>
        <p:spPr>
          <a:xfrm>
            <a:off x="2849035" y="2893327"/>
            <a:ext cx="1097400" cy="365700"/>
          </a:xfrm>
          <a:prstGeom prst="rect">
            <a:avLst/>
          </a:prstGeom>
          <a:solidFill>
            <a:schemeClr val="lt1"/>
          </a:solidFill>
          <a:ln w="25400"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latin typeface="Red Hat Display"/>
                <a:ea typeface="Red Hat Display"/>
                <a:cs typeface="Red Hat Display"/>
                <a:sym typeface="Red Hat Display"/>
              </a:rPr>
              <a:t>Application Resource Manager</a:t>
            </a:r>
            <a:endParaRPr lang="en-US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" name="Google Shape;654;p42">
            <a:extLst>
              <a:ext uri="{FF2B5EF4-FFF2-40B4-BE49-F238E27FC236}">
                <a16:creationId xmlns:a16="http://schemas.microsoft.com/office/drawing/2014/main" id="{8137D71B-028B-A3B4-873A-241ECDEBE357}"/>
              </a:ext>
            </a:extLst>
          </p:cNvPr>
          <p:cNvSpPr/>
          <p:nvPr/>
        </p:nvSpPr>
        <p:spPr>
          <a:xfrm>
            <a:off x="2902911" y="3352425"/>
            <a:ext cx="994600" cy="485838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Monitors</a:t>
            </a:r>
            <a:endParaRPr sz="800" b="1" i="0" u="none" strike="noStrike" cap="none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" name="Graphic 5" descr="Bar chart outline">
            <a:extLst>
              <a:ext uri="{FF2B5EF4-FFF2-40B4-BE49-F238E27FC236}">
                <a16:creationId xmlns:a16="http://schemas.microsoft.com/office/drawing/2014/main" id="{EC2F7832-A0F8-84C6-1EB7-AF422884555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8625" y="4422841"/>
            <a:ext cx="476050" cy="4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Facility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ESG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and facility maintenance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environmental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83466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capital project management capabilities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84470" y="439479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5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Energy Cost Containment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ROI with data-driven energy cost savings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Energy represents significant cost in business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capital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83466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Control Tower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73" y="4479666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Facilities maintenance responses can provide energy cost savings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97988" y="374197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Demand Risk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capacity across the enterprise and with suppliers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inventory turnover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Handle overstock and understock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8" name="Google Shape;368;p37"/>
          <p:cNvCxnSpPr>
            <a:stCxn id="329" idx="3"/>
            <a:endCxn id="350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9" name="Google Shape;369;p37"/>
          <p:cNvCxnSpPr>
            <a:stCxn id="350" idx="3"/>
            <a:endCxn id="354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0" name="Google Shape;370;p37"/>
          <p:cNvCxnSpPr>
            <a:stCxn id="354" idx="3"/>
            <a:endCxn id="358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71" name="Google Shape;371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Loss and Waste Management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Protect reputation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Accelerate automation in extended workflows,integrating loss and waste management into the core supply chain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a world-class sensing and risk-monitoring operation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8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Avoid penalties and fines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05" name="Google Shape;405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8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26" name="Google Shape;426;p38"/>
          <p:cNvCxnSpPr>
            <a:stCxn id="387" idx="3"/>
            <a:endCxn id="408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7" name="Google Shape;427;p38"/>
          <p:cNvCxnSpPr>
            <a:stCxn id="408" idx="3"/>
            <a:endCxn id="412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8" name="Google Shape;428;p38"/>
          <p:cNvCxnSpPr>
            <a:stCxn id="412" idx="3"/>
            <a:endCxn id="416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29" name="Google Shape;429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Optimization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3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Timeliness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736650" y="287270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due diligence for safety</a:t>
            </a:r>
            <a:endParaRPr dirty="0"/>
          </a:p>
        </p:txBody>
      </p:sp>
      <p:sp>
        <p:nvSpPr>
          <p:cNvPr id="450" name="Google Shape;450;p39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736650" y="2073899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liability claims</a:t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Public safety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55" name="Google Shape;45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088234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61" name="Google Shape;461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9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2" name="Google Shape;482;p39"/>
          <p:cNvCxnSpPr>
            <a:stCxn id="445" idx="3"/>
            <a:endCxn id="46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3" name="Google Shape;483;p39"/>
          <p:cNvCxnSpPr>
            <a:stCxn id="464" idx="3"/>
            <a:endCxn id="46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4" name="Google Shape;484;p39"/>
          <p:cNvCxnSpPr>
            <a:stCxn id="468" idx="3"/>
            <a:endCxn id="47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85" name="Google Shape;485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9;p38">
            <a:extLst>
              <a:ext uri="{FF2B5EF4-FFF2-40B4-BE49-F238E27FC236}">
                <a16:creationId xmlns:a16="http://schemas.microsoft.com/office/drawing/2014/main" id="{DC435D2A-5FEB-A0BC-C3D5-BF9EA278C654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Identify and manage stock with reducing relevance to reduce financial loss</a:t>
            </a:r>
          </a:p>
        </p:txBody>
      </p:sp>
      <p:sp>
        <p:nvSpPr>
          <p:cNvPr id="3" name="Google Shape;400;p38">
            <a:extLst>
              <a:ext uri="{FF2B5EF4-FFF2-40B4-BE49-F238E27FC236}">
                <a16:creationId xmlns:a16="http://schemas.microsoft.com/office/drawing/2014/main" id="{F4B634B3-48A5-B699-9597-51881735821E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440;p38">
            <a:extLst>
              <a:ext uri="{FF2B5EF4-FFF2-40B4-BE49-F238E27FC236}">
                <a16:creationId xmlns:a16="http://schemas.microsoft.com/office/drawing/2014/main" id="{CD1F3AE1-B891-2513-40F3-D171CBD14AFA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Intelligent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 satisfaction to drive repeat business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Need for delivery price-point optimization and improvement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Increasing deliveries direct to consumer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137090" y="2270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06" y="2873626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0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13" name="Google Shape;51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0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0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34" name="Google Shape;534;p40"/>
          <p:cNvCxnSpPr>
            <a:stCxn id="500" idx="3"/>
            <a:endCxn id="51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5" name="Google Shape;535;p40"/>
          <p:cNvCxnSpPr>
            <a:stCxn id="516" idx="3"/>
            <a:endCxn id="52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6" name="Google Shape;536;p40"/>
          <p:cNvCxnSpPr>
            <a:stCxn id="520" idx="3"/>
            <a:endCxn id="52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37" name="Google Shape;537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7791" y="23485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0"/>
          <p:cNvSpPr/>
          <p:nvPr/>
        </p:nvSpPr>
        <p:spPr>
          <a:xfrm>
            <a:off x="137090" y="1508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951" y="15416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Optimizes inventory costs by balancing inventory to operational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1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1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Eliminate “out of stock”occurrences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4" name="Google Shape;564;p41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operators will use technologies that provide significant insights into how supply chain performance can be improved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65" name="Google Shape;5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1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stock allocation to improve space utilization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1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73" name="Google Shape;573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6" name="Google Shape;586;p41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7" name="Google Shape;587;p41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8" name="Google Shape;588;p41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9" name="Google Shape;589;p41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0" name="Google Shape;590;p41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1" name="Google Shape;591;p41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2" name="Google Shape;592;p41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94" name="Google Shape;594;p41"/>
          <p:cNvCxnSpPr>
            <a:stCxn id="555" idx="3"/>
            <a:endCxn id="57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5" name="Google Shape;595;p41"/>
          <p:cNvCxnSpPr>
            <a:stCxn id="576" idx="3"/>
            <a:endCxn id="58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6" name="Google Shape;596;p41"/>
          <p:cNvCxnSpPr>
            <a:stCxn id="580" idx="3"/>
            <a:endCxn id="58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97" name="Google Shape;597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1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dormant/non-moving inventory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0" name="Google Shape;610;p41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Returns management</a:t>
            </a:r>
            <a:endParaRPr kumimoji="0" sz="11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The return process is an opportunity to upsell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Minimizing returns losses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Increase customer loyalty with appropriate returns policies</a:t>
            </a: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Identify fraudulent returns</a:t>
            </a: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321;p36">
            <a:extLst>
              <a:ext uri="{FF2B5EF4-FFF2-40B4-BE49-F238E27FC236}">
                <a16:creationId xmlns:a16="http://schemas.microsoft.com/office/drawing/2014/main" id="{1DEF3A81-F0CC-EAC5-2929-639CA34E9BFE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Provide sustainable transport of returned items</a:t>
            </a: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9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Disaster preparation and response</a:t>
            </a: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Reconfigure supply chain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Predict potential impacts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Monitor for disruptive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Arial"/>
              </a:rPr>
              <a:t>environmental </a:t>
            </a: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conditions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Reposition inventory</a:t>
            </a: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215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Environmental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Alert 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321;p36">
            <a:extLst>
              <a:ext uri="{FF2B5EF4-FFF2-40B4-BE49-F238E27FC236}">
                <a16:creationId xmlns:a16="http://schemas.microsoft.com/office/drawing/2014/main" id="{1DEF3A81-F0CC-EAC5-2929-639CA34E9BFE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Route deliveries around impacted areas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34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1422</Words>
  <Application>Microsoft Office PowerPoint</Application>
  <PresentationFormat>On-screen Show (16:9)</PresentationFormat>
  <Paragraphs>390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Red Hat Text</vt:lpstr>
      <vt:lpstr>Red Hat Text Medium</vt:lpstr>
      <vt:lpstr>Proxima Nova</vt:lpstr>
      <vt:lpstr>Red Hat Display</vt:lpstr>
      <vt:lpstr>Red Hat Display Light</vt:lpstr>
      <vt:lpstr>Red Hat Display Medium</vt:lpstr>
      <vt:lpstr>Overpass SemiBold</vt:lpstr>
      <vt:lpstr>Calibri</vt:lpstr>
      <vt:lpstr>Overpass</vt:lpstr>
      <vt:lpstr>Arial</vt:lpstr>
      <vt:lpstr>Overpass Light</vt:lpstr>
      <vt:lpstr>Simple Light</vt:lpstr>
      <vt:lpstr>Red Hat widescreen template</vt:lpstr>
      <vt:lpstr>1_Red Hat widescreen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Bruce Kyle</cp:lastModifiedBy>
  <cp:revision>6</cp:revision>
  <dcterms:modified xsi:type="dcterms:W3CDTF">2023-04-03T20:54:13Z</dcterms:modified>
</cp:coreProperties>
</file>