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Overpass" panose="020B0604020202020204" charset="0"/>
      <p:regular r:id="rId25"/>
      <p:bold r:id="rId26"/>
      <p:italic r:id="rId27"/>
      <p:boldItalic r:id="rId28"/>
    </p:embeddedFont>
    <p:embeddedFont>
      <p:font typeface="Overpass Light" panose="020B0604020202020204" charset="0"/>
      <p:regular r:id="rId29"/>
      <p:bold r:id="rId30"/>
      <p:italic r:id="rId31"/>
      <p:boldItalic r:id="rId32"/>
    </p:embeddedFont>
    <p:embeddedFont>
      <p:font typeface="Overpass SemiBold"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
      <p:font typeface="Red Hat Display Medium" panose="020B0604020202020204" charset="0"/>
      <p:regular r:id="rId45"/>
      <p:bold r:id="rId46"/>
      <p:italic r:id="rId47"/>
      <p:boldItalic r:id="rId48"/>
    </p:embeddedFont>
    <p:embeddedFont>
      <p:font typeface="Red Hat Text" panose="020B0604020202020204" charset="0"/>
      <p:regular r:id="rId49"/>
      <p:bold r:id="rId50"/>
      <p:italic r:id="rId51"/>
      <p:boldItalic r:id="rId52"/>
    </p:embeddedFont>
    <p:embeddedFont>
      <p:font typeface="Red Hat Text Medium"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6" y="4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font" Target="fonts/font30.fntdata"/><Relationship Id="rId55" Type="http://schemas.openxmlformats.org/officeDocument/2006/relationships/font" Target="fonts/font3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font" Target="fonts/font33.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56" Type="http://schemas.openxmlformats.org/officeDocument/2006/relationships/font" Target="fonts/font36.fntdata"/><Relationship Id="rId8" Type="http://schemas.openxmlformats.org/officeDocument/2006/relationships/slide" Target="slides/slide6.xml"/><Relationship Id="rId51" Type="http://schemas.openxmlformats.org/officeDocument/2006/relationships/font" Target="fonts/font3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59" Type="http://schemas.openxmlformats.org/officeDocument/2006/relationships/theme" Target="theme/theme1.xml"/><Relationship Id="rId20" Type="http://schemas.openxmlformats.org/officeDocument/2006/relationships/notesMaster" Target="notesMasters/notesMaster1.xml"/><Relationship Id="rId41" Type="http://schemas.openxmlformats.org/officeDocument/2006/relationships/font" Target="fonts/font21.fntdata"/><Relationship Id="rId54" Type="http://schemas.openxmlformats.org/officeDocument/2006/relationships/font" Target="fonts/font3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font" Target="fonts/font3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08a78307a3_2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208a78307a3_2_2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External notification of food safety event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3a. Determine if supply affected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updated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08a78307a3_2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208a78307a3_2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08a78307a3_2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208a78307a3_2_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08a78307a3_2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g208a78307a3_2_3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08a78307a3_2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g208a78307a3_2_4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08a78307a3_2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g208a78307a3_2_4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08a78307a3_2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g208a78307a3_2_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3.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4.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5.xml"/><Relationship Id="rId16"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6.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6"/>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6"/>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6"/>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Supply Chain Optimization</a:t>
            </a:r>
            <a:endParaRPr sz="1100" b="1" i="0" u="none" strike="noStrike" cap="none">
              <a:solidFill>
                <a:srgbClr val="F3F3F3"/>
              </a:solidFill>
              <a:latin typeface="Red Hat Display"/>
              <a:ea typeface="Red Hat Display"/>
              <a:cs typeface="Red Hat Display"/>
              <a:sym typeface="Red Hat Display"/>
            </a:endParaRPr>
          </a:p>
        </p:txBody>
      </p:sp>
      <p:sp>
        <p:nvSpPr>
          <p:cNvPr id="272" name="Google Shape;272;p36"/>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noStrike" cap="none">
              <a:solidFill>
                <a:srgbClr val="141414"/>
              </a:solidFill>
              <a:latin typeface="Red Hat Display"/>
              <a:ea typeface="Red Hat Display"/>
              <a:cs typeface="Red Hat Display"/>
              <a:sym typeface="Red Hat Display"/>
            </a:endParaRPr>
          </a:p>
        </p:txBody>
      </p:sp>
      <p:sp>
        <p:nvSpPr>
          <p:cNvPr id="273" name="Google Shape;273;p36"/>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6"/>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275" name="Google Shape;275;p36"/>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6"/>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Right product at the right time, matching customer expectations</a:t>
            </a:r>
            <a:endParaRPr sz="1000" b="0" i="0" u="none" strike="noStrike" cap="none">
              <a:solidFill>
                <a:srgbClr val="141414"/>
              </a:solidFill>
              <a:latin typeface="Red Hat Display"/>
              <a:ea typeface="Red Hat Display"/>
              <a:cs typeface="Red Hat Display"/>
              <a:sym typeface="Red Hat Display"/>
            </a:endParaRPr>
          </a:p>
        </p:txBody>
      </p:sp>
      <p:sp>
        <p:nvSpPr>
          <p:cNvPr id="277" name="Google Shape;277;p36"/>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Resilient inventory management systems handle unexpected events and disruption to ensure business success</a:t>
            </a:r>
            <a:endParaRPr sz="1000" b="0" i="0" u="none" strike="noStrike" cap="none">
              <a:solidFill>
                <a:srgbClr val="141414"/>
              </a:solidFill>
              <a:latin typeface="Red Hat Display"/>
              <a:ea typeface="Red Hat Display"/>
              <a:cs typeface="Red Hat Display"/>
              <a:sym typeface="Red Hat Display"/>
            </a:endParaRPr>
          </a:p>
        </p:txBody>
      </p:sp>
      <p:pic>
        <p:nvPicPr>
          <p:cNvPr id="278" name="Google Shape;278;p36"/>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279" name="Google Shape;279;p36"/>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280" name="Google Shape;280;p36"/>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noStrike" cap="none">
              <a:solidFill>
                <a:srgbClr val="141414"/>
              </a:solidFill>
              <a:latin typeface="Red Hat Display"/>
              <a:ea typeface="Red Hat Display"/>
              <a:cs typeface="Red Hat Display"/>
              <a:sym typeface="Red Hat Display"/>
            </a:endParaRPr>
          </a:p>
        </p:txBody>
      </p:sp>
      <p:sp>
        <p:nvSpPr>
          <p:cNvPr id="281" name="Google Shape;281;p36"/>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2" name="Google Shape;282;p36"/>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283" name="Google Shape;283;p36"/>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284" name="Google Shape;284;p36"/>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285" name="Google Shape;285;p36"/>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286" name="Google Shape;286;p36"/>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87" name="Google Shape;287;p36"/>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88" name="Google Shape;288;p36"/>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89" name="Google Shape;289;p36"/>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6"/>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291" name="Google Shape;291;p36"/>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292" name="Google Shape;292;p36"/>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293" name="Google Shape;293;p36"/>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6"/>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295" name="Google Shape;295;p36"/>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296" name="Google Shape;296;p36"/>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297" name="Google Shape;297;p36"/>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298" name="Google Shape;298;p36"/>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299" name="Google Shape;299;p36"/>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300" name="Google Shape;300;p36"/>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01" name="Google Shape;301;p36"/>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02" name="Google Shape;302;p36"/>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303" name="Google Shape;303;p36"/>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304" name="Google Shape;304;p36"/>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305" name="Google Shape;305;p36"/>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306" name="Google Shape;306;p36"/>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307" name="Google Shape;307;p36"/>
          <p:cNvCxnSpPr>
            <a:stCxn id="268" idx="3"/>
            <a:endCxn id="289"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308" name="Google Shape;308;p36"/>
          <p:cNvCxnSpPr>
            <a:stCxn id="289" idx="3"/>
            <a:endCxn id="293"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309" name="Google Shape;309;p36"/>
          <p:cNvCxnSpPr>
            <a:stCxn id="293" idx="3"/>
            <a:endCxn id="297"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310" name="Google Shape;310;p36"/>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311" name="Google Shape;311;p36"/>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312" name="Google Shape;312;p36"/>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313" name="Google Shape;313;p36"/>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314" name="Google Shape;314;p36"/>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315" name="Google Shape;315;p36"/>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316" name="Google Shape;316;p36"/>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317" name="Google Shape;317;p36"/>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318" name="Google Shape;318;p36"/>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319" name="Google Shape;319;p36"/>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320" name="Google Shape;320;p36"/>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321" name="Google Shape;321;p36"/>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322" name="Google Shape;322;p36"/>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Perfect product delivery delighting customers</a:t>
            </a:r>
            <a:endParaRPr sz="1000" b="0" i="0" u="none" strike="noStrike" cap="none">
              <a:solidFill>
                <a:srgbClr val="141414"/>
              </a:solidFill>
              <a:latin typeface="Red Hat Display"/>
              <a:ea typeface="Red Hat Display"/>
              <a:cs typeface="Red Hat Display"/>
              <a:sym typeface="Red Hat Display"/>
            </a:endParaRPr>
          </a:p>
        </p:txBody>
      </p:sp>
      <p:sp>
        <p:nvSpPr>
          <p:cNvPr id="323" name="Google Shape;323;p36"/>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4" name="Google Shape;324;p36"/>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 Management</a:t>
            </a:r>
            <a:br>
              <a:rPr lang="en"/>
            </a:br>
            <a:r>
              <a:rPr lang="en"/>
              <a:t>(environmentexception)</a:t>
            </a:r>
            <a:endParaRPr/>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7"/>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7"/>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7"/>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Demand Risk</a:t>
            </a:r>
            <a:endParaRPr sz="1100" b="1" i="0" u="none" strike="noStrike" cap="none">
              <a:solidFill>
                <a:srgbClr val="F3F3F3"/>
              </a:solidFill>
              <a:latin typeface="Red Hat Display"/>
              <a:ea typeface="Red Hat Display"/>
              <a:cs typeface="Red Hat Display"/>
              <a:sym typeface="Red Hat Display"/>
            </a:endParaRPr>
          </a:p>
        </p:txBody>
      </p:sp>
      <p:sp>
        <p:nvSpPr>
          <p:cNvPr id="333" name="Google Shape;333;p37"/>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noStrike" cap="none">
              <a:solidFill>
                <a:srgbClr val="141414"/>
              </a:solidFill>
              <a:latin typeface="Red Hat Display"/>
              <a:ea typeface="Red Hat Display"/>
              <a:cs typeface="Red Hat Display"/>
              <a:sym typeface="Red Hat Display"/>
            </a:endParaRPr>
          </a:p>
        </p:txBody>
      </p:sp>
      <p:sp>
        <p:nvSpPr>
          <p:cNvPr id="334" name="Google Shape;334;p37"/>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7"/>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336" name="Google Shape;336;p37"/>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7"/>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Manage capacity across the enterprise and with suppliers</a:t>
            </a:r>
            <a:endParaRPr sz="1000" b="0" i="0" u="none" strike="noStrike" cap="none">
              <a:solidFill>
                <a:srgbClr val="141414"/>
              </a:solidFill>
              <a:latin typeface="Red Hat Display"/>
              <a:ea typeface="Red Hat Display"/>
              <a:cs typeface="Red Hat Display"/>
              <a:sym typeface="Red Hat Display"/>
            </a:endParaRPr>
          </a:p>
        </p:txBody>
      </p:sp>
      <p:sp>
        <p:nvSpPr>
          <p:cNvPr id="338" name="Google Shape;338;p37"/>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Manage inventory turnover</a:t>
            </a:r>
            <a:endParaRPr sz="1000" b="0" i="0" u="none" strike="noStrike" cap="none">
              <a:solidFill>
                <a:srgbClr val="141414"/>
              </a:solidFill>
              <a:latin typeface="Red Hat Display"/>
              <a:ea typeface="Red Hat Display"/>
              <a:cs typeface="Red Hat Display"/>
              <a:sym typeface="Red Hat Display"/>
            </a:endParaRPr>
          </a:p>
        </p:txBody>
      </p:sp>
      <p:pic>
        <p:nvPicPr>
          <p:cNvPr id="339" name="Google Shape;339;p37"/>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340" name="Google Shape;340;p37"/>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341" name="Google Shape;341;p37"/>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Handle overstock and understock</a:t>
            </a:r>
            <a:endParaRPr sz="1000" b="0" i="0" u="none" strike="noStrike" cap="none">
              <a:solidFill>
                <a:srgbClr val="141414"/>
              </a:solidFill>
              <a:latin typeface="Red Hat Display"/>
              <a:ea typeface="Red Hat Display"/>
              <a:cs typeface="Red Hat Display"/>
              <a:sym typeface="Red Hat Display"/>
            </a:endParaRPr>
          </a:p>
        </p:txBody>
      </p:sp>
      <p:sp>
        <p:nvSpPr>
          <p:cNvPr id="342" name="Google Shape;342;p37"/>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3" name="Google Shape;343;p37"/>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344" name="Google Shape;344;p37"/>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345" name="Google Shape;345;p37"/>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346" name="Google Shape;346;p37"/>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347" name="Google Shape;347;p37"/>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348" name="Google Shape;348;p37"/>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349" name="Google Shape;349;p37"/>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350" name="Google Shape;350;p37"/>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7"/>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352" name="Google Shape;352;p37"/>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353" name="Google Shape;353;p37"/>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354" name="Google Shape;354;p37"/>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7"/>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356" name="Google Shape;356;p37"/>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357" name="Google Shape;357;p37"/>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358" name="Google Shape;358;p37"/>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359" name="Google Shape;359;p37"/>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360" name="Google Shape;360;p37"/>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361" name="Google Shape;361;p37"/>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62" name="Google Shape;362;p37"/>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63" name="Google Shape;363;p37"/>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364" name="Google Shape;364;p37"/>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365" name="Google Shape;365;p37"/>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366" name="Google Shape;366;p37"/>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367" name="Google Shape;367;p37"/>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368" name="Google Shape;368;p37"/>
          <p:cNvCxnSpPr>
            <a:stCxn id="329" idx="3"/>
            <a:endCxn id="350"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369" name="Google Shape;369;p37"/>
          <p:cNvCxnSpPr>
            <a:stCxn id="350" idx="3"/>
            <a:endCxn id="354"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370" name="Google Shape;370;p37"/>
          <p:cNvCxnSpPr>
            <a:stCxn id="354" idx="3"/>
            <a:endCxn id="358"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371" name="Google Shape;371;p37"/>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372" name="Google Shape;372;p37"/>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373" name="Google Shape;373;p37"/>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374" name="Google Shape;374;p37"/>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375" name="Google Shape;375;p37"/>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376" name="Google Shape;376;p37"/>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377" name="Google Shape;377;p37"/>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378" name="Google Shape;378;p37"/>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379" name="Google Shape;379;p37"/>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380" name="Google Shape;380;p37"/>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381" name="Google Shape;381;p37"/>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382" name="Google Shape;382;p37"/>
          <p:cNvPicPr preferRelativeResize="0"/>
          <p:nvPr/>
        </p:nvPicPr>
        <p:blipFill rotWithShape="1">
          <a:blip r:embed="rId19">
            <a:alphaModFix/>
          </a:blip>
          <a:srcRect/>
          <a:stretch/>
        </p:blipFill>
        <p:spPr>
          <a:xfrm>
            <a:off x="235669" y="3796331"/>
            <a:ext cx="362400" cy="36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8"/>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8"/>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8"/>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8"/>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Loss and Waste Management</a:t>
            </a:r>
            <a:endParaRPr sz="1100" b="1" i="0" u="none" strike="noStrike" cap="none">
              <a:solidFill>
                <a:srgbClr val="F3F3F3"/>
              </a:solidFill>
              <a:latin typeface="Red Hat Display"/>
              <a:ea typeface="Red Hat Display"/>
              <a:cs typeface="Red Hat Display"/>
              <a:sym typeface="Red Hat Display"/>
            </a:endParaRPr>
          </a:p>
        </p:txBody>
      </p:sp>
      <p:sp>
        <p:nvSpPr>
          <p:cNvPr id="391" name="Google Shape;391;p38"/>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Protect reputation</a:t>
            </a:r>
            <a:endParaRPr sz="1000" b="0" i="0" u="none" strike="noStrike" cap="none">
              <a:solidFill>
                <a:srgbClr val="141414"/>
              </a:solidFill>
              <a:latin typeface="Red Hat Display"/>
              <a:ea typeface="Red Hat Display"/>
              <a:cs typeface="Red Hat Display"/>
              <a:sym typeface="Red Hat Display"/>
            </a:endParaRPr>
          </a:p>
        </p:txBody>
      </p:sp>
      <p:sp>
        <p:nvSpPr>
          <p:cNvPr id="392" name="Google Shape;392;p38"/>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8"/>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394" name="Google Shape;394;p38"/>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8"/>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Accelerate automation in extended workflows,integrating loss and waste management into the core supply chain</a:t>
            </a:r>
            <a:endParaRPr sz="1000" b="0" i="0" u="none" strike="noStrike" cap="none">
              <a:solidFill>
                <a:srgbClr val="141414"/>
              </a:solidFill>
              <a:latin typeface="Red Hat Display"/>
              <a:ea typeface="Red Hat Display"/>
              <a:cs typeface="Red Hat Display"/>
              <a:sym typeface="Red Hat Display"/>
            </a:endParaRPr>
          </a:p>
        </p:txBody>
      </p:sp>
      <p:sp>
        <p:nvSpPr>
          <p:cNvPr id="396" name="Google Shape;396;p38"/>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Create a world-class sensing and risk-monitoring operation</a:t>
            </a:r>
            <a:endParaRPr sz="1000" b="0" i="0" u="none" strike="noStrike" cap="none">
              <a:solidFill>
                <a:srgbClr val="141414"/>
              </a:solidFill>
              <a:latin typeface="Red Hat Display"/>
              <a:ea typeface="Red Hat Display"/>
              <a:cs typeface="Red Hat Display"/>
              <a:sym typeface="Red Hat Display"/>
            </a:endParaRPr>
          </a:p>
        </p:txBody>
      </p:sp>
      <p:pic>
        <p:nvPicPr>
          <p:cNvPr id="397" name="Google Shape;397;p38"/>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398" name="Google Shape;398;p38"/>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399" name="Google Shape;399;p38"/>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Avoid penalties and fines</a:t>
            </a:r>
            <a:endParaRPr sz="1000" b="0" i="0" u="none" strike="noStrike" cap="none">
              <a:solidFill>
                <a:srgbClr val="141414"/>
              </a:solidFill>
              <a:latin typeface="Red Hat Display"/>
              <a:ea typeface="Red Hat Display"/>
              <a:cs typeface="Red Hat Display"/>
              <a:sym typeface="Red Hat Display"/>
            </a:endParaRPr>
          </a:p>
        </p:txBody>
      </p:sp>
      <p:sp>
        <p:nvSpPr>
          <p:cNvPr id="400" name="Google Shape;400;p38"/>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1" name="Google Shape;401;p38"/>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402" name="Google Shape;402;p38"/>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403" name="Google Shape;403;p38"/>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404" name="Google Shape;404;p38"/>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405" name="Google Shape;405;p38"/>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406" name="Google Shape;406;p38"/>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407" name="Google Shape;407;p38"/>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408" name="Google Shape;408;p38"/>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8"/>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410" name="Google Shape;410;p38"/>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411" name="Google Shape;411;p38"/>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412" name="Google Shape;412;p38"/>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8"/>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414" name="Google Shape;414;p38"/>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15" name="Google Shape;415;p38"/>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416" name="Google Shape;416;p38"/>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417" name="Google Shape;417;p38"/>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18" name="Google Shape;418;p38"/>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419" name="Google Shape;419;p38"/>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20" name="Google Shape;420;p38"/>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21" name="Google Shape;421;p38"/>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422" name="Google Shape;422;p38"/>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423" name="Google Shape;423;p38"/>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424" name="Google Shape;424;p38"/>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425" name="Google Shape;425;p38"/>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426" name="Google Shape;426;p38"/>
          <p:cNvCxnSpPr>
            <a:stCxn id="387" idx="3"/>
            <a:endCxn id="408"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427" name="Google Shape;427;p38"/>
          <p:cNvCxnSpPr>
            <a:stCxn id="408" idx="3"/>
            <a:endCxn id="412"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428" name="Google Shape;428;p38"/>
          <p:cNvCxnSpPr>
            <a:stCxn id="412" idx="3"/>
            <a:endCxn id="416"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429" name="Google Shape;429;p38"/>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430" name="Google Shape;430;p38"/>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431" name="Google Shape;431;p38"/>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432" name="Google Shape;432;p38"/>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433" name="Google Shape;433;p38"/>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434" name="Google Shape;434;p38"/>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435" name="Google Shape;435;p38"/>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436" name="Google Shape;436;p38"/>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437" name="Google Shape;437;p38"/>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438" name="Google Shape;438;p38"/>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439" name="Google Shape;439;p38"/>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440" name="Google Shape;440;p38"/>
          <p:cNvPicPr preferRelativeResize="0"/>
          <p:nvPr/>
        </p:nvPicPr>
        <p:blipFill rotWithShape="1">
          <a:blip r:embed="rId19">
            <a:alphaModFix/>
          </a:blip>
          <a:srcRect/>
          <a:stretch/>
        </p:blipFill>
        <p:spPr>
          <a:xfrm>
            <a:off x="235669" y="3796331"/>
            <a:ext cx="362400" cy="36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9"/>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9"/>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9"/>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Product Timeliness</a:t>
            </a:r>
            <a:endParaRPr sz="1100" b="1" i="0" u="none" strike="noStrike" cap="none">
              <a:solidFill>
                <a:srgbClr val="F3F3F3"/>
              </a:solidFill>
              <a:latin typeface="Red Hat Display"/>
              <a:ea typeface="Red Hat Display"/>
              <a:cs typeface="Red Hat Display"/>
              <a:sym typeface="Red Hat Display"/>
            </a:endParaRPr>
          </a:p>
        </p:txBody>
      </p:sp>
      <p:sp>
        <p:nvSpPr>
          <p:cNvPr id="449" name="Google Shape;449;p39"/>
          <p:cNvSpPr/>
          <p:nvPr/>
        </p:nvSpPr>
        <p:spPr>
          <a:xfrm>
            <a:off x="736650" y="287270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dirty="0">
                <a:solidFill>
                  <a:srgbClr val="141414"/>
                </a:solidFill>
                <a:latin typeface="Red Hat Display"/>
                <a:ea typeface="Red Hat Display"/>
                <a:cs typeface="Red Hat Display"/>
                <a:sym typeface="Red Hat Display"/>
              </a:rPr>
              <a:t>Demonstrate due diligence for safety</a:t>
            </a:r>
            <a:endParaRPr dirty="0"/>
          </a:p>
        </p:txBody>
      </p:sp>
      <p:sp>
        <p:nvSpPr>
          <p:cNvPr id="450" name="Google Shape;450;p39"/>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9"/>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452" name="Google Shape;452;p39"/>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9"/>
          <p:cNvSpPr/>
          <p:nvPr/>
        </p:nvSpPr>
        <p:spPr>
          <a:xfrm>
            <a:off x="736650" y="2073899"/>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Product liability claims</a:t>
            </a:r>
            <a:endParaRPr/>
          </a:p>
        </p:txBody>
      </p:sp>
      <p:sp>
        <p:nvSpPr>
          <p:cNvPr id="454" name="Google Shape;454;p39"/>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Public safety</a:t>
            </a:r>
            <a:endParaRPr sz="1000" b="0" i="0" u="none" strike="noStrike" cap="none">
              <a:solidFill>
                <a:srgbClr val="141414"/>
              </a:solidFill>
              <a:latin typeface="Red Hat Display"/>
              <a:ea typeface="Red Hat Display"/>
              <a:cs typeface="Red Hat Display"/>
              <a:sym typeface="Red Hat Display"/>
            </a:endParaRPr>
          </a:p>
        </p:txBody>
      </p:sp>
      <p:pic>
        <p:nvPicPr>
          <p:cNvPr id="455" name="Google Shape;455;p39"/>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456" name="Google Shape;456;p39"/>
          <p:cNvPicPr preferRelativeResize="0"/>
          <p:nvPr/>
        </p:nvPicPr>
        <p:blipFill rotWithShape="1">
          <a:blip r:embed="rId4">
            <a:alphaModFix/>
          </a:blip>
          <a:srcRect/>
          <a:stretch/>
        </p:blipFill>
        <p:spPr>
          <a:xfrm>
            <a:off x="149698" y="1379123"/>
            <a:ext cx="447253" cy="451037"/>
          </a:xfrm>
          <a:prstGeom prst="rect">
            <a:avLst/>
          </a:prstGeom>
          <a:noFill/>
          <a:ln>
            <a:noFill/>
          </a:ln>
        </p:spPr>
      </p:pic>
      <p:pic>
        <p:nvPicPr>
          <p:cNvPr id="457" name="Google Shape;457;p39"/>
          <p:cNvPicPr preferRelativeResize="0"/>
          <p:nvPr/>
        </p:nvPicPr>
        <p:blipFill rotWithShape="1">
          <a:blip r:embed="rId5">
            <a:alphaModFix/>
          </a:blip>
          <a:srcRect/>
          <a:stretch/>
        </p:blipFill>
        <p:spPr>
          <a:xfrm>
            <a:off x="81799" y="2088234"/>
            <a:ext cx="597092" cy="597075"/>
          </a:xfrm>
          <a:prstGeom prst="rect">
            <a:avLst/>
          </a:prstGeom>
          <a:noFill/>
          <a:ln>
            <a:noFill/>
          </a:ln>
        </p:spPr>
      </p:pic>
      <p:sp>
        <p:nvSpPr>
          <p:cNvPr id="458" name="Google Shape;458;p39"/>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459" name="Google Shape;459;p39"/>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460" name="Google Shape;460;p39"/>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461" name="Google Shape;461;p39"/>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462" name="Google Shape;462;p39"/>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463" name="Google Shape;463;p39"/>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464" name="Google Shape;464;p39"/>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9"/>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466" name="Google Shape;466;p39"/>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467" name="Google Shape;467;p39"/>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468" name="Google Shape;468;p39"/>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9"/>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470" name="Google Shape;470;p39"/>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71" name="Google Shape;471;p39"/>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472" name="Google Shape;472;p39"/>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473" name="Google Shape;473;p39"/>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74" name="Google Shape;474;p39"/>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475" name="Google Shape;475;p39"/>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76" name="Google Shape;476;p39"/>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77" name="Google Shape;477;p39"/>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478" name="Google Shape;478;p39"/>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479" name="Google Shape;479;p39"/>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480" name="Google Shape;480;p39"/>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481" name="Google Shape;481;p39"/>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482" name="Google Shape;482;p39"/>
          <p:cNvCxnSpPr>
            <a:stCxn id="445" idx="3"/>
            <a:endCxn id="46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483" name="Google Shape;483;p39"/>
          <p:cNvCxnSpPr>
            <a:stCxn id="464" idx="3"/>
            <a:endCxn id="46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484" name="Google Shape;484;p39"/>
          <p:cNvCxnSpPr>
            <a:stCxn id="468" idx="3"/>
            <a:endCxn id="47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485" name="Google Shape;485;p39"/>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486" name="Google Shape;486;p39"/>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487" name="Google Shape;487;p39"/>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488" name="Google Shape;488;p39"/>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489" name="Google Shape;489;p39"/>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490" name="Google Shape;490;p39"/>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491" name="Google Shape;491;p39"/>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492" name="Google Shape;492;p39"/>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493" name="Google Shape;493;p39"/>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494" name="Google Shape;494;p39"/>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495" name="Google Shape;495;p39"/>
          <p:cNvPicPr preferRelativeResize="0"/>
          <p:nvPr/>
        </p:nvPicPr>
        <p:blipFill rotWithShape="1">
          <a:blip r:embed="rId18">
            <a:alphaModFix/>
          </a:blip>
          <a:srcRect/>
          <a:stretch/>
        </p:blipFill>
        <p:spPr>
          <a:xfrm>
            <a:off x="4205846" y="4297262"/>
            <a:ext cx="286200" cy="286200"/>
          </a:xfrm>
          <a:prstGeom prst="rect">
            <a:avLst/>
          </a:prstGeom>
          <a:noFill/>
          <a:ln>
            <a:noFill/>
          </a:ln>
        </p:spPr>
      </p:pic>
      <p:sp>
        <p:nvSpPr>
          <p:cNvPr id="2" name="Google Shape;399;p38">
            <a:extLst>
              <a:ext uri="{FF2B5EF4-FFF2-40B4-BE49-F238E27FC236}">
                <a16:creationId xmlns:a16="http://schemas.microsoft.com/office/drawing/2014/main" id="{DC435D2A-5FEB-A0BC-C3D5-BF9EA278C654}"/>
              </a:ext>
            </a:extLst>
          </p:cNvPr>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US" sz="1000" b="0" i="0" u="none" strike="noStrike" cap="none" dirty="0">
                <a:solidFill>
                  <a:srgbClr val="141414"/>
                </a:solidFill>
                <a:latin typeface="Red Hat Display"/>
                <a:ea typeface="Red Hat Display"/>
                <a:cs typeface="Red Hat Display"/>
                <a:sym typeface="Red Hat Display"/>
              </a:rPr>
              <a:t>Identify and manage stock with reducing relevance to reduce financial loss</a:t>
            </a:r>
          </a:p>
        </p:txBody>
      </p:sp>
      <p:sp>
        <p:nvSpPr>
          <p:cNvPr id="3" name="Google Shape;400;p38">
            <a:extLst>
              <a:ext uri="{FF2B5EF4-FFF2-40B4-BE49-F238E27FC236}">
                <a16:creationId xmlns:a16="http://schemas.microsoft.com/office/drawing/2014/main" id="{F4B634B3-48A5-B699-9597-51881735821E}"/>
              </a:ext>
            </a:extLst>
          </p:cNvPr>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Google Shape;440;p38">
            <a:extLst>
              <a:ext uri="{FF2B5EF4-FFF2-40B4-BE49-F238E27FC236}">
                <a16:creationId xmlns:a16="http://schemas.microsoft.com/office/drawing/2014/main" id="{CD1F3AE1-B891-2513-40F3-D171CBD14AFA}"/>
              </a:ext>
            </a:extLst>
          </p:cNvPr>
          <p:cNvPicPr preferRelativeResize="0"/>
          <p:nvPr/>
        </p:nvPicPr>
        <p:blipFill rotWithShape="1">
          <a:blip r:embed="rId19">
            <a:alphaModFix/>
          </a:blip>
          <a:srcRect/>
          <a:stretch/>
        </p:blipFill>
        <p:spPr>
          <a:xfrm>
            <a:off x="235669" y="3796331"/>
            <a:ext cx="362400" cy="36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0"/>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0"/>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0"/>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0"/>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Intelligent Order</a:t>
            </a:r>
            <a:endParaRPr sz="1100" b="1" i="0" u="none" strike="noStrike" cap="none">
              <a:solidFill>
                <a:srgbClr val="F3F3F3"/>
              </a:solidFill>
              <a:latin typeface="Red Hat Display"/>
              <a:ea typeface="Red Hat Display"/>
              <a:cs typeface="Red Hat Display"/>
              <a:sym typeface="Red Hat Display"/>
            </a:endParaRPr>
          </a:p>
        </p:txBody>
      </p:sp>
      <p:sp>
        <p:nvSpPr>
          <p:cNvPr id="504" name="Google Shape;504;p40"/>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Customer satisfaction to drive repeat business</a:t>
            </a:r>
            <a:endParaRPr sz="1000" b="0" i="0" u="none" strike="noStrike" cap="none">
              <a:solidFill>
                <a:srgbClr val="141414"/>
              </a:solidFill>
              <a:latin typeface="Red Hat Display"/>
              <a:ea typeface="Red Hat Display"/>
              <a:cs typeface="Red Hat Display"/>
              <a:sym typeface="Red Hat Display"/>
            </a:endParaRPr>
          </a:p>
        </p:txBody>
      </p:sp>
      <p:sp>
        <p:nvSpPr>
          <p:cNvPr id="505" name="Google Shape;505;p40"/>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506" name="Google Shape;506;p40"/>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Need for delivery price-point optimization and improvement</a:t>
            </a:r>
            <a:endParaRPr sz="1000" b="0" i="0" u="none" strike="noStrike" cap="none">
              <a:solidFill>
                <a:srgbClr val="141414"/>
              </a:solidFill>
              <a:latin typeface="Red Hat Display"/>
              <a:ea typeface="Red Hat Display"/>
              <a:cs typeface="Red Hat Display"/>
              <a:sym typeface="Red Hat Display"/>
            </a:endParaRPr>
          </a:p>
        </p:txBody>
      </p:sp>
      <p:sp>
        <p:nvSpPr>
          <p:cNvPr id="507" name="Google Shape;507;p40"/>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Increasing deliveries direct to consumer</a:t>
            </a:r>
            <a:endParaRPr sz="1000" b="0" i="0" u="none" strike="noStrike" cap="none">
              <a:solidFill>
                <a:srgbClr val="141414"/>
              </a:solidFill>
              <a:latin typeface="Red Hat Display"/>
              <a:ea typeface="Red Hat Display"/>
              <a:cs typeface="Red Hat Display"/>
              <a:sym typeface="Red Hat Display"/>
            </a:endParaRPr>
          </a:p>
        </p:txBody>
      </p:sp>
      <p:sp>
        <p:nvSpPr>
          <p:cNvPr id="508" name="Google Shape;508;p40"/>
          <p:cNvSpPr/>
          <p:nvPr/>
        </p:nvSpPr>
        <p:spPr>
          <a:xfrm>
            <a:off x="137090" y="22701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9" name="Google Shape;509;p40"/>
          <p:cNvPicPr preferRelativeResize="0"/>
          <p:nvPr/>
        </p:nvPicPr>
        <p:blipFill rotWithShape="1">
          <a:blip r:embed="rId3">
            <a:alphaModFix/>
          </a:blip>
          <a:srcRect/>
          <a:stretch/>
        </p:blipFill>
        <p:spPr>
          <a:xfrm>
            <a:off x="67406" y="2873626"/>
            <a:ext cx="648000" cy="648000"/>
          </a:xfrm>
          <a:prstGeom prst="rect">
            <a:avLst/>
          </a:prstGeom>
          <a:noFill/>
          <a:ln>
            <a:noFill/>
          </a:ln>
        </p:spPr>
      </p:pic>
      <p:sp>
        <p:nvSpPr>
          <p:cNvPr id="510" name="Google Shape;510;p40"/>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511" name="Google Shape;511;p40"/>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512" name="Google Shape;512;p40"/>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513" name="Google Shape;513;p40"/>
          <p:cNvPicPr preferRelativeResize="0"/>
          <p:nvPr/>
        </p:nvPicPr>
        <p:blipFill rotWithShape="1">
          <a:blip r:embed="rId4">
            <a:alphaModFix/>
          </a:blip>
          <a:srcRect/>
          <a:stretch/>
        </p:blipFill>
        <p:spPr>
          <a:xfrm>
            <a:off x="3591848" y="2636526"/>
            <a:ext cx="316975" cy="316975"/>
          </a:xfrm>
          <a:prstGeom prst="rect">
            <a:avLst/>
          </a:prstGeom>
          <a:noFill/>
          <a:ln>
            <a:noFill/>
          </a:ln>
        </p:spPr>
      </p:pic>
      <p:pic>
        <p:nvPicPr>
          <p:cNvPr id="514" name="Google Shape;514;p40"/>
          <p:cNvPicPr preferRelativeResize="0"/>
          <p:nvPr/>
        </p:nvPicPr>
        <p:blipFill rotWithShape="1">
          <a:blip r:embed="rId5">
            <a:alphaModFix/>
          </a:blip>
          <a:srcRect/>
          <a:stretch/>
        </p:blipFill>
        <p:spPr>
          <a:xfrm>
            <a:off x="3591842" y="2161716"/>
            <a:ext cx="316975" cy="316975"/>
          </a:xfrm>
          <a:prstGeom prst="rect">
            <a:avLst/>
          </a:prstGeom>
          <a:noFill/>
          <a:ln>
            <a:noFill/>
          </a:ln>
        </p:spPr>
      </p:pic>
      <p:pic>
        <p:nvPicPr>
          <p:cNvPr id="515" name="Google Shape;515;p40"/>
          <p:cNvPicPr preferRelativeResize="0"/>
          <p:nvPr/>
        </p:nvPicPr>
        <p:blipFill rotWithShape="1">
          <a:blip r:embed="rId5">
            <a:alphaModFix/>
          </a:blip>
          <a:srcRect/>
          <a:stretch/>
        </p:blipFill>
        <p:spPr>
          <a:xfrm>
            <a:off x="3591842" y="1674311"/>
            <a:ext cx="316975" cy="316975"/>
          </a:xfrm>
          <a:prstGeom prst="rect">
            <a:avLst/>
          </a:prstGeom>
          <a:noFill/>
          <a:ln>
            <a:noFill/>
          </a:ln>
        </p:spPr>
      </p:pic>
      <p:sp>
        <p:nvSpPr>
          <p:cNvPr id="516" name="Google Shape;516;p40"/>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0"/>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518" name="Google Shape;518;p40"/>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519" name="Google Shape;519;p40"/>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520" name="Google Shape;520;p40"/>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0"/>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522" name="Google Shape;522;p40"/>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23" name="Google Shape;523;p40"/>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524" name="Google Shape;524;p40"/>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525" name="Google Shape;525;p40"/>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26" name="Google Shape;526;p40"/>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527" name="Google Shape;527;p40"/>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28" name="Google Shape;528;p40"/>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29" name="Google Shape;529;p40"/>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530" name="Google Shape;530;p40"/>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531" name="Google Shape;531;p40"/>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532" name="Google Shape;532;p40"/>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533" name="Google Shape;533;p40"/>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534" name="Google Shape;534;p40"/>
          <p:cNvCxnSpPr>
            <a:stCxn id="500" idx="3"/>
            <a:endCxn id="516"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535" name="Google Shape;535;p40"/>
          <p:cNvCxnSpPr>
            <a:stCxn id="516" idx="3"/>
            <a:endCxn id="520"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536" name="Google Shape;536;p40"/>
          <p:cNvCxnSpPr>
            <a:stCxn id="520" idx="3"/>
            <a:endCxn id="524"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537" name="Google Shape;537;p40"/>
          <p:cNvPicPr preferRelativeResize="0"/>
          <p:nvPr/>
        </p:nvPicPr>
        <p:blipFill rotWithShape="1">
          <a:blip r:embed="rId6">
            <a:alphaModFix/>
          </a:blip>
          <a:srcRect/>
          <a:stretch/>
        </p:blipFill>
        <p:spPr>
          <a:xfrm>
            <a:off x="8111673" y="2065725"/>
            <a:ext cx="447250" cy="447228"/>
          </a:xfrm>
          <a:prstGeom prst="rect">
            <a:avLst/>
          </a:prstGeom>
          <a:noFill/>
          <a:ln>
            <a:noFill/>
          </a:ln>
        </p:spPr>
      </p:pic>
      <p:pic>
        <p:nvPicPr>
          <p:cNvPr id="538" name="Google Shape;538;p40"/>
          <p:cNvPicPr preferRelativeResize="0"/>
          <p:nvPr/>
        </p:nvPicPr>
        <p:blipFill rotWithShape="1">
          <a:blip r:embed="rId7">
            <a:alphaModFix/>
          </a:blip>
          <a:srcRect/>
          <a:stretch/>
        </p:blipFill>
        <p:spPr>
          <a:xfrm>
            <a:off x="6983400" y="1561276"/>
            <a:ext cx="362400" cy="362400"/>
          </a:xfrm>
          <a:prstGeom prst="rect">
            <a:avLst/>
          </a:prstGeom>
          <a:noFill/>
          <a:ln>
            <a:noFill/>
          </a:ln>
        </p:spPr>
      </p:pic>
      <p:pic>
        <p:nvPicPr>
          <p:cNvPr id="539" name="Google Shape;539;p40"/>
          <p:cNvPicPr preferRelativeResize="0"/>
          <p:nvPr/>
        </p:nvPicPr>
        <p:blipFill rotWithShape="1">
          <a:blip r:embed="rId8">
            <a:alphaModFix/>
          </a:blip>
          <a:srcRect/>
          <a:stretch/>
        </p:blipFill>
        <p:spPr>
          <a:xfrm>
            <a:off x="7005130" y="2117178"/>
            <a:ext cx="316975" cy="316954"/>
          </a:xfrm>
          <a:prstGeom prst="rect">
            <a:avLst/>
          </a:prstGeom>
          <a:noFill/>
          <a:ln>
            <a:noFill/>
          </a:ln>
        </p:spPr>
      </p:pic>
      <p:pic>
        <p:nvPicPr>
          <p:cNvPr id="540" name="Google Shape;540;p40"/>
          <p:cNvPicPr preferRelativeResize="0"/>
          <p:nvPr/>
        </p:nvPicPr>
        <p:blipFill rotWithShape="1">
          <a:blip r:embed="rId9">
            <a:alphaModFix/>
          </a:blip>
          <a:srcRect/>
          <a:stretch/>
        </p:blipFill>
        <p:spPr>
          <a:xfrm>
            <a:off x="7007542" y="2656011"/>
            <a:ext cx="316975" cy="316975"/>
          </a:xfrm>
          <a:prstGeom prst="rect">
            <a:avLst/>
          </a:prstGeom>
          <a:noFill/>
          <a:ln>
            <a:noFill/>
          </a:ln>
        </p:spPr>
      </p:pic>
      <p:pic>
        <p:nvPicPr>
          <p:cNvPr id="541" name="Google Shape;541;p40"/>
          <p:cNvPicPr preferRelativeResize="0"/>
          <p:nvPr/>
        </p:nvPicPr>
        <p:blipFill rotWithShape="1">
          <a:blip r:embed="rId10">
            <a:alphaModFix/>
          </a:blip>
          <a:srcRect/>
          <a:stretch/>
        </p:blipFill>
        <p:spPr>
          <a:xfrm>
            <a:off x="5344621" y="1579239"/>
            <a:ext cx="316975" cy="316966"/>
          </a:xfrm>
          <a:prstGeom prst="rect">
            <a:avLst/>
          </a:prstGeom>
          <a:noFill/>
          <a:ln>
            <a:noFill/>
          </a:ln>
        </p:spPr>
      </p:pic>
      <p:pic>
        <p:nvPicPr>
          <p:cNvPr id="542" name="Google Shape;542;p40"/>
          <p:cNvPicPr preferRelativeResize="0"/>
          <p:nvPr/>
        </p:nvPicPr>
        <p:blipFill rotWithShape="1">
          <a:blip r:embed="rId11">
            <a:alphaModFix/>
          </a:blip>
          <a:srcRect/>
          <a:stretch/>
        </p:blipFill>
        <p:spPr>
          <a:xfrm>
            <a:off x="5326873" y="2646060"/>
            <a:ext cx="316975" cy="316996"/>
          </a:xfrm>
          <a:prstGeom prst="rect">
            <a:avLst/>
          </a:prstGeom>
          <a:noFill/>
          <a:ln>
            <a:noFill/>
          </a:ln>
        </p:spPr>
      </p:pic>
      <p:pic>
        <p:nvPicPr>
          <p:cNvPr id="543" name="Google Shape;543;p40"/>
          <p:cNvPicPr preferRelativeResize="0"/>
          <p:nvPr/>
        </p:nvPicPr>
        <p:blipFill rotWithShape="1">
          <a:blip r:embed="rId12">
            <a:alphaModFix/>
          </a:blip>
          <a:srcRect/>
          <a:stretch/>
        </p:blipFill>
        <p:spPr>
          <a:xfrm>
            <a:off x="5326865" y="2119280"/>
            <a:ext cx="316975" cy="316975"/>
          </a:xfrm>
          <a:prstGeom prst="rect">
            <a:avLst/>
          </a:prstGeom>
          <a:noFill/>
          <a:ln>
            <a:noFill/>
          </a:ln>
        </p:spPr>
      </p:pic>
      <p:pic>
        <p:nvPicPr>
          <p:cNvPr id="544" name="Google Shape;544;p40"/>
          <p:cNvPicPr preferRelativeResize="0"/>
          <p:nvPr/>
        </p:nvPicPr>
        <p:blipFill rotWithShape="1">
          <a:blip r:embed="rId13">
            <a:alphaModFix/>
          </a:blip>
          <a:srcRect/>
          <a:stretch/>
        </p:blipFill>
        <p:spPr>
          <a:xfrm>
            <a:off x="6777898" y="4294516"/>
            <a:ext cx="316975" cy="316975"/>
          </a:xfrm>
          <a:prstGeom prst="rect">
            <a:avLst/>
          </a:prstGeom>
          <a:noFill/>
          <a:ln>
            <a:noFill/>
          </a:ln>
        </p:spPr>
      </p:pic>
      <p:pic>
        <p:nvPicPr>
          <p:cNvPr id="545" name="Google Shape;545;p40"/>
          <p:cNvPicPr preferRelativeResize="0"/>
          <p:nvPr/>
        </p:nvPicPr>
        <p:blipFill rotWithShape="1">
          <a:blip r:embed="rId14">
            <a:alphaModFix/>
          </a:blip>
          <a:srcRect/>
          <a:stretch/>
        </p:blipFill>
        <p:spPr>
          <a:xfrm>
            <a:off x="5509051" y="4305452"/>
            <a:ext cx="286200" cy="286200"/>
          </a:xfrm>
          <a:prstGeom prst="rect">
            <a:avLst/>
          </a:prstGeom>
          <a:noFill/>
          <a:ln>
            <a:noFill/>
          </a:ln>
        </p:spPr>
      </p:pic>
      <p:pic>
        <p:nvPicPr>
          <p:cNvPr id="546" name="Google Shape;546;p40"/>
          <p:cNvPicPr preferRelativeResize="0"/>
          <p:nvPr/>
        </p:nvPicPr>
        <p:blipFill rotWithShape="1">
          <a:blip r:embed="rId15">
            <a:alphaModFix/>
          </a:blip>
          <a:srcRect/>
          <a:stretch/>
        </p:blipFill>
        <p:spPr>
          <a:xfrm>
            <a:off x="8077522" y="4305450"/>
            <a:ext cx="286200" cy="286200"/>
          </a:xfrm>
          <a:prstGeom prst="rect">
            <a:avLst/>
          </a:prstGeom>
          <a:noFill/>
          <a:ln>
            <a:noFill/>
          </a:ln>
        </p:spPr>
      </p:pic>
      <p:pic>
        <p:nvPicPr>
          <p:cNvPr id="547" name="Google Shape;547;p40"/>
          <p:cNvPicPr preferRelativeResize="0"/>
          <p:nvPr/>
        </p:nvPicPr>
        <p:blipFill rotWithShape="1">
          <a:blip r:embed="rId16">
            <a:alphaModFix/>
          </a:blip>
          <a:srcRect/>
          <a:stretch/>
        </p:blipFill>
        <p:spPr>
          <a:xfrm>
            <a:off x="4205846" y="4297262"/>
            <a:ext cx="286200" cy="286200"/>
          </a:xfrm>
          <a:prstGeom prst="rect">
            <a:avLst/>
          </a:prstGeom>
          <a:noFill/>
          <a:ln>
            <a:noFill/>
          </a:ln>
        </p:spPr>
      </p:pic>
      <p:pic>
        <p:nvPicPr>
          <p:cNvPr id="548" name="Google Shape;548;p40"/>
          <p:cNvPicPr preferRelativeResize="0"/>
          <p:nvPr/>
        </p:nvPicPr>
        <p:blipFill rotWithShape="1">
          <a:blip r:embed="rId17">
            <a:alphaModFix/>
          </a:blip>
          <a:srcRect/>
          <a:stretch/>
        </p:blipFill>
        <p:spPr>
          <a:xfrm>
            <a:off x="207791" y="2348531"/>
            <a:ext cx="362400" cy="362400"/>
          </a:xfrm>
          <a:prstGeom prst="rect">
            <a:avLst/>
          </a:prstGeom>
          <a:noFill/>
          <a:ln>
            <a:noFill/>
          </a:ln>
        </p:spPr>
      </p:pic>
      <p:sp>
        <p:nvSpPr>
          <p:cNvPr id="549" name="Google Shape;549;p40"/>
          <p:cNvSpPr/>
          <p:nvPr/>
        </p:nvSpPr>
        <p:spPr>
          <a:xfrm>
            <a:off x="137090" y="15081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0" name="Google Shape;550;p40"/>
          <p:cNvPicPr preferRelativeResize="0"/>
          <p:nvPr/>
        </p:nvPicPr>
        <p:blipFill rotWithShape="1">
          <a:blip r:embed="rId13">
            <a:alphaModFix/>
          </a:blip>
          <a:srcRect/>
          <a:stretch/>
        </p:blipFill>
        <p:spPr>
          <a:xfrm>
            <a:off x="192951" y="1541650"/>
            <a:ext cx="447250" cy="447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1"/>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1"/>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1"/>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1"/>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Perfect Order</a:t>
            </a:r>
            <a:endParaRPr sz="1100" b="1" i="0" u="none" strike="noStrike" cap="none">
              <a:solidFill>
                <a:srgbClr val="F3F3F3"/>
              </a:solidFill>
              <a:latin typeface="Red Hat Display"/>
              <a:ea typeface="Red Hat Display"/>
              <a:cs typeface="Red Hat Display"/>
              <a:sym typeface="Red Hat Display"/>
            </a:endParaRPr>
          </a:p>
        </p:txBody>
      </p:sp>
      <p:sp>
        <p:nvSpPr>
          <p:cNvPr id="559" name="Google Shape;559;p41"/>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Optimizes inventory costs by balancing inventory to operational demand</a:t>
            </a:r>
            <a:endParaRPr sz="1000" b="0" i="0" u="none" strike="noStrike" cap="none">
              <a:solidFill>
                <a:srgbClr val="141414"/>
              </a:solidFill>
              <a:latin typeface="Red Hat Display"/>
              <a:ea typeface="Red Hat Display"/>
              <a:cs typeface="Red Hat Display"/>
              <a:sym typeface="Red Hat Display"/>
            </a:endParaRPr>
          </a:p>
        </p:txBody>
      </p:sp>
      <p:sp>
        <p:nvSpPr>
          <p:cNvPr id="560" name="Google Shape;560;p41"/>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1"/>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562" name="Google Shape;562;p41"/>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1"/>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Eliminate “out of stock”occurrences</a:t>
            </a:r>
            <a:endParaRPr sz="1000" b="0" i="0" u="none" strike="noStrike" cap="none">
              <a:solidFill>
                <a:srgbClr val="141414"/>
              </a:solidFill>
              <a:latin typeface="Red Hat Display"/>
              <a:ea typeface="Red Hat Display"/>
              <a:cs typeface="Red Hat Display"/>
              <a:sym typeface="Red Hat Display"/>
            </a:endParaRPr>
          </a:p>
        </p:txBody>
      </p:sp>
      <p:sp>
        <p:nvSpPr>
          <p:cNvPr id="564" name="Google Shape;564;p41"/>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Supply chain operators will use technologies that provide significant insights into how supply chain performance can be improved</a:t>
            </a:r>
            <a:endParaRPr sz="1000" b="0" i="0" u="none" strike="noStrike" cap="none">
              <a:solidFill>
                <a:srgbClr val="141414"/>
              </a:solidFill>
              <a:latin typeface="Red Hat Display"/>
              <a:ea typeface="Red Hat Display"/>
              <a:cs typeface="Red Hat Display"/>
              <a:sym typeface="Red Hat Display"/>
            </a:endParaRPr>
          </a:p>
        </p:txBody>
      </p:sp>
      <p:pic>
        <p:nvPicPr>
          <p:cNvPr id="565" name="Google Shape;565;p41"/>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566" name="Google Shape;566;p41"/>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567" name="Google Shape;567;p41"/>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Improve stock allocation to improve space utilization</a:t>
            </a:r>
            <a:endParaRPr sz="1000" b="0" i="0" u="none" strike="noStrike" cap="none">
              <a:solidFill>
                <a:srgbClr val="141414"/>
              </a:solidFill>
              <a:latin typeface="Red Hat Display"/>
              <a:ea typeface="Red Hat Display"/>
              <a:cs typeface="Red Hat Display"/>
              <a:sym typeface="Red Hat Display"/>
            </a:endParaRPr>
          </a:p>
        </p:txBody>
      </p:sp>
      <p:sp>
        <p:nvSpPr>
          <p:cNvPr id="568" name="Google Shape;568;p41"/>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9" name="Google Shape;569;p41"/>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570" name="Google Shape;570;p41"/>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571" name="Google Shape;571;p41"/>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572" name="Google Shape;572;p41"/>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573" name="Google Shape;573;p41"/>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574" name="Google Shape;574;p41"/>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575" name="Google Shape;575;p41"/>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576" name="Google Shape;576;p41"/>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1"/>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578" name="Google Shape;578;p41"/>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579" name="Google Shape;579;p41"/>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580" name="Google Shape;580;p41"/>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1"/>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582" name="Google Shape;582;p41"/>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83" name="Google Shape;583;p41"/>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584" name="Google Shape;584;p41"/>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585" name="Google Shape;585;p41"/>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86" name="Google Shape;586;p41"/>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587" name="Google Shape;587;p41"/>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88" name="Google Shape;588;p41"/>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89" name="Google Shape;589;p41"/>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590" name="Google Shape;590;p41"/>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591" name="Google Shape;591;p41"/>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592" name="Google Shape;592;p41"/>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593" name="Google Shape;593;p41"/>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594" name="Google Shape;594;p41"/>
          <p:cNvCxnSpPr>
            <a:stCxn id="555" idx="3"/>
            <a:endCxn id="576"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595" name="Google Shape;595;p41"/>
          <p:cNvCxnSpPr>
            <a:stCxn id="576" idx="3"/>
            <a:endCxn id="580"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596" name="Google Shape;596;p41"/>
          <p:cNvCxnSpPr>
            <a:stCxn id="580" idx="3"/>
            <a:endCxn id="584"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597" name="Google Shape;597;p41"/>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598" name="Google Shape;598;p41"/>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599" name="Google Shape;599;p41"/>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600" name="Google Shape;600;p41"/>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601" name="Google Shape;601;p41"/>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602" name="Google Shape;602;p41"/>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603" name="Google Shape;603;p41"/>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604" name="Google Shape;604;p41"/>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605" name="Google Shape;605;p41"/>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606" name="Google Shape;606;p41"/>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607" name="Google Shape;607;p41"/>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608" name="Google Shape;608;p41"/>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609" name="Google Shape;609;p41"/>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Reduce dormant/non-moving inventory</a:t>
            </a:r>
            <a:endParaRPr sz="1000" b="0" i="0" u="none" strike="noStrike" cap="none">
              <a:solidFill>
                <a:srgbClr val="141414"/>
              </a:solidFill>
              <a:latin typeface="Red Hat Display"/>
              <a:ea typeface="Red Hat Display"/>
              <a:cs typeface="Red Hat Display"/>
              <a:sym typeface="Red Hat Display"/>
            </a:endParaRPr>
          </a:p>
        </p:txBody>
      </p:sp>
      <p:sp>
        <p:nvSpPr>
          <p:cNvPr id="610" name="Google Shape;610;p41"/>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1" name="Google Shape;611;p41"/>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2"/>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2"/>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2"/>
          <p:cNvSpPr/>
          <p:nvPr/>
        </p:nvSpPr>
        <p:spPr>
          <a:xfrm>
            <a:off x="2950375" y="4199175"/>
            <a:ext cx="59850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42"/>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Sustainable Supply Chain</a:t>
            </a:r>
            <a:endParaRPr sz="1100" b="1" i="0" u="none" strike="noStrike" cap="none">
              <a:solidFill>
                <a:srgbClr val="F3F3F3"/>
              </a:solidFill>
              <a:latin typeface="Red Hat Display"/>
              <a:ea typeface="Red Hat Display"/>
              <a:cs typeface="Red Hat Display"/>
              <a:sym typeface="Red Hat Display"/>
            </a:endParaRPr>
          </a:p>
        </p:txBody>
      </p:sp>
      <p:sp>
        <p:nvSpPr>
          <p:cNvPr id="620" name="Google Shape;620;p42"/>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Enhance customer experience with eco-friendly packaging</a:t>
            </a:r>
            <a:endParaRPr sz="1000" b="0" i="0" u="none" strike="noStrike" cap="none">
              <a:solidFill>
                <a:srgbClr val="141414"/>
              </a:solidFill>
              <a:latin typeface="Red Hat Display"/>
              <a:ea typeface="Red Hat Display"/>
              <a:cs typeface="Red Hat Display"/>
              <a:sym typeface="Red Hat Display"/>
            </a:endParaRPr>
          </a:p>
        </p:txBody>
      </p:sp>
      <p:sp>
        <p:nvSpPr>
          <p:cNvPr id="621" name="Google Shape;621;p42"/>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42"/>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623" name="Google Shape;623;p42"/>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2"/>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Identify and monitor energy and emissions savings opportunities to accelerate decarbonization</a:t>
            </a:r>
            <a:endParaRPr sz="1000" b="0" i="0" u="none" strike="noStrike" cap="none">
              <a:solidFill>
                <a:srgbClr val="141414"/>
              </a:solidFill>
              <a:latin typeface="Red Hat Display"/>
              <a:ea typeface="Red Hat Display"/>
              <a:cs typeface="Red Hat Display"/>
              <a:sym typeface="Red Hat Display"/>
            </a:endParaRPr>
          </a:p>
        </p:txBody>
      </p:sp>
      <p:sp>
        <p:nvSpPr>
          <p:cNvPr id="625" name="Google Shape;625;p42"/>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Increase creation and use of sustainable products</a:t>
            </a:r>
            <a:endParaRPr sz="1000" b="0" i="0" u="none" strike="noStrike" cap="none">
              <a:solidFill>
                <a:srgbClr val="141414"/>
              </a:solidFill>
              <a:latin typeface="Red Hat Display"/>
              <a:ea typeface="Red Hat Display"/>
              <a:cs typeface="Red Hat Display"/>
              <a:sym typeface="Red Hat Display"/>
            </a:endParaRPr>
          </a:p>
        </p:txBody>
      </p:sp>
      <p:pic>
        <p:nvPicPr>
          <p:cNvPr id="626" name="Google Shape;626;p42"/>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627" name="Google Shape;627;p42"/>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628" name="Google Shape;628;p42"/>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Improve brand awareness by being known as a sustainable business</a:t>
            </a:r>
            <a:endParaRPr sz="1000" b="0" i="0" u="none" strike="noStrike" cap="none">
              <a:solidFill>
                <a:srgbClr val="141414"/>
              </a:solidFill>
              <a:latin typeface="Red Hat Display"/>
              <a:ea typeface="Red Hat Display"/>
              <a:cs typeface="Red Hat Display"/>
              <a:sym typeface="Red Hat Display"/>
            </a:endParaRPr>
          </a:p>
        </p:txBody>
      </p:sp>
      <p:sp>
        <p:nvSpPr>
          <p:cNvPr id="629" name="Google Shape;629;p42"/>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0" name="Google Shape;630;p42"/>
          <p:cNvPicPr preferRelativeResize="0"/>
          <p:nvPr/>
        </p:nvPicPr>
        <p:blipFill rotWithShape="1">
          <a:blip r:embed="rId5">
            <a:alphaModFix/>
          </a:blip>
          <a:srcRect/>
          <a:stretch/>
        </p:blipFill>
        <p:spPr>
          <a:xfrm>
            <a:off x="55699" y="2161725"/>
            <a:ext cx="623201" cy="623175"/>
          </a:xfrm>
          <a:prstGeom prst="rect">
            <a:avLst/>
          </a:prstGeom>
          <a:noFill/>
          <a:ln>
            <a:noFill/>
          </a:ln>
        </p:spPr>
      </p:pic>
      <p:sp>
        <p:nvSpPr>
          <p:cNvPr id="631" name="Google Shape;631;p42"/>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632" name="Google Shape;632;p42"/>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633" name="Google Shape;633;p42"/>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634" name="Google Shape;634;p42"/>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635" name="Google Shape;635;p42"/>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636" name="Google Shape;636;p42"/>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637" name="Google Shape;637;p42"/>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42"/>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639" name="Google Shape;639;p42"/>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Sustainability</a:t>
            </a:r>
            <a:endParaRPr sz="800" b="0" i="0" u="none" strike="noStrike" cap="none">
              <a:solidFill>
                <a:srgbClr val="000000"/>
              </a:solidFill>
              <a:latin typeface="Red Hat Display"/>
              <a:ea typeface="Red Hat Display"/>
              <a:cs typeface="Red Hat Display"/>
              <a:sym typeface="Red Hat Display"/>
            </a:endParaRPr>
          </a:p>
        </p:txBody>
      </p:sp>
      <p:sp>
        <p:nvSpPr>
          <p:cNvPr id="640" name="Google Shape;640;p42"/>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641" name="Google Shape;641;p42"/>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2"/>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643" name="Google Shape;643;p42"/>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644" name="Google Shape;644;p42"/>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645" name="Google Shape;645;p42"/>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646" name="Google Shape;646;p42"/>
          <p:cNvSpPr/>
          <p:nvPr/>
        </p:nvSpPr>
        <p:spPr>
          <a:xfrm>
            <a:off x="4198144"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647" name="Google Shape;647;p42"/>
          <p:cNvSpPr/>
          <p:nvPr/>
        </p:nvSpPr>
        <p:spPr>
          <a:xfrm>
            <a:off x="5388769"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648" name="Google Shape;648;p42"/>
          <p:cNvSpPr/>
          <p:nvPr/>
        </p:nvSpPr>
        <p:spPr>
          <a:xfrm>
            <a:off x="6581775"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649" name="Google Shape;649;p42"/>
          <p:cNvSpPr/>
          <p:nvPr/>
        </p:nvSpPr>
        <p:spPr>
          <a:xfrm>
            <a:off x="7772400"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650" name="Google Shape;650;p42"/>
          <p:cNvSpPr/>
          <p:nvPr/>
        </p:nvSpPr>
        <p:spPr>
          <a:xfrm>
            <a:off x="2943225" y="3912978"/>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651" name="Google Shape;651;p42"/>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652" name="Google Shape;652;p42"/>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653" name="Google Shape;653;p42"/>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654" name="Google Shape;654;p42"/>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655" name="Google Shape;655;p42"/>
          <p:cNvCxnSpPr>
            <a:stCxn id="616" idx="3"/>
            <a:endCxn id="637"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656" name="Google Shape;656;p42"/>
          <p:cNvCxnSpPr>
            <a:stCxn id="637" idx="3"/>
            <a:endCxn id="641"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657" name="Google Shape;657;p42"/>
          <p:cNvCxnSpPr>
            <a:stCxn id="641" idx="3"/>
            <a:endCxn id="645"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658" name="Google Shape;658;p42"/>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659" name="Google Shape;659;p42"/>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660" name="Google Shape;660;p42"/>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661" name="Google Shape;661;p42"/>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662" name="Google Shape;662;p42"/>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663" name="Google Shape;663;p42"/>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664" name="Google Shape;664;p42"/>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665" name="Google Shape;665;p42"/>
          <p:cNvPicPr preferRelativeResize="0"/>
          <p:nvPr/>
        </p:nvPicPr>
        <p:blipFill rotWithShape="1">
          <a:blip r:embed="rId15">
            <a:alphaModFix/>
          </a:blip>
          <a:srcRect/>
          <a:stretch/>
        </p:blipFill>
        <p:spPr>
          <a:xfrm>
            <a:off x="7339873" y="4294516"/>
            <a:ext cx="316975" cy="316975"/>
          </a:xfrm>
          <a:prstGeom prst="rect">
            <a:avLst/>
          </a:prstGeom>
          <a:noFill/>
          <a:ln>
            <a:noFill/>
          </a:ln>
        </p:spPr>
      </p:pic>
      <p:pic>
        <p:nvPicPr>
          <p:cNvPr id="666" name="Google Shape;666;p42"/>
          <p:cNvPicPr preferRelativeResize="0"/>
          <p:nvPr/>
        </p:nvPicPr>
        <p:blipFill rotWithShape="1">
          <a:blip r:embed="rId16">
            <a:alphaModFix/>
          </a:blip>
          <a:srcRect/>
          <a:stretch/>
        </p:blipFill>
        <p:spPr>
          <a:xfrm>
            <a:off x="6173420" y="4305452"/>
            <a:ext cx="286200" cy="286200"/>
          </a:xfrm>
          <a:prstGeom prst="rect">
            <a:avLst/>
          </a:prstGeom>
          <a:noFill/>
          <a:ln>
            <a:noFill/>
          </a:ln>
        </p:spPr>
      </p:pic>
      <p:pic>
        <p:nvPicPr>
          <p:cNvPr id="667" name="Google Shape;667;p42"/>
          <p:cNvPicPr preferRelativeResize="0"/>
          <p:nvPr/>
        </p:nvPicPr>
        <p:blipFill rotWithShape="1">
          <a:blip r:embed="rId17">
            <a:alphaModFix/>
          </a:blip>
          <a:srcRect/>
          <a:stretch/>
        </p:blipFill>
        <p:spPr>
          <a:xfrm>
            <a:off x="8534722" y="4305450"/>
            <a:ext cx="286200" cy="286200"/>
          </a:xfrm>
          <a:prstGeom prst="rect">
            <a:avLst/>
          </a:prstGeom>
          <a:noFill/>
          <a:ln>
            <a:noFill/>
          </a:ln>
        </p:spPr>
      </p:pic>
      <p:pic>
        <p:nvPicPr>
          <p:cNvPr id="668" name="Google Shape;668;p42"/>
          <p:cNvPicPr preferRelativeResize="0"/>
          <p:nvPr/>
        </p:nvPicPr>
        <p:blipFill rotWithShape="1">
          <a:blip r:embed="rId18">
            <a:alphaModFix/>
          </a:blip>
          <a:srcRect/>
          <a:stretch/>
        </p:blipFill>
        <p:spPr>
          <a:xfrm>
            <a:off x="4974990" y="4297262"/>
            <a:ext cx="286200" cy="286200"/>
          </a:xfrm>
          <a:prstGeom prst="rect">
            <a:avLst/>
          </a:prstGeom>
          <a:noFill/>
          <a:ln>
            <a:noFill/>
          </a:ln>
        </p:spPr>
      </p:pic>
      <p:pic>
        <p:nvPicPr>
          <p:cNvPr id="669" name="Google Shape;669;p42"/>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670" name="Google Shape;670;p42"/>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Delight customers with green energy delivery fleet</a:t>
            </a:r>
            <a:endParaRPr sz="1000" b="0" i="0" u="none" strike="noStrike" cap="none">
              <a:solidFill>
                <a:srgbClr val="141414"/>
              </a:solidFill>
              <a:latin typeface="Red Hat Display"/>
              <a:ea typeface="Red Hat Display"/>
              <a:cs typeface="Red Hat Display"/>
              <a:sym typeface="Red Hat Display"/>
            </a:endParaRPr>
          </a:p>
        </p:txBody>
      </p:sp>
      <p:sp>
        <p:nvSpPr>
          <p:cNvPr id="671" name="Google Shape;671;p42"/>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2" name="Google Shape;672;p42"/>
          <p:cNvPicPr preferRelativeResize="0"/>
          <p:nvPr/>
        </p:nvPicPr>
        <p:blipFill rotWithShape="1">
          <a:blip r:embed="rId15">
            <a:alphaModFix/>
          </a:blip>
          <a:srcRect/>
          <a:stretch/>
        </p:blipFill>
        <p:spPr>
          <a:xfrm>
            <a:off x="192951" y="4437250"/>
            <a:ext cx="447250" cy="447237"/>
          </a:xfrm>
          <a:prstGeom prst="rect">
            <a:avLst/>
          </a:prstGeom>
          <a:noFill/>
          <a:ln>
            <a:noFill/>
          </a:ln>
        </p:spPr>
      </p:pic>
      <p:sp>
        <p:nvSpPr>
          <p:cNvPr id="673" name="Google Shape;673;p42"/>
          <p:cNvSpPr/>
          <p:nvPr/>
        </p:nvSpPr>
        <p:spPr>
          <a:xfrm>
            <a:off x="3026569" y="4265697"/>
            <a:ext cx="1097400" cy="365700"/>
          </a:xfrm>
          <a:prstGeom prst="rect">
            <a:avLst/>
          </a:prstGeom>
          <a:solidFill>
            <a:schemeClr val="lt1"/>
          </a:solidFill>
          <a:ln>
            <a:noFill/>
          </a:ln>
          <a:effectLst>
            <a:outerShdw blurRad="57150" dist="19050" dir="5400000" algn="bl" rotWithShape="0">
              <a:srgbClr val="000000">
                <a:alpha val="4823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Warehouse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pic>
        <p:nvPicPr>
          <p:cNvPr id="674" name="Google Shape;674;p42"/>
          <p:cNvPicPr preferRelativeResize="0"/>
          <p:nvPr/>
        </p:nvPicPr>
        <p:blipFill rotWithShape="1">
          <a:blip r:embed="rId20">
            <a:alphaModFix/>
          </a:blip>
          <a:srcRect/>
          <a:stretch/>
        </p:blipFill>
        <p:spPr>
          <a:xfrm>
            <a:off x="3787948" y="4281862"/>
            <a:ext cx="316975" cy="31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3465</Words>
  <Application>Microsoft Office PowerPoint</Application>
  <PresentationFormat>On-screen Show (16:9)</PresentationFormat>
  <Paragraphs>968</Paragraphs>
  <Slides>17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Red Hat Text Medium</vt:lpstr>
      <vt:lpstr>Overpass Light</vt:lpstr>
      <vt:lpstr>Red Hat Text</vt:lpstr>
      <vt:lpstr>Calibri</vt:lpstr>
      <vt:lpstr>Arial</vt:lpstr>
      <vt:lpstr>Overpass SemiBold</vt:lpstr>
      <vt:lpstr>Red Hat Display Medium</vt:lpstr>
      <vt:lpstr>Overpass</vt:lpstr>
      <vt:lpstr>Proxima Nova</vt:lpstr>
      <vt:lpstr>Red Hat Display</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Bruce Kyle</cp:lastModifiedBy>
  <cp:revision>1</cp:revision>
  <dcterms:modified xsi:type="dcterms:W3CDTF">2023-02-16T15:50:20Z</dcterms:modified>
</cp:coreProperties>
</file>