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0"/>
  </p:notesMasterIdLst>
  <p:sldIdLst>
    <p:sldId id="263" r:id="rId3"/>
    <p:sldId id="264" r:id="rId4"/>
    <p:sldId id="265" r:id="rId5"/>
    <p:sldId id="266" r:id="rId6"/>
    <p:sldId id="267" r:id="rId7"/>
    <p:sldId id="268" r:id="rId8"/>
    <p:sldId id="269" r:id="rId9"/>
    <p:sldId id="270" r:id="rId10"/>
    <p:sldId id="271" r:id="rId11"/>
    <p:sldId id="272" r:id="rId12"/>
    <p:sldId id="274" r:id="rId13"/>
    <p:sldId id="273" r:id="rId14"/>
    <p:sldId id="275" r:id="rId15"/>
    <p:sldId id="280" r:id="rId16"/>
    <p:sldId id="276" r:id="rId17"/>
    <p:sldId id="279" r:id="rId18"/>
    <p:sldId id="277"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IBM Plex Sans" panose="020B0503050203000203" pitchFamily="34" charset="0"/>
      <p:regular r:id="rId25"/>
      <p:bold r:id="rId26"/>
      <p:italic r:id="rId27"/>
      <p:boldItalic r:id="rId28"/>
    </p:embeddedFont>
    <p:embeddedFont>
      <p:font typeface="Overpass" panose="020B0604020202020204" charset="0"/>
      <p:regular r:id="rId29"/>
      <p:bold r:id="rId30"/>
      <p:italic r:id="rId31"/>
      <p:boldItalic r:id="rId32"/>
    </p:embeddedFont>
    <p:embeddedFont>
      <p:font typeface="Overpass Light" panose="020B0604020202020204" charset="0"/>
      <p:regular r:id="rId33"/>
      <p:bold r:id="rId34"/>
      <p:italic r:id="rId35"/>
      <p:boldItalic r:id="rId36"/>
    </p:embeddedFont>
    <p:embeddedFont>
      <p:font typeface="Overpass SemiBold" panose="020B0604020202020204" charset="0"/>
      <p:regular r:id="rId37"/>
      <p:bold r:id="rId38"/>
      <p:italic r:id="rId39"/>
      <p:boldItalic r:id="rId40"/>
    </p:embeddedFont>
    <p:embeddedFont>
      <p:font typeface="Proxima Nova" panose="020B0604020202020204" charset="0"/>
      <p:regular r:id="rId41"/>
      <p:bold r:id="rId42"/>
      <p:italic r:id="rId43"/>
      <p:boldItalic r:id="rId44"/>
    </p:embeddedFont>
    <p:embeddedFont>
      <p:font typeface="Red Hat Display" panose="020B0604020202020204" charset="0"/>
      <p:regular r:id="rId45"/>
      <p:bold r:id="rId46"/>
      <p:italic r:id="rId47"/>
      <p:boldItalic r:id="rId48"/>
    </p:embeddedFont>
    <p:embeddedFont>
      <p:font typeface="Red Hat Display Medium" panose="020B0604020202020204" charset="0"/>
      <p:regular r:id="rId49"/>
      <p:bold r:id="rId50"/>
      <p:italic r:id="rId51"/>
      <p:boldItalic r:id="rId52"/>
    </p:embeddedFont>
    <p:embeddedFont>
      <p:font typeface="Red Hat Text" panose="020B0604020202020204" charset="0"/>
      <p:regular r:id="rId53"/>
      <p:bold r:id="rId54"/>
      <p:italic r:id="rId55"/>
      <p:boldItalic r:id="rId56"/>
    </p:embeddedFont>
    <p:embeddedFont>
      <p:font typeface="Red Hat Text Medium"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C00000"/>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13" autoAdjust="0"/>
    <p:restoredTop sz="81119" autoAdjust="0"/>
  </p:normalViewPr>
  <p:slideViewPr>
    <p:cSldViewPr snapToGrid="0">
      <p:cViewPr varScale="1">
        <p:scale>
          <a:sx n="123" d="100"/>
          <a:sy n="123" d="100"/>
        </p:scale>
        <p:origin x="81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font" Target="fonts/font30.fntdata"/><Relationship Id="rId55" Type="http://schemas.openxmlformats.org/officeDocument/2006/relationships/font" Target="fonts/font35.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3" Type="http://schemas.openxmlformats.org/officeDocument/2006/relationships/font" Target="fonts/font33.fntdata"/><Relationship Id="rId58" Type="http://schemas.openxmlformats.org/officeDocument/2006/relationships/font" Target="fonts/font38.fntdata"/><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56" Type="http://schemas.openxmlformats.org/officeDocument/2006/relationships/font" Target="fonts/font36.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3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59" Type="http://schemas.openxmlformats.org/officeDocument/2006/relationships/font" Target="fonts/font39.fntdata"/><Relationship Id="rId20" Type="http://schemas.openxmlformats.org/officeDocument/2006/relationships/notesMaster" Target="notesMasters/notesMaster1.xml"/><Relationship Id="rId41" Type="http://schemas.openxmlformats.org/officeDocument/2006/relationships/font" Target="fonts/font21.fntdata"/><Relationship Id="rId54" Type="http://schemas.openxmlformats.org/officeDocument/2006/relationships/font" Target="fonts/font3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font" Target="fonts/font29.fntdata"/><Relationship Id="rId57" Type="http://schemas.openxmlformats.org/officeDocument/2006/relationships/font" Target="fonts/font37.fntdata"/><Relationship Id="rId10" Type="http://schemas.openxmlformats.org/officeDocument/2006/relationships/slide" Target="slides/slide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font" Target="fonts/font32.fntdata"/><Relationship Id="rId60" Type="http://schemas.openxmlformats.org/officeDocument/2006/relationships/font" Target="fonts/font40.fnt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Inventory Analysis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future demand requirements from supply risk management.</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and asked to take remediation action.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triggers Business Automation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Ordering more stock</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stores or by moving existing inventory</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warehouses or by moving existing inventory</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42731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endParaRPr dirty="0"/>
          </a:p>
        </p:txBody>
      </p:sp>
    </p:spTree>
    <p:extLst>
      <p:ext uri="{BB962C8B-B14F-4D97-AF65-F5344CB8AC3E}">
        <p14:creationId xmlns:p14="http://schemas.microsoft.com/office/powerpoint/2010/main" val="198214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38860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dirty="0"/>
              <a:t>Reducing waste is the biggest driver</a:t>
            </a:r>
          </a:p>
          <a:p>
            <a:pPr marL="457200" lvl="0" indent="-228600" algn="l" rtl="0">
              <a:lnSpc>
                <a:spcPct val="100000"/>
              </a:lnSpc>
              <a:spcBef>
                <a:spcPts val="0"/>
              </a:spcBef>
              <a:spcAft>
                <a:spcPts val="0"/>
              </a:spcAft>
              <a:buSzPts val="1100"/>
              <a:buNone/>
            </a:pPr>
            <a:r>
              <a:rPr lang="en-US" dirty="0"/>
              <a:t>The scenario augments the Loss, Waste Management scenarios</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None/>
            </a:pPr>
            <a:r>
              <a:rPr lang="en-US" dirty="0"/>
              <a:t>In this scenario, 3</a:t>
            </a:r>
            <a:r>
              <a:rPr lang="en-US" baseline="30000" dirty="0"/>
              <a:t>rd</a:t>
            </a:r>
            <a:r>
              <a:rPr lang="en-US" dirty="0"/>
              <a:t> Party Logistics provides data for decision making to make your supply chain more sustainable</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AutoNum type="arabicPeriod"/>
            </a:pPr>
            <a:r>
              <a:rPr lang="en-US" dirty="0"/>
              <a:t>3</a:t>
            </a:r>
            <a:r>
              <a:rPr lang="en-US" baseline="30000" dirty="0"/>
              <a:t>rd</a:t>
            </a:r>
            <a:r>
              <a:rPr lang="en-US" dirty="0"/>
              <a:t> party logistics software provides updates through API</a:t>
            </a:r>
          </a:p>
          <a:p>
            <a:pPr marL="457200" lvl="0" indent="-228600" algn="l" rtl="0">
              <a:lnSpc>
                <a:spcPct val="100000"/>
              </a:lnSpc>
              <a:spcBef>
                <a:spcPts val="0"/>
              </a:spcBef>
              <a:spcAft>
                <a:spcPts val="0"/>
              </a:spcAft>
              <a:buSzPts val="1100"/>
              <a:buAutoNum type="arabicPeriod"/>
            </a:pPr>
            <a:r>
              <a:rPr lang="en-US" dirty="0"/>
              <a:t>API Management provides and monitors the input of the 3</a:t>
            </a:r>
            <a:r>
              <a:rPr lang="en-US" baseline="30000" dirty="0"/>
              <a:t>rd</a:t>
            </a:r>
            <a:r>
              <a:rPr lang="en-US" dirty="0"/>
              <a:t> partly logistics information</a:t>
            </a:r>
          </a:p>
          <a:p>
            <a:pPr marL="457200" lvl="0" indent="-228600" algn="l" rtl="0">
              <a:lnSpc>
                <a:spcPct val="100000"/>
              </a:lnSpc>
              <a:spcBef>
                <a:spcPts val="0"/>
              </a:spcBef>
              <a:spcAft>
                <a:spcPts val="0"/>
              </a:spcAft>
              <a:buSzPts val="1100"/>
              <a:buAutoNum type="arabicPeriod"/>
            </a:pPr>
            <a:r>
              <a:rPr lang="en-US" dirty="0"/>
              <a:t>Your organization receives the 3</a:t>
            </a:r>
            <a:r>
              <a:rPr lang="en-US" baseline="30000" dirty="0"/>
              <a:t>rd</a:t>
            </a:r>
            <a:r>
              <a:rPr lang="en-US" dirty="0"/>
              <a:t> party logistics information and incorporates it into Sustainable Supply</a:t>
            </a:r>
          </a:p>
          <a:p>
            <a:pPr marL="457200" lvl="0" indent="-228600" algn="l" rtl="0">
              <a:lnSpc>
                <a:spcPct val="100000"/>
              </a:lnSpc>
              <a:spcBef>
                <a:spcPts val="0"/>
              </a:spcBef>
              <a:spcAft>
                <a:spcPts val="0"/>
              </a:spcAft>
              <a:buSzPts val="1100"/>
              <a:buAutoNum type="arabicPeriod"/>
            </a:pPr>
            <a:r>
              <a:rPr lang="en-US" dirty="0"/>
              <a:t>The Supply Assurance Control Tower surfaces the end-to-end logistics supply chain to users, such as the inventory controller and logistics</a:t>
            </a:r>
          </a:p>
          <a:p>
            <a:pPr marL="457200" lvl="0" indent="-228600" algn="l" rtl="0">
              <a:lnSpc>
                <a:spcPct val="100000"/>
              </a:lnSpc>
              <a:spcBef>
                <a:spcPts val="0"/>
              </a:spcBef>
              <a:spcAft>
                <a:spcPts val="0"/>
              </a:spcAft>
              <a:buSzPts val="1100"/>
              <a:buAutoNum type="arabicPeriod"/>
            </a:pPr>
            <a:r>
              <a:rPr lang="en-US" dirty="0"/>
              <a:t>Based on the visibility into the supply chain, the inventory controller and logistics officer can take actions to replenish supplies or to act to reduce loss</a:t>
            </a:r>
          </a:p>
          <a:p>
            <a:pPr marL="457200" lvl="0" indent="-228600" algn="l" rtl="0">
              <a:lnSpc>
                <a:spcPct val="100000"/>
              </a:lnSpc>
              <a:spcBef>
                <a:spcPts val="0"/>
              </a:spcBef>
              <a:spcAft>
                <a:spcPts val="0"/>
              </a:spcAft>
              <a:buSzPts val="1100"/>
              <a:buAutoNum type="arabicPeriod"/>
            </a:pPr>
            <a:r>
              <a:rPr lang="en-US" dirty="0"/>
              <a:t>The Business Automation provides a consistent way for multiple systems to respond, such as</a:t>
            </a:r>
          </a:p>
          <a:p>
            <a:pPr marL="457200" lvl="0" indent="-228600" algn="l" rtl="0">
              <a:lnSpc>
                <a:spcPct val="100000"/>
              </a:lnSpc>
              <a:spcBef>
                <a:spcPts val="0"/>
              </a:spcBef>
              <a:spcAft>
                <a:spcPts val="0"/>
              </a:spcAft>
              <a:buSzPts val="1100"/>
              <a:buAutoNum type="arabicPeriod"/>
            </a:pPr>
            <a:r>
              <a:rPr lang="en-US" dirty="0"/>
              <a:t>Update:</a:t>
            </a:r>
          </a:p>
          <a:p>
            <a:pPr marL="914400" lvl="1" indent="-228600" algn="l" rtl="0">
              <a:lnSpc>
                <a:spcPct val="100000"/>
              </a:lnSpc>
              <a:spcBef>
                <a:spcPts val="0"/>
              </a:spcBef>
              <a:spcAft>
                <a:spcPts val="0"/>
              </a:spcAft>
              <a:buSzPts val="1100"/>
              <a:buAutoNum type="arabicPeriod"/>
            </a:pPr>
            <a:r>
              <a:rPr lang="en-US" dirty="0"/>
              <a:t>Inventory management system counts of current inventory, store inventory, and future inventory</a:t>
            </a:r>
          </a:p>
          <a:p>
            <a:pPr marL="914400" lvl="1" indent="-228600" algn="l" rtl="0">
              <a:lnSpc>
                <a:spcPct val="100000"/>
              </a:lnSpc>
              <a:spcBef>
                <a:spcPts val="0"/>
              </a:spcBef>
              <a:spcAft>
                <a:spcPts val="0"/>
              </a:spcAft>
              <a:buSzPts val="1100"/>
              <a:buAutoNum type="arabicPeriod"/>
            </a:pPr>
            <a:r>
              <a:rPr lang="en-US" dirty="0"/>
              <a:t>Place orders in Order Management System</a:t>
            </a:r>
          </a:p>
          <a:p>
            <a:pPr marL="914400" lvl="1" indent="-228600" algn="l" rtl="0">
              <a:lnSpc>
                <a:spcPct val="100000"/>
              </a:lnSpc>
              <a:spcBef>
                <a:spcPts val="0"/>
              </a:spcBef>
              <a:spcAft>
                <a:spcPts val="0"/>
              </a:spcAft>
              <a:buSzPts val="1100"/>
              <a:buAutoNum type="arabicPeriod"/>
            </a:pPr>
            <a:endParaRPr lang="en-US" dirty="0"/>
          </a:p>
          <a:p>
            <a:pPr marL="914400" lvl="1"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350080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Loss &amp; Waste Management - Contamination/Recall</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1. External notification of food safety event</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2. Notification sent to Supply Intelligence &amp; Inventory Analysis via API Management service</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3a. Determine if supply affected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3b. Determine which locations received affected product</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4. Notify Control Tower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5. Control Tower processes event data and creates remediation action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6. Colleague remediates inventory and counts, then removes product from inventory</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7a. Inventory updated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7b. Apply financial reimbursement. Generate new order</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Delivery Optimization</a:t>
            </a:r>
            <a:endParaRPr dirty="0"/>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Disruptive EnvironmentalConditions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6373914" y="156043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604421" y="90733"/>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897;p44">
            <a:extLst>
              <a:ext uri="{FF2B5EF4-FFF2-40B4-BE49-F238E27FC236}">
                <a16:creationId xmlns:a16="http://schemas.microsoft.com/office/drawing/2014/main" id="{08AB476D-5A82-18EC-EC50-03A8DE8F0390}"/>
              </a:ext>
            </a:extLst>
          </p:cNvPr>
          <p:cNvSpPr/>
          <p:nvPr/>
        </p:nvSpPr>
        <p:spPr>
          <a:xfrm>
            <a:off x="6623989" y="367949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Red Hat Text Medium"/>
                <a:ea typeface="Red Hat Text Medium"/>
                <a:cs typeface="Red Hat Text Medium"/>
                <a:sym typeface="Red Hat Text Medium"/>
              </a:rPr>
              <a:t>7e</a:t>
            </a:r>
            <a:endParaRPr sz="10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5008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1963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Tree>
    <p:extLst>
      <p:ext uri="{BB962C8B-B14F-4D97-AF65-F5344CB8AC3E}">
        <p14:creationId xmlns:p14="http://schemas.microsoft.com/office/powerpoint/2010/main" val="170731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Facility</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5" name="Google Shape;1845;p52">
            <a:extLst>
              <a:ext uri="{FF2B5EF4-FFF2-40B4-BE49-F238E27FC236}">
                <a16:creationId xmlns:a16="http://schemas.microsoft.com/office/drawing/2014/main" id="{F56F00F9-0A3A-0326-5E8F-03E24A2099E2}"/>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E0DE1369-A2C7-EB4B-4AED-DD5276364762}"/>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F0F844BD-88FE-42FA-2534-22E5B82B9132}"/>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4F5405FF-5962-BDD1-118F-2F0D0F94BA19}"/>
              </a:ext>
            </a:extLst>
          </p:cNvPr>
          <p:cNvSpPr/>
          <p:nvPr/>
        </p:nvSpPr>
        <p:spPr>
          <a:xfrm>
            <a:off x="5568021" y="262583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 name="Google Shape;1845;p52">
            <a:extLst>
              <a:ext uri="{FF2B5EF4-FFF2-40B4-BE49-F238E27FC236}">
                <a16:creationId xmlns:a16="http://schemas.microsoft.com/office/drawing/2014/main" id="{F0944579-7B48-9710-EB37-9DDE7F467804}"/>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9" name="Google Shape;1845;p52">
            <a:extLst>
              <a:ext uri="{FF2B5EF4-FFF2-40B4-BE49-F238E27FC236}">
                <a16:creationId xmlns:a16="http://schemas.microsoft.com/office/drawing/2014/main" id="{8E4D5550-9F46-B807-49B0-3FA8D66689DB}"/>
              </a:ext>
            </a:extLst>
          </p:cNvPr>
          <p:cNvSpPr/>
          <p:nvPr/>
        </p:nvSpPr>
        <p:spPr>
          <a:xfrm>
            <a:off x="3052800" y="1790913"/>
            <a:ext cx="32587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0" name="Google Shape;1845;p52">
            <a:extLst>
              <a:ext uri="{FF2B5EF4-FFF2-40B4-BE49-F238E27FC236}">
                <a16:creationId xmlns:a16="http://schemas.microsoft.com/office/drawing/2014/main" id="{A7CFFCBC-2674-B510-5436-AEED84EC032B}"/>
              </a:ext>
            </a:extLst>
          </p:cNvPr>
          <p:cNvSpPr/>
          <p:nvPr/>
        </p:nvSpPr>
        <p:spPr>
          <a:xfrm>
            <a:off x="6580600" y="5843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2" name="Google Shape;1845;p52">
            <a:extLst>
              <a:ext uri="{FF2B5EF4-FFF2-40B4-BE49-F238E27FC236}">
                <a16:creationId xmlns:a16="http://schemas.microsoft.com/office/drawing/2014/main" id="{EC1A8F8B-9D71-9AB9-F90E-350AAA39B540}"/>
              </a:ext>
            </a:extLst>
          </p:cNvPr>
          <p:cNvSpPr/>
          <p:nvPr/>
        </p:nvSpPr>
        <p:spPr>
          <a:xfrm>
            <a:off x="3774890" y="105291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3" name="Google Shape;1845;p52">
            <a:extLst>
              <a:ext uri="{FF2B5EF4-FFF2-40B4-BE49-F238E27FC236}">
                <a16:creationId xmlns:a16="http://schemas.microsoft.com/office/drawing/2014/main" id="{F3522BB9-0A4F-CDA3-F858-CB216D0426EB}"/>
              </a:ext>
            </a:extLst>
          </p:cNvPr>
          <p:cNvSpPr/>
          <p:nvPr/>
        </p:nvSpPr>
        <p:spPr>
          <a:xfrm>
            <a:off x="4121968" y="106083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291003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Energy Cost Containment</a:t>
            </a:r>
            <a:endParaRPr dirty="0"/>
          </a:p>
        </p:txBody>
      </p:sp>
      <p:sp>
        <p:nvSpPr>
          <p:cNvPr id="683" name="Google Shape;683;p43"/>
          <p:cNvSpPr/>
          <p:nvPr/>
        </p:nvSpPr>
        <p:spPr>
          <a:xfrm>
            <a:off x="2658154"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917951"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733151"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733153"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1089592"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460175"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113233"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Sustainabile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323554" cy="5531"/>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30101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748934"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547466"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169480"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348691"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912506"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830247"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751524"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79492" y="1012216"/>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BDD5C072-C468-4D09-24FC-2BE3C80554C8}"/>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A4301B1-AB32-02CE-D5D9-271F6727445E}"/>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8B912C36-1110-EF1C-A119-E756E6C25CC8}"/>
              </a:ext>
            </a:extLst>
          </p:cNvPr>
          <p:cNvSpPr/>
          <p:nvPr/>
        </p:nvSpPr>
        <p:spPr>
          <a:xfrm>
            <a:off x="3429367" y="106350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B3903041-3F45-C779-6838-1F5C7E7DA5E4}"/>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6E1F2909-3255-C3F7-AC1B-27C6C941EE14}"/>
              </a:ext>
            </a:extLst>
          </p:cNvPr>
          <p:cNvSpPr/>
          <p:nvPr/>
        </p:nvSpPr>
        <p:spPr>
          <a:xfrm>
            <a:off x="5976750" y="584489"/>
            <a:ext cx="457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D49E6AC2-EA42-9779-0C9C-49E15C7D1CF1}"/>
              </a:ext>
            </a:extLst>
          </p:cNvPr>
          <p:cNvSpPr/>
          <p:nvPr/>
        </p:nvSpPr>
        <p:spPr>
          <a:xfrm>
            <a:off x="6494975" y="262553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FB7A04A4-D643-5729-8E8D-8937D1FF0391}"/>
              </a:ext>
            </a:extLst>
          </p:cNvPr>
          <p:cNvSpPr/>
          <p:nvPr/>
        </p:nvSpPr>
        <p:spPr>
          <a:xfrm>
            <a:off x="3876941" y="104734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7CBC46FD-0EAD-6481-9C6E-3B1D77A89CFE}"/>
              </a:ext>
            </a:extLst>
          </p:cNvPr>
          <p:cNvSpPr/>
          <p:nvPr/>
        </p:nvSpPr>
        <p:spPr>
          <a:xfrm>
            <a:off x="6881408" y="5662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D19AF460-903A-932B-CA75-09078F938A3A}"/>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D152FC5D-975C-A9BE-6B0D-33A47AB390A7}"/>
              </a:ext>
            </a:extLst>
          </p:cNvPr>
          <p:cNvSpPr/>
          <p:nvPr/>
        </p:nvSpPr>
        <p:spPr>
          <a:xfrm>
            <a:off x="3052800" y="1790913"/>
            <a:ext cx="49978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365874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Green IT</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5" name="Google Shape;1845;p52">
            <a:extLst>
              <a:ext uri="{FF2B5EF4-FFF2-40B4-BE49-F238E27FC236}">
                <a16:creationId xmlns:a16="http://schemas.microsoft.com/office/drawing/2014/main" id="{6B8A74DE-6278-8EFA-EF28-9E66C0D74E9B}"/>
              </a:ext>
            </a:extLst>
          </p:cNvPr>
          <p:cNvSpPr/>
          <p:nvPr/>
        </p:nvSpPr>
        <p:spPr>
          <a:xfrm>
            <a:off x="8384777" y="10339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25FFDA7A-AA9F-EAAC-31E9-6D02E12B6B13}"/>
              </a:ext>
            </a:extLst>
          </p:cNvPr>
          <p:cNvSpPr/>
          <p:nvPr/>
        </p:nvSpPr>
        <p:spPr>
          <a:xfrm>
            <a:off x="3332830" y="139241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75817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4123639" y="123575"/>
            <a:ext cx="3525428"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Supply</a:t>
            </a:r>
            <a:endParaRPr dirty="0"/>
          </a:p>
        </p:txBody>
      </p:sp>
      <p:sp>
        <p:nvSpPr>
          <p:cNvPr id="683" name="Google Shape;683;p43"/>
          <p:cNvSpPr/>
          <p:nvPr/>
        </p:nvSpPr>
        <p:spPr>
          <a:xfrm>
            <a:off x="2393266" y="1050842"/>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flipV="1">
            <a:off x="8214134" y="1928813"/>
            <a:ext cx="611391" cy="952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1130050" y="901097"/>
            <a:ext cx="7732482" cy="1234706"/>
          </a:xfrm>
          <a:prstGeom prst="bentConnector3">
            <a:avLst>
              <a:gd name="adj1" fmla="val 432"/>
            </a:avLst>
          </a:prstGeom>
          <a:noFill/>
          <a:ln w="9525" cap="flat" cmpd="sng">
            <a:solidFill>
              <a:srgbClr val="980000"/>
            </a:solidFill>
            <a:prstDash val="solid"/>
            <a:round/>
            <a:headEnd type="none" w="sm" len="sm"/>
            <a:tailEnd type="none" w="med" len="med"/>
          </a:ln>
        </p:spPr>
      </p:cxnSp>
      <p:sp>
        <p:nvSpPr>
          <p:cNvPr id="703" name="Google Shape;703;p43"/>
          <p:cNvSpPr txBox="1"/>
          <p:nvPr/>
        </p:nvSpPr>
        <p:spPr>
          <a:xfrm>
            <a:off x="3653063" y="987203"/>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4928193" y="7048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0" name="Google Shape;720;p43"/>
          <p:cNvSpPr/>
          <p:nvPr/>
        </p:nvSpPr>
        <p:spPr>
          <a:xfrm>
            <a:off x="2468263" y="1221389"/>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468265" y="1519979"/>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4" name="Google Shape;774;p43"/>
          <p:cNvCxnSpPr>
            <a:cxnSpLocks/>
            <a:stCxn id="680" idx="1"/>
          </p:cNvCxnSpPr>
          <p:nvPr/>
        </p:nvCxnSpPr>
        <p:spPr>
          <a:xfrm rot="10800000" flipV="1">
            <a:off x="1668079" y="423019"/>
            <a:ext cx="476296" cy="613824"/>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cxnSpLocks/>
            <a:endCxn id="679" idx="2"/>
          </p:cNvCxnSpPr>
          <p:nvPr/>
        </p:nvCxnSpPr>
        <p:spPr>
          <a:xfrm flipV="1">
            <a:off x="5881253"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195287" y="1526873"/>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3848345" y="1526873"/>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484046" y="1220072"/>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282578" y="1526872"/>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6904592" y="1522276"/>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083803" y="1522276"/>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647618" y="1526872"/>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565359" y="1526872"/>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486636" y="1526872"/>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489238" y="976234"/>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5F203A7C-60F9-C315-78E5-6CA42C7ECD98}"/>
              </a:ext>
            </a:extLst>
          </p:cNvPr>
          <p:cNvSpPr/>
          <p:nvPr/>
        </p:nvSpPr>
        <p:spPr>
          <a:xfrm>
            <a:off x="7880540" y="4999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627;p51">
            <a:extLst>
              <a:ext uri="{FF2B5EF4-FFF2-40B4-BE49-F238E27FC236}">
                <a16:creationId xmlns:a16="http://schemas.microsoft.com/office/drawing/2014/main" id="{54DA4640-1C98-CE4F-58FC-FF9EFE4E5878}"/>
              </a:ext>
            </a:extLst>
          </p:cNvPr>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 name="Google Shape;1650;p51">
            <a:extLst>
              <a:ext uri="{FF2B5EF4-FFF2-40B4-BE49-F238E27FC236}">
                <a16:creationId xmlns:a16="http://schemas.microsoft.com/office/drawing/2014/main" id="{2E432096-1C0C-1B79-77C1-4FF1BF590120}"/>
              </a:ext>
            </a:extLst>
          </p:cNvPr>
          <p:cNvSpPr/>
          <p:nvPr/>
        </p:nvSpPr>
        <p:spPr>
          <a:xfrm>
            <a:off x="8245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3" name="Google Shape;1651;p51">
            <a:extLst>
              <a:ext uri="{FF2B5EF4-FFF2-40B4-BE49-F238E27FC236}">
                <a16:creationId xmlns:a16="http://schemas.microsoft.com/office/drawing/2014/main" id="{AF9C3183-1D29-0A8A-1C27-ACBB5BF50075}"/>
              </a:ext>
            </a:extLst>
          </p:cNvPr>
          <p:cNvSpPr/>
          <p:nvPr/>
        </p:nvSpPr>
        <p:spPr>
          <a:xfrm>
            <a:off x="1870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 name="Google Shape;1659;p51">
            <a:extLst>
              <a:ext uri="{FF2B5EF4-FFF2-40B4-BE49-F238E27FC236}">
                <a16:creationId xmlns:a16="http://schemas.microsoft.com/office/drawing/2014/main" id="{A0F86B13-E0BA-ADA2-063C-7E36DE1A42CD}"/>
              </a:ext>
            </a:extLst>
          </p:cNvPr>
          <p:cNvSpPr/>
          <p:nvPr/>
        </p:nvSpPr>
        <p:spPr>
          <a:xfrm>
            <a:off x="14786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 name="Google Shape;1660;p51">
            <a:extLst>
              <a:ext uri="{FF2B5EF4-FFF2-40B4-BE49-F238E27FC236}">
                <a16:creationId xmlns:a16="http://schemas.microsoft.com/office/drawing/2014/main" id="{D4708851-8467-6E2B-A792-C43D04090A43}"/>
              </a:ext>
            </a:extLst>
          </p:cNvPr>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cxnSp>
        <p:nvCxnSpPr>
          <p:cNvPr id="16" name="Google Shape;1716;p51">
            <a:extLst>
              <a:ext uri="{FF2B5EF4-FFF2-40B4-BE49-F238E27FC236}">
                <a16:creationId xmlns:a16="http://schemas.microsoft.com/office/drawing/2014/main" id="{438B63BC-5DA0-4968-25F3-CCFCFDC5503F}"/>
              </a:ext>
            </a:extLst>
          </p:cNvPr>
          <p:cNvCxnSpPr>
            <a:cxnSpLocks/>
            <a:stCxn id="11" idx="3"/>
          </p:cNvCxnSpPr>
          <p:nvPr/>
        </p:nvCxnSpPr>
        <p:spPr>
          <a:xfrm>
            <a:off x="2144350" y="1553225"/>
            <a:ext cx="236550" cy="0"/>
          </a:xfrm>
          <a:prstGeom prst="straightConnector1">
            <a:avLst/>
          </a:prstGeom>
          <a:noFill/>
          <a:ln w="19050" cap="flat" cmpd="sng">
            <a:solidFill>
              <a:srgbClr val="1C54FD"/>
            </a:solidFill>
            <a:prstDash val="solid"/>
            <a:round/>
            <a:headEnd type="triangle" w="med" len="med"/>
            <a:tailEnd type="triangle" w="med" len="med"/>
          </a:ln>
        </p:spPr>
      </p:cxnSp>
      <p:sp>
        <p:nvSpPr>
          <p:cNvPr id="17" name="Google Shape;1717;p51">
            <a:extLst>
              <a:ext uri="{FF2B5EF4-FFF2-40B4-BE49-F238E27FC236}">
                <a16:creationId xmlns:a16="http://schemas.microsoft.com/office/drawing/2014/main" id="{4A375BF8-5987-4A6C-A678-2528D6EA9C99}"/>
              </a:ext>
            </a:extLst>
          </p:cNvPr>
          <p:cNvSpPr/>
          <p:nvPr/>
        </p:nvSpPr>
        <p:spPr>
          <a:xfrm>
            <a:off x="1870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 name="Google Shape;1718;p51">
            <a:extLst>
              <a:ext uri="{FF2B5EF4-FFF2-40B4-BE49-F238E27FC236}">
                <a16:creationId xmlns:a16="http://schemas.microsoft.com/office/drawing/2014/main" id="{5B037DDF-AD98-7784-45C6-C9D2C959668C}"/>
              </a:ext>
            </a:extLst>
          </p:cNvPr>
          <p:cNvSpPr/>
          <p:nvPr/>
        </p:nvSpPr>
        <p:spPr>
          <a:xfrm>
            <a:off x="8300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sp>
        <p:nvSpPr>
          <p:cNvPr id="20" name="Google Shape;1739;p51">
            <a:extLst>
              <a:ext uri="{FF2B5EF4-FFF2-40B4-BE49-F238E27FC236}">
                <a16:creationId xmlns:a16="http://schemas.microsoft.com/office/drawing/2014/main" id="{F46E788C-8BD1-9A64-12A5-7EBFCC698807}"/>
              </a:ext>
            </a:extLst>
          </p:cNvPr>
          <p:cNvSpPr/>
          <p:nvPr/>
        </p:nvSpPr>
        <p:spPr>
          <a:xfrm>
            <a:off x="14786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5" name="Google Shape;1845;p52">
            <a:extLst>
              <a:ext uri="{FF2B5EF4-FFF2-40B4-BE49-F238E27FC236}">
                <a16:creationId xmlns:a16="http://schemas.microsoft.com/office/drawing/2014/main" id="{2719CD65-8FA4-E416-2AA7-DBB63E0FBDA2}"/>
              </a:ext>
            </a:extLst>
          </p:cNvPr>
          <p:cNvSpPr/>
          <p:nvPr/>
        </p:nvSpPr>
        <p:spPr>
          <a:xfrm>
            <a:off x="6932128" y="20517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6" name="Google Shape;1845;p52">
            <a:extLst>
              <a:ext uri="{FF2B5EF4-FFF2-40B4-BE49-F238E27FC236}">
                <a16:creationId xmlns:a16="http://schemas.microsoft.com/office/drawing/2014/main" id="{2C28EA79-036D-7EB0-9DB4-D62510FDA4E4}"/>
              </a:ext>
            </a:extLst>
          </p:cNvPr>
          <p:cNvSpPr/>
          <p:nvPr/>
        </p:nvSpPr>
        <p:spPr>
          <a:xfrm>
            <a:off x="3816301" y="13867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7" name="Google Shape;1845;p52">
            <a:extLst>
              <a:ext uri="{FF2B5EF4-FFF2-40B4-BE49-F238E27FC236}">
                <a16:creationId xmlns:a16="http://schemas.microsoft.com/office/drawing/2014/main" id="{85D7BDAA-75BE-7C77-EA32-0373BFFF00A3}"/>
              </a:ext>
            </a:extLst>
          </p:cNvPr>
          <p:cNvSpPr/>
          <p:nvPr/>
        </p:nvSpPr>
        <p:spPr>
          <a:xfrm>
            <a:off x="5044958" y="11516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cxnSp>
        <p:nvCxnSpPr>
          <p:cNvPr id="37" name="Connector: Elbow 36">
            <a:extLst>
              <a:ext uri="{FF2B5EF4-FFF2-40B4-BE49-F238E27FC236}">
                <a16:creationId xmlns:a16="http://schemas.microsoft.com/office/drawing/2014/main" id="{607A346F-7978-8572-BE94-4288D87CD85C}"/>
              </a:ext>
            </a:extLst>
          </p:cNvPr>
          <p:cNvCxnSpPr>
            <a:cxnSpLocks/>
            <a:stCxn id="718" idx="2"/>
          </p:cNvCxnSpPr>
          <p:nvPr/>
        </p:nvCxnSpPr>
        <p:spPr>
          <a:xfrm rot="5400000">
            <a:off x="7671309" y="1321073"/>
            <a:ext cx="1489281" cy="99327"/>
          </a:xfrm>
          <a:prstGeom prst="bentConnector3">
            <a:avLst>
              <a:gd name="adj1" fmla="val 50000"/>
            </a:avLst>
          </a:prstGeom>
          <a:ln w="19050">
            <a:solidFill>
              <a:srgbClr val="1155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Google Shape;780;p43">
            <a:extLst>
              <a:ext uri="{FF2B5EF4-FFF2-40B4-BE49-F238E27FC236}">
                <a16:creationId xmlns:a16="http://schemas.microsoft.com/office/drawing/2014/main" id="{F99EB1B2-05DD-A7B2-A174-643FE3B09B7E}"/>
              </a:ext>
            </a:extLst>
          </p:cNvPr>
          <p:cNvCxnSpPr>
            <a:cxnSpLocks/>
          </p:cNvCxnSpPr>
          <p:nvPr/>
        </p:nvCxnSpPr>
        <p:spPr>
          <a:xfrm>
            <a:off x="1129112" y="900511"/>
            <a:ext cx="0" cy="150331"/>
          </a:xfrm>
          <a:prstGeom prst="straightConnector1">
            <a:avLst/>
          </a:prstGeom>
          <a:noFill/>
          <a:ln w="9525" cap="flat" cmpd="sng">
            <a:solidFill>
              <a:srgbClr val="980000"/>
            </a:solidFill>
            <a:prstDash val="solid"/>
            <a:round/>
            <a:headEnd type="none" w="sm" len="sm"/>
            <a:tailEnd type="triangle" w="med" len="med"/>
          </a:ln>
        </p:spPr>
      </p:cxnSp>
      <p:sp>
        <p:nvSpPr>
          <p:cNvPr id="46" name="Google Shape;1845;p52">
            <a:extLst>
              <a:ext uri="{FF2B5EF4-FFF2-40B4-BE49-F238E27FC236}">
                <a16:creationId xmlns:a16="http://schemas.microsoft.com/office/drawing/2014/main" id="{9EBA467C-3D55-3C47-9C1F-6BC2CEAAA5AC}"/>
              </a:ext>
            </a:extLst>
          </p:cNvPr>
          <p:cNvSpPr/>
          <p:nvPr/>
        </p:nvSpPr>
        <p:spPr>
          <a:xfrm>
            <a:off x="6555576" y="56419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7" name="Google Shape;1845;p52">
            <a:extLst>
              <a:ext uri="{FF2B5EF4-FFF2-40B4-BE49-F238E27FC236}">
                <a16:creationId xmlns:a16="http://schemas.microsoft.com/office/drawing/2014/main" id="{E772E3CE-1BA7-14CF-FFA5-B7CF24CE7579}"/>
              </a:ext>
            </a:extLst>
          </p:cNvPr>
          <p:cNvSpPr/>
          <p:nvPr/>
        </p:nvSpPr>
        <p:spPr>
          <a:xfrm>
            <a:off x="6553268" y="258455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8" name="Google Shape;1256;p47">
            <a:extLst>
              <a:ext uri="{FF2B5EF4-FFF2-40B4-BE49-F238E27FC236}">
                <a16:creationId xmlns:a16="http://schemas.microsoft.com/office/drawing/2014/main" id="{BF907519-BB69-0599-7A9B-1D219D3221D6}"/>
              </a:ext>
            </a:extLst>
          </p:cNvPr>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49" name="Google Shape;1257;p47">
            <a:extLst>
              <a:ext uri="{FF2B5EF4-FFF2-40B4-BE49-F238E27FC236}">
                <a16:creationId xmlns:a16="http://schemas.microsoft.com/office/drawing/2014/main" id="{4E101A3E-A385-0BC8-0F1D-2E1A7E3E95E6}"/>
              </a:ext>
            </a:extLst>
          </p:cNvPr>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8136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Loss &amp; Waste Management</a:t>
            </a:r>
            <a:br>
              <a:rPr lang="en" dirty="0"/>
            </a:br>
            <a:r>
              <a:rPr lang="en" dirty="0"/>
              <a:t>(environmentexception)</a:t>
            </a:r>
            <a:endParaRPr dirty="0"/>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2426</TotalTime>
  <Words>4693</Words>
  <Application>Microsoft Office PowerPoint</Application>
  <PresentationFormat>On-screen Show (16:9)</PresentationFormat>
  <Paragraphs>1351</Paragraphs>
  <Slides>17</Slides>
  <Notes>17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Overpass SemiBold</vt:lpstr>
      <vt:lpstr>Red Hat Text</vt:lpstr>
      <vt:lpstr>Red Hat Display</vt:lpstr>
      <vt:lpstr>Red Hat Display Medium</vt:lpstr>
      <vt:lpstr>Overpass</vt:lpstr>
      <vt:lpstr>Proxima Nova</vt:lpstr>
      <vt:lpstr>Calibri</vt:lpstr>
      <vt:lpstr>Red Hat Text Medium</vt:lpstr>
      <vt:lpstr>IBM Plex Sans</vt:lpstr>
      <vt:lpstr>Arial</vt:lpstr>
      <vt:lpstr>Overpass Light</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20</cp:revision>
  <dcterms:modified xsi:type="dcterms:W3CDTF">2023-04-04T19:08:33Z</dcterms:modified>
</cp:coreProperties>
</file>