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Monitor for disruptive environmental conditions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such as severe weather, wildfires, flooding, air quality, and carbon emissions and send alerts when detected.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Predict potential impacts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of climate change and weather across the business using climate risk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Reconfigure supply chain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Some critical but vulnerable suppliers will go out of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Reposition inventory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in anticipation of certain regions or facilities facing disaster.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Route deliveries around impacted areas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Continuous operation when store are disconnected from corporate data center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3" Type="http://schemas.openxmlformats.org/officeDocument/2006/relationships/image" Target="../media/image27.png"/><Relationship Id="rId21" Type="http://schemas.openxmlformats.org/officeDocument/2006/relationships/image" Target="../media/image5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25.png"/><Relationship Id="rId21" Type="http://schemas.openxmlformats.org/officeDocument/2006/relationships/image" Target="../media/image58.sv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61.png"/><Relationship Id="rId5" Type="http://schemas.openxmlformats.org/officeDocument/2006/relationships/image" Target="../media/image28.png"/><Relationship Id="rId15" Type="http://schemas.openxmlformats.org/officeDocument/2006/relationships/image" Target="../media/image48.png"/><Relationship Id="rId23" Type="http://schemas.openxmlformats.org/officeDocument/2006/relationships/image" Target="../media/image60.svg"/><Relationship Id="rId10" Type="http://schemas.openxmlformats.org/officeDocument/2006/relationships/image" Target="../media/image36.png"/><Relationship Id="rId19" Type="http://schemas.openxmlformats.org/officeDocument/2006/relationships/image" Target="../media/image56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26" Type="http://schemas.openxmlformats.org/officeDocument/2006/relationships/image" Target="../media/image72.svg"/><Relationship Id="rId3" Type="http://schemas.openxmlformats.org/officeDocument/2006/relationships/image" Target="../media/image25.png"/><Relationship Id="rId21" Type="http://schemas.openxmlformats.org/officeDocument/2006/relationships/image" Target="../media/image6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70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9.png"/><Relationship Id="rId10" Type="http://schemas.openxmlformats.org/officeDocument/2006/relationships/image" Target="../media/image34.png"/><Relationship Id="rId19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6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pn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74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73.png"/><Relationship Id="rId10" Type="http://schemas.openxmlformats.org/officeDocument/2006/relationships/image" Target="../media/image33.png"/><Relationship Id="rId19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7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25.png"/><Relationship Id="rId21" Type="http://schemas.openxmlformats.org/officeDocument/2006/relationships/image" Target="../media/image47.sv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5.sv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350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34549" y="200542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8920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54" y="263831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16237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14162" y="323469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DevOps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Site Reliability Engineer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Managers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48400" y="1807348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52502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34549" y="383162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301" y="3850700"/>
            <a:ext cx="476050" cy="476050"/>
          </a:xfrm>
          <a:prstGeom prst="rect">
            <a:avLst/>
          </a:prstGeom>
        </p:spPr>
      </p:pic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3EE8406A-E473-7450-2360-D5892C764E58}"/>
              </a:ext>
            </a:extLst>
          </p:cNvPr>
          <p:cNvSpPr/>
          <p:nvPr/>
        </p:nvSpPr>
        <p:spPr>
          <a:xfrm>
            <a:off x="6248400" y="233010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D0B0518A-E7AB-799E-82C3-51847095CF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535" y="1774759"/>
            <a:ext cx="437601" cy="437601"/>
          </a:xfrm>
          <a:prstGeom prst="rect">
            <a:avLst/>
          </a:prstGeom>
        </p:spPr>
      </p:pic>
      <p:pic>
        <p:nvPicPr>
          <p:cNvPr id="10" name="Graphic 9" descr="Old Key outline">
            <a:extLst>
              <a:ext uri="{FF2B5EF4-FFF2-40B4-BE49-F238E27FC236}">
                <a16:creationId xmlns:a16="http://schemas.microsoft.com/office/drawing/2014/main" id="{EA28F1B7-0663-5B84-0FEB-257920003B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0700" y="2346885"/>
            <a:ext cx="299175" cy="299175"/>
          </a:xfrm>
          <a:prstGeom prst="rect">
            <a:avLst/>
          </a:prstGeom>
        </p:spPr>
      </p:pic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147447F3-FF70-C25E-A1F7-0281A12686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461" y="1807719"/>
            <a:ext cx="365700" cy="365700"/>
          </a:xfrm>
          <a:prstGeom prst="rect">
            <a:avLst/>
          </a:prstGeom>
        </p:spPr>
      </p:pic>
      <p:pic>
        <p:nvPicPr>
          <p:cNvPr id="14" name="Graphic 13" descr="Power outline">
            <a:extLst>
              <a:ext uri="{FF2B5EF4-FFF2-40B4-BE49-F238E27FC236}">
                <a16:creationId xmlns:a16="http://schemas.microsoft.com/office/drawing/2014/main" id="{5616A1DF-AF35-959D-5564-9EA7AC99C0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1827" y="3282947"/>
            <a:ext cx="418670" cy="418670"/>
          </a:xfrm>
          <a:prstGeom prst="rect">
            <a:avLst/>
          </a:prstGeom>
        </p:spPr>
      </p:pic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A3BDB298-5D2D-F5AA-A1A0-7AF1A57E6D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7604" y="2048098"/>
            <a:ext cx="445789" cy="445789"/>
          </a:xfrm>
          <a:prstGeom prst="rect">
            <a:avLst/>
          </a:prstGeom>
        </p:spPr>
      </p:pic>
      <p:sp>
        <p:nvSpPr>
          <p:cNvPr id="17" name="Google Shape;623;p42">
            <a:extLst>
              <a:ext uri="{FF2B5EF4-FFF2-40B4-BE49-F238E27FC236}">
                <a16:creationId xmlns:a16="http://schemas.microsoft.com/office/drawing/2014/main" id="{CACCAF1A-5795-4729-840D-0FAD1AF20C61}"/>
              </a:ext>
            </a:extLst>
          </p:cNvPr>
          <p:cNvSpPr/>
          <p:nvPr/>
        </p:nvSpPr>
        <p:spPr>
          <a:xfrm>
            <a:off x="124158" y="260235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23;p42">
            <a:extLst>
              <a:ext uri="{FF2B5EF4-FFF2-40B4-BE49-F238E27FC236}">
                <a16:creationId xmlns:a16="http://schemas.microsoft.com/office/drawing/2014/main" id="{5FCC260A-656D-A936-C00F-76C849C7D5D5}"/>
              </a:ext>
            </a:extLst>
          </p:cNvPr>
          <p:cNvSpPr/>
          <p:nvPr/>
        </p:nvSpPr>
        <p:spPr>
          <a:xfrm>
            <a:off x="140304" y="444034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70;p42">
            <a:extLst>
              <a:ext uri="{FF2B5EF4-FFF2-40B4-BE49-F238E27FC236}">
                <a16:creationId xmlns:a16="http://schemas.microsoft.com/office/drawing/2014/main" id="{1A49721E-A229-DD10-AD15-ABC4E6A785B7}"/>
              </a:ext>
            </a:extLst>
          </p:cNvPr>
          <p:cNvSpPr/>
          <p:nvPr/>
        </p:nvSpPr>
        <p:spPr>
          <a:xfrm>
            <a:off x="736650" y="44562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compute clusters efficiently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0F47151-12E4-0DE9-1AE5-E80B71B5A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459" y="4464684"/>
            <a:ext cx="437601" cy="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Smart Energy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573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0091" y="265405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3486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0" y="2687560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45826" y="318786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24455" y="324653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85049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07044" y="389882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698" y="3246535"/>
            <a:ext cx="457200" cy="457200"/>
          </a:xfrm>
          <a:prstGeom prst="rect">
            <a:avLst/>
          </a:prstGeom>
        </p:spPr>
      </p:pic>
      <p:sp>
        <p:nvSpPr>
          <p:cNvPr id="2" name="Google Shape;623;p42">
            <a:extLst>
              <a:ext uri="{FF2B5EF4-FFF2-40B4-BE49-F238E27FC236}">
                <a16:creationId xmlns:a16="http://schemas.microsoft.com/office/drawing/2014/main" id="{7089CC54-E419-8B92-A14D-24F54E252A4B}"/>
              </a:ext>
            </a:extLst>
          </p:cNvPr>
          <p:cNvSpPr/>
          <p:nvPr/>
        </p:nvSpPr>
        <p:spPr>
          <a:xfrm>
            <a:off x="121188" y="200176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Renewable Energy with solid fill">
            <a:extLst>
              <a:ext uri="{FF2B5EF4-FFF2-40B4-BE49-F238E27FC236}">
                <a16:creationId xmlns:a16="http://schemas.microsoft.com/office/drawing/2014/main" id="{6B93F07B-04EB-7ED2-8FB4-C37B7C3186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7407" y="2028522"/>
            <a:ext cx="463710" cy="463710"/>
          </a:xfrm>
          <a:prstGeom prst="rect">
            <a:avLst/>
          </a:prstGeom>
        </p:spPr>
      </p:pic>
      <p:pic>
        <p:nvPicPr>
          <p:cNvPr id="5" name="Graphic 4" descr="Modern architecture outline">
            <a:extLst>
              <a:ext uri="{FF2B5EF4-FFF2-40B4-BE49-F238E27FC236}">
                <a16:creationId xmlns:a16="http://schemas.microsoft.com/office/drawing/2014/main" id="{A7DE64F0-0B11-99A0-9C43-EF506441B1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4333" y="3955551"/>
            <a:ext cx="386084" cy="3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Handle disposal of hazardous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material correctly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36">
            <a:extLst>
              <a:ext uri="{FF2B5EF4-FFF2-40B4-BE49-F238E27FC236}">
                <a16:creationId xmlns:a16="http://schemas.microsoft.com/office/drawing/2014/main" id="{C8663F70-A261-67E3-7FE2-5126BA30FF75}"/>
              </a:ext>
            </a:extLst>
          </p:cNvPr>
          <p:cNvSpPr/>
          <p:nvPr/>
        </p:nvSpPr>
        <p:spPr>
          <a:xfrm>
            <a:off x="3795913" y="1716884"/>
            <a:ext cx="5208662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" name="Google Shape;270;p36">
            <a:extLst>
              <a:ext uri="{FF2B5EF4-FFF2-40B4-BE49-F238E27FC236}">
                <a16:creationId xmlns:a16="http://schemas.microsoft.com/office/drawing/2014/main" id="{3C8B6C55-F324-2114-C955-0B18E39209E6}"/>
              </a:ext>
            </a:extLst>
          </p:cNvPr>
          <p:cNvSpPr/>
          <p:nvPr/>
        </p:nvSpPr>
        <p:spPr>
          <a:xfrm>
            <a:off x="3795912" y="4515437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BA62CDCC-4C41-55DE-C992-1442E9798C16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7" name="Google Shape;272;p36">
            <a:extLst>
              <a:ext uri="{FF2B5EF4-FFF2-40B4-BE49-F238E27FC236}">
                <a16:creationId xmlns:a16="http://schemas.microsoft.com/office/drawing/2014/main" id="{7AEF70BE-5248-4EA5-9B12-1BD3AEF77636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8" name="Google Shape;273;p36">
            <a:extLst>
              <a:ext uri="{FF2B5EF4-FFF2-40B4-BE49-F238E27FC236}">
                <a16:creationId xmlns:a16="http://schemas.microsoft.com/office/drawing/2014/main" id="{8213ADBC-D24F-7983-8FFD-F7F8938C52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9" name="Google Shape;274;p36">
            <a:extLst>
              <a:ext uri="{FF2B5EF4-FFF2-40B4-BE49-F238E27FC236}">
                <a16:creationId xmlns:a16="http://schemas.microsoft.com/office/drawing/2014/main" id="{4AF3F429-4996-51ED-11A1-9D88769816EF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Google Shape;275;p36">
            <a:extLst>
              <a:ext uri="{FF2B5EF4-FFF2-40B4-BE49-F238E27FC236}">
                <a16:creationId xmlns:a16="http://schemas.microsoft.com/office/drawing/2014/main" id="{9697FBF4-F81D-D4F2-660B-AD676DA03827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" name="Google Shape;276;p36">
            <a:extLst>
              <a:ext uri="{FF2B5EF4-FFF2-40B4-BE49-F238E27FC236}">
                <a16:creationId xmlns:a16="http://schemas.microsoft.com/office/drawing/2014/main" id="{2C041CDA-F560-2C84-92A2-FFA00DBD5499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12" name="Google Shape;277;p36">
            <a:extLst>
              <a:ext uri="{FF2B5EF4-FFF2-40B4-BE49-F238E27FC236}">
                <a16:creationId xmlns:a16="http://schemas.microsoft.com/office/drawing/2014/main" id="{292D1435-7ECE-2B04-4916-A74E2B2DB90E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3" name="Google Shape;278;p36">
            <a:extLst>
              <a:ext uri="{FF2B5EF4-FFF2-40B4-BE49-F238E27FC236}">
                <a16:creationId xmlns:a16="http://schemas.microsoft.com/office/drawing/2014/main" id="{288B70B7-3819-7D7B-5239-1413BF2991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79;p36">
            <a:extLst>
              <a:ext uri="{FF2B5EF4-FFF2-40B4-BE49-F238E27FC236}">
                <a16:creationId xmlns:a16="http://schemas.microsoft.com/office/drawing/2014/main" id="{2E488B77-D1E1-1C13-D823-CAEB95B565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80;p36">
            <a:extLst>
              <a:ext uri="{FF2B5EF4-FFF2-40B4-BE49-F238E27FC236}">
                <a16:creationId xmlns:a16="http://schemas.microsoft.com/office/drawing/2014/main" id="{B32AFA5B-0FD5-EC62-FF09-32DEBE94752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281;p36">
            <a:extLst>
              <a:ext uri="{FF2B5EF4-FFF2-40B4-BE49-F238E27FC236}">
                <a16:creationId xmlns:a16="http://schemas.microsoft.com/office/drawing/2014/main" id="{83222B0C-C54B-014B-5F47-F19B0E0DFC7A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7" name="Google Shape;282;p36">
            <a:extLst>
              <a:ext uri="{FF2B5EF4-FFF2-40B4-BE49-F238E27FC236}">
                <a16:creationId xmlns:a16="http://schemas.microsoft.com/office/drawing/2014/main" id="{8E988142-5447-538D-FB4C-4001B8A612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83;p36">
            <a:extLst>
              <a:ext uri="{FF2B5EF4-FFF2-40B4-BE49-F238E27FC236}">
                <a16:creationId xmlns:a16="http://schemas.microsoft.com/office/drawing/2014/main" id="{6FA6016F-7937-F421-9A4F-7C79BA6B39D6}"/>
              </a:ext>
            </a:extLst>
          </p:cNvPr>
          <p:cNvSpPr/>
          <p:nvPr/>
        </p:nvSpPr>
        <p:spPr>
          <a:xfrm>
            <a:off x="3862137" y="916692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" name="Google Shape;288;p36">
            <a:extLst>
              <a:ext uri="{FF2B5EF4-FFF2-40B4-BE49-F238E27FC236}">
                <a16:creationId xmlns:a16="http://schemas.microsoft.com/office/drawing/2014/main" id="{69EB1D6B-1F25-97FE-C149-3B26DE327A9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5330" y="941068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9;p36">
            <a:extLst>
              <a:ext uri="{FF2B5EF4-FFF2-40B4-BE49-F238E27FC236}">
                <a16:creationId xmlns:a16="http://schemas.microsoft.com/office/drawing/2014/main" id="{CFAE3437-7DC2-2F98-8B83-8928D8992011}"/>
              </a:ext>
            </a:extLst>
          </p:cNvPr>
          <p:cNvSpPr/>
          <p:nvPr/>
        </p:nvSpPr>
        <p:spPr>
          <a:xfrm>
            <a:off x="4508433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1" name="Google Shape;290;p36">
            <a:extLst>
              <a:ext uri="{FF2B5EF4-FFF2-40B4-BE49-F238E27FC236}">
                <a16:creationId xmlns:a16="http://schemas.microsoft.com/office/drawing/2014/main" id="{00999F4E-6D7F-07BD-0526-052AF6A3E50A}"/>
              </a:ext>
            </a:extLst>
          </p:cNvPr>
          <p:cNvSpPr/>
          <p:nvPr/>
        </p:nvSpPr>
        <p:spPr>
          <a:xfrm>
            <a:off x="45842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91;p36">
            <a:extLst>
              <a:ext uri="{FF2B5EF4-FFF2-40B4-BE49-F238E27FC236}">
                <a16:creationId xmlns:a16="http://schemas.microsoft.com/office/drawing/2014/main" id="{3853CDB2-C650-2012-CB1C-8A13887761F1}"/>
              </a:ext>
            </a:extLst>
          </p:cNvPr>
          <p:cNvSpPr/>
          <p:nvPr/>
        </p:nvSpPr>
        <p:spPr>
          <a:xfrm>
            <a:off x="45720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92;p36">
            <a:extLst>
              <a:ext uri="{FF2B5EF4-FFF2-40B4-BE49-F238E27FC236}">
                <a16:creationId xmlns:a16="http://schemas.microsoft.com/office/drawing/2014/main" id="{0A45C5E9-5BC0-E7E8-CF0E-244783D18803}"/>
              </a:ext>
            </a:extLst>
          </p:cNvPr>
          <p:cNvSpPr/>
          <p:nvPr/>
        </p:nvSpPr>
        <p:spPr>
          <a:xfrm>
            <a:off x="45720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93;p36">
            <a:extLst>
              <a:ext uri="{FF2B5EF4-FFF2-40B4-BE49-F238E27FC236}">
                <a16:creationId xmlns:a16="http://schemas.microsoft.com/office/drawing/2014/main" id="{6313436A-4BE0-0748-5BBC-1DDAF2BBEBE8}"/>
              </a:ext>
            </a:extLst>
          </p:cNvPr>
          <p:cNvSpPr/>
          <p:nvPr/>
        </p:nvSpPr>
        <p:spPr>
          <a:xfrm>
            <a:off x="6175900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5" name="Google Shape;294;p36">
            <a:extLst>
              <a:ext uri="{FF2B5EF4-FFF2-40B4-BE49-F238E27FC236}">
                <a16:creationId xmlns:a16="http://schemas.microsoft.com/office/drawing/2014/main" id="{FB5CE1EA-AA9D-ADF7-B133-F3C78B0819FD}"/>
              </a:ext>
            </a:extLst>
          </p:cNvPr>
          <p:cNvSpPr/>
          <p:nvPr/>
        </p:nvSpPr>
        <p:spPr>
          <a:xfrm>
            <a:off x="62606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" name="Google Shape;295;p36">
            <a:extLst>
              <a:ext uri="{FF2B5EF4-FFF2-40B4-BE49-F238E27FC236}">
                <a16:creationId xmlns:a16="http://schemas.microsoft.com/office/drawing/2014/main" id="{F614DE07-BE65-4D8A-F221-242343009EA5}"/>
              </a:ext>
            </a:extLst>
          </p:cNvPr>
          <p:cNvSpPr/>
          <p:nvPr/>
        </p:nvSpPr>
        <p:spPr>
          <a:xfrm>
            <a:off x="62484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" name="Google Shape;296;p36">
            <a:extLst>
              <a:ext uri="{FF2B5EF4-FFF2-40B4-BE49-F238E27FC236}">
                <a16:creationId xmlns:a16="http://schemas.microsoft.com/office/drawing/2014/main" id="{BDEF61B7-F288-FA34-103B-EBCDDCEFC5B9}"/>
              </a:ext>
            </a:extLst>
          </p:cNvPr>
          <p:cNvSpPr/>
          <p:nvPr/>
        </p:nvSpPr>
        <p:spPr>
          <a:xfrm>
            <a:off x="62484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Google Shape;297;p36">
            <a:extLst>
              <a:ext uri="{FF2B5EF4-FFF2-40B4-BE49-F238E27FC236}">
                <a16:creationId xmlns:a16="http://schemas.microsoft.com/office/drawing/2014/main" id="{7B70A685-9C11-E27F-F272-3471A31E1FC4}"/>
              </a:ext>
            </a:extLst>
          </p:cNvPr>
          <p:cNvSpPr/>
          <p:nvPr/>
        </p:nvSpPr>
        <p:spPr>
          <a:xfrm>
            <a:off x="7784600" y="262119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8;p36">
            <a:extLst>
              <a:ext uri="{FF2B5EF4-FFF2-40B4-BE49-F238E27FC236}">
                <a16:creationId xmlns:a16="http://schemas.microsoft.com/office/drawing/2014/main" id="{EB1B5DF0-3133-FB37-676D-ADB4AF056023}"/>
              </a:ext>
            </a:extLst>
          </p:cNvPr>
          <p:cNvSpPr/>
          <p:nvPr/>
        </p:nvSpPr>
        <p:spPr>
          <a:xfrm>
            <a:off x="38621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299;p36">
            <a:extLst>
              <a:ext uri="{FF2B5EF4-FFF2-40B4-BE49-F238E27FC236}">
                <a16:creationId xmlns:a16="http://schemas.microsoft.com/office/drawing/2014/main" id="{739EE545-291B-EBA8-F391-66133481B818}"/>
              </a:ext>
            </a:extLst>
          </p:cNvPr>
          <p:cNvSpPr/>
          <p:nvPr/>
        </p:nvSpPr>
        <p:spPr>
          <a:xfrm>
            <a:off x="51575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00;p36">
            <a:extLst>
              <a:ext uri="{FF2B5EF4-FFF2-40B4-BE49-F238E27FC236}">
                <a16:creationId xmlns:a16="http://schemas.microsoft.com/office/drawing/2014/main" id="{94607586-2329-0C88-FBB7-6452E5F3B0B4}"/>
              </a:ext>
            </a:extLst>
          </p:cNvPr>
          <p:cNvSpPr/>
          <p:nvPr/>
        </p:nvSpPr>
        <p:spPr>
          <a:xfrm>
            <a:off x="64529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01;p36">
            <a:extLst>
              <a:ext uri="{FF2B5EF4-FFF2-40B4-BE49-F238E27FC236}">
                <a16:creationId xmlns:a16="http://schemas.microsoft.com/office/drawing/2014/main" id="{5AD853AC-29F2-AA38-BCCE-E82E1FF4F5D5}"/>
              </a:ext>
            </a:extLst>
          </p:cNvPr>
          <p:cNvSpPr/>
          <p:nvPr/>
        </p:nvSpPr>
        <p:spPr>
          <a:xfrm>
            <a:off x="7748337" y="4581956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02;p36">
            <a:extLst>
              <a:ext uri="{FF2B5EF4-FFF2-40B4-BE49-F238E27FC236}">
                <a16:creationId xmlns:a16="http://schemas.microsoft.com/office/drawing/2014/main" id="{42D7BB82-2E74-05E0-8A02-0F62B3BC4AE3}"/>
              </a:ext>
            </a:extLst>
          </p:cNvPr>
          <p:cNvSpPr/>
          <p:nvPr/>
        </p:nvSpPr>
        <p:spPr>
          <a:xfrm>
            <a:off x="3788812" y="4224812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03;p36">
            <a:extLst>
              <a:ext uri="{FF2B5EF4-FFF2-40B4-BE49-F238E27FC236}">
                <a16:creationId xmlns:a16="http://schemas.microsoft.com/office/drawing/2014/main" id="{12D4B03E-1539-4C5C-D610-404485290C9E}"/>
              </a:ext>
            </a:extLst>
          </p:cNvPr>
          <p:cNvSpPr/>
          <p:nvPr/>
        </p:nvSpPr>
        <p:spPr>
          <a:xfrm>
            <a:off x="3795912" y="1433079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04;p36">
            <a:extLst>
              <a:ext uri="{FF2B5EF4-FFF2-40B4-BE49-F238E27FC236}">
                <a16:creationId xmlns:a16="http://schemas.microsoft.com/office/drawing/2014/main" id="{F538E0C6-1348-5B1E-B681-99E868D755F8}"/>
              </a:ext>
            </a:extLst>
          </p:cNvPr>
          <p:cNvSpPr/>
          <p:nvPr/>
        </p:nvSpPr>
        <p:spPr>
          <a:xfrm>
            <a:off x="7784600" y="2986898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05;p36">
            <a:extLst>
              <a:ext uri="{FF2B5EF4-FFF2-40B4-BE49-F238E27FC236}">
                <a16:creationId xmlns:a16="http://schemas.microsoft.com/office/drawing/2014/main" id="{AD099436-3FD9-A799-F8FD-B146B68D789F}"/>
              </a:ext>
            </a:extLst>
          </p:cNvPr>
          <p:cNvSpPr/>
          <p:nvPr/>
        </p:nvSpPr>
        <p:spPr>
          <a:xfrm>
            <a:off x="6170200" y="3603759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06;p36">
            <a:extLst>
              <a:ext uri="{FF2B5EF4-FFF2-40B4-BE49-F238E27FC236}">
                <a16:creationId xmlns:a16="http://schemas.microsoft.com/office/drawing/2014/main" id="{0ADEC6FD-B36C-53B4-B477-F3A1843DDC5B}"/>
              </a:ext>
            </a:extLst>
          </p:cNvPr>
          <p:cNvSpPr/>
          <p:nvPr/>
        </p:nvSpPr>
        <p:spPr>
          <a:xfrm>
            <a:off x="6382881" y="4028556"/>
            <a:ext cx="848400" cy="447565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8" name="Google Shape;308;p36">
            <a:extLst>
              <a:ext uri="{FF2B5EF4-FFF2-40B4-BE49-F238E27FC236}">
                <a16:creationId xmlns:a16="http://schemas.microsoft.com/office/drawing/2014/main" id="{DD66FBE2-56FF-E42C-74E0-A1F12E8BE65A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754633" y="2801734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" name="Google Shape;309;p36">
            <a:extLst>
              <a:ext uri="{FF2B5EF4-FFF2-40B4-BE49-F238E27FC236}">
                <a16:creationId xmlns:a16="http://schemas.microsoft.com/office/drawing/2014/main" id="{107AE146-E2D4-E8BB-7C4F-8C07957E0646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422100" y="2801734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0" name="Google Shape;310;p36">
            <a:extLst>
              <a:ext uri="{FF2B5EF4-FFF2-40B4-BE49-F238E27FC236}">
                <a16:creationId xmlns:a16="http://schemas.microsoft.com/office/drawing/2014/main" id="{5ACD4F43-C91B-C198-8B96-A50F4C11FC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581359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11;p36">
            <a:extLst>
              <a:ext uri="{FF2B5EF4-FFF2-40B4-BE49-F238E27FC236}">
                <a16:creationId xmlns:a16="http://schemas.microsoft.com/office/drawing/2014/main" id="{8A674516-7F79-8D4A-FA06-D6BF1ACD9B6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2076910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12;p36">
            <a:extLst>
              <a:ext uri="{FF2B5EF4-FFF2-40B4-BE49-F238E27FC236}">
                <a16:creationId xmlns:a16="http://schemas.microsoft.com/office/drawing/2014/main" id="{D5EBD249-40EC-9814-9322-FA979C6625D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632812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313;p36">
            <a:extLst>
              <a:ext uri="{FF2B5EF4-FFF2-40B4-BE49-F238E27FC236}">
                <a16:creationId xmlns:a16="http://schemas.microsoft.com/office/drawing/2014/main" id="{46B3E8EF-CA9C-FA16-45D9-80CBA3FA044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317164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14;p36">
            <a:extLst>
              <a:ext uri="{FF2B5EF4-FFF2-40B4-BE49-F238E27FC236}">
                <a16:creationId xmlns:a16="http://schemas.microsoft.com/office/drawing/2014/main" id="{77B55148-9C95-EAE9-ECDA-0D35FFC7F12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2094873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15;p36">
            <a:extLst>
              <a:ext uri="{FF2B5EF4-FFF2-40B4-BE49-F238E27FC236}">
                <a16:creationId xmlns:a16="http://schemas.microsoft.com/office/drawing/2014/main" id="{A7DC5858-C6E5-9231-F419-D5577433681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3161694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316;p36">
            <a:extLst>
              <a:ext uri="{FF2B5EF4-FFF2-40B4-BE49-F238E27FC236}">
                <a16:creationId xmlns:a16="http://schemas.microsoft.com/office/drawing/2014/main" id="{B1DFCAD7-C9A5-2119-891C-BB8D33AA2A9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634914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317;p36">
            <a:extLst>
              <a:ext uri="{FF2B5EF4-FFF2-40B4-BE49-F238E27FC236}">
                <a16:creationId xmlns:a16="http://schemas.microsoft.com/office/drawing/2014/main" id="{B79DBC68-EA8E-BFA5-B8FA-F760F0785E6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11035" y="461077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18;p36">
            <a:extLst>
              <a:ext uri="{FF2B5EF4-FFF2-40B4-BE49-F238E27FC236}">
                <a16:creationId xmlns:a16="http://schemas.microsoft.com/office/drawing/2014/main" id="{A67F40D4-0A29-DC10-E283-B10FD4844C5C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942188" y="4621711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19;p36">
            <a:extLst>
              <a:ext uri="{FF2B5EF4-FFF2-40B4-BE49-F238E27FC236}">
                <a16:creationId xmlns:a16="http://schemas.microsoft.com/office/drawing/2014/main" id="{D81157B3-D4CE-E543-B207-0D079094E96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10659" y="4621709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20;p36">
            <a:extLst>
              <a:ext uri="{FF2B5EF4-FFF2-40B4-BE49-F238E27FC236}">
                <a16:creationId xmlns:a16="http://schemas.microsoft.com/office/drawing/2014/main" id="{062D7D60-6182-7BA6-C2EC-5ACEED3B17FE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638983" y="4613521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322;p36">
            <a:extLst>
              <a:ext uri="{FF2B5EF4-FFF2-40B4-BE49-F238E27FC236}">
                <a16:creationId xmlns:a16="http://schemas.microsoft.com/office/drawing/2014/main" id="{BC3A53B4-4B1B-2FD0-1A76-2C82915ADD06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323;p36">
            <a:extLst>
              <a:ext uri="{FF2B5EF4-FFF2-40B4-BE49-F238E27FC236}">
                <a16:creationId xmlns:a16="http://schemas.microsoft.com/office/drawing/2014/main" id="{838A8E8D-4146-EAF7-7062-BFE0D23271A2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53" name="Google Shape;324;p36">
            <a:extLst>
              <a:ext uri="{FF2B5EF4-FFF2-40B4-BE49-F238E27FC236}">
                <a16:creationId xmlns:a16="http://schemas.microsoft.com/office/drawing/2014/main" id="{12599147-8522-86E0-DE42-2DCFD12531DD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raphic 53" descr="Disconnected outline">
            <a:extLst>
              <a:ext uri="{FF2B5EF4-FFF2-40B4-BE49-F238E27FC236}">
                <a16:creationId xmlns:a16="http://schemas.microsoft.com/office/drawing/2014/main" id="{5B873AC2-1DB2-A2F3-9ABF-921EC02DF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55" name="Google Shape;322;p36">
            <a:extLst>
              <a:ext uri="{FF2B5EF4-FFF2-40B4-BE49-F238E27FC236}">
                <a16:creationId xmlns:a16="http://schemas.microsoft.com/office/drawing/2014/main" id="{ECBE1C80-76B4-E1A6-A3F3-BE5F8F5CF837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306;p36">
            <a:extLst>
              <a:ext uri="{FF2B5EF4-FFF2-40B4-BE49-F238E27FC236}">
                <a16:creationId xmlns:a16="http://schemas.microsoft.com/office/drawing/2014/main" id="{35DEFCAB-E15E-5E92-E89C-56EF8469AC2C}"/>
              </a:ext>
            </a:extLst>
          </p:cNvPr>
          <p:cNvSpPr/>
          <p:nvPr/>
        </p:nvSpPr>
        <p:spPr>
          <a:xfrm>
            <a:off x="6363715" y="1455606"/>
            <a:ext cx="867566" cy="525487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Queued transactions</a:t>
            </a:r>
            <a:endParaRPr kumimoji="0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13" name="Google Shape;269;p36">
            <a:extLst>
              <a:ext uri="{FF2B5EF4-FFF2-40B4-BE49-F238E27FC236}">
                <a16:creationId xmlns:a16="http://schemas.microsoft.com/office/drawing/2014/main" id="{B3FC462F-DA1C-822A-9B6A-EE89BEE7E9F9}"/>
              </a:ext>
            </a:extLst>
          </p:cNvPr>
          <p:cNvSpPr/>
          <p:nvPr/>
        </p:nvSpPr>
        <p:spPr>
          <a:xfrm>
            <a:off x="5805694" y="926978"/>
            <a:ext cx="1746783" cy="4755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4" name="Google Shape;303;p36">
            <a:extLst>
              <a:ext uri="{FF2B5EF4-FFF2-40B4-BE49-F238E27FC236}">
                <a16:creationId xmlns:a16="http://schemas.microsoft.com/office/drawing/2014/main" id="{77E6F9E1-D890-708D-CEF8-AF4DF7B3559C}"/>
              </a:ext>
            </a:extLst>
          </p:cNvPr>
          <p:cNvSpPr/>
          <p:nvPr/>
        </p:nvSpPr>
        <p:spPr>
          <a:xfrm>
            <a:off x="5805695" y="646953"/>
            <a:ext cx="1365468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lang="en" sz="10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</a:t>
            </a: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A963DB1-2FF5-A763-C661-E2E9941538BF}"/>
              </a:ext>
            </a:extLst>
          </p:cNvPr>
          <p:cNvGrpSpPr/>
          <p:nvPr/>
        </p:nvGrpSpPr>
        <p:grpSpPr>
          <a:xfrm>
            <a:off x="6170200" y="972072"/>
            <a:ext cx="1097400" cy="394777"/>
            <a:chOff x="6230008" y="1118533"/>
            <a:chExt cx="1097400" cy="394777"/>
          </a:xfrm>
        </p:grpSpPr>
        <p:sp>
          <p:nvSpPr>
            <p:cNvPr id="116" name="Google Shape;283;p36">
              <a:extLst>
                <a:ext uri="{FF2B5EF4-FFF2-40B4-BE49-F238E27FC236}">
                  <a16:creationId xmlns:a16="http://schemas.microsoft.com/office/drawing/2014/main" id="{B48FF160-8796-E1D4-8988-224708854B17}"/>
                </a:ext>
              </a:extLst>
            </p:cNvPr>
            <p:cNvSpPr/>
            <p:nvPr/>
          </p:nvSpPr>
          <p:spPr>
            <a:xfrm>
              <a:off x="6230008" y="1118533"/>
              <a:ext cx="1097400" cy="39477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Store 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branch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facilities</a:t>
              </a: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17" name="Graphic 116" descr="Register outline">
              <a:extLst>
                <a:ext uri="{FF2B5EF4-FFF2-40B4-BE49-F238E27FC236}">
                  <a16:creationId xmlns:a16="http://schemas.microsoft.com/office/drawing/2014/main" id="{2CFF7D9B-D21A-1DB1-D4C0-F48ACE97E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39447" y="1134701"/>
              <a:ext cx="355505" cy="355505"/>
            </a:xfrm>
            <a:prstGeom prst="rect">
              <a:avLst/>
            </a:prstGeom>
          </p:spPr>
        </p:pic>
      </p:grpSp>
      <p:cxnSp>
        <p:nvCxnSpPr>
          <p:cNvPr id="118" name="Google Shape;308;p36">
            <a:extLst>
              <a:ext uri="{FF2B5EF4-FFF2-40B4-BE49-F238E27FC236}">
                <a16:creationId xmlns:a16="http://schemas.microsoft.com/office/drawing/2014/main" id="{0CA3C10C-2302-6158-AE23-59D8C969FF84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4959537" y="1164758"/>
            <a:ext cx="846157" cy="223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1449</Words>
  <Application>Microsoft Office PowerPoint</Application>
  <PresentationFormat>On-screen Show (16:9)</PresentationFormat>
  <Paragraphs>395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Overpass</vt:lpstr>
      <vt:lpstr>Red Hat Text</vt:lpstr>
      <vt:lpstr>Overpass SemiBold</vt:lpstr>
      <vt:lpstr>Overpass Light</vt:lpstr>
      <vt:lpstr>Red Hat Display Light</vt:lpstr>
      <vt:lpstr>Red Hat Display</vt:lpstr>
      <vt:lpstr>Calibri</vt:lpstr>
      <vt:lpstr>Red Hat Text Medium</vt:lpstr>
      <vt:lpstr>Red Hat Display Medium</vt:lpstr>
      <vt:lpstr>Arial</vt:lpstr>
      <vt:lpstr>Proxima Nova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15</cp:revision>
  <dcterms:modified xsi:type="dcterms:W3CDTF">2023-04-13T23:22:56Z</dcterms:modified>
</cp:coreProperties>
</file>