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64" r:id="rId3"/>
    <p:sldId id="267" r:id="rId4"/>
    <p:sldId id="268" r:id="rId5"/>
    <p:sldId id="266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verpass" panose="020B0604020202020204" charset="0"/>
      <p:regular r:id="rId20"/>
      <p:bold r:id="rId21"/>
      <p:italic r:id="rId22"/>
      <p:boldItalic r:id="rId23"/>
    </p:embeddedFont>
    <p:embeddedFont>
      <p:font typeface="Overpass Light" panose="020B0604020202020204" charset="0"/>
      <p:regular r:id="rId24"/>
      <p:bold r:id="rId25"/>
      <p:italic r:id="rId26"/>
      <p:boldItalic r:id="rId27"/>
    </p:embeddedFont>
    <p:embeddedFont>
      <p:font typeface="Overpass SemiBold" panose="020B0604020202020204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Red Hat Display" panose="020B0604020202020204" charset="0"/>
      <p:regular r:id="rId36"/>
      <p:bold r:id="rId37"/>
      <p:italic r:id="rId38"/>
      <p:boldItalic r:id="rId39"/>
    </p:embeddedFont>
    <p:embeddedFont>
      <p:font typeface="Red Hat Display Medium" panose="020B0604020202020204" charset="0"/>
      <p:regular r:id="rId40"/>
      <p:bold r:id="rId41"/>
      <p:italic r:id="rId42"/>
      <p:boldItalic r:id="rId43"/>
    </p:embeddedFont>
    <p:embeddedFont>
      <p:font typeface="Red Hat Text" panose="020B0604020202020204" charset="0"/>
      <p:regular r:id="rId44"/>
      <p:bold r:id="rId45"/>
      <p:italic r:id="rId46"/>
      <p:boldItalic r:id="rId47"/>
    </p:embeddedFont>
    <p:embeddedFont>
      <p:font typeface="Red Hat Text Medium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73" autoAdjust="0"/>
  </p:normalViewPr>
  <p:slideViewPr>
    <p:cSldViewPr snapToGrid="0">
      <p:cViewPr varScale="1">
        <p:scale>
          <a:sx n="134" d="100"/>
          <a:sy n="134" d="100"/>
        </p:scale>
        <p:origin x="138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font" Target="fonts/font32.fntdata"/><Relationship Id="rId50" Type="http://schemas.openxmlformats.org/officeDocument/2006/relationships/font" Target="fonts/font3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openxmlformats.org/officeDocument/2006/relationships/font" Target="fonts/font33.fntdata"/><Relationship Id="rId8" Type="http://schemas.openxmlformats.org/officeDocument/2006/relationships/slide" Target="slides/slide7.xml"/><Relationship Id="rId51" Type="http://schemas.openxmlformats.org/officeDocument/2006/relationships/font" Target="fonts/font3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font" Target="fonts/font3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4a0c8b64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4a0c8b64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c4a0c8b64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c4a0c8b64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Product Timeliness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Demand Intelligence determines requirements for seasonal, product trends and time sensitive future inventory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Demand Intelligence informs Control Tower of future inventory to meet seasonal and product trends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Control Tower collects Inventory and Supply Chain Intelligence information to understand current position and ability to meet future demand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Control Tower determines current and future Inventory does not match inventory timeliness requirements for business and automates changes to Inventory via Fulfilment Optimistion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For any non-automated changes, alerts Colleague to take remediation action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runs “what-if” analysis in Control Tower to determine best course of actions using Inventory and Demand data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triggers Business Automation to remediate stock levels using a combination of options, including: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Adjust product orders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Managing inventory held at existing stores or by moving existing inventory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Select alternative products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Questions: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1, How to validate results of changes and decide if they improved sales performance?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b14e777402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b14e777402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Food Loss - Environmental Exception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1. Environmental event detected (e.g. Temp out of range, loss of power)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2. Notification sent to Risk Management module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3. Inv Ctrl Tower processes risk and determines that it needs remediation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4. Inv Controller notified and determines inspection of facility and inventory is needed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5a. Facilities personel performs remediation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5b. Inventory analyzed and remediated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b14e777402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b14e777402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Food Loss - Contamination/Recall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External notification of food safety event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2, Determine if supplier is affected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 Determine if locations received affected product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 Inv Ctrl Tower processes event data and creates remedediation 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5. Colleague remediates inventory and counts, then removes product from inventory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Location submits remediation data back to backend system for store credit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b14e777402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b14e777402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Food Loss - Shelf life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1. Inv Ctrl Tower hueristics determines product inventory is near its "Use by" date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2. Inspects current inventory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3. Notifies the Inv Controller to take action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4. Creates replenishment order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5. Engages partners (Charity, recycler) to remediate expired or near expired stock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4a0c8b64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4a0c8b64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7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4a0c8b64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4a0c8b64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3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4a0c8b64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4a0c8b64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42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4a0c8b64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4a0c8b64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80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4a0c8b64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4a0c8b64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93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f4cec5f2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f4cec5f2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c4a0c8b6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c4a0c8b6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Understock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Inventory Analysis detects low stock levels and predicts inventory will become unavailable sooner than originally expected.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Inventory Control Tower alerted to the understock position.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Inventory Control Tower collects current inventory positions from stores, in-transit, warehouses plus future inventory positions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Inventory Control Tower collects future demand requirements from Demand Intelligence.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alerted and asked to take remediation action.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triggers Business Automation to remediate stock levels using a combination of options, including: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Ordering more stock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Adjusting stock positions within existing Supply Chain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Managing inventory held at existing stores or by moving existing inventory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Managing inventory held at existing warehouses or by moving existing inventory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c4a0c8b64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c4a0c8b64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Overstock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Inventory Analysis detects high stock levels and predicts inventory will not be sold as quickly as expected.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Inventory Control Tower alerted to the overstock position.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Inventory Control Tower collects current inventory positions from stores, in-transit, warehouses plus future inventory positions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Inventory Control Tower collects future demand requirements from Demand Intelligence.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alerted and asked to take remediation action.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triggers Business Automation to remediate stock levels using a combination of options, including: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Product discounting and promotions.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Adjust stock positions within stores by moving stock between stores or warehouses to accelerate sales in conjunction with promotions.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Reduce future inventory requirements to slow down or stop replenishment.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Offering stock to partners for liquidation, destruction, donation, sale via alternative channels or to food-waste partners.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13" name="Google Shape;113;p1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18" name="Google Shape;118;p11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21" name="Google Shape;121;p1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3" name="Google Shape;123;p12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25" name="Google Shape;125;p12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30" name="Google Shape;130;p1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137" name="Google Shape;137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45" name="Google Shape;145;p1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47" name="Google Shape;147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cxnSp>
        <p:nvCxnSpPr>
          <p:cNvPr id="167" name="Google Shape;167;p1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cxnSp>
        <p:nvCxnSpPr>
          <p:cNvPr id="179" name="Google Shape;179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0" name="Google Shape;30;p3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187" name="Google Shape;187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195" name="Google Shape;195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7" name="Google Shape;19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3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0" name="Google Shape;210;p23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51" name="Google Shape;51;p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" name="Google Shape;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85" name="Google Shape;85;p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7" name="Google Shape;87;p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94" name="Google Shape;94;p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6" name="Google Shape;96;p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03" name="Google Shape;103;p1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5" name="Google Shape;105;p1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10" name="Google Shape;110;p10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5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736650" y="306741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13345" y="31278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36650" y="225275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 that can handle unexpected events and disruption are essential to business success</a:t>
            </a:r>
            <a:endParaRPr sz="100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1613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/>
          <p:nvPr/>
        </p:nvSpPr>
        <p:spPr>
          <a:xfrm>
            <a:off x="736650" y="395832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149873" y="4022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2640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Consumer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Control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Tower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6211000" y="3497575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62" name="Google Shape;262;p24"/>
          <p:cNvCxnSpPr>
            <a:stCxn id="223" idx="3"/>
            <a:endCxn id="24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3" name="Google Shape;263;p24"/>
          <p:cNvCxnSpPr>
            <a:stCxn id="244" idx="3"/>
            <a:endCxn id="24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4" name="Google Shape;264;p24"/>
          <p:cNvCxnSpPr>
            <a:stCxn id="248" idx="3"/>
            <a:endCxn id="25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65" name="Google Shape;26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41011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36" name="Google Shape;536;p28"/>
          <p:cNvCxnSpPr>
            <a:stCxn id="537" idx="2"/>
            <a:endCxn id="538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28"/>
          <p:cNvCxnSpPr>
            <a:stCxn id="540" idx="2"/>
            <a:endCxn id="541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28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28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44" name="Google Shape;544;p28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28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28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28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28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28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28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28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28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28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54" name="Google Shape;554;p2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br>
              <a:rPr lang="en-GB"/>
            </a:br>
            <a:r>
              <a:rPr lang="en-GB"/>
              <a:t>Product Timeliness</a:t>
            </a: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56" name="Google Shape;556;p28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57" name="Google Shape;557;p28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59" name="Google Shape;559;p28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0" name="Google Shape;560;p28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1" name="Google Shape;561;p28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62" name="Google Shape;562;p28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8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8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28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41" name="Google Shape;541;p28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40" name="Google Shape;540;p28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587" name="Google Shape;58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8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89" name="Google Shape;589;p28"/>
          <p:cNvCxnSpPr>
            <a:stCxn id="586" idx="2"/>
            <a:endCxn id="584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8"/>
          <p:cNvCxnSpPr>
            <a:endCxn id="553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28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Consumer</a:t>
            </a:r>
            <a:br>
              <a:rPr lang="en-GB" sz="700" b="1">
                <a:solidFill>
                  <a:schemeClr val="lt1"/>
                </a:solidFill>
              </a:rPr>
            </a:br>
            <a:r>
              <a:rPr lang="en-GB" sz="700" b="1">
                <a:solidFill>
                  <a:schemeClr val="lt1"/>
                </a:solidFill>
              </a:rPr>
              <a:t>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Colleague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Supplier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Logistics Apps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595" name="Google Shape;5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8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00" name="Google Shape;600;p28"/>
          <p:cNvCxnSpPr>
            <a:stCxn id="597" idx="3"/>
            <a:endCxn id="543" idx="1"/>
          </p:cNvCxnSpPr>
          <p:nvPr/>
        </p:nvCxnSpPr>
        <p:spPr>
          <a:xfrm rot="10800000" flipH="1">
            <a:off x="1611099" y="1279593"/>
            <a:ext cx="10092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01" name="Google Shape;6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" name="Google Shape;602;p28"/>
          <p:cNvCxnSpPr>
            <a:endCxn id="569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8"/>
          <p:cNvCxnSpPr>
            <a:endCxn id="579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28"/>
          <p:cNvCxnSpPr>
            <a:stCxn id="586" idx="0"/>
            <a:endCxn id="594" idx="3"/>
          </p:cNvCxnSpPr>
          <p:nvPr/>
        </p:nvCxnSpPr>
        <p:spPr>
          <a:xfrm rot="5400000" flipH="1">
            <a:off x="7508363" y="723250"/>
            <a:ext cx="1330800" cy="9537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5" name="Google Shape;605;p28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sz="800" b="1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38" name="Google Shape;538;p28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06" name="Google Shape;606;p28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08" name="Google Shape;608;p28"/>
          <p:cNvCxnSpPr>
            <a:stCxn id="607" idx="2"/>
            <a:endCxn id="537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9" name="Google Shape;609;p28"/>
          <p:cNvSpPr/>
          <p:nvPr/>
        </p:nvSpPr>
        <p:spPr>
          <a:xfrm>
            <a:off x="7024375" y="127332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4493663" y="870938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1559625" y="3252000"/>
            <a:ext cx="4902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3a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3368425" y="1273313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3" name="Google Shape;613;p28"/>
          <p:cNvSpPr/>
          <p:nvPr/>
        </p:nvSpPr>
        <p:spPr>
          <a:xfrm>
            <a:off x="5389975" y="202513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5602500" y="3333150"/>
            <a:ext cx="4902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3b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6048675" y="2658250"/>
            <a:ext cx="428700" cy="3210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3131313" y="3168825"/>
            <a:ext cx="490200" cy="3210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7a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958400" y="3191800"/>
            <a:ext cx="490200" cy="3210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7b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7169700" y="3168825"/>
            <a:ext cx="490200" cy="3210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7c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9" name="Google Shape;619;p28"/>
          <p:cNvSpPr/>
          <p:nvPr/>
        </p:nvSpPr>
        <p:spPr>
          <a:xfrm>
            <a:off x="6830900" y="886338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9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25" name="Google Shape;625;p29"/>
          <p:cNvCxnSpPr>
            <a:stCxn id="626" idx="2"/>
            <a:endCxn id="627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29"/>
          <p:cNvCxnSpPr>
            <a:stCxn id="629" idx="2"/>
            <a:endCxn id="630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29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29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33" name="Google Shape;633;p29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29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29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29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29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29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29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29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29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2" name="Google Shape;642;p29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3" name="Google Shape;643;p29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Loss</a:t>
            </a:r>
            <a:br>
              <a:rPr lang="en-GB"/>
            </a:br>
            <a:r>
              <a:rPr lang="en-GB"/>
              <a:t>(Environmental Exception)</a:t>
            </a:r>
            <a:endParaRPr/>
          </a:p>
        </p:txBody>
      </p:sp>
      <p:sp>
        <p:nvSpPr>
          <p:cNvPr id="644" name="Google Shape;644;p29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7" name="Google Shape;647;p29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1" name="Google Shape;651;p29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9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29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29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7" name="Google Shape;657;p29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8" name="Google Shape;658;p29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0" name="Google Shape;660;p29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1" name="Google Shape;661;p29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2" name="Google Shape;662;p29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3" name="Google Shape;663;p29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4" name="Google Shape;664;p29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5" name="Google Shape;665;p29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6" name="Google Shape;666;p29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0" name="Google Shape;670;p29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1" name="Google Shape;671;p29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2" name="Google Shape;672;p29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3" name="Google Shape;673;p29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4" name="Google Shape;674;p29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5" name="Google Shape;675;p29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676" name="Google Shape;6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9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78" name="Google Shape;678;p29"/>
          <p:cNvCxnSpPr>
            <a:stCxn id="675" idx="2"/>
            <a:endCxn id="673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9" name="Google Shape;679;p29"/>
          <p:cNvCxnSpPr>
            <a:endCxn id="642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0" name="Google Shape;680;p29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Consumer</a:t>
            </a:r>
            <a:br>
              <a:rPr lang="en-GB" sz="700" b="1">
                <a:solidFill>
                  <a:schemeClr val="lt1"/>
                </a:solidFill>
              </a:rPr>
            </a:br>
            <a:r>
              <a:rPr lang="en-GB" sz="700" b="1">
                <a:solidFill>
                  <a:schemeClr val="lt1"/>
                </a:solidFill>
              </a:rPr>
              <a:t>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681" name="Google Shape;681;p29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Colleague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682" name="Google Shape;682;p29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Supplier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683" name="Google Shape;683;p29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Logistics Apps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684" name="Google Shape;6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29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89" name="Google Shape;689;p29"/>
          <p:cNvCxnSpPr>
            <a:stCxn id="686" idx="3"/>
            <a:endCxn id="632" idx="1"/>
          </p:cNvCxnSpPr>
          <p:nvPr/>
        </p:nvCxnSpPr>
        <p:spPr>
          <a:xfrm rot="10800000" flipH="1">
            <a:off x="1611099" y="1279593"/>
            <a:ext cx="10092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90" name="Google Shape;6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29"/>
          <p:cNvCxnSpPr>
            <a:endCxn id="658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29"/>
          <p:cNvCxnSpPr>
            <a:endCxn id="668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29"/>
          <p:cNvCxnSpPr>
            <a:stCxn id="675" idx="0"/>
            <a:endCxn id="683" idx="3"/>
          </p:cNvCxnSpPr>
          <p:nvPr/>
        </p:nvCxnSpPr>
        <p:spPr>
          <a:xfrm rot="5400000" flipH="1">
            <a:off x="7508363" y="723250"/>
            <a:ext cx="1330800" cy="9537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4" name="Google Shape;694;p29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sz="800" b="1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97" name="Google Shape;697;p29"/>
          <p:cNvCxnSpPr>
            <a:stCxn id="696" idx="2"/>
            <a:endCxn id="626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8" name="Google Shape;698;p29"/>
          <p:cNvSpPr/>
          <p:nvPr/>
        </p:nvSpPr>
        <p:spPr>
          <a:xfrm>
            <a:off x="8287275" y="379690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9" name="Google Shape;699;p29"/>
          <p:cNvSpPr/>
          <p:nvPr/>
        </p:nvSpPr>
        <p:spPr>
          <a:xfrm>
            <a:off x="6528975" y="149392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00" name="Google Shape;700;p29"/>
          <p:cNvSpPr/>
          <p:nvPr/>
        </p:nvSpPr>
        <p:spPr>
          <a:xfrm>
            <a:off x="6319925" y="87095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01" name="Google Shape;701;p29"/>
          <p:cNvSpPr/>
          <p:nvPr/>
        </p:nvSpPr>
        <p:spPr>
          <a:xfrm>
            <a:off x="1087300" y="105490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7657825" y="3458650"/>
            <a:ext cx="490200" cy="3186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5a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03" name="Google Shape;703;p29"/>
          <p:cNvSpPr/>
          <p:nvPr/>
        </p:nvSpPr>
        <p:spPr>
          <a:xfrm>
            <a:off x="4422688" y="1526313"/>
            <a:ext cx="490200" cy="3186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5b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09" name="Google Shape;709;p30"/>
          <p:cNvCxnSpPr>
            <a:stCxn id="710" idx="2"/>
            <a:endCxn id="711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30"/>
          <p:cNvCxnSpPr>
            <a:stCxn id="713" idx="2"/>
            <a:endCxn id="714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30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6" name="Google Shape;716;p30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17" name="Google Shape;717;p30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0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30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30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0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30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30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30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30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6" name="Google Shape;726;p30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7" name="Google Shape;727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Loss</a:t>
            </a:r>
            <a:br>
              <a:rPr lang="en-GB"/>
            </a:br>
            <a:r>
              <a:rPr lang="en-GB"/>
              <a:t>(Contamination/Recall)</a:t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9" name="Google Shape;729;p30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0" name="Google Shape;730;p30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1" name="Google Shape;731;p30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2" name="Google Shape;732;p30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3" name="Google Shape;733;p30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4" name="Google Shape;734;p30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35" name="Google Shape;735;p30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30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30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8" name="Google Shape;738;p30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4" name="Google Shape;714;p30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9" name="Google Shape;739;p30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0" name="Google Shape;740;p30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3" name="Google Shape;713;p30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1" name="Google Shape;741;p30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2" name="Google Shape;742;p30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3" name="Google Shape;743;p30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4" name="Google Shape;744;p30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5" name="Google Shape;745;p30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6" name="Google Shape;746;p30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7" name="Google Shape;747;p30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8" name="Google Shape;748;p30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9" name="Google Shape;749;p30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0" name="Google Shape;750;p30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1" name="Google Shape;751;p30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2" name="Google Shape;752;p30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3" name="Google Shape;753;p30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4" name="Google Shape;754;p30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5" name="Google Shape;755;p30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6" name="Google Shape;756;p30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7" name="Google Shape;757;p30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8" name="Google Shape;758;p30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9" name="Google Shape;759;p30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760" name="Google Shape;76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30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762" name="Google Shape;762;p30"/>
          <p:cNvCxnSpPr>
            <a:stCxn id="759" idx="2"/>
            <a:endCxn id="757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30"/>
          <p:cNvCxnSpPr>
            <a:endCxn id="726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4" name="Google Shape;764;p30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Consumer</a:t>
            </a:r>
            <a:br>
              <a:rPr lang="en-GB" sz="700" b="1">
                <a:solidFill>
                  <a:schemeClr val="lt1"/>
                </a:solidFill>
              </a:rPr>
            </a:br>
            <a:r>
              <a:rPr lang="en-GB" sz="700" b="1">
                <a:solidFill>
                  <a:schemeClr val="lt1"/>
                </a:solidFill>
              </a:rPr>
              <a:t>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Colleague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Supplier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767" name="Google Shape;767;p30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Logistics Apps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768" name="Google Shape;7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0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73" name="Google Shape;773;p30"/>
          <p:cNvCxnSpPr>
            <a:stCxn id="770" idx="3"/>
            <a:endCxn id="716" idx="1"/>
          </p:cNvCxnSpPr>
          <p:nvPr/>
        </p:nvCxnSpPr>
        <p:spPr>
          <a:xfrm rot="10800000" flipH="1">
            <a:off x="1611099" y="1279593"/>
            <a:ext cx="10092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774" name="Google Shape;77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5" name="Google Shape;775;p30"/>
          <p:cNvCxnSpPr>
            <a:endCxn id="742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30"/>
          <p:cNvCxnSpPr>
            <a:endCxn id="752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7" name="Google Shape;777;p30"/>
          <p:cNvCxnSpPr>
            <a:stCxn id="759" idx="0"/>
            <a:endCxn id="767" idx="3"/>
          </p:cNvCxnSpPr>
          <p:nvPr/>
        </p:nvCxnSpPr>
        <p:spPr>
          <a:xfrm rot="5400000" flipH="1">
            <a:off x="7508363" y="723250"/>
            <a:ext cx="1330800" cy="9537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8" name="Google Shape;778;p30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sz="800" b="1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79" name="Google Shape;779;p30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0" name="Google Shape;780;p30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81" name="Google Shape;781;p30"/>
          <p:cNvCxnSpPr>
            <a:stCxn id="780" idx="2"/>
            <a:endCxn id="710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2" name="Google Shape;782;p30"/>
          <p:cNvSpPr/>
          <p:nvPr/>
        </p:nvSpPr>
        <p:spPr>
          <a:xfrm>
            <a:off x="2589763" y="447465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3" name="Google Shape;783;p30"/>
          <p:cNvSpPr/>
          <p:nvPr/>
        </p:nvSpPr>
        <p:spPr>
          <a:xfrm>
            <a:off x="2113950" y="4255950"/>
            <a:ext cx="525900" cy="381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Food Trust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84" name="Google Shape;784;p30"/>
          <p:cNvCxnSpPr>
            <a:stCxn id="744" idx="2"/>
            <a:endCxn id="783" idx="0"/>
          </p:cNvCxnSpPr>
          <p:nvPr/>
        </p:nvCxnSpPr>
        <p:spPr>
          <a:xfrm>
            <a:off x="2375196" y="3892300"/>
            <a:ext cx="1800" cy="36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5" name="Google Shape;785;p30"/>
          <p:cNvSpPr/>
          <p:nvPr/>
        </p:nvSpPr>
        <p:spPr>
          <a:xfrm>
            <a:off x="5289925" y="148365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6" name="Google Shape;786;p30"/>
          <p:cNvSpPr/>
          <p:nvPr/>
        </p:nvSpPr>
        <p:spPr>
          <a:xfrm>
            <a:off x="4411650" y="1540413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7" name="Google Shape;787;p30"/>
          <p:cNvSpPr/>
          <p:nvPr/>
        </p:nvSpPr>
        <p:spPr>
          <a:xfrm>
            <a:off x="4411650" y="87095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8" name="Google Shape;788;p30"/>
          <p:cNvSpPr/>
          <p:nvPr/>
        </p:nvSpPr>
        <p:spPr>
          <a:xfrm>
            <a:off x="4691050" y="38945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4862025" y="326440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90" name="Google Shape;790;p30"/>
          <p:cNvSpPr/>
          <p:nvPr/>
        </p:nvSpPr>
        <p:spPr>
          <a:xfrm>
            <a:off x="5453075" y="4699000"/>
            <a:ext cx="1206900" cy="363600"/>
          </a:xfrm>
          <a:prstGeom prst="wedgeRoundRectCallout">
            <a:avLst>
              <a:gd name="adj1" fmla="val -88145"/>
              <a:gd name="adj2" fmla="val -342526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ed Hat Text Medium"/>
                <a:ea typeface="Red Hat Text Medium"/>
                <a:cs typeface="Red Hat Text Medium"/>
                <a:sym typeface="Red Hat Text Medium"/>
              </a:rPr>
              <a:t>Financial Reimbursement</a:t>
            </a:r>
            <a:endParaRPr sz="9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96" name="Google Shape;796;p31"/>
          <p:cNvCxnSpPr>
            <a:stCxn id="797" idx="2"/>
            <a:endCxn id="798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31"/>
          <p:cNvCxnSpPr>
            <a:stCxn id="800" idx="2"/>
            <a:endCxn id="801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31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3" name="Google Shape;803;p31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804" name="Google Shape;804;p31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31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31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31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31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Google Shape;809;p31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Google Shape;810;p31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31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31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3" name="Google Shape;813;p31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14" name="Google Shape;814;p3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Loss</a:t>
            </a:r>
            <a:br>
              <a:rPr lang="en-GB"/>
            </a:br>
            <a:r>
              <a:rPr lang="en-GB"/>
              <a:t>(Shelf Life)</a:t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16" name="Google Shape;816;p31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17" name="Google Shape;817;p31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18" name="Google Shape;818;p31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19" name="Google Shape;819;p31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0" name="Google Shape;820;p31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1" name="Google Shape;821;p31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822" name="Google Shape;822;p31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31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31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5" name="Google Shape;825;p31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01" name="Google Shape;801;p31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6" name="Google Shape;826;p31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7" name="Google Shape;827;p31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00" name="Google Shape;800;p31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8" name="Google Shape;828;p31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9" name="Google Shape;829;p31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0" name="Google Shape;830;p31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1" name="Google Shape;831;p31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2" name="Google Shape;832;p31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3" name="Google Shape;833;p31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4" name="Google Shape;834;p31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5" name="Google Shape;835;p31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6" name="Google Shape;836;p31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7" name="Google Shape;837;p31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8" name="Google Shape;838;p31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9" name="Google Shape;839;p31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0" name="Google Shape;840;p31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1" name="Google Shape;841;p31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2" name="Google Shape;842;p31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3" name="Google Shape;843;p31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4" name="Google Shape;844;p31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5" name="Google Shape;845;p31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6" name="Google Shape;846;p31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847" name="Google Shape;84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1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849" name="Google Shape;849;p31"/>
          <p:cNvCxnSpPr>
            <a:stCxn id="846" idx="2"/>
            <a:endCxn id="844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0" name="Google Shape;850;p31"/>
          <p:cNvCxnSpPr>
            <a:endCxn id="813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1" name="Google Shape;851;p31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Consumer</a:t>
            </a:r>
            <a:br>
              <a:rPr lang="en-GB" sz="700" b="1">
                <a:solidFill>
                  <a:schemeClr val="lt1"/>
                </a:solidFill>
              </a:rPr>
            </a:br>
            <a:r>
              <a:rPr lang="en-GB" sz="700" b="1">
                <a:solidFill>
                  <a:schemeClr val="lt1"/>
                </a:solidFill>
              </a:rPr>
              <a:t>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Colleague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853" name="Google Shape;853;p31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Supplier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854" name="Google Shape;854;p31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Logistics Apps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855" name="Google Shape;8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1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860" name="Google Shape;860;p31"/>
          <p:cNvCxnSpPr>
            <a:stCxn id="857" idx="3"/>
            <a:endCxn id="803" idx="1"/>
          </p:cNvCxnSpPr>
          <p:nvPr/>
        </p:nvCxnSpPr>
        <p:spPr>
          <a:xfrm rot="10800000" flipH="1">
            <a:off x="1611099" y="1279593"/>
            <a:ext cx="10092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861" name="Google Shape;8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2" name="Google Shape;862;p31"/>
          <p:cNvCxnSpPr>
            <a:endCxn id="829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3" name="Google Shape;863;p31"/>
          <p:cNvCxnSpPr>
            <a:endCxn id="839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4" name="Google Shape;864;p31"/>
          <p:cNvCxnSpPr>
            <a:stCxn id="846" idx="0"/>
            <a:endCxn id="854" idx="3"/>
          </p:cNvCxnSpPr>
          <p:nvPr/>
        </p:nvCxnSpPr>
        <p:spPr>
          <a:xfrm rot="5400000" flipH="1">
            <a:off x="7508363" y="723250"/>
            <a:ext cx="1330800" cy="9537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5" name="Google Shape;865;p31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sz="800" b="1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97" name="Google Shape;797;p31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98" name="Google Shape;798;p31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868" name="Google Shape;868;p31"/>
          <p:cNvCxnSpPr>
            <a:stCxn id="867" idx="2"/>
            <a:endCxn id="797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9" name="Google Shape;869;p31"/>
          <p:cNvSpPr/>
          <p:nvPr/>
        </p:nvSpPr>
        <p:spPr>
          <a:xfrm>
            <a:off x="3876713" y="87095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1784113" y="447465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1784125" y="1351288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72" name="Google Shape;872;p31"/>
          <p:cNvSpPr/>
          <p:nvPr/>
        </p:nvSpPr>
        <p:spPr>
          <a:xfrm>
            <a:off x="4400550" y="322817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3118600" y="220780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1762750" y="2171200"/>
            <a:ext cx="1330800" cy="363600"/>
          </a:xfrm>
          <a:prstGeom prst="wedgeRoundRectCallout">
            <a:avLst>
              <a:gd name="adj1" fmla="val 30425"/>
              <a:gd name="adj2" fmla="val 64205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ed Hat Text Medium"/>
                <a:ea typeface="Red Hat Text Medium"/>
                <a:cs typeface="Red Hat Text Medium"/>
                <a:sym typeface="Red Hat Text Medium"/>
              </a:rPr>
              <a:t>Partner Remediation Service</a:t>
            </a:r>
            <a:endParaRPr sz="9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736650" y="306741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Amp up AI to make workflows smarter</a:t>
            </a:r>
          </a:p>
        </p:txBody>
      </p:sp>
      <p:sp>
        <p:nvSpPr>
          <p:cNvPr id="228" name="Google Shape;228;p24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13345" y="31278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36650" y="225275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</a:t>
            </a:r>
          </a:p>
        </p:txBody>
      </p:sp>
      <p:sp>
        <p:nvSpPr>
          <p:cNvPr id="232" name="Google Shape;232;p24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1613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/>
          <p:nvPr/>
        </p:nvSpPr>
        <p:spPr>
          <a:xfrm>
            <a:off x="736650" y="395832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Modernize for modern infrastructures, scale hybrid cloud platforms</a:t>
            </a:r>
          </a:p>
        </p:txBody>
      </p:sp>
      <p:sp>
        <p:nvSpPr>
          <p:cNvPr id="236" name="Google Shape;236;p24"/>
          <p:cNvSpPr/>
          <p:nvPr/>
        </p:nvSpPr>
        <p:spPr>
          <a:xfrm>
            <a:off x="149873" y="4022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2640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Consumer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Control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Tower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6211000" y="3497575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62" name="Google Shape;262;p24"/>
          <p:cNvCxnSpPr>
            <a:stCxn id="223" idx="3"/>
            <a:endCxn id="24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3" name="Google Shape;263;p24"/>
          <p:cNvCxnSpPr>
            <a:stCxn id="244" idx="3"/>
            <a:endCxn id="24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4" name="Google Shape;264;p24"/>
          <p:cNvCxnSpPr>
            <a:stCxn id="248" idx="3"/>
            <a:endCxn id="25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65" name="Google Shape;26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41011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13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Management</a:t>
            </a:r>
            <a:endParaRPr sz="1100" b="1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736650" y="306741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Amp up AI to make workflows smarter</a:t>
            </a:r>
          </a:p>
        </p:txBody>
      </p:sp>
      <p:sp>
        <p:nvSpPr>
          <p:cNvPr id="228" name="Google Shape;228;p24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13345" y="31278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36650" y="225275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</a:t>
            </a:r>
          </a:p>
        </p:txBody>
      </p:sp>
      <p:sp>
        <p:nvSpPr>
          <p:cNvPr id="232" name="Google Shape;232;p24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1613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/>
          <p:nvPr/>
        </p:nvSpPr>
        <p:spPr>
          <a:xfrm>
            <a:off x="736650" y="395832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Modernize for modern infrastructures, scale hybrid cloud platforms</a:t>
            </a:r>
          </a:p>
        </p:txBody>
      </p:sp>
      <p:sp>
        <p:nvSpPr>
          <p:cNvPr id="236" name="Google Shape;236;p24"/>
          <p:cNvSpPr/>
          <p:nvPr/>
        </p:nvSpPr>
        <p:spPr>
          <a:xfrm>
            <a:off x="149873" y="4022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2640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Consumer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Control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Tower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dirty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6211000" y="3497575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62" name="Google Shape;262;p24"/>
          <p:cNvCxnSpPr>
            <a:stCxn id="223" idx="3"/>
            <a:endCxn id="24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3" name="Google Shape;263;p24"/>
          <p:cNvCxnSpPr>
            <a:stCxn id="244" idx="3"/>
            <a:endCxn id="24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4" name="Google Shape;264;p24"/>
          <p:cNvCxnSpPr>
            <a:stCxn id="248" idx="3"/>
            <a:endCxn id="25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65" name="Google Shape;26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41011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65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Timeliness</a:t>
            </a:r>
            <a:endParaRPr sz="1100" b="1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736650" y="306741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Amp up AI to make workflows smarter</a:t>
            </a:r>
          </a:p>
        </p:txBody>
      </p:sp>
      <p:sp>
        <p:nvSpPr>
          <p:cNvPr id="228" name="Google Shape;228;p24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13345" y="31278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36650" y="225275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</a:t>
            </a:r>
          </a:p>
        </p:txBody>
      </p:sp>
      <p:sp>
        <p:nvSpPr>
          <p:cNvPr id="232" name="Google Shape;232;p24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1613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/>
          <p:nvPr/>
        </p:nvSpPr>
        <p:spPr>
          <a:xfrm>
            <a:off x="736650" y="395832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Modernize for modern infrastructures, scale hybrid cloud platforms</a:t>
            </a:r>
          </a:p>
        </p:txBody>
      </p:sp>
      <p:sp>
        <p:nvSpPr>
          <p:cNvPr id="236" name="Google Shape;236;p24"/>
          <p:cNvSpPr/>
          <p:nvPr/>
        </p:nvSpPr>
        <p:spPr>
          <a:xfrm>
            <a:off x="149873" y="4022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2640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Consumer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Control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Tower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  <a:t>Visibility</a:t>
            </a:r>
            <a:endParaRPr sz="800" dirty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dirty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6211000" y="3497575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62" name="Google Shape;262;p24"/>
          <p:cNvCxnSpPr>
            <a:stCxn id="223" idx="3"/>
            <a:endCxn id="24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3" name="Google Shape;263;p24"/>
          <p:cNvCxnSpPr>
            <a:stCxn id="244" idx="3"/>
            <a:endCxn id="24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4" name="Google Shape;264;p24"/>
          <p:cNvCxnSpPr>
            <a:stCxn id="248" idx="3"/>
            <a:endCxn id="25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65" name="Google Shape;26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41011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01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Last Mile Delivery</a:t>
            </a:r>
            <a:endParaRPr sz="1100" b="1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736650" y="306741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Amp up AI to make workflows smarter</a:t>
            </a:r>
          </a:p>
        </p:txBody>
      </p:sp>
      <p:sp>
        <p:nvSpPr>
          <p:cNvPr id="228" name="Google Shape;228;p24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13345" y="31278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36650" y="225275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</a:t>
            </a:r>
          </a:p>
        </p:txBody>
      </p:sp>
      <p:sp>
        <p:nvSpPr>
          <p:cNvPr id="232" name="Google Shape;232;p24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1613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/>
          <p:nvPr/>
        </p:nvSpPr>
        <p:spPr>
          <a:xfrm>
            <a:off x="736650" y="395832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Modernize for modern infrastructures, scale hybrid cloud platforms</a:t>
            </a:r>
          </a:p>
        </p:txBody>
      </p:sp>
      <p:sp>
        <p:nvSpPr>
          <p:cNvPr id="236" name="Google Shape;236;p24"/>
          <p:cNvSpPr/>
          <p:nvPr/>
        </p:nvSpPr>
        <p:spPr>
          <a:xfrm>
            <a:off x="149873" y="4022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2640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Consumer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Control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Tower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Promising</a:t>
            </a:r>
            <a:endParaRPr sz="800" dirty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6211000" y="3497575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62" name="Google Shape;262;p24"/>
          <p:cNvCxnSpPr>
            <a:stCxn id="223" idx="3"/>
            <a:endCxn id="24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3" name="Google Shape;263;p24"/>
          <p:cNvCxnSpPr>
            <a:stCxn id="244" idx="3"/>
            <a:endCxn id="24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4" name="Google Shape;264;p24"/>
          <p:cNvCxnSpPr>
            <a:stCxn id="248" idx="3"/>
            <a:endCxn id="25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65" name="Google Shape;26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41011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09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 Management</a:t>
            </a:r>
            <a:endParaRPr sz="1100" b="1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691873" y="335333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Amp up AI to make workflows smarter</a:t>
            </a:r>
          </a:p>
        </p:txBody>
      </p:sp>
      <p:sp>
        <p:nvSpPr>
          <p:cNvPr id="228" name="Google Shape;228;p24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09449" y="341372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91873" y="267873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</a:t>
            </a:r>
          </a:p>
        </p:txBody>
      </p:sp>
      <p:sp>
        <p:nvSpPr>
          <p:cNvPr id="232" name="Google Shape;232;p24"/>
          <p:cNvSpPr/>
          <p:nvPr/>
        </p:nvSpPr>
        <p:spPr>
          <a:xfrm>
            <a:off x="691873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inventory visibility</a:t>
            </a: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21" y="3447232"/>
            <a:ext cx="370893" cy="37405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/>
          <p:nvPr/>
        </p:nvSpPr>
        <p:spPr>
          <a:xfrm>
            <a:off x="691873" y="403747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Modernize for modern infrastructures, scale hybrid cloud platforms</a:t>
            </a:r>
          </a:p>
        </p:txBody>
      </p:sp>
      <p:sp>
        <p:nvSpPr>
          <p:cNvPr id="236" name="Google Shape;236;p24"/>
          <p:cNvSpPr/>
          <p:nvPr/>
        </p:nvSpPr>
        <p:spPr>
          <a:xfrm>
            <a:off x="109449" y="4101912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03" y="2689995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Consumer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Control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Tower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dirty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6211000" y="3497575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62" name="Google Shape;262;p24"/>
          <p:cNvCxnSpPr>
            <a:stCxn id="223" idx="3"/>
            <a:endCxn id="24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3" name="Google Shape;263;p24"/>
          <p:cNvCxnSpPr>
            <a:stCxn id="244" idx="3"/>
            <a:endCxn id="24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4" name="Google Shape;264;p24"/>
          <p:cNvCxnSpPr>
            <a:stCxn id="248" idx="3"/>
            <a:endCxn id="25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65" name="Google Shape;265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86167" y="4180277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c 8" descr="Comment Important with solid fill">
            <a:extLst>
              <a:ext uri="{FF2B5EF4-FFF2-40B4-BE49-F238E27FC236}">
                <a16:creationId xmlns:a16="http://schemas.microsoft.com/office/drawing/2014/main" id="{370FE1D8-3177-34CF-9919-112006F066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8351" y="2047142"/>
            <a:ext cx="516197" cy="516197"/>
          </a:xfrm>
          <a:prstGeom prst="rect">
            <a:avLst/>
          </a:prstGeom>
        </p:spPr>
      </p:pic>
      <p:sp>
        <p:nvSpPr>
          <p:cNvPr id="10" name="Google Shape;228;p24">
            <a:extLst>
              <a:ext uri="{FF2B5EF4-FFF2-40B4-BE49-F238E27FC236}">
                <a16:creationId xmlns:a16="http://schemas.microsoft.com/office/drawing/2014/main" id="{2A10A201-E15E-7801-C770-54C126FB7565}"/>
              </a:ext>
            </a:extLst>
          </p:cNvPr>
          <p:cNvSpPr/>
          <p:nvPr/>
        </p:nvSpPr>
        <p:spPr>
          <a:xfrm>
            <a:off x="103550" y="200742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raphic 11" descr="Eye with solid fill">
            <a:extLst>
              <a:ext uri="{FF2B5EF4-FFF2-40B4-BE49-F238E27FC236}">
                <a16:creationId xmlns:a16="http://schemas.microsoft.com/office/drawing/2014/main" id="{CF3A819C-34F3-B73F-0C84-FC4F85C0A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509" y="1333417"/>
            <a:ext cx="571880" cy="5718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8B6BF4-42E5-51E8-8C00-94CC98F471AB}"/>
              </a:ext>
            </a:extLst>
          </p:cNvPr>
          <p:cNvSpPr txBox="1"/>
          <p:nvPr/>
        </p:nvSpPr>
        <p:spPr>
          <a:xfrm>
            <a:off x="603026" y="1963834"/>
            <a:ext cx="18955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000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</a:rPr>
              <a:t>Monitor the criticality of inventory items 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37723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282" name="Google Shape;282;p25"/>
          <p:cNvCxnSpPr>
            <a:stCxn id="283" idx="2"/>
            <a:endCxn id="284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5"/>
          <p:cNvCxnSpPr>
            <a:stCxn id="286" idx="2"/>
            <a:endCxn id="287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5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5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290" name="Google Shape;290;p25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5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5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5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5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5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5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5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5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</a:t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08" name="Google Shape;308;p25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25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25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25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333" name="Google Shape;3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5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35" name="Google Shape;335;p25"/>
          <p:cNvCxnSpPr>
            <a:stCxn id="332" idx="2"/>
            <a:endCxn id="330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5"/>
          <p:cNvCxnSpPr>
            <a:endCxn id="299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25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Consumer</a:t>
            </a:r>
            <a:br>
              <a:rPr lang="en-GB" sz="700" b="1">
                <a:solidFill>
                  <a:schemeClr val="lt1"/>
                </a:solidFill>
              </a:rPr>
            </a:br>
            <a:r>
              <a:rPr lang="en-GB" sz="700" b="1">
                <a:solidFill>
                  <a:schemeClr val="lt1"/>
                </a:solidFill>
              </a:rPr>
              <a:t>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Colleague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Supplier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Logistics Apps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341" name="Google Shape;3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5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46" name="Google Shape;346;p25"/>
          <p:cNvCxnSpPr>
            <a:stCxn id="343" idx="3"/>
            <a:endCxn id="289" idx="1"/>
          </p:cNvCxnSpPr>
          <p:nvPr/>
        </p:nvCxnSpPr>
        <p:spPr>
          <a:xfrm rot="10800000" flipH="1">
            <a:off x="1611099" y="1279593"/>
            <a:ext cx="10092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25"/>
          <p:cNvCxnSpPr>
            <a:endCxn id="315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25"/>
          <p:cNvCxnSpPr>
            <a:endCxn id="325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25"/>
          <p:cNvCxnSpPr>
            <a:stCxn id="332" idx="0"/>
            <a:endCxn id="340" idx="3"/>
          </p:cNvCxnSpPr>
          <p:nvPr/>
        </p:nvCxnSpPr>
        <p:spPr>
          <a:xfrm rot="5400000" flipH="1">
            <a:off x="7508363" y="723250"/>
            <a:ext cx="1330800" cy="9537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25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sz="800" b="1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54" name="Google Shape;354;p25"/>
          <p:cNvCxnSpPr>
            <a:stCxn id="353" idx="2"/>
            <a:endCxn id="283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60" name="Google Shape;360;p26"/>
          <p:cNvCxnSpPr>
            <a:stCxn id="361" idx="2"/>
            <a:endCxn id="362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6"/>
          <p:cNvCxnSpPr>
            <a:stCxn id="364" idx="2"/>
            <a:endCxn id="365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26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26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68" name="Google Shape;368;p26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6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26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6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6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6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6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6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6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26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br>
              <a:rPr lang="en-GB"/>
            </a:br>
            <a:r>
              <a:rPr lang="en-GB"/>
              <a:t>Understock</a:t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86" name="Google Shape;386;p26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6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6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26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6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13" name="Google Shape;413;p26"/>
          <p:cNvCxnSpPr>
            <a:stCxn id="410" idx="2"/>
            <a:endCxn id="408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26"/>
          <p:cNvCxnSpPr>
            <a:endCxn id="377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26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Consumer</a:t>
            </a:r>
            <a:br>
              <a:rPr lang="en-GB" sz="700" b="1">
                <a:solidFill>
                  <a:schemeClr val="lt1"/>
                </a:solidFill>
              </a:rPr>
            </a:br>
            <a:r>
              <a:rPr lang="en-GB" sz="700" b="1">
                <a:solidFill>
                  <a:schemeClr val="lt1"/>
                </a:solidFill>
              </a:rPr>
              <a:t>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Colleague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Supplier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Logistics Apps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419" name="Google Shape;4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6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424" name="Google Shape;424;p26"/>
          <p:cNvCxnSpPr>
            <a:stCxn id="421" idx="3"/>
            <a:endCxn id="367" idx="1"/>
          </p:cNvCxnSpPr>
          <p:nvPr/>
        </p:nvCxnSpPr>
        <p:spPr>
          <a:xfrm rot="10800000" flipH="1">
            <a:off x="1611099" y="1279593"/>
            <a:ext cx="10092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5" name="Google Shape;4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p26"/>
          <p:cNvCxnSpPr>
            <a:endCxn id="393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26"/>
          <p:cNvCxnSpPr>
            <a:endCxn id="403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26"/>
          <p:cNvCxnSpPr>
            <a:stCxn id="410" idx="0"/>
            <a:endCxn id="418" idx="3"/>
          </p:cNvCxnSpPr>
          <p:nvPr/>
        </p:nvCxnSpPr>
        <p:spPr>
          <a:xfrm rot="5400000" flipH="1">
            <a:off x="7508363" y="723250"/>
            <a:ext cx="1330800" cy="9537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" name="Google Shape;429;p26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sz="800" b="1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432" name="Google Shape;432;p26"/>
          <p:cNvCxnSpPr>
            <a:stCxn id="431" idx="2"/>
            <a:endCxn id="361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3" name="Google Shape;433;p26"/>
          <p:cNvSpPr/>
          <p:nvPr/>
        </p:nvSpPr>
        <p:spPr>
          <a:xfrm>
            <a:off x="4355225" y="1540413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4762175" y="87095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1622463" y="317980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6925725" y="156642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5426488" y="20252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7480050" y="269542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2759125" y="3164500"/>
            <a:ext cx="428700" cy="3210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6a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5136763" y="3165700"/>
            <a:ext cx="490200" cy="3186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6b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1078475" y="3164500"/>
            <a:ext cx="428700" cy="3210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6c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3580775" y="3164500"/>
            <a:ext cx="490200" cy="3210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6d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448" name="Google Shape;448;p27"/>
          <p:cNvCxnSpPr>
            <a:stCxn id="449" idx="2"/>
            <a:endCxn id="450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7"/>
          <p:cNvCxnSpPr>
            <a:stCxn id="452" idx="2"/>
            <a:endCxn id="453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27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456" name="Google Shape;456;p27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7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27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27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27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27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27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27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7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br>
              <a:rPr lang="en-GB"/>
            </a:br>
            <a:r>
              <a:rPr lang="en-GB"/>
              <a:t>Overstock</a:t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474" name="Google Shape;474;p27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7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27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27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499" name="Google Shape;49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7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01" name="Google Shape;501;p27"/>
          <p:cNvCxnSpPr>
            <a:stCxn id="498" idx="2"/>
            <a:endCxn id="496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27"/>
          <p:cNvCxnSpPr>
            <a:endCxn id="465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27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Consumer</a:t>
            </a:r>
            <a:br>
              <a:rPr lang="en-GB" sz="700" b="1">
                <a:solidFill>
                  <a:schemeClr val="lt1"/>
                </a:solidFill>
              </a:rPr>
            </a:br>
            <a:r>
              <a:rPr lang="en-GB" sz="700" b="1">
                <a:solidFill>
                  <a:schemeClr val="lt1"/>
                </a:solidFill>
              </a:rPr>
              <a:t>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Colleague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Supplier Apps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Logistics Apps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507" name="Google Shape;5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7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12" name="Google Shape;512;p27"/>
          <p:cNvCxnSpPr>
            <a:stCxn id="509" idx="3"/>
            <a:endCxn id="455" idx="1"/>
          </p:cNvCxnSpPr>
          <p:nvPr/>
        </p:nvCxnSpPr>
        <p:spPr>
          <a:xfrm rot="10800000" flipH="1">
            <a:off x="1611099" y="1279593"/>
            <a:ext cx="1009200" cy="1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13" name="Google Shape;51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27"/>
          <p:cNvCxnSpPr>
            <a:endCxn id="481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27"/>
          <p:cNvCxnSpPr>
            <a:endCxn id="491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27"/>
          <p:cNvCxnSpPr>
            <a:stCxn id="498" idx="0"/>
            <a:endCxn id="506" idx="3"/>
          </p:cNvCxnSpPr>
          <p:nvPr/>
        </p:nvCxnSpPr>
        <p:spPr>
          <a:xfrm rot="5400000" flipH="1">
            <a:off x="7508363" y="723250"/>
            <a:ext cx="1330800" cy="9537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27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sz="800" b="1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20" name="Google Shape;520;p27"/>
          <p:cNvCxnSpPr>
            <a:stCxn id="519" idx="2"/>
            <a:endCxn id="449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27"/>
          <p:cNvSpPr/>
          <p:nvPr/>
        </p:nvSpPr>
        <p:spPr>
          <a:xfrm>
            <a:off x="4355225" y="1540413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4762175" y="87095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1622463" y="317980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6925725" y="156642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5426488" y="20252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7480050" y="269542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212800" y="3164500"/>
            <a:ext cx="428700" cy="3210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6a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1076038" y="3165700"/>
            <a:ext cx="490200" cy="3186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6b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2759138" y="3164500"/>
            <a:ext cx="428700" cy="3210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6c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6373675" y="111850"/>
            <a:ext cx="490200" cy="3210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6d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2006</Words>
  <Application>Microsoft Office PowerPoint</Application>
  <PresentationFormat>On-screen Show (16:9)</PresentationFormat>
  <Paragraphs>547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Red Hat Text Medium</vt:lpstr>
      <vt:lpstr>Calibri</vt:lpstr>
      <vt:lpstr>Red Hat Display</vt:lpstr>
      <vt:lpstr>Overpass SemiBold</vt:lpstr>
      <vt:lpstr>Arial</vt:lpstr>
      <vt:lpstr>Proxima Nova</vt:lpstr>
      <vt:lpstr>Red Hat Text</vt:lpstr>
      <vt:lpstr>Overpass Light</vt:lpstr>
      <vt:lpstr>Red Hat Display Medium</vt:lpstr>
      <vt:lpstr>Overpass</vt:lpstr>
      <vt:lpstr>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2</cp:revision>
  <dcterms:modified xsi:type="dcterms:W3CDTF">2023-01-22T20:30:45Z</dcterms:modified>
</cp:coreProperties>
</file>