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ed Hat Text Medium"/>
      <p:regular r:id="rId18"/>
      <p:bold r:id="rId19"/>
      <p:italic r:id="rId20"/>
      <p:boldItalic r:id="rId21"/>
    </p:embeddedFont>
    <p:embeddedFont>
      <p:font typeface="Overpass"/>
      <p:regular r:id="rId22"/>
      <p:bold r:id="rId23"/>
      <p:italic r:id="rId24"/>
      <p:boldItalic r:id="rId25"/>
    </p:embeddedFont>
    <p:embeddedFont>
      <p:font typeface="Red Hat Display Medium"/>
      <p:regular r:id="rId26"/>
      <p:bold r:id="rId27"/>
      <p:italic r:id="rId28"/>
      <p:boldItalic r:id="rId29"/>
    </p:embeddedFont>
    <p:embeddedFont>
      <p:font typeface="Overpass Light"/>
      <p:regular r:id="rId30"/>
      <p:bold r:id="rId31"/>
      <p:italic r:id="rId32"/>
      <p:boldItalic r:id="rId33"/>
    </p:embeddedFont>
    <p:embeddedFont>
      <p:font typeface="Red Hat Display"/>
      <p:regular r:id="rId34"/>
      <p:bold r:id="rId35"/>
      <p:italic r:id="rId36"/>
      <p:boldItalic r:id="rId37"/>
    </p:embeddedFont>
    <p:embeddedFont>
      <p:font typeface="Overpass SemiBold"/>
      <p:regular r:id="rId38"/>
      <p:bold r:id="rId39"/>
      <p:italic r:id="rId40"/>
      <p:boldItalic r:id="rId41"/>
    </p:embeddedFont>
    <p:embeddedFont>
      <p:font typeface="Red Hat Tex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SemiBold-italic.fntdata"/><Relationship Id="rId20" Type="http://schemas.openxmlformats.org/officeDocument/2006/relationships/font" Target="fonts/RedHatTextMedium-italic.fntdata"/><Relationship Id="rId42" Type="http://schemas.openxmlformats.org/officeDocument/2006/relationships/font" Target="fonts/RedHatText-regular.fntdata"/><Relationship Id="rId41" Type="http://schemas.openxmlformats.org/officeDocument/2006/relationships/font" Target="fonts/OverpassSemiBold-boldItalic.fntdata"/><Relationship Id="rId22" Type="http://schemas.openxmlformats.org/officeDocument/2006/relationships/font" Target="fonts/Overpass-regular.fntdata"/><Relationship Id="rId44" Type="http://schemas.openxmlformats.org/officeDocument/2006/relationships/font" Target="fonts/RedHatText-italic.fntdata"/><Relationship Id="rId21" Type="http://schemas.openxmlformats.org/officeDocument/2006/relationships/font" Target="fonts/RedHatTextMedium-boldItalic.fntdata"/><Relationship Id="rId43" Type="http://schemas.openxmlformats.org/officeDocument/2006/relationships/font" Target="fonts/RedHatText-bold.fntdata"/><Relationship Id="rId24" Type="http://schemas.openxmlformats.org/officeDocument/2006/relationships/font" Target="fonts/Overpass-italic.fntdata"/><Relationship Id="rId23" Type="http://schemas.openxmlformats.org/officeDocument/2006/relationships/font" Target="fonts/Overpass-bold.fntdata"/><Relationship Id="rId45" Type="http://schemas.openxmlformats.org/officeDocument/2006/relationships/font" Target="fonts/RedHatTex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edHatDisplayMedium-regular.fntdata"/><Relationship Id="rId25" Type="http://schemas.openxmlformats.org/officeDocument/2006/relationships/font" Target="fonts/Overpass-boldItalic.fntdata"/><Relationship Id="rId28" Type="http://schemas.openxmlformats.org/officeDocument/2006/relationships/font" Target="fonts/RedHatDisplayMedium-italic.fntdata"/><Relationship Id="rId27" Type="http://schemas.openxmlformats.org/officeDocument/2006/relationships/font" Target="fonts/RedHatDisplay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edHatDisplay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verpassLight-bold.fntdata"/><Relationship Id="rId30" Type="http://schemas.openxmlformats.org/officeDocument/2006/relationships/font" Target="fonts/OverpassLight-regular.fntdata"/><Relationship Id="rId11" Type="http://schemas.openxmlformats.org/officeDocument/2006/relationships/slide" Target="slides/slide6.xml"/><Relationship Id="rId33" Type="http://schemas.openxmlformats.org/officeDocument/2006/relationships/font" Target="fonts/Overpass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OverpassLight-italic.fntdata"/><Relationship Id="rId13" Type="http://schemas.openxmlformats.org/officeDocument/2006/relationships/slide" Target="slides/slide8.xml"/><Relationship Id="rId35" Type="http://schemas.openxmlformats.org/officeDocument/2006/relationships/font" Target="fonts/RedHatDisplay-bold.fntdata"/><Relationship Id="rId12" Type="http://schemas.openxmlformats.org/officeDocument/2006/relationships/slide" Target="slides/slide7.xml"/><Relationship Id="rId34" Type="http://schemas.openxmlformats.org/officeDocument/2006/relationships/font" Target="fonts/RedHatDisplay-regular.fntdata"/><Relationship Id="rId15" Type="http://schemas.openxmlformats.org/officeDocument/2006/relationships/font" Target="fonts/ProximaNova-bold.fntdata"/><Relationship Id="rId37" Type="http://schemas.openxmlformats.org/officeDocument/2006/relationships/font" Target="fonts/RedHatDisplay-boldItalic.fntdata"/><Relationship Id="rId14" Type="http://schemas.openxmlformats.org/officeDocument/2006/relationships/font" Target="fonts/ProximaNova-regular.fntdata"/><Relationship Id="rId36" Type="http://schemas.openxmlformats.org/officeDocument/2006/relationships/font" Target="fonts/RedHatDisplay-italic.fntdata"/><Relationship Id="rId17" Type="http://schemas.openxmlformats.org/officeDocument/2006/relationships/font" Target="fonts/ProximaNova-boldItalic.fntdata"/><Relationship Id="rId39" Type="http://schemas.openxmlformats.org/officeDocument/2006/relationships/font" Target="fonts/OverpassSemiBold-bold.fntdata"/><Relationship Id="rId16" Type="http://schemas.openxmlformats.org/officeDocument/2006/relationships/font" Target="fonts/ProximaNova-italic.fntdata"/><Relationship Id="rId38" Type="http://schemas.openxmlformats.org/officeDocument/2006/relationships/font" Target="fonts/OverpassSemiBold-regular.fntdata"/><Relationship Id="rId19" Type="http://schemas.openxmlformats.org/officeDocument/2006/relationships/font" Target="fonts/RedHatTextMedium-bold.fntdata"/><Relationship Id="rId18" Type="http://schemas.openxmlformats.org/officeDocument/2006/relationships/font" Target="fonts/RedHatText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4a0c8b64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c4a0c8b64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af4cec5f2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af4cec5f2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c4a0c8b6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c4a0c8b6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Understock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Inventory Analysis detects low stock levels and predicts inventory will become unavailable sooner than originally expected.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Inventory Control Tower alerted to the understock position.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Inventory Control Tower collects current inventory positions from stores, in-transit, warehouses plus future inventory positions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Inventory Control Tower collects future demand </a:t>
            </a:r>
            <a:r>
              <a:rPr lang="en-GB"/>
              <a:t>requirements</a:t>
            </a:r>
            <a:r>
              <a:rPr lang="en-GB"/>
              <a:t> from Demand Intelligence.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Colleague alerted and asked to take remediation action.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Colleague triggers Business Automation to remediate stock levels using a combination of options, including: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Ordering more stock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Adjusting stock positions within existing Supply Chain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Managing inventory held at existing stores or by moving existing inventory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Managing inventory held at existing warehouses or by moving existing inventory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c4a0c8b64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c4a0c8b64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Overstock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nventory Analysis detects high stock levels and predicts inventory will not be sold as quickly as expected.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Inventory Control Tower alerted to the overstock position.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Inventory Control Tower collects current inventory positions from stores, in-transit, warehouses plus future inventory positions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Inventory Control Tower collects future demand requirements from Demand Intelligence.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Colleague alerted and asked to take remediation action.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Colleague triggers Business Automation to remediate stock levels using a combination of options, including: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Product discounting and promotions.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Adjust stock positions within stores by moving stock between stores or warehouses to accelerate sales in conjunction with promotions.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Reduce future inventory requirements to slow down or stop replenishment.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Offering stock to partners for liquidation, destruction, donation, sale via alternative channels or to food-waste partners.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c4a0c8b64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c4a0c8b64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Product Timeliness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Demand Intelligence determines requirements for seasonal, product trends and time sensitive future inventory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Demand Intelligence informs Control Tower of future inventory to meet seasonal and product trends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Control Tower collects Inventory and Supply Chain Intelligence information to understand current position and ability to meet future demand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Control Tower determines current and future Inventory does not match inventory timeliness requirements for business and automates changes to Inventory via Fulfilment Optimistion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For any non-automated changes, alerts Colleague to take remediation action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Colleague runs “what-if” analysis in Control Tower to determine best course of actions using Inventory and Demand data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Colleague triggers Business Automation to remediate stock levels using a combination of options, including: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Adjust product orders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Managing inventory held at existing stores or by moving existing inventory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>
                <a:solidFill>
                  <a:schemeClr val="dk1"/>
                </a:solidFill>
              </a:rPr>
              <a:t>Select alternative products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Questions: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1, How to validate results of changes and decide if they improved sales performance?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b14e77740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b14e77740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Food Loss - Environmental Exception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1. Environmental event detected (e.g. Temp out of range, loss of power)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2. Notification sent to Risk Management 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3. Inv Ctrl Tower processes risk and determines that it needs remediation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4. Inv Controller notified and determines inspection of facility and inventory is needed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5a. Facilities personel performs remediation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5b. Inventory analyzed and remediated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b14e777402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b14e77740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Food Loss - Contamination/Recall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1. External notification of food safety event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2, Determine if supplier is affected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3. Determine if locations received affected 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4. Inv Ctrl Tower processes event data and creates remedediation 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5. Colleague remediates inventory and counts, then removes product from inventory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Location submits remediation data back to backend system for store credit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b14e777402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b14e777402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Food Loss - Shelf life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1. Inv Ctrl Tower hueristics determines product inventory is near its "Use by" date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2. Inspects current inventory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3. Notifies the Inv Controller to take action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4. Creates replenishment order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5. Engages partners (Charity, recycler) to remediate expired or near expired stock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9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8.png"/><Relationship Id="rId3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png"/><Relationship Id="rId3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png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Relationship Id="rId3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7.png"/><Relationship Id="rId3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png"/><Relationship Id="rId3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9pPr>
          </a:lstStyle>
          <a:p/>
        </p:txBody>
      </p:sp>
      <p:cxnSp>
        <p:nvCxnSpPr>
          <p:cNvPr id="113" name="Google Shape;113;p1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1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16" name="Google Shape;116;p11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18" name="Google Shape;118;p11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21" name="Google Shape;121;p1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3" name="Google Shape;123;p1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25" name="Google Shape;125;p12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30" name="Google Shape;130;p1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3" name="Google Shape;133;p13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37" name="Google Shape;137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b="1" sz="1400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b="1" sz="1400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b="1" sz="1400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b="1" sz="1400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b="1" sz="1400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b="1" sz="1400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b="1" sz="1400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b="1" sz="1400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b="1" sz="1400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cxnSp>
        <p:nvCxnSpPr>
          <p:cNvPr id="139" name="Google Shape;139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ck">
  <p:cSld name="CUSTOM_4_1">
    <p:bg>
      <p:bgPr>
        <a:solidFill>
          <a:srgbClr val="141414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9pPr>
          </a:lstStyle>
          <a:p/>
        </p:txBody>
      </p:sp>
      <p:cxnSp>
        <p:nvCxnSpPr>
          <p:cNvPr id="145" name="Google Shape;145;p1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47" name="Google Shape;147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0" name="Google Shape;150;p15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51" name="Google Shape;1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">
  <p:cSld name="CUSTOM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292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2921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2921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2921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2921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2921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55" name="Google Shape;155;p16"/>
          <p:cNvSpPr txBox="1"/>
          <p:nvPr>
            <p:ph idx="2" type="subTitle"/>
          </p:nvPr>
        </p:nvSpPr>
        <p:spPr>
          <a:xfrm>
            <a:off x="826650" y="929775"/>
            <a:ext cx="74907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b="0" i="0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826650" y="297025"/>
            <a:ext cx="7490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b="0" i="0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b="0" i="0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b="0" i="0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b="0" i="0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b="0" i="0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b="0" i="0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b="0" i="0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b="0" i="0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b="0" i="0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1">
  <p:cSld name="text 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685800" y="1085850"/>
            <a:ext cx="7772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11" type="ftr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2" type="body"/>
          </p:nvPr>
        </p:nvSpPr>
        <p:spPr>
          <a:xfrm>
            <a:off x="685800" y="16573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17"/>
          <p:cNvSpPr txBox="1"/>
          <p:nvPr>
            <p:ph idx="3" type="body"/>
          </p:nvPr>
        </p:nvSpPr>
        <p:spPr>
          <a:xfrm>
            <a:off x="685800" y="25717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66" name="Google Shape;166;p18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167" name="Google Shape;167;p1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2" name="Google Shape;172;p18"/>
          <p:cNvSpPr txBox="1"/>
          <p:nvPr>
            <p:ph idx="3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18"/>
          <p:cNvSpPr txBox="1"/>
          <p:nvPr>
            <p:ph idx="4" type="body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85750" lvl="1" marL="9144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7">
  <p:cSld name="Custom Layout 17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_18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8" name="Google Shape;178;p20"/>
          <p:cNvSpPr txBox="1"/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179" name="Google Shape;179;p2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>
            <p:ph idx="2" type="subTitle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3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30" name="Google Shape;30;p3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87" name="Google Shape;187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1"/>
          <p:cNvSpPr txBox="1"/>
          <p:nvPr>
            <p:ph idx="3" type="body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indent="-285750" lvl="1" marL="9144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indent="-285750" lvl="2" marL="13716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indent="-285750" lvl="3" marL="18288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indent="-285750" lvl="4" marL="22860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indent="-285750" lvl="5" marL="2743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indent="-285750" lvl="6" marL="32004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indent="-285750" lvl="7" marL="36576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indent="-285750" lvl="8" marL="4114800" rtl="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4">
  <p:cSld name="CUSTOM_4_25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95" name="Google Shape;195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97" name="Google Shape;197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PUBLIC</a:t>
            </a:r>
            <a:endParaRPr b="1" sz="5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704" cy="17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08" name="Google Shape;208;p23"/>
          <p:cNvCxnSpPr/>
          <p:nvPr/>
        </p:nvCxnSpPr>
        <p:spPr>
          <a:xfrm>
            <a:off x="3229613" y="1895119"/>
            <a:ext cx="0" cy="244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3"/>
          <p:cNvCxnSpPr/>
          <p:nvPr/>
        </p:nvCxnSpPr>
        <p:spPr>
          <a:xfrm>
            <a:off x="5914388" y="1895119"/>
            <a:ext cx="0" cy="244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0" name="Google Shape;210;p23"/>
          <p:cNvSpPr txBox="1"/>
          <p:nvPr>
            <p:ph idx="2" type="subTitle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11" name="Google Shape;211;p23"/>
          <p:cNvSpPr txBox="1"/>
          <p:nvPr>
            <p:ph idx="3" type="subTitle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12" name="Google Shape;212;p23"/>
          <p:cNvSpPr txBox="1"/>
          <p:nvPr>
            <p:ph idx="4" type="subTitle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13" name="Google Shape;213;p23"/>
          <p:cNvSpPr txBox="1"/>
          <p:nvPr>
            <p:ph idx="5" type="subTitle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14" name="Google Shape;214;p23"/>
          <p:cNvSpPr txBox="1"/>
          <p:nvPr>
            <p:ph idx="6" type="subTitle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15" name="Google Shape;215;p23"/>
          <p:cNvSpPr txBox="1"/>
          <p:nvPr>
            <p:ph idx="7" type="subTitle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216" name="Google Shape;216;p23"/>
          <p:cNvSpPr txBox="1"/>
          <p:nvPr>
            <p:ph idx="8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17" name="Google Shape;217;p23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18" name="Google Shape;218;p23"/>
          <p:cNvSpPr txBox="1"/>
          <p:nvPr>
            <p:ph idx="9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39" name="Google Shape;3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46" name="Google Shape;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51" name="Google Shape;51;p5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2" type="subTitle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6"/>
          <p:cNvSpPr txBox="1"/>
          <p:nvPr>
            <p:ph idx="3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69" name="Google Shape;6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" name="Google Shape;72;p7"/>
          <p:cNvSpPr txBox="1"/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anchorCtr="0" anchor="ctr" bIns="68575" lIns="377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2" type="subTitle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5" name="Google Shape;75;p7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8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8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8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8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79" name="Google Shape;79;p7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7">
            <a:alphaModFix/>
          </a:blip>
          <a:srcRect b="0" l="2326" r="2326" t="0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85" name="Google Shape;85;p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7" name="Google Shape;87;p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89" name="Google Shape;89;p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0" name="Google Shape;90;p8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9pPr>
          </a:lstStyle>
          <a:p/>
        </p:txBody>
      </p:sp>
      <p:pic>
        <p:nvPicPr>
          <p:cNvPr id="91" name="Google Shape;91;p8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94" name="Google Shape;94;p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6" name="Google Shape;96;p9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98" name="Google Shape;98;p9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9" name="Google Shape;99;p9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00" name="Google Shape;10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103" name="Google Shape;103;p1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5" name="Google Shape;105;p1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08" name="Google Shape;108;p10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-GB" sz="5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10" name="Google Shape;110;p10"/>
          <p:cNvSpPr txBox="1"/>
          <p:nvPr>
            <p:ph idx="3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26.png"/><Relationship Id="rId13" Type="http://schemas.openxmlformats.org/officeDocument/2006/relationships/image" Target="../media/image30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Relationship Id="rId15" Type="http://schemas.openxmlformats.org/officeDocument/2006/relationships/image" Target="../media/image32.png"/><Relationship Id="rId14" Type="http://schemas.openxmlformats.org/officeDocument/2006/relationships/image" Target="../media/image39.png"/><Relationship Id="rId17" Type="http://schemas.openxmlformats.org/officeDocument/2006/relationships/image" Target="../media/image36.png"/><Relationship Id="rId16" Type="http://schemas.openxmlformats.org/officeDocument/2006/relationships/image" Target="../media/image37.png"/><Relationship Id="rId5" Type="http://schemas.openxmlformats.org/officeDocument/2006/relationships/image" Target="../media/image19.png"/><Relationship Id="rId19" Type="http://schemas.openxmlformats.org/officeDocument/2006/relationships/image" Target="../media/image33.png"/><Relationship Id="rId6" Type="http://schemas.openxmlformats.org/officeDocument/2006/relationships/image" Target="../media/image25.png"/><Relationship Id="rId18" Type="http://schemas.openxmlformats.org/officeDocument/2006/relationships/image" Target="../media/image35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 </a:t>
            </a:r>
            <a:r>
              <a:rPr b="1" lang="en-GB" sz="110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Optimization</a:t>
            </a:r>
            <a:endParaRPr b="1" sz="110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736650" y="306741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cap="flat" cmpd="sng" w="19050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b="1" sz="140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113345" y="3127810"/>
            <a:ext cx="534000" cy="514200"/>
          </a:xfrm>
          <a:prstGeom prst="ellipse">
            <a:avLst/>
          </a:prstGeom>
          <a:noFill/>
          <a:ln cap="flat" cmpd="sng" w="19050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736650" y="2252755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 that can handle unexpected events and disruption are essential to business success</a:t>
            </a:r>
            <a:endParaRPr sz="100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54" y="31613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/>
          <p:nvPr/>
        </p:nvSpPr>
        <p:spPr>
          <a:xfrm>
            <a:off x="736650" y="3958325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149873" y="4022766"/>
            <a:ext cx="534000" cy="514200"/>
          </a:xfrm>
          <a:prstGeom prst="ellipse">
            <a:avLst/>
          </a:prstGeom>
          <a:noFill/>
          <a:ln cap="flat" cmpd="sng" w="19050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99" y="22640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Consumer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Control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Tower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-GB" sz="800"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b="1" sz="100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b="1" sz="100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b="1" sz="100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b="1" lang="en-GB" sz="8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b="1" lang="en-GB" sz="8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b="1" sz="80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6211000" y="3497575"/>
            <a:ext cx="848400" cy="648000"/>
          </a:xfrm>
          <a:prstGeom prst="upDownArrow">
            <a:avLst>
              <a:gd fmla="val 69449" name="adj1"/>
              <a:gd fmla="val 19707" name="adj2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b="1" sz="80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262" name="Google Shape;262;p24"/>
          <p:cNvCxnSpPr>
            <a:stCxn id="223" idx="3"/>
            <a:endCxn id="244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3" name="Google Shape;263;p24"/>
          <p:cNvCxnSpPr>
            <a:stCxn id="244" idx="3"/>
            <a:endCxn id="248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4" name="Google Shape;264;p24"/>
          <p:cNvCxnSpPr>
            <a:stCxn id="248" idx="3"/>
            <a:endCxn id="252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265" name="Google Shape;265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35669" y="41011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/>
          <p:nvPr/>
        </p:nvSpPr>
        <p:spPr>
          <a:xfrm>
            <a:off x="701677" y="2005250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282" name="Google Shape;282;p25"/>
          <p:cNvCxnSpPr>
            <a:stCxn id="283" idx="2"/>
            <a:endCxn id="284" idx="0"/>
          </p:cNvCxnSpPr>
          <p:nvPr/>
        </p:nvCxnSpPr>
        <p:spPr>
          <a:xfrm>
            <a:off x="741846" y="3892050"/>
            <a:ext cx="0" cy="32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5"/>
          <p:cNvCxnSpPr>
            <a:stCxn id="286" idx="2"/>
            <a:endCxn id="287" idx="1"/>
          </p:cNvCxnSpPr>
          <p:nvPr/>
        </p:nvCxnSpPr>
        <p:spPr>
          <a:xfrm>
            <a:off x="1567050" y="3895000"/>
            <a:ext cx="3300" cy="930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5"/>
          <p:cNvCxnSpPr/>
          <p:nvPr/>
        </p:nvCxnSpPr>
        <p:spPr>
          <a:xfrm>
            <a:off x="842200" y="298121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25"/>
          <p:cNvSpPr/>
          <p:nvPr/>
        </p:nvSpPr>
        <p:spPr>
          <a:xfrm>
            <a:off x="2620150" y="729875"/>
            <a:ext cx="5330100" cy="1099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290" name="Google Shape;290;p25"/>
          <p:cNvCxnSpPr/>
          <p:nvPr/>
        </p:nvCxnSpPr>
        <p:spPr>
          <a:xfrm>
            <a:off x="8039286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5"/>
          <p:cNvCxnSpPr/>
          <p:nvPr/>
        </p:nvCxnSpPr>
        <p:spPr>
          <a:xfrm>
            <a:off x="1564825" y="296406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5"/>
          <p:cNvCxnSpPr/>
          <p:nvPr/>
        </p:nvCxnSpPr>
        <p:spPr>
          <a:xfrm>
            <a:off x="2366189" y="2981217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5"/>
          <p:cNvCxnSpPr/>
          <p:nvPr/>
        </p:nvCxnSpPr>
        <p:spPr>
          <a:xfrm>
            <a:off x="3165025" y="296406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5"/>
          <p:cNvCxnSpPr/>
          <p:nvPr/>
        </p:nvCxnSpPr>
        <p:spPr>
          <a:xfrm>
            <a:off x="4003225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5"/>
          <p:cNvCxnSpPr/>
          <p:nvPr/>
        </p:nvCxnSpPr>
        <p:spPr>
          <a:xfrm>
            <a:off x="4802059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5"/>
          <p:cNvCxnSpPr/>
          <p:nvPr/>
        </p:nvCxnSpPr>
        <p:spPr>
          <a:xfrm>
            <a:off x="5564056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5"/>
          <p:cNvCxnSpPr/>
          <p:nvPr/>
        </p:nvCxnSpPr>
        <p:spPr>
          <a:xfrm>
            <a:off x="6402253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5"/>
          <p:cNvCxnSpPr/>
          <p:nvPr/>
        </p:nvCxnSpPr>
        <p:spPr>
          <a:xfrm>
            <a:off x="7164250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5"/>
          <p:cNvSpPr/>
          <p:nvPr/>
        </p:nvSpPr>
        <p:spPr>
          <a:xfrm>
            <a:off x="539175" y="2624200"/>
            <a:ext cx="7694100" cy="415200"/>
          </a:xfrm>
          <a:prstGeom prst="rect">
            <a:avLst/>
          </a:prstGeom>
          <a:solidFill>
            <a:srgbClr val="EBEB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0" name="Google Shape;300;p25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Optimization</a:t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6925719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2071898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1280612" y="4460540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2620150" y="1905400"/>
            <a:ext cx="5330100" cy="1764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6157150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5322077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4482533" y="4137100"/>
            <a:ext cx="656700" cy="748400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308" name="Google Shape;308;p25"/>
          <p:cNvCxnSpPr/>
          <p:nvPr/>
        </p:nvCxnSpPr>
        <p:spPr>
          <a:xfrm>
            <a:off x="5158525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5"/>
          <p:cNvCxnSpPr/>
          <p:nvPr/>
        </p:nvCxnSpPr>
        <p:spPr>
          <a:xfrm>
            <a:off x="5961673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5"/>
          <p:cNvCxnSpPr/>
          <p:nvPr/>
        </p:nvCxnSpPr>
        <p:spPr>
          <a:xfrm>
            <a:off x="6640615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5"/>
          <p:cNvSpPr/>
          <p:nvPr/>
        </p:nvSpPr>
        <p:spPr>
          <a:xfrm>
            <a:off x="4270475" y="2096338"/>
            <a:ext cx="490200" cy="513300"/>
          </a:xfrm>
          <a:prstGeom prst="upDownArrow">
            <a:avLst>
              <a:gd fmla="val 54496" name="adj1"/>
              <a:gd fmla="val 32464" name="adj2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1276769" y="4824899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3632554" y="4150576"/>
            <a:ext cx="748800" cy="748400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1276780" y="4096200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86" name="Google Shape;286;p25"/>
          <p:cNvSpPr/>
          <p:nvPr/>
        </p:nvSpPr>
        <p:spPr>
          <a:xfrm>
            <a:off x="1192650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3617089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3541675" y="870950"/>
            <a:ext cx="4231500" cy="29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</a:t>
            </a: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Control Tower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5289925" y="1227450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2000796" y="3343600"/>
            <a:ext cx="748800" cy="54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-  Intelligence, Trends, Sources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2808943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4820725" y="2096338"/>
            <a:ext cx="490200" cy="513300"/>
          </a:xfrm>
          <a:prstGeom prst="upDownArrow">
            <a:avLst>
              <a:gd fmla="val 54496" name="adj1"/>
              <a:gd fmla="val 32464" name="adj2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4137585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6203273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6157144" y="1227450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</a:t>
            </a: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Risk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3555487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Fulfilment Optimisation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4" name="Google Shape;324;p25"/>
          <p:cNvSpPr/>
          <p:nvPr/>
        </p:nvSpPr>
        <p:spPr>
          <a:xfrm>
            <a:off x="4422706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</a:t>
            </a: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Analysis and AI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7024368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4425236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5233382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8" name="Google Shape;328;p25"/>
          <p:cNvSpPr/>
          <p:nvPr/>
        </p:nvSpPr>
        <p:spPr>
          <a:xfrm>
            <a:off x="6041528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</a:t>
            </a: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6849675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7687875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7800755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8255063" y="1865500"/>
            <a:ext cx="791100" cy="3810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333" name="Google Shape;3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3775" y="224650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5"/>
          <p:cNvSpPr txBox="1"/>
          <p:nvPr/>
        </p:nvSpPr>
        <p:spPr>
          <a:xfrm>
            <a:off x="7983110" y="1033325"/>
            <a:ext cx="6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5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35" name="Google Shape;335;p25"/>
          <p:cNvCxnSpPr>
            <a:stCxn id="332" idx="2"/>
            <a:endCxn id="330" idx="3"/>
          </p:cNvCxnSpPr>
          <p:nvPr/>
        </p:nvCxnSpPr>
        <p:spPr>
          <a:xfrm rot="5400000">
            <a:off x="7857863" y="2825350"/>
            <a:ext cx="1371600" cy="2139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5"/>
          <p:cNvCxnSpPr>
            <a:endCxn id="299" idx="3"/>
          </p:cNvCxnSpPr>
          <p:nvPr/>
        </p:nvCxnSpPr>
        <p:spPr>
          <a:xfrm flipH="1">
            <a:off x="8233275" y="2830600"/>
            <a:ext cx="428700" cy="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25"/>
          <p:cNvSpPr/>
          <p:nvPr/>
        </p:nvSpPr>
        <p:spPr>
          <a:xfrm>
            <a:off x="3633796" y="415239"/>
            <a:ext cx="9519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Consumer</a:t>
            </a:r>
            <a:br>
              <a:rPr b="1" lang="en-GB" sz="700">
                <a:solidFill>
                  <a:schemeClr val="lt1"/>
                </a:solidFill>
              </a:rPr>
            </a:br>
            <a:r>
              <a:rPr b="1" lang="en-GB" sz="700">
                <a:solidFill>
                  <a:schemeClr val="lt1"/>
                </a:solidFill>
              </a:rPr>
              <a:t>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4829005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Colleague 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5866113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Supplier 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6903221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Logistics Apps</a:t>
            </a:r>
            <a:endParaRPr b="1" sz="700">
              <a:solidFill>
                <a:schemeClr val="lt1"/>
              </a:solidFill>
            </a:endParaRPr>
          </a:p>
        </p:txBody>
      </p:sp>
      <p:pic>
        <p:nvPicPr>
          <p:cNvPr id="341" name="Google Shape;3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43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68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200" y="1161343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6450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5"/>
          <p:cNvSpPr txBox="1"/>
          <p:nvPr/>
        </p:nvSpPr>
        <p:spPr>
          <a:xfrm>
            <a:off x="1117250" y="1296390"/>
            <a:ext cx="7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Controller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346" name="Google Shape;346;p25"/>
          <p:cNvCxnSpPr>
            <a:stCxn id="343" idx="3"/>
            <a:endCxn id="289" idx="1"/>
          </p:cNvCxnSpPr>
          <p:nvPr/>
        </p:nvCxnSpPr>
        <p:spPr>
          <a:xfrm flipH="1" rot="10800000">
            <a:off x="1611099" y="1279593"/>
            <a:ext cx="1009200" cy="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347" name="Google Shape;3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1575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25"/>
          <p:cNvCxnSpPr>
            <a:endCxn id="315" idx="3"/>
          </p:cNvCxnSpPr>
          <p:nvPr/>
        </p:nvCxnSpPr>
        <p:spPr>
          <a:xfrm rot="10800000">
            <a:off x="7773175" y="1016150"/>
            <a:ext cx="8685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5"/>
          <p:cNvCxnSpPr>
            <a:endCxn id="325" idx="3"/>
          </p:cNvCxnSpPr>
          <p:nvPr/>
        </p:nvCxnSpPr>
        <p:spPr>
          <a:xfrm flipH="1">
            <a:off x="7773168" y="1500288"/>
            <a:ext cx="882300" cy="4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5"/>
          <p:cNvCxnSpPr>
            <a:stCxn id="332" idx="0"/>
            <a:endCxn id="340" idx="3"/>
          </p:cNvCxnSpPr>
          <p:nvPr/>
        </p:nvCxnSpPr>
        <p:spPr>
          <a:xfrm flipH="1" rot="5400000">
            <a:off x="7508363" y="723250"/>
            <a:ext cx="1330800" cy="9537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25"/>
          <p:cNvSpPr txBox="1"/>
          <p:nvPr/>
        </p:nvSpPr>
        <p:spPr>
          <a:xfrm>
            <a:off x="2626350" y="739200"/>
            <a:ext cx="86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Inventory Optimisation Platform</a:t>
            </a:r>
            <a:endParaRPr b="1" sz="800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367446" y="3343350"/>
            <a:ext cx="748800" cy="54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496752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52" name="Google Shape;352;p25"/>
          <p:cNvSpPr/>
          <p:nvPr/>
        </p:nvSpPr>
        <p:spPr>
          <a:xfrm>
            <a:off x="597099" y="2081450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496749" y="2185525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POS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354" name="Google Shape;354;p25"/>
          <p:cNvCxnSpPr>
            <a:stCxn id="353" idx="2"/>
            <a:endCxn id="283" idx="0"/>
          </p:cNvCxnSpPr>
          <p:nvPr/>
        </p:nvCxnSpPr>
        <p:spPr>
          <a:xfrm>
            <a:off x="741849" y="2424325"/>
            <a:ext cx="0" cy="91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/>
          <p:nvPr/>
        </p:nvSpPr>
        <p:spPr>
          <a:xfrm>
            <a:off x="701677" y="2005250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360" name="Google Shape;360;p26"/>
          <p:cNvCxnSpPr>
            <a:stCxn id="361" idx="2"/>
            <a:endCxn id="362" idx="0"/>
          </p:cNvCxnSpPr>
          <p:nvPr/>
        </p:nvCxnSpPr>
        <p:spPr>
          <a:xfrm>
            <a:off x="741846" y="3892050"/>
            <a:ext cx="0" cy="32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6"/>
          <p:cNvCxnSpPr>
            <a:stCxn id="364" idx="2"/>
            <a:endCxn id="365" idx="1"/>
          </p:cNvCxnSpPr>
          <p:nvPr/>
        </p:nvCxnSpPr>
        <p:spPr>
          <a:xfrm>
            <a:off x="1567050" y="3895000"/>
            <a:ext cx="3300" cy="930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6"/>
          <p:cNvCxnSpPr/>
          <p:nvPr/>
        </p:nvCxnSpPr>
        <p:spPr>
          <a:xfrm>
            <a:off x="842200" y="298121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26"/>
          <p:cNvSpPr/>
          <p:nvPr/>
        </p:nvSpPr>
        <p:spPr>
          <a:xfrm>
            <a:off x="2620150" y="729875"/>
            <a:ext cx="5330100" cy="1099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368" name="Google Shape;368;p26"/>
          <p:cNvCxnSpPr/>
          <p:nvPr/>
        </p:nvCxnSpPr>
        <p:spPr>
          <a:xfrm>
            <a:off x="8039286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6"/>
          <p:cNvCxnSpPr/>
          <p:nvPr/>
        </p:nvCxnSpPr>
        <p:spPr>
          <a:xfrm>
            <a:off x="1564825" y="296406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6"/>
          <p:cNvCxnSpPr/>
          <p:nvPr/>
        </p:nvCxnSpPr>
        <p:spPr>
          <a:xfrm>
            <a:off x="2366189" y="2981217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6"/>
          <p:cNvCxnSpPr/>
          <p:nvPr/>
        </p:nvCxnSpPr>
        <p:spPr>
          <a:xfrm>
            <a:off x="3165025" y="296406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6"/>
          <p:cNvCxnSpPr/>
          <p:nvPr/>
        </p:nvCxnSpPr>
        <p:spPr>
          <a:xfrm>
            <a:off x="4003225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6"/>
          <p:cNvCxnSpPr/>
          <p:nvPr/>
        </p:nvCxnSpPr>
        <p:spPr>
          <a:xfrm>
            <a:off x="4802059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6"/>
          <p:cNvCxnSpPr/>
          <p:nvPr/>
        </p:nvCxnSpPr>
        <p:spPr>
          <a:xfrm>
            <a:off x="5564056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6"/>
          <p:cNvCxnSpPr/>
          <p:nvPr/>
        </p:nvCxnSpPr>
        <p:spPr>
          <a:xfrm>
            <a:off x="6402253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6"/>
          <p:cNvCxnSpPr/>
          <p:nvPr/>
        </p:nvCxnSpPr>
        <p:spPr>
          <a:xfrm>
            <a:off x="7164250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26"/>
          <p:cNvSpPr/>
          <p:nvPr/>
        </p:nvSpPr>
        <p:spPr>
          <a:xfrm>
            <a:off x="539175" y="2624200"/>
            <a:ext cx="7694100" cy="415200"/>
          </a:xfrm>
          <a:prstGeom prst="rect">
            <a:avLst/>
          </a:prstGeom>
          <a:solidFill>
            <a:srgbClr val="EBEB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78" name="Google Shape;378;p2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Optimization - </a:t>
            </a:r>
            <a:br>
              <a:rPr lang="en-GB"/>
            </a:br>
            <a:r>
              <a:rPr lang="en-GB"/>
              <a:t>Understock</a:t>
            </a:r>
            <a:endParaRPr/>
          </a:p>
        </p:txBody>
      </p:sp>
      <p:sp>
        <p:nvSpPr>
          <p:cNvPr id="379" name="Google Shape;379;p26"/>
          <p:cNvSpPr/>
          <p:nvPr/>
        </p:nvSpPr>
        <p:spPr>
          <a:xfrm>
            <a:off x="6925719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80" name="Google Shape;380;p26"/>
          <p:cNvSpPr/>
          <p:nvPr/>
        </p:nvSpPr>
        <p:spPr>
          <a:xfrm>
            <a:off x="2071898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1280612" y="4460540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82" name="Google Shape;382;p26"/>
          <p:cNvSpPr/>
          <p:nvPr/>
        </p:nvSpPr>
        <p:spPr>
          <a:xfrm>
            <a:off x="2620150" y="1905400"/>
            <a:ext cx="5330100" cy="1764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83" name="Google Shape;383;p26"/>
          <p:cNvSpPr/>
          <p:nvPr/>
        </p:nvSpPr>
        <p:spPr>
          <a:xfrm>
            <a:off x="6157150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84" name="Google Shape;384;p26"/>
          <p:cNvSpPr/>
          <p:nvPr/>
        </p:nvSpPr>
        <p:spPr>
          <a:xfrm>
            <a:off x="5322077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85" name="Google Shape;385;p26"/>
          <p:cNvSpPr/>
          <p:nvPr/>
        </p:nvSpPr>
        <p:spPr>
          <a:xfrm>
            <a:off x="4482533" y="4137100"/>
            <a:ext cx="656700" cy="748400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386" name="Google Shape;386;p26"/>
          <p:cNvCxnSpPr/>
          <p:nvPr/>
        </p:nvCxnSpPr>
        <p:spPr>
          <a:xfrm>
            <a:off x="5158525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6"/>
          <p:cNvCxnSpPr/>
          <p:nvPr/>
        </p:nvCxnSpPr>
        <p:spPr>
          <a:xfrm>
            <a:off x="5961673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6"/>
          <p:cNvCxnSpPr/>
          <p:nvPr/>
        </p:nvCxnSpPr>
        <p:spPr>
          <a:xfrm>
            <a:off x="6640615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26"/>
          <p:cNvSpPr/>
          <p:nvPr/>
        </p:nvSpPr>
        <p:spPr>
          <a:xfrm>
            <a:off x="4270475" y="2096338"/>
            <a:ext cx="490200" cy="513300"/>
          </a:xfrm>
          <a:prstGeom prst="upDownArrow">
            <a:avLst>
              <a:gd fmla="val 54496" name="adj1"/>
              <a:gd fmla="val 32464" name="adj2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65" name="Google Shape;365;p26"/>
          <p:cNvSpPr/>
          <p:nvPr/>
        </p:nvSpPr>
        <p:spPr>
          <a:xfrm>
            <a:off x="1276769" y="4824899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0" name="Google Shape;390;p26"/>
          <p:cNvSpPr/>
          <p:nvPr/>
        </p:nvSpPr>
        <p:spPr>
          <a:xfrm>
            <a:off x="3632554" y="4150576"/>
            <a:ext cx="748800" cy="748400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1" name="Google Shape;391;p26"/>
          <p:cNvSpPr/>
          <p:nvPr/>
        </p:nvSpPr>
        <p:spPr>
          <a:xfrm>
            <a:off x="1276780" y="4096200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64" name="Google Shape;364;p26"/>
          <p:cNvSpPr/>
          <p:nvPr/>
        </p:nvSpPr>
        <p:spPr>
          <a:xfrm>
            <a:off x="1192650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3617089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3" name="Google Shape;393;p26"/>
          <p:cNvSpPr/>
          <p:nvPr/>
        </p:nvSpPr>
        <p:spPr>
          <a:xfrm>
            <a:off x="3541675" y="870950"/>
            <a:ext cx="4231500" cy="29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 Control Tower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5289925" y="1227450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2000796" y="3343600"/>
            <a:ext cx="748800" cy="54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-  Intelligence, Trends, Sources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2808943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4820725" y="2096338"/>
            <a:ext cx="490200" cy="513300"/>
          </a:xfrm>
          <a:prstGeom prst="upDownArrow">
            <a:avLst>
              <a:gd fmla="val 54496" name="adj1"/>
              <a:gd fmla="val 32464" name="adj2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4137585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6203273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6157144" y="1227450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Risk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3555487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Fulfilment Optimisation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4422706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Analysis and AI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3" name="Google Shape;403;p26"/>
          <p:cNvSpPr/>
          <p:nvPr/>
        </p:nvSpPr>
        <p:spPr>
          <a:xfrm>
            <a:off x="7024368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4" name="Google Shape;404;p26"/>
          <p:cNvSpPr/>
          <p:nvPr/>
        </p:nvSpPr>
        <p:spPr>
          <a:xfrm>
            <a:off x="4425236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5233382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6041528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6849675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7687875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7800755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10" name="Google Shape;410;p26"/>
          <p:cNvSpPr/>
          <p:nvPr/>
        </p:nvSpPr>
        <p:spPr>
          <a:xfrm>
            <a:off x="8255063" y="1865500"/>
            <a:ext cx="791100" cy="3810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411" name="Google Shape;4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3775" y="224650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6"/>
          <p:cNvSpPr txBox="1"/>
          <p:nvPr/>
        </p:nvSpPr>
        <p:spPr>
          <a:xfrm>
            <a:off x="7983110" y="1033325"/>
            <a:ext cx="6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5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13" name="Google Shape;413;p26"/>
          <p:cNvCxnSpPr>
            <a:stCxn id="410" idx="2"/>
            <a:endCxn id="408" idx="3"/>
          </p:cNvCxnSpPr>
          <p:nvPr/>
        </p:nvCxnSpPr>
        <p:spPr>
          <a:xfrm rot="5400000">
            <a:off x="7857863" y="2825350"/>
            <a:ext cx="1371600" cy="2139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26"/>
          <p:cNvCxnSpPr>
            <a:endCxn id="377" idx="3"/>
          </p:cNvCxnSpPr>
          <p:nvPr/>
        </p:nvCxnSpPr>
        <p:spPr>
          <a:xfrm flipH="1">
            <a:off x="8233275" y="2830600"/>
            <a:ext cx="428700" cy="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26"/>
          <p:cNvSpPr/>
          <p:nvPr/>
        </p:nvSpPr>
        <p:spPr>
          <a:xfrm>
            <a:off x="3633796" y="415239"/>
            <a:ext cx="9519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Consumer</a:t>
            </a:r>
            <a:br>
              <a:rPr b="1" lang="en-GB" sz="700">
                <a:solidFill>
                  <a:schemeClr val="lt1"/>
                </a:solidFill>
              </a:rPr>
            </a:br>
            <a:r>
              <a:rPr b="1" lang="en-GB" sz="700">
                <a:solidFill>
                  <a:schemeClr val="lt1"/>
                </a:solidFill>
              </a:rPr>
              <a:t>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416" name="Google Shape;416;p26"/>
          <p:cNvSpPr/>
          <p:nvPr/>
        </p:nvSpPr>
        <p:spPr>
          <a:xfrm>
            <a:off x="4829005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Colleague 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5866113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Supplier 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6903221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Logistics Apps</a:t>
            </a:r>
            <a:endParaRPr b="1" sz="700">
              <a:solidFill>
                <a:schemeClr val="lt1"/>
              </a:solidFill>
            </a:endParaRPr>
          </a:p>
        </p:txBody>
      </p:sp>
      <p:pic>
        <p:nvPicPr>
          <p:cNvPr id="419" name="Google Shape;4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43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68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200" y="1161343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6450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6"/>
          <p:cNvSpPr txBox="1"/>
          <p:nvPr/>
        </p:nvSpPr>
        <p:spPr>
          <a:xfrm>
            <a:off x="1117250" y="1296390"/>
            <a:ext cx="7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Controller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424" name="Google Shape;424;p26"/>
          <p:cNvCxnSpPr>
            <a:stCxn id="421" idx="3"/>
            <a:endCxn id="367" idx="1"/>
          </p:cNvCxnSpPr>
          <p:nvPr/>
        </p:nvCxnSpPr>
        <p:spPr>
          <a:xfrm flipH="1" rot="10800000">
            <a:off x="1611099" y="1279593"/>
            <a:ext cx="1009200" cy="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25" name="Google Shape;4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1575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6" name="Google Shape;426;p26"/>
          <p:cNvCxnSpPr>
            <a:endCxn id="393" idx="3"/>
          </p:cNvCxnSpPr>
          <p:nvPr/>
        </p:nvCxnSpPr>
        <p:spPr>
          <a:xfrm rot="10800000">
            <a:off x="7773175" y="1016150"/>
            <a:ext cx="8685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26"/>
          <p:cNvCxnSpPr>
            <a:endCxn id="403" idx="3"/>
          </p:cNvCxnSpPr>
          <p:nvPr/>
        </p:nvCxnSpPr>
        <p:spPr>
          <a:xfrm flipH="1">
            <a:off x="7773168" y="1500288"/>
            <a:ext cx="882300" cy="4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26"/>
          <p:cNvCxnSpPr>
            <a:stCxn id="410" idx="0"/>
            <a:endCxn id="418" idx="3"/>
          </p:cNvCxnSpPr>
          <p:nvPr/>
        </p:nvCxnSpPr>
        <p:spPr>
          <a:xfrm flipH="1" rot="5400000">
            <a:off x="7508363" y="723250"/>
            <a:ext cx="1330800" cy="9537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26"/>
          <p:cNvSpPr txBox="1"/>
          <p:nvPr/>
        </p:nvSpPr>
        <p:spPr>
          <a:xfrm>
            <a:off x="2626350" y="739200"/>
            <a:ext cx="86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Inventory Optimisation Platform</a:t>
            </a:r>
            <a:endParaRPr b="1" sz="800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61" name="Google Shape;361;p26"/>
          <p:cNvSpPr/>
          <p:nvPr/>
        </p:nvSpPr>
        <p:spPr>
          <a:xfrm>
            <a:off x="367446" y="3343350"/>
            <a:ext cx="748800" cy="54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62" name="Google Shape;362;p26"/>
          <p:cNvSpPr/>
          <p:nvPr/>
        </p:nvSpPr>
        <p:spPr>
          <a:xfrm>
            <a:off x="496752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597099" y="2081450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496749" y="2185525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POS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432" name="Google Shape;432;p26"/>
          <p:cNvCxnSpPr>
            <a:stCxn id="431" idx="2"/>
            <a:endCxn id="361" idx="0"/>
          </p:cNvCxnSpPr>
          <p:nvPr/>
        </p:nvCxnSpPr>
        <p:spPr>
          <a:xfrm>
            <a:off x="741849" y="2424325"/>
            <a:ext cx="0" cy="91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26"/>
          <p:cNvSpPr/>
          <p:nvPr/>
        </p:nvSpPr>
        <p:spPr>
          <a:xfrm>
            <a:off x="4355225" y="1540413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1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34" name="Google Shape;434;p26"/>
          <p:cNvSpPr/>
          <p:nvPr/>
        </p:nvSpPr>
        <p:spPr>
          <a:xfrm>
            <a:off x="4762175" y="870950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2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35" name="Google Shape;435;p26"/>
          <p:cNvSpPr/>
          <p:nvPr/>
        </p:nvSpPr>
        <p:spPr>
          <a:xfrm>
            <a:off x="1622463" y="3179800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36" name="Google Shape;436;p26"/>
          <p:cNvSpPr/>
          <p:nvPr/>
        </p:nvSpPr>
        <p:spPr>
          <a:xfrm>
            <a:off x="6925725" y="1566425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4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5426488" y="202525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38" name="Google Shape;438;p26"/>
          <p:cNvSpPr/>
          <p:nvPr/>
        </p:nvSpPr>
        <p:spPr>
          <a:xfrm>
            <a:off x="7480050" y="2695425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39" name="Google Shape;439;p26"/>
          <p:cNvSpPr/>
          <p:nvPr/>
        </p:nvSpPr>
        <p:spPr>
          <a:xfrm>
            <a:off x="2759125" y="3164500"/>
            <a:ext cx="428700" cy="3210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6a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40" name="Google Shape;440;p26"/>
          <p:cNvSpPr/>
          <p:nvPr/>
        </p:nvSpPr>
        <p:spPr>
          <a:xfrm>
            <a:off x="5136763" y="3165700"/>
            <a:ext cx="490200" cy="3186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6b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41" name="Google Shape;441;p26"/>
          <p:cNvSpPr/>
          <p:nvPr/>
        </p:nvSpPr>
        <p:spPr>
          <a:xfrm>
            <a:off x="1078475" y="3164500"/>
            <a:ext cx="428700" cy="3210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6c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42" name="Google Shape;442;p26"/>
          <p:cNvSpPr/>
          <p:nvPr/>
        </p:nvSpPr>
        <p:spPr>
          <a:xfrm>
            <a:off x="3580775" y="3164500"/>
            <a:ext cx="490200" cy="3210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6d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7"/>
          <p:cNvSpPr/>
          <p:nvPr/>
        </p:nvSpPr>
        <p:spPr>
          <a:xfrm>
            <a:off x="701677" y="2005250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448" name="Google Shape;448;p27"/>
          <p:cNvCxnSpPr>
            <a:stCxn id="449" idx="2"/>
            <a:endCxn id="450" idx="0"/>
          </p:cNvCxnSpPr>
          <p:nvPr/>
        </p:nvCxnSpPr>
        <p:spPr>
          <a:xfrm>
            <a:off x="741846" y="3892050"/>
            <a:ext cx="0" cy="32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7"/>
          <p:cNvCxnSpPr>
            <a:stCxn id="452" idx="2"/>
            <a:endCxn id="453" idx="1"/>
          </p:cNvCxnSpPr>
          <p:nvPr/>
        </p:nvCxnSpPr>
        <p:spPr>
          <a:xfrm>
            <a:off x="1567050" y="3895000"/>
            <a:ext cx="3300" cy="930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7"/>
          <p:cNvCxnSpPr/>
          <p:nvPr/>
        </p:nvCxnSpPr>
        <p:spPr>
          <a:xfrm>
            <a:off x="842200" y="298121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27"/>
          <p:cNvSpPr/>
          <p:nvPr/>
        </p:nvSpPr>
        <p:spPr>
          <a:xfrm>
            <a:off x="2620150" y="729875"/>
            <a:ext cx="5330100" cy="1099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456" name="Google Shape;456;p27"/>
          <p:cNvCxnSpPr/>
          <p:nvPr/>
        </p:nvCxnSpPr>
        <p:spPr>
          <a:xfrm>
            <a:off x="8039286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7"/>
          <p:cNvCxnSpPr/>
          <p:nvPr/>
        </p:nvCxnSpPr>
        <p:spPr>
          <a:xfrm>
            <a:off x="1564825" y="296406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7"/>
          <p:cNvCxnSpPr/>
          <p:nvPr/>
        </p:nvCxnSpPr>
        <p:spPr>
          <a:xfrm>
            <a:off x="2366189" y="2981217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7"/>
          <p:cNvCxnSpPr/>
          <p:nvPr/>
        </p:nvCxnSpPr>
        <p:spPr>
          <a:xfrm>
            <a:off x="3165025" y="296406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7"/>
          <p:cNvCxnSpPr/>
          <p:nvPr/>
        </p:nvCxnSpPr>
        <p:spPr>
          <a:xfrm>
            <a:off x="4003225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27"/>
          <p:cNvCxnSpPr/>
          <p:nvPr/>
        </p:nvCxnSpPr>
        <p:spPr>
          <a:xfrm>
            <a:off x="4802059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27"/>
          <p:cNvCxnSpPr/>
          <p:nvPr/>
        </p:nvCxnSpPr>
        <p:spPr>
          <a:xfrm>
            <a:off x="5564056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27"/>
          <p:cNvCxnSpPr/>
          <p:nvPr/>
        </p:nvCxnSpPr>
        <p:spPr>
          <a:xfrm>
            <a:off x="6402253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7"/>
          <p:cNvCxnSpPr/>
          <p:nvPr/>
        </p:nvCxnSpPr>
        <p:spPr>
          <a:xfrm>
            <a:off x="7164250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27"/>
          <p:cNvSpPr/>
          <p:nvPr/>
        </p:nvSpPr>
        <p:spPr>
          <a:xfrm>
            <a:off x="539175" y="2624200"/>
            <a:ext cx="7694100" cy="415200"/>
          </a:xfrm>
          <a:prstGeom prst="rect">
            <a:avLst/>
          </a:prstGeom>
          <a:solidFill>
            <a:srgbClr val="EBEB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66" name="Google Shape;466;p27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Optimization - </a:t>
            </a:r>
            <a:br>
              <a:rPr lang="en-GB"/>
            </a:br>
            <a:r>
              <a:rPr lang="en-GB"/>
              <a:t>Overstock</a:t>
            </a: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6925719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2071898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1280612" y="4460540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2620150" y="1905400"/>
            <a:ext cx="5330100" cy="1764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6157150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5322077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4482533" y="4137100"/>
            <a:ext cx="656700" cy="748400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474" name="Google Shape;474;p27"/>
          <p:cNvCxnSpPr/>
          <p:nvPr/>
        </p:nvCxnSpPr>
        <p:spPr>
          <a:xfrm>
            <a:off x="5158525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7"/>
          <p:cNvCxnSpPr/>
          <p:nvPr/>
        </p:nvCxnSpPr>
        <p:spPr>
          <a:xfrm>
            <a:off x="5961673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7"/>
          <p:cNvCxnSpPr/>
          <p:nvPr/>
        </p:nvCxnSpPr>
        <p:spPr>
          <a:xfrm>
            <a:off x="6640615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27"/>
          <p:cNvSpPr/>
          <p:nvPr/>
        </p:nvSpPr>
        <p:spPr>
          <a:xfrm>
            <a:off x="4270475" y="2096338"/>
            <a:ext cx="490200" cy="513300"/>
          </a:xfrm>
          <a:prstGeom prst="upDownArrow">
            <a:avLst>
              <a:gd fmla="val 54496" name="adj1"/>
              <a:gd fmla="val 32464" name="adj2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1276769" y="4824899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3632554" y="4150576"/>
            <a:ext cx="748800" cy="748400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1276780" y="4096200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1192650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3617089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3541675" y="870950"/>
            <a:ext cx="4231500" cy="29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 Control Tower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5289925" y="1227450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2000796" y="3343600"/>
            <a:ext cx="748800" cy="54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-  Intelligence, Trends, Sources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2808943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4820725" y="2096338"/>
            <a:ext cx="490200" cy="513300"/>
          </a:xfrm>
          <a:prstGeom prst="upDownArrow">
            <a:avLst>
              <a:gd fmla="val 54496" name="adj1"/>
              <a:gd fmla="val 32464" name="adj2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4137585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6203273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6157144" y="1227450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Risk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3555487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Fulfilment Optimisation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4422706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Analysis and AI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7024368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4425236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5233382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6041528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6849675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7687875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7800755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8255063" y="1865500"/>
            <a:ext cx="791100" cy="3810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499" name="Google Shape;4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3775" y="224650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7"/>
          <p:cNvSpPr txBox="1"/>
          <p:nvPr/>
        </p:nvSpPr>
        <p:spPr>
          <a:xfrm>
            <a:off x="7983110" y="1033325"/>
            <a:ext cx="6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5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01" name="Google Shape;501;p27"/>
          <p:cNvCxnSpPr>
            <a:stCxn id="498" idx="2"/>
            <a:endCxn id="496" idx="3"/>
          </p:cNvCxnSpPr>
          <p:nvPr/>
        </p:nvCxnSpPr>
        <p:spPr>
          <a:xfrm rot="5400000">
            <a:off x="7857863" y="2825350"/>
            <a:ext cx="1371600" cy="2139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27"/>
          <p:cNvCxnSpPr>
            <a:endCxn id="465" idx="3"/>
          </p:cNvCxnSpPr>
          <p:nvPr/>
        </p:nvCxnSpPr>
        <p:spPr>
          <a:xfrm flipH="1">
            <a:off x="8233275" y="2830600"/>
            <a:ext cx="428700" cy="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27"/>
          <p:cNvSpPr/>
          <p:nvPr/>
        </p:nvSpPr>
        <p:spPr>
          <a:xfrm>
            <a:off x="3633796" y="415239"/>
            <a:ext cx="9519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Consumer</a:t>
            </a:r>
            <a:br>
              <a:rPr b="1" lang="en-GB" sz="700">
                <a:solidFill>
                  <a:schemeClr val="lt1"/>
                </a:solidFill>
              </a:rPr>
            </a:br>
            <a:r>
              <a:rPr b="1" lang="en-GB" sz="700">
                <a:solidFill>
                  <a:schemeClr val="lt1"/>
                </a:solidFill>
              </a:rPr>
              <a:t>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4829005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Colleague 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5866113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Supplier 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6903221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Logistics Apps</a:t>
            </a:r>
            <a:endParaRPr b="1" sz="700">
              <a:solidFill>
                <a:schemeClr val="lt1"/>
              </a:solidFill>
            </a:endParaRPr>
          </a:p>
        </p:txBody>
      </p:sp>
      <p:pic>
        <p:nvPicPr>
          <p:cNvPr id="507" name="Google Shape;5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43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68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200" y="1161343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6450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7"/>
          <p:cNvSpPr txBox="1"/>
          <p:nvPr/>
        </p:nvSpPr>
        <p:spPr>
          <a:xfrm>
            <a:off x="1117250" y="1296390"/>
            <a:ext cx="7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Controller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512" name="Google Shape;512;p27"/>
          <p:cNvCxnSpPr>
            <a:stCxn id="509" idx="3"/>
            <a:endCxn id="455" idx="1"/>
          </p:cNvCxnSpPr>
          <p:nvPr/>
        </p:nvCxnSpPr>
        <p:spPr>
          <a:xfrm flipH="1" rot="10800000">
            <a:off x="1611099" y="1279593"/>
            <a:ext cx="1009200" cy="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513" name="Google Shape;5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1575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4" name="Google Shape;514;p27"/>
          <p:cNvCxnSpPr>
            <a:endCxn id="481" idx="3"/>
          </p:cNvCxnSpPr>
          <p:nvPr/>
        </p:nvCxnSpPr>
        <p:spPr>
          <a:xfrm rot="10800000">
            <a:off x="7773175" y="1016150"/>
            <a:ext cx="8685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27"/>
          <p:cNvCxnSpPr>
            <a:endCxn id="491" idx="3"/>
          </p:cNvCxnSpPr>
          <p:nvPr/>
        </p:nvCxnSpPr>
        <p:spPr>
          <a:xfrm flipH="1">
            <a:off x="7773168" y="1500288"/>
            <a:ext cx="882300" cy="4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27"/>
          <p:cNvCxnSpPr>
            <a:stCxn id="498" idx="0"/>
            <a:endCxn id="506" idx="3"/>
          </p:cNvCxnSpPr>
          <p:nvPr/>
        </p:nvCxnSpPr>
        <p:spPr>
          <a:xfrm flipH="1" rot="5400000">
            <a:off x="7508363" y="723250"/>
            <a:ext cx="1330800" cy="9537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27"/>
          <p:cNvSpPr txBox="1"/>
          <p:nvPr/>
        </p:nvSpPr>
        <p:spPr>
          <a:xfrm>
            <a:off x="2626350" y="739200"/>
            <a:ext cx="86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Inventory Optimisation Platform</a:t>
            </a:r>
            <a:endParaRPr b="1" sz="800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367446" y="3343350"/>
            <a:ext cx="748800" cy="54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496752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597099" y="2081450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496749" y="2185525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POS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520" name="Google Shape;520;p27"/>
          <p:cNvCxnSpPr>
            <a:stCxn id="519" idx="2"/>
            <a:endCxn id="449" idx="0"/>
          </p:cNvCxnSpPr>
          <p:nvPr/>
        </p:nvCxnSpPr>
        <p:spPr>
          <a:xfrm>
            <a:off x="741849" y="2424325"/>
            <a:ext cx="0" cy="91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27"/>
          <p:cNvSpPr/>
          <p:nvPr/>
        </p:nvSpPr>
        <p:spPr>
          <a:xfrm>
            <a:off x="4355225" y="1540413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1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4762175" y="870950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2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1622463" y="3179800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6925725" y="1566425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4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5426488" y="202525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7480050" y="2695425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212800" y="3164500"/>
            <a:ext cx="428700" cy="3210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6a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1076038" y="3165700"/>
            <a:ext cx="490200" cy="3186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6b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2759138" y="3164500"/>
            <a:ext cx="428700" cy="3210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6c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6373675" y="111850"/>
            <a:ext cx="490200" cy="3210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6d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8"/>
          <p:cNvSpPr/>
          <p:nvPr/>
        </p:nvSpPr>
        <p:spPr>
          <a:xfrm>
            <a:off x="701677" y="2005250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536" name="Google Shape;536;p28"/>
          <p:cNvCxnSpPr>
            <a:stCxn id="537" idx="2"/>
            <a:endCxn id="538" idx="0"/>
          </p:cNvCxnSpPr>
          <p:nvPr/>
        </p:nvCxnSpPr>
        <p:spPr>
          <a:xfrm>
            <a:off x="741846" y="3892050"/>
            <a:ext cx="0" cy="32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28"/>
          <p:cNvCxnSpPr>
            <a:stCxn id="540" idx="2"/>
            <a:endCxn id="541" idx="1"/>
          </p:cNvCxnSpPr>
          <p:nvPr/>
        </p:nvCxnSpPr>
        <p:spPr>
          <a:xfrm>
            <a:off x="1567050" y="3895000"/>
            <a:ext cx="3300" cy="930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28"/>
          <p:cNvCxnSpPr/>
          <p:nvPr/>
        </p:nvCxnSpPr>
        <p:spPr>
          <a:xfrm>
            <a:off x="842200" y="298121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28"/>
          <p:cNvSpPr/>
          <p:nvPr/>
        </p:nvSpPr>
        <p:spPr>
          <a:xfrm>
            <a:off x="2620150" y="729875"/>
            <a:ext cx="5330100" cy="1099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544" name="Google Shape;544;p28"/>
          <p:cNvCxnSpPr/>
          <p:nvPr/>
        </p:nvCxnSpPr>
        <p:spPr>
          <a:xfrm>
            <a:off x="8039286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28"/>
          <p:cNvCxnSpPr/>
          <p:nvPr/>
        </p:nvCxnSpPr>
        <p:spPr>
          <a:xfrm>
            <a:off x="1564825" y="296406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28"/>
          <p:cNvCxnSpPr/>
          <p:nvPr/>
        </p:nvCxnSpPr>
        <p:spPr>
          <a:xfrm>
            <a:off x="2366189" y="2981217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28"/>
          <p:cNvCxnSpPr/>
          <p:nvPr/>
        </p:nvCxnSpPr>
        <p:spPr>
          <a:xfrm>
            <a:off x="3165025" y="296406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8"/>
          <p:cNvCxnSpPr/>
          <p:nvPr/>
        </p:nvCxnSpPr>
        <p:spPr>
          <a:xfrm>
            <a:off x="4003225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8"/>
          <p:cNvCxnSpPr/>
          <p:nvPr/>
        </p:nvCxnSpPr>
        <p:spPr>
          <a:xfrm>
            <a:off x="4802059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8"/>
          <p:cNvCxnSpPr/>
          <p:nvPr/>
        </p:nvCxnSpPr>
        <p:spPr>
          <a:xfrm>
            <a:off x="5564056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8"/>
          <p:cNvCxnSpPr/>
          <p:nvPr/>
        </p:nvCxnSpPr>
        <p:spPr>
          <a:xfrm>
            <a:off x="6402253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8"/>
          <p:cNvCxnSpPr/>
          <p:nvPr/>
        </p:nvCxnSpPr>
        <p:spPr>
          <a:xfrm>
            <a:off x="7164250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28"/>
          <p:cNvSpPr/>
          <p:nvPr/>
        </p:nvSpPr>
        <p:spPr>
          <a:xfrm>
            <a:off x="539175" y="2624200"/>
            <a:ext cx="7694100" cy="415200"/>
          </a:xfrm>
          <a:prstGeom prst="rect">
            <a:avLst/>
          </a:prstGeom>
          <a:solidFill>
            <a:srgbClr val="EBEB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54" name="Google Shape;554;p28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Optimization - </a:t>
            </a:r>
            <a:br>
              <a:rPr lang="en-GB"/>
            </a:br>
            <a:r>
              <a:rPr lang="en-GB"/>
              <a:t>Product Timeliness</a:t>
            </a:r>
            <a:endParaRPr/>
          </a:p>
        </p:txBody>
      </p:sp>
      <p:sp>
        <p:nvSpPr>
          <p:cNvPr id="555" name="Google Shape;555;p28"/>
          <p:cNvSpPr/>
          <p:nvPr/>
        </p:nvSpPr>
        <p:spPr>
          <a:xfrm>
            <a:off x="6925719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56" name="Google Shape;556;p28"/>
          <p:cNvSpPr/>
          <p:nvPr/>
        </p:nvSpPr>
        <p:spPr>
          <a:xfrm>
            <a:off x="2071898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57" name="Google Shape;557;p28"/>
          <p:cNvSpPr/>
          <p:nvPr/>
        </p:nvSpPr>
        <p:spPr>
          <a:xfrm>
            <a:off x="1280612" y="4460540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58" name="Google Shape;558;p28"/>
          <p:cNvSpPr/>
          <p:nvPr/>
        </p:nvSpPr>
        <p:spPr>
          <a:xfrm>
            <a:off x="2620150" y="1905400"/>
            <a:ext cx="5330100" cy="1764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59" name="Google Shape;559;p28"/>
          <p:cNvSpPr/>
          <p:nvPr/>
        </p:nvSpPr>
        <p:spPr>
          <a:xfrm>
            <a:off x="6157150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60" name="Google Shape;560;p28"/>
          <p:cNvSpPr/>
          <p:nvPr/>
        </p:nvSpPr>
        <p:spPr>
          <a:xfrm>
            <a:off x="5322077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61" name="Google Shape;561;p28"/>
          <p:cNvSpPr/>
          <p:nvPr/>
        </p:nvSpPr>
        <p:spPr>
          <a:xfrm>
            <a:off x="4482533" y="4137100"/>
            <a:ext cx="656700" cy="748400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562" name="Google Shape;562;p28"/>
          <p:cNvCxnSpPr/>
          <p:nvPr/>
        </p:nvCxnSpPr>
        <p:spPr>
          <a:xfrm>
            <a:off x="5158525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8"/>
          <p:cNvCxnSpPr/>
          <p:nvPr/>
        </p:nvCxnSpPr>
        <p:spPr>
          <a:xfrm>
            <a:off x="5961673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8"/>
          <p:cNvCxnSpPr/>
          <p:nvPr/>
        </p:nvCxnSpPr>
        <p:spPr>
          <a:xfrm>
            <a:off x="6640615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28"/>
          <p:cNvSpPr/>
          <p:nvPr/>
        </p:nvSpPr>
        <p:spPr>
          <a:xfrm>
            <a:off x="4270475" y="2096338"/>
            <a:ext cx="490200" cy="513300"/>
          </a:xfrm>
          <a:prstGeom prst="upDownArrow">
            <a:avLst>
              <a:gd fmla="val 54496" name="adj1"/>
              <a:gd fmla="val 32464" name="adj2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41" name="Google Shape;541;p28"/>
          <p:cNvSpPr/>
          <p:nvPr/>
        </p:nvSpPr>
        <p:spPr>
          <a:xfrm>
            <a:off x="1276769" y="4824899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66" name="Google Shape;566;p28"/>
          <p:cNvSpPr/>
          <p:nvPr/>
        </p:nvSpPr>
        <p:spPr>
          <a:xfrm>
            <a:off x="3632554" y="4150576"/>
            <a:ext cx="748800" cy="748400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1276780" y="4096200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40" name="Google Shape;540;p28"/>
          <p:cNvSpPr/>
          <p:nvPr/>
        </p:nvSpPr>
        <p:spPr>
          <a:xfrm>
            <a:off x="1192650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3617089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3541675" y="870950"/>
            <a:ext cx="4231500" cy="29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 Control Tower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5289925" y="1227450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2000796" y="3343600"/>
            <a:ext cx="748800" cy="54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-  Intelligence, Trends, Sources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2808943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4820725" y="2096338"/>
            <a:ext cx="490200" cy="513300"/>
          </a:xfrm>
          <a:prstGeom prst="upDownArrow">
            <a:avLst>
              <a:gd fmla="val 54496" name="adj1"/>
              <a:gd fmla="val 32464" name="adj2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4137585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6203273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6157144" y="1227450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Risk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3555487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Fulfilment Optimisation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4422706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Analysis and AI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7024368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4425236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5233382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6041528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6849675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7687875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7800755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8255063" y="1865500"/>
            <a:ext cx="791100" cy="3810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587" name="Google Shape;5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3775" y="224650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28"/>
          <p:cNvSpPr txBox="1"/>
          <p:nvPr/>
        </p:nvSpPr>
        <p:spPr>
          <a:xfrm>
            <a:off x="7983110" y="1033325"/>
            <a:ext cx="6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5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89" name="Google Shape;589;p28"/>
          <p:cNvCxnSpPr>
            <a:stCxn id="586" idx="2"/>
            <a:endCxn id="584" idx="3"/>
          </p:cNvCxnSpPr>
          <p:nvPr/>
        </p:nvCxnSpPr>
        <p:spPr>
          <a:xfrm rot="5400000">
            <a:off x="7857863" y="2825350"/>
            <a:ext cx="1371600" cy="2139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28"/>
          <p:cNvCxnSpPr>
            <a:endCxn id="553" idx="3"/>
          </p:cNvCxnSpPr>
          <p:nvPr/>
        </p:nvCxnSpPr>
        <p:spPr>
          <a:xfrm flipH="1">
            <a:off x="8233275" y="2830600"/>
            <a:ext cx="428700" cy="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Google Shape;591;p28"/>
          <p:cNvSpPr/>
          <p:nvPr/>
        </p:nvSpPr>
        <p:spPr>
          <a:xfrm>
            <a:off x="3633796" y="415239"/>
            <a:ext cx="9519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Consumer</a:t>
            </a:r>
            <a:br>
              <a:rPr b="1" lang="en-GB" sz="700">
                <a:solidFill>
                  <a:schemeClr val="lt1"/>
                </a:solidFill>
              </a:rPr>
            </a:br>
            <a:r>
              <a:rPr b="1" lang="en-GB" sz="700">
                <a:solidFill>
                  <a:schemeClr val="lt1"/>
                </a:solidFill>
              </a:rPr>
              <a:t>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4829005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Colleague 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5866113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Supplier 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6903221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Logistics Apps</a:t>
            </a:r>
            <a:endParaRPr b="1" sz="700">
              <a:solidFill>
                <a:schemeClr val="lt1"/>
              </a:solidFill>
            </a:endParaRPr>
          </a:p>
        </p:txBody>
      </p:sp>
      <p:pic>
        <p:nvPicPr>
          <p:cNvPr id="595" name="Google Shape;5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43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68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200" y="1161343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6450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8"/>
          <p:cNvSpPr txBox="1"/>
          <p:nvPr/>
        </p:nvSpPr>
        <p:spPr>
          <a:xfrm>
            <a:off x="1117250" y="1296390"/>
            <a:ext cx="7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Controller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00" name="Google Shape;600;p28"/>
          <p:cNvCxnSpPr>
            <a:stCxn id="597" idx="3"/>
            <a:endCxn id="543" idx="1"/>
          </p:cNvCxnSpPr>
          <p:nvPr/>
        </p:nvCxnSpPr>
        <p:spPr>
          <a:xfrm flipH="1" rot="10800000">
            <a:off x="1611099" y="1279593"/>
            <a:ext cx="1009200" cy="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601" name="Google Shape;6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1575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2" name="Google Shape;602;p28"/>
          <p:cNvCxnSpPr>
            <a:endCxn id="569" idx="3"/>
          </p:cNvCxnSpPr>
          <p:nvPr/>
        </p:nvCxnSpPr>
        <p:spPr>
          <a:xfrm rot="10800000">
            <a:off x="7773175" y="1016150"/>
            <a:ext cx="8685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28"/>
          <p:cNvCxnSpPr>
            <a:endCxn id="579" idx="3"/>
          </p:cNvCxnSpPr>
          <p:nvPr/>
        </p:nvCxnSpPr>
        <p:spPr>
          <a:xfrm flipH="1">
            <a:off x="7773168" y="1500288"/>
            <a:ext cx="882300" cy="4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28"/>
          <p:cNvCxnSpPr>
            <a:stCxn id="586" idx="0"/>
            <a:endCxn id="594" idx="3"/>
          </p:cNvCxnSpPr>
          <p:nvPr/>
        </p:nvCxnSpPr>
        <p:spPr>
          <a:xfrm flipH="1" rot="5400000">
            <a:off x="7508363" y="723250"/>
            <a:ext cx="1330800" cy="9537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28"/>
          <p:cNvSpPr txBox="1"/>
          <p:nvPr/>
        </p:nvSpPr>
        <p:spPr>
          <a:xfrm>
            <a:off x="2626350" y="739200"/>
            <a:ext cx="86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Inventory Optimisation Platform</a:t>
            </a:r>
            <a:endParaRPr b="1" sz="800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37" name="Google Shape;537;p28"/>
          <p:cNvSpPr/>
          <p:nvPr/>
        </p:nvSpPr>
        <p:spPr>
          <a:xfrm>
            <a:off x="367446" y="3343350"/>
            <a:ext cx="748800" cy="54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38" name="Google Shape;538;p28"/>
          <p:cNvSpPr/>
          <p:nvPr/>
        </p:nvSpPr>
        <p:spPr>
          <a:xfrm>
            <a:off x="496752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06" name="Google Shape;606;p28"/>
          <p:cNvSpPr/>
          <p:nvPr/>
        </p:nvSpPr>
        <p:spPr>
          <a:xfrm>
            <a:off x="597099" y="2081450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07" name="Google Shape;607;p28"/>
          <p:cNvSpPr/>
          <p:nvPr/>
        </p:nvSpPr>
        <p:spPr>
          <a:xfrm>
            <a:off x="496749" y="2185525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POS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08" name="Google Shape;608;p28"/>
          <p:cNvCxnSpPr>
            <a:stCxn id="607" idx="2"/>
            <a:endCxn id="537" idx="0"/>
          </p:cNvCxnSpPr>
          <p:nvPr/>
        </p:nvCxnSpPr>
        <p:spPr>
          <a:xfrm>
            <a:off x="741849" y="2424325"/>
            <a:ext cx="0" cy="91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28"/>
          <p:cNvSpPr/>
          <p:nvPr/>
        </p:nvSpPr>
        <p:spPr>
          <a:xfrm>
            <a:off x="7024375" y="1273325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1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0" name="Google Shape;610;p28"/>
          <p:cNvSpPr/>
          <p:nvPr/>
        </p:nvSpPr>
        <p:spPr>
          <a:xfrm>
            <a:off x="4493663" y="870938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2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1" name="Google Shape;611;p28"/>
          <p:cNvSpPr/>
          <p:nvPr/>
        </p:nvSpPr>
        <p:spPr>
          <a:xfrm>
            <a:off x="1559625" y="3252000"/>
            <a:ext cx="4902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3a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2" name="Google Shape;612;p28"/>
          <p:cNvSpPr/>
          <p:nvPr/>
        </p:nvSpPr>
        <p:spPr>
          <a:xfrm>
            <a:off x="3368425" y="1273313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4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3" name="Google Shape;613;p28"/>
          <p:cNvSpPr/>
          <p:nvPr/>
        </p:nvSpPr>
        <p:spPr>
          <a:xfrm>
            <a:off x="5389975" y="202513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4" name="Google Shape;614;p28"/>
          <p:cNvSpPr/>
          <p:nvPr/>
        </p:nvSpPr>
        <p:spPr>
          <a:xfrm>
            <a:off x="5602500" y="3333150"/>
            <a:ext cx="4902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3b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5" name="Google Shape;615;p28"/>
          <p:cNvSpPr/>
          <p:nvPr/>
        </p:nvSpPr>
        <p:spPr>
          <a:xfrm>
            <a:off x="6048675" y="2658250"/>
            <a:ext cx="428700" cy="3210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7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6" name="Google Shape;616;p28"/>
          <p:cNvSpPr/>
          <p:nvPr/>
        </p:nvSpPr>
        <p:spPr>
          <a:xfrm>
            <a:off x="3131313" y="3168825"/>
            <a:ext cx="490200" cy="3210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7a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7" name="Google Shape;617;p28"/>
          <p:cNvSpPr/>
          <p:nvPr/>
        </p:nvSpPr>
        <p:spPr>
          <a:xfrm>
            <a:off x="958400" y="3191800"/>
            <a:ext cx="490200" cy="3210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7</a:t>
            </a: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8" name="Google Shape;618;p28"/>
          <p:cNvSpPr/>
          <p:nvPr/>
        </p:nvSpPr>
        <p:spPr>
          <a:xfrm>
            <a:off x="7169700" y="3168825"/>
            <a:ext cx="490200" cy="3210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7c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19" name="Google Shape;619;p28"/>
          <p:cNvSpPr/>
          <p:nvPr/>
        </p:nvSpPr>
        <p:spPr>
          <a:xfrm>
            <a:off x="6830900" y="886338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9"/>
          <p:cNvSpPr/>
          <p:nvPr/>
        </p:nvSpPr>
        <p:spPr>
          <a:xfrm>
            <a:off x="701677" y="2005250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25" name="Google Shape;625;p29"/>
          <p:cNvCxnSpPr>
            <a:stCxn id="626" idx="2"/>
            <a:endCxn id="627" idx="0"/>
          </p:cNvCxnSpPr>
          <p:nvPr/>
        </p:nvCxnSpPr>
        <p:spPr>
          <a:xfrm>
            <a:off x="741846" y="3892050"/>
            <a:ext cx="0" cy="32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29"/>
          <p:cNvCxnSpPr>
            <a:stCxn id="629" idx="2"/>
            <a:endCxn id="630" idx="1"/>
          </p:cNvCxnSpPr>
          <p:nvPr/>
        </p:nvCxnSpPr>
        <p:spPr>
          <a:xfrm>
            <a:off x="1567050" y="3895000"/>
            <a:ext cx="3300" cy="930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29"/>
          <p:cNvCxnSpPr/>
          <p:nvPr/>
        </p:nvCxnSpPr>
        <p:spPr>
          <a:xfrm>
            <a:off x="842200" y="298121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29"/>
          <p:cNvSpPr/>
          <p:nvPr/>
        </p:nvSpPr>
        <p:spPr>
          <a:xfrm>
            <a:off x="2620150" y="729875"/>
            <a:ext cx="5330100" cy="1099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33" name="Google Shape;633;p29"/>
          <p:cNvCxnSpPr/>
          <p:nvPr/>
        </p:nvCxnSpPr>
        <p:spPr>
          <a:xfrm>
            <a:off x="8039286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29"/>
          <p:cNvCxnSpPr/>
          <p:nvPr/>
        </p:nvCxnSpPr>
        <p:spPr>
          <a:xfrm>
            <a:off x="1564825" y="296406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29"/>
          <p:cNvCxnSpPr/>
          <p:nvPr/>
        </p:nvCxnSpPr>
        <p:spPr>
          <a:xfrm>
            <a:off x="2366189" y="2981217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29"/>
          <p:cNvCxnSpPr/>
          <p:nvPr/>
        </p:nvCxnSpPr>
        <p:spPr>
          <a:xfrm>
            <a:off x="3165025" y="296406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9"/>
          <p:cNvCxnSpPr/>
          <p:nvPr/>
        </p:nvCxnSpPr>
        <p:spPr>
          <a:xfrm>
            <a:off x="4003225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29"/>
          <p:cNvCxnSpPr/>
          <p:nvPr/>
        </p:nvCxnSpPr>
        <p:spPr>
          <a:xfrm>
            <a:off x="4802059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29"/>
          <p:cNvCxnSpPr/>
          <p:nvPr/>
        </p:nvCxnSpPr>
        <p:spPr>
          <a:xfrm>
            <a:off x="5564056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29"/>
          <p:cNvCxnSpPr/>
          <p:nvPr/>
        </p:nvCxnSpPr>
        <p:spPr>
          <a:xfrm>
            <a:off x="6402253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29"/>
          <p:cNvCxnSpPr/>
          <p:nvPr/>
        </p:nvCxnSpPr>
        <p:spPr>
          <a:xfrm>
            <a:off x="7164250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29"/>
          <p:cNvSpPr/>
          <p:nvPr/>
        </p:nvSpPr>
        <p:spPr>
          <a:xfrm>
            <a:off x="539175" y="2624200"/>
            <a:ext cx="7694100" cy="415200"/>
          </a:xfrm>
          <a:prstGeom prst="rect">
            <a:avLst/>
          </a:prstGeom>
          <a:solidFill>
            <a:srgbClr val="EBEB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3" name="Google Shape;643;p2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Optimization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Food Loss</a:t>
            </a:r>
            <a:br>
              <a:rPr lang="en-GB"/>
            </a:br>
            <a:r>
              <a:rPr lang="en-GB"/>
              <a:t>(Environmental Exception)</a:t>
            </a:r>
            <a:endParaRPr/>
          </a:p>
        </p:txBody>
      </p:sp>
      <p:sp>
        <p:nvSpPr>
          <p:cNvPr id="644" name="Google Shape;644;p29"/>
          <p:cNvSpPr/>
          <p:nvPr/>
        </p:nvSpPr>
        <p:spPr>
          <a:xfrm>
            <a:off x="6925719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5" name="Google Shape;645;p29"/>
          <p:cNvSpPr/>
          <p:nvPr/>
        </p:nvSpPr>
        <p:spPr>
          <a:xfrm>
            <a:off x="2071898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6" name="Google Shape;646;p29"/>
          <p:cNvSpPr/>
          <p:nvPr/>
        </p:nvSpPr>
        <p:spPr>
          <a:xfrm>
            <a:off x="1280612" y="4460540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7" name="Google Shape;647;p29"/>
          <p:cNvSpPr/>
          <p:nvPr/>
        </p:nvSpPr>
        <p:spPr>
          <a:xfrm>
            <a:off x="2620150" y="1905400"/>
            <a:ext cx="5330100" cy="1764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8" name="Google Shape;648;p29"/>
          <p:cNvSpPr/>
          <p:nvPr/>
        </p:nvSpPr>
        <p:spPr>
          <a:xfrm>
            <a:off x="6157150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9" name="Google Shape;649;p29"/>
          <p:cNvSpPr/>
          <p:nvPr/>
        </p:nvSpPr>
        <p:spPr>
          <a:xfrm>
            <a:off x="5322077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0" name="Google Shape;650;p29"/>
          <p:cNvSpPr/>
          <p:nvPr/>
        </p:nvSpPr>
        <p:spPr>
          <a:xfrm>
            <a:off x="4482533" y="4137100"/>
            <a:ext cx="656700" cy="748400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51" name="Google Shape;651;p29"/>
          <p:cNvCxnSpPr/>
          <p:nvPr/>
        </p:nvCxnSpPr>
        <p:spPr>
          <a:xfrm>
            <a:off x="5158525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29"/>
          <p:cNvCxnSpPr/>
          <p:nvPr/>
        </p:nvCxnSpPr>
        <p:spPr>
          <a:xfrm>
            <a:off x="5961673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29"/>
          <p:cNvCxnSpPr/>
          <p:nvPr/>
        </p:nvCxnSpPr>
        <p:spPr>
          <a:xfrm>
            <a:off x="6640615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29"/>
          <p:cNvSpPr/>
          <p:nvPr/>
        </p:nvSpPr>
        <p:spPr>
          <a:xfrm>
            <a:off x="4270475" y="2096338"/>
            <a:ext cx="490200" cy="513300"/>
          </a:xfrm>
          <a:prstGeom prst="upDownArrow">
            <a:avLst>
              <a:gd fmla="val 54496" name="adj1"/>
              <a:gd fmla="val 32464" name="adj2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30" name="Google Shape;630;p29"/>
          <p:cNvSpPr/>
          <p:nvPr/>
        </p:nvSpPr>
        <p:spPr>
          <a:xfrm>
            <a:off x="1276769" y="4824899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5" name="Google Shape;655;p29"/>
          <p:cNvSpPr/>
          <p:nvPr/>
        </p:nvSpPr>
        <p:spPr>
          <a:xfrm>
            <a:off x="3632554" y="4150576"/>
            <a:ext cx="748800" cy="748400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6" name="Google Shape;656;p29"/>
          <p:cNvSpPr/>
          <p:nvPr/>
        </p:nvSpPr>
        <p:spPr>
          <a:xfrm>
            <a:off x="1276780" y="4096200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29" name="Google Shape;629;p29"/>
          <p:cNvSpPr/>
          <p:nvPr/>
        </p:nvSpPr>
        <p:spPr>
          <a:xfrm>
            <a:off x="1192650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7" name="Google Shape;657;p29"/>
          <p:cNvSpPr/>
          <p:nvPr/>
        </p:nvSpPr>
        <p:spPr>
          <a:xfrm>
            <a:off x="3617089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8" name="Google Shape;658;p29"/>
          <p:cNvSpPr/>
          <p:nvPr/>
        </p:nvSpPr>
        <p:spPr>
          <a:xfrm>
            <a:off x="3541675" y="870950"/>
            <a:ext cx="4231500" cy="29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 Control Tower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9" name="Google Shape;659;p29"/>
          <p:cNvSpPr/>
          <p:nvPr/>
        </p:nvSpPr>
        <p:spPr>
          <a:xfrm>
            <a:off x="5289925" y="1227450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0" name="Google Shape;660;p29"/>
          <p:cNvSpPr/>
          <p:nvPr/>
        </p:nvSpPr>
        <p:spPr>
          <a:xfrm>
            <a:off x="2000796" y="3343600"/>
            <a:ext cx="748800" cy="54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-  Intelligence, Trends, Sources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1" name="Google Shape;661;p29"/>
          <p:cNvSpPr/>
          <p:nvPr/>
        </p:nvSpPr>
        <p:spPr>
          <a:xfrm>
            <a:off x="2808943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2" name="Google Shape;662;p29"/>
          <p:cNvSpPr/>
          <p:nvPr/>
        </p:nvSpPr>
        <p:spPr>
          <a:xfrm>
            <a:off x="4820725" y="2096338"/>
            <a:ext cx="490200" cy="513300"/>
          </a:xfrm>
          <a:prstGeom prst="upDownArrow">
            <a:avLst>
              <a:gd fmla="val 54496" name="adj1"/>
              <a:gd fmla="val 32464" name="adj2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3" name="Google Shape;663;p29"/>
          <p:cNvSpPr/>
          <p:nvPr/>
        </p:nvSpPr>
        <p:spPr>
          <a:xfrm>
            <a:off x="4137585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4" name="Google Shape;664;p29"/>
          <p:cNvSpPr/>
          <p:nvPr/>
        </p:nvSpPr>
        <p:spPr>
          <a:xfrm>
            <a:off x="6203273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5" name="Google Shape;665;p29"/>
          <p:cNvSpPr/>
          <p:nvPr/>
        </p:nvSpPr>
        <p:spPr>
          <a:xfrm>
            <a:off x="6157144" y="1227450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Risk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6" name="Google Shape;666;p29"/>
          <p:cNvSpPr/>
          <p:nvPr/>
        </p:nvSpPr>
        <p:spPr>
          <a:xfrm>
            <a:off x="3555487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Fulfilment Optimisation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7" name="Google Shape;667;p29"/>
          <p:cNvSpPr/>
          <p:nvPr/>
        </p:nvSpPr>
        <p:spPr>
          <a:xfrm>
            <a:off x="4422706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Analysis and AI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8" name="Google Shape;668;p29"/>
          <p:cNvSpPr/>
          <p:nvPr/>
        </p:nvSpPr>
        <p:spPr>
          <a:xfrm>
            <a:off x="7024368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9" name="Google Shape;669;p29"/>
          <p:cNvSpPr/>
          <p:nvPr/>
        </p:nvSpPr>
        <p:spPr>
          <a:xfrm>
            <a:off x="4425236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0" name="Google Shape;670;p29"/>
          <p:cNvSpPr/>
          <p:nvPr/>
        </p:nvSpPr>
        <p:spPr>
          <a:xfrm>
            <a:off x="5233382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1" name="Google Shape;671;p29"/>
          <p:cNvSpPr/>
          <p:nvPr/>
        </p:nvSpPr>
        <p:spPr>
          <a:xfrm>
            <a:off x="6041528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2" name="Google Shape;672;p29"/>
          <p:cNvSpPr/>
          <p:nvPr/>
        </p:nvSpPr>
        <p:spPr>
          <a:xfrm>
            <a:off x="6849675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3" name="Google Shape;673;p29"/>
          <p:cNvSpPr/>
          <p:nvPr/>
        </p:nvSpPr>
        <p:spPr>
          <a:xfrm>
            <a:off x="7687875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4" name="Google Shape;674;p29"/>
          <p:cNvSpPr/>
          <p:nvPr/>
        </p:nvSpPr>
        <p:spPr>
          <a:xfrm>
            <a:off x="7800755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5" name="Google Shape;675;p29"/>
          <p:cNvSpPr/>
          <p:nvPr/>
        </p:nvSpPr>
        <p:spPr>
          <a:xfrm>
            <a:off x="8255063" y="1865500"/>
            <a:ext cx="791100" cy="3810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676" name="Google Shape;6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3775" y="224650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29"/>
          <p:cNvSpPr txBox="1"/>
          <p:nvPr/>
        </p:nvSpPr>
        <p:spPr>
          <a:xfrm>
            <a:off x="7983110" y="1033325"/>
            <a:ext cx="6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5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78" name="Google Shape;678;p29"/>
          <p:cNvCxnSpPr>
            <a:stCxn id="675" idx="2"/>
            <a:endCxn id="673" idx="3"/>
          </p:cNvCxnSpPr>
          <p:nvPr/>
        </p:nvCxnSpPr>
        <p:spPr>
          <a:xfrm rot="5400000">
            <a:off x="7857863" y="2825350"/>
            <a:ext cx="1371600" cy="2139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29"/>
          <p:cNvCxnSpPr>
            <a:endCxn id="642" idx="3"/>
          </p:cNvCxnSpPr>
          <p:nvPr/>
        </p:nvCxnSpPr>
        <p:spPr>
          <a:xfrm flipH="1">
            <a:off x="8233275" y="2830600"/>
            <a:ext cx="428700" cy="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0" name="Google Shape;680;p29"/>
          <p:cNvSpPr/>
          <p:nvPr/>
        </p:nvSpPr>
        <p:spPr>
          <a:xfrm>
            <a:off x="3633796" y="415239"/>
            <a:ext cx="9519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Consumer</a:t>
            </a:r>
            <a:br>
              <a:rPr b="1" lang="en-GB" sz="700">
                <a:solidFill>
                  <a:schemeClr val="lt1"/>
                </a:solidFill>
              </a:rPr>
            </a:br>
            <a:r>
              <a:rPr b="1" lang="en-GB" sz="700">
                <a:solidFill>
                  <a:schemeClr val="lt1"/>
                </a:solidFill>
              </a:rPr>
              <a:t>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681" name="Google Shape;681;p29"/>
          <p:cNvSpPr/>
          <p:nvPr/>
        </p:nvSpPr>
        <p:spPr>
          <a:xfrm>
            <a:off x="4829005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Colleague 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682" name="Google Shape;682;p29"/>
          <p:cNvSpPr/>
          <p:nvPr/>
        </p:nvSpPr>
        <p:spPr>
          <a:xfrm>
            <a:off x="5866113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Supplier 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683" name="Google Shape;683;p29"/>
          <p:cNvSpPr/>
          <p:nvPr/>
        </p:nvSpPr>
        <p:spPr>
          <a:xfrm>
            <a:off x="6903221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Logistics Apps</a:t>
            </a:r>
            <a:endParaRPr b="1" sz="700">
              <a:solidFill>
                <a:schemeClr val="lt1"/>
              </a:solidFill>
            </a:endParaRPr>
          </a:p>
        </p:txBody>
      </p:sp>
      <p:pic>
        <p:nvPicPr>
          <p:cNvPr id="684" name="Google Shape;6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43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68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200" y="1161343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6450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29"/>
          <p:cNvSpPr txBox="1"/>
          <p:nvPr/>
        </p:nvSpPr>
        <p:spPr>
          <a:xfrm>
            <a:off x="1117250" y="1296390"/>
            <a:ext cx="7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Controller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89" name="Google Shape;689;p29"/>
          <p:cNvCxnSpPr>
            <a:stCxn id="686" idx="3"/>
            <a:endCxn id="632" idx="1"/>
          </p:cNvCxnSpPr>
          <p:nvPr/>
        </p:nvCxnSpPr>
        <p:spPr>
          <a:xfrm flipH="1" rot="10800000">
            <a:off x="1611099" y="1279593"/>
            <a:ext cx="1009200" cy="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690" name="Google Shape;6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1575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1" name="Google Shape;691;p29"/>
          <p:cNvCxnSpPr>
            <a:endCxn id="658" idx="3"/>
          </p:cNvCxnSpPr>
          <p:nvPr/>
        </p:nvCxnSpPr>
        <p:spPr>
          <a:xfrm rot="10800000">
            <a:off x="7773175" y="1016150"/>
            <a:ext cx="8685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29"/>
          <p:cNvCxnSpPr>
            <a:endCxn id="668" idx="3"/>
          </p:cNvCxnSpPr>
          <p:nvPr/>
        </p:nvCxnSpPr>
        <p:spPr>
          <a:xfrm flipH="1">
            <a:off x="7773168" y="1500288"/>
            <a:ext cx="882300" cy="4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29"/>
          <p:cNvCxnSpPr>
            <a:stCxn id="675" idx="0"/>
            <a:endCxn id="683" idx="3"/>
          </p:cNvCxnSpPr>
          <p:nvPr/>
        </p:nvCxnSpPr>
        <p:spPr>
          <a:xfrm flipH="1" rot="5400000">
            <a:off x="7508363" y="723250"/>
            <a:ext cx="1330800" cy="9537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4" name="Google Shape;694;p29"/>
          <p:cNvSpPr txBox="1"/>
          <p:nvPr/>
        </p:nvSpPr>
        <p:spPr>
          <a:xfrm>
            <a:off x="2626350" y="739200"/>
            <a:ext cx="86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Inventory Optimisation Platform</a:t>
            </a:r>
            <a:endParaRPr b="1" sz="800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367446" y="3343350"/>
            <a:ext cx="748800" cy="54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27" name="Google Shape;627;p29"/>
          <p:cNvSpPr/>
          <p:nvPr/>
        </p:nvSpPr>
        <p:spPr>
          <a:xfrm>
            <a:off x="496752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95" name="Google Shape;695;p29"/>
          <p:cNvSpPr/>
          <p:nvPr/>
        </p:nvSpPr>
        <p:spPr>
          <a:xfrm>
            <a:off x="597099" y="2081450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96" name="Google Shape;696;p29"/>
          <p:cNvSpPr/>
          <p:nvPr/>
        </p:nvSpPr>
        <p:spPr>
          <a:xfrm>
            <a:off x="496749" y="2185525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POS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97" name="Google Shape;697;p29"/>
          <p:cNvCxnSpPr>
            <a:stCxn id="696" idx="2"/>
            <a:endCxn id="626" idx="0"/>
          </p:cNvCxnSpPr>
          <p:nvPr/>
        </p:nvCxnSpPr>
        <p:spPr>
          <a:xfrm>
            <a:off x="741849" y="2424325"/>
            <a:ext cx="0" cy="91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29"/>
          <p:cNvSpPr/>
          <p:nvPr/>
        </p:nvSpPr>
        <p:spPr>
          <a:xfrm>
            <a:off x="8287275" y="3796900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1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99" name="Google Shape;699;p29"/>
          <p:cNvSpPr/>
          <p:nvPr/>
        </p:nvSpPr>
        <p:spPr>
          <a:xfrm>
            <a:off x="6528975" y="1493925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2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00" name="Google Shape;700;p29"/>
          <p:cNvSpPr/>
          <p:nvPr/>
        </p:nvSpPr>
        <p:spPr>
          <a:xfrm>
            <a:off x="6319925" y="870950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01" name="Google Shape;701;p29"/>
          <p:cNvSpPr/>
          <p:nvPr/>
        </p:nvSpPr>
        <p:spPr>
          <a:xfrm>
            <a:off x="1087300" y="1054900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4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02" name="Google Shape;702;p29"/>
          <p:cNvSpPr/>
          <p:nvPr/>
        </p:nvSpPr>
        <p:spPr>
          <a:xfrm>
            <a:off x="7657825" y="3458650"/>
            <a:ext cx="490200" cy="3186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5a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03" name="Google Shape;703;p29"/>
          <p:cNvSpPr/>
          <p:nvPr/>
        </p:nvSpPr>
        <p:spPr>
          <a:xfrm>
            <a:off x="4422688" y="1526313"/>
            <a:ext cx="490200" cy="3186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5b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/>
          <p:nvPr/>
        </p:nvSpPr>
        <p:spPr>
          <a:xfrm>
            <a:off x="701677" y="2005250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09" name="Google Shape;709;p30"/>
          <p:cNvCxnSpPr>
            <a:stCxn id="710" idx="2"/>
            <a:endCxn id="711" idx="0"/>
          </p:cNvCxnSpPr>
          <p:nvPr/>
        </p:nvCxnSpPr>
        <p:spPr>
          <a:xfrm>
            <a:off x="741846" y="3892050"/>
            <a:ext cx="0" cy="32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30"/>
          <p:cNvCxnSpPr>
            <a:stCxn id="713" idx="2"/>
            <a:endCxn id="714" idx="1"/>
          </p:cNvCxnSpPr>
          <p:nvPr/>
        </p:nvCxnSpPr>
        <p:spPr>
          <a:xfrm>
            <a:off x="1567050" y="3895000"/>
            <a:ext cx="3300" cy="930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30"/>
          <p:cNvCxnSpPr/>
          <p:nvPr/>
        </p:nvCxnSpPr>
        <p:spPr>
          <a:xfrm>
            <a:off x="842200" y="298121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p30"/>
          <p:cNvSpPr/>
          <p:nvPr/>
        </p:nvSpPr>
        <p:spPr>
          <a:xfrm>
            <a:off x="2620150" y="729875"/>
            <a:ext cx="5330100" cy="1099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17" name="Google Shape;717;p30"/>
          <p:cNvCxnSpPr/>
          <p:nvPr/>
        </p:nvCxnSpPr>
        <p:spPr>
          <a:xfrm>
            <a:off x="8039286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30"/>
          <p:cNvCxnSpPr/>
          <p:nvPr/>
        </p:nvCxnSpPr>
        <p:spPr>
          <a:xfrm>
            <a:off x="1564825" y="296406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30"/>
          <p:cNvCxnSpPr/>
          <p:nvPr/>
        </p:nvCxnSpPr>
        <p:spPr>
          <a:xfrm>
            <a:off x="2366189" y="2981217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30"/>
          <p:cNvCxnSpPr/>
          <p:nvPr/>
        </p:nvCxnSpPr>
        <p:spPr>
          <a:xfrm>
            <a:off x="3165025" y="296406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30"/>
          <p:cNvCxnSpPr/>
          <p:nvPr/>
        </p:nvCxnSpPr>
        <p:spPr>
          <a:xfrm>
            <a:off x="4003225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30"/>
          <p:cNvCxnSpPr/>
          <p:nvPr/>
        </p:nvCxnSpPr>
        <p:spPr>
          <a:xfrm>
            <a:off x="4802059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30"/>
          <p:cNvCxnSpPr/>
          <p:nvPr/>
        </p:nvCxnSpPr>
        <p:spPr>
          <a:xfrm>
            <a:off x="5564056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30"/>
          <p:cNvCxnSpPr/>
          <p:nvPr/>
        </p:nvCxnSpPr>
        <p:spPr>
          <a:xfrm>
            <a:off x="6402253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30"/>
          <p:cNvCxnSpPr/>
          <p:nvPr/>
        </p:nvCxnSpPr>
        <p:spPr>
          <a:xfrm>
            <a:off x="7164250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30"/>
          <p:cNvSpPr/>
          <p:nvPr/>
        </p:nvSpPr>
        <p:spPr>
          <a:xfrm>
            <a:off x="539175" y="2624200"/>
            <a:ext cx="7694100" cy="415200"/>
          </a:xfrm>
          <a:prstGeom prst="rect">
            <a:avLst/>
          </a:prstGeom>
          <a:solidFill>
            <a:srgbClr val="EBEB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27" name="Google Shape;727;p3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Optimization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Food Loss</a:t>
            </a:r>
            <a:br>
              <a:rPr lang="en-GB"/>
            </a:br>
            <a:r>
              <a:rPr lang="en-GB"/>
              <a:t>(Contamination/Recall)</a:t>
            </a:r>
            <a:endParaRPr/>
          </a:p>
        </p:txBody>
      </p:sp>
      <p:sp>
        <p:nvSpPr>
          <p:cNvPr id="728" name="Google Shape;728;p30"/>
          <p:cNvSpPr/>
          <p:nvPr/>
        </p:nvSpPr>
        <p:spPr>
          <a:xfrm>
            <a:off x="6925719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29" name="Google Shape;729;p30"/>
          <p:cNvSpPr/>
          <p:nvPr/>
        </p:nvSpPr>
        <p:spPr>
          <a:xfrm>
            <a:off x="2071898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0" name="Google Shape;730;p30"/>
          <p:cNvSpPr/>
          <p:nvPr/>
        </p:nvSpPr>
        <p:spPr>
          <a:xfrm>
            <a:off x="1280612" y="4460540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1" name="Google Shape;731;p30"/>
          <p:cNvSpPr/>
          <p:nvPr/>
        </p:nvSpPr>
        <p:spPr>
          <a:xfrm>
            <a:off x="2620150" y="1905400"/>
            <a:ext cx="5330100" cy="1764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2" name="Google Shape;732;p30"/>
          <p:cNvSpPr/>
          <p:nvPr/>
        </p:nvSpPr>
        <p:spPr>
          <a:xfrm>
            <a:off x="6157150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3" name="Google Shape;733;p30"/>
          <p:cNvSpPr/>
          <p:nvPr/>
        </p:nvSpPr>
        <p:spPr>
          <a:xfrm>
            <a:off x="5322077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4" name="Google Shape;734;p30"/>
          <p:cNvSpPr/>
          <p:nvPr/>
        </p:nvSpPr>
        <p:spPr>
          <a:xfrm>
            <a:off x="4482533" y="4137100"/>
            <a:ext cx="656700" cy="748400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35" name="Google Shape;735;p30"/>
          <p:cNvCxnSpPr/>
          <p:nvPr/>
        </p:nvCxnSpPr>
        <p:spPr>
          <a:xfrm>
            <a:off x="5158525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30"/>
          <p:cNvCxnSpPr/>
          <p:nvPr/>
        </p:nvCxnSpPr>
        <p:spPr>
          <a:xfrm>
            <a:off x="5961673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30"/>
          <p:cNvCxnSpPr/>
          <p:nvPr/>
        </p:nvCxnSpPr>
        <p:spPr>
          <a:xfrm>
            <a:off x="6640615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8" name="Google Shape;738;p30"/>
          <p:cNvSpPr/>
          <p:nvPr/>
        </p:nvSpPr>
        <p:spPr>
          <a:xfrm>
            <a:off x="4270475" y="2096338"/>
            <a:ext cx="490200" cy="513300"/>
          </a:xfrm>
          <a:prstGeom prst="upDownArrow">
            <a:avLst>
              <a:gd fmla="val 54496" name="adj1"/>
              <a:gd fmla="val 32464" name="adj2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14" name="Google Shape;714;p30"/>
          <p:cNvSpPr/>
          <p:nvPr/>
        </p:nvSpPr>
        <p:spPr>
          <a:xfrm>
            <a:off x="1276769" y="4824899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9" name="Google Shape;739;p30"/>
          <p:cNvSpPr/>
          <p:nvPr/>
        </p:nvSpPr>
        <p:spPr>
          <a:xfrm>
            <a:off x="3632554" y="4150576"/>
            <a:ext cx="748800" cy="748400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0" name="Google Shape;740;p30"/>
          <p:cNvSpPr/>
          <p:nvPr/>
        </p:nvSpPr>
        <p:spPr>
          <a:xfrm>
            <a:off x="1276780" y="4096200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13" name="Google Shape;713;p30"/>
          <p:cNvSpPr/>
          <p:nvPr/>
        </p:nvSpPr>
        <p:spPr>
          <a:xfrm>
            <a:off x="1192650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1" name="Google Shape;741;p30"/>
          <p:cNvSpPr/>
          <p:nvPr/>
        </p:nvSpPr>
        <p:spPr>
          <a:xfrm>
            <a:off x="3617089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2" name="Google Shape;742;p30"/>
          <p:cNvSpPr/>
          <p:nvPr/>
        </p:nvSpPr>
        <p:spPr>
          <a:xfrm>
            <a:off x="3541675" y="870950"/>
            <a:ext cx="4231500" cy="29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 Control Tower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3" name="Google Shape;743;p30"/>
          <p:cNvSpPr/>
          <p:nvPr/>
        </p:nvSpPr>
        <p:spPr>
          <a:xfrm>
            <a:off x="5289925" y="1227450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4" name="Google Shape;744;p30"/>
          <p:cNvSpPr/>
          <p:nvPr/>
        </p:nvSpPr>
        <p:spPr>
          <a:xfrm>
            <a:off x="2000796" y="3343600"/>
            <a:ext cx="748800" cy="54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-  Intelligence, Trends, Sources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5" name="Google Shape;745;p30"/>
          <p:cNvSpPr/>
          <p:nvPr/>
        </p:nvSpPr>
        <p:spPr>
          <a:xfrm>
            <a:off x="2808943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6" name="Google Shape;746;p30"/>
          <p:cNvSpPr/>
          <p:nvPr/>
        </p:nvSpPr>
        <p:spPr>
          <a:xfrm>
            <a:off x="4820725" y="2096338"/>
            <a:ext cx="490200" cy="513300"/>
          </a:xfrm>
          <a:prstGeom prst="upDownArrow">
            <a:avLst>
              <a:gd fmla="val 54496" name="adj1"/>
              <a:gd fmla="val 32464" name="adj2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7" name="Google Shape;747;p30"/>
          <p:cNvSpPr/>
          <p:nvPr/>
        </p:nvSpPr>
        <p:spPr>
          <a:xfrm>
            <a:off x="4137585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8" name="Google Shape;748;p30"/>
          <p:cNvSpPr/>
          <p:nvPr/>
        </p:nvSpPr>
        <p:spPr>
          <a:xfrm>
            <a:off x="6203273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9" name="Google Shape;749;p30"/>
          <p:cNvSpPr/>
          <p:nvPr/>
        </p:nvSpPr>
        <p:spPr>
          <a:xfrm>
            <a:off x="6157144" y="1227450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Risk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0" name="Google Shape;750;p30"/>
          <p:cNvSpPr/>
          <p:nvPr/>
        </p:nvSpPr>
        <p:spPr>
          <a:xfrm>
            <a:off x="3555487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Fulfilment Optimisation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1" name="Google Shape;751;p30"/>
          <p:cNvSpPr/>
          <p:nvPr/>
        </p:nvSpPr>
        <p:spPr>
          <a:xfrm>
            <a:off x="4422706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Analysis and AI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2" name="Google Shape;752;p30"/>
          <p:cNvSpPr/>
          <p:nvPr/>
        </p:nvSpPr>
        <p:spPr>
          <a:xfrm>
            <a:off x="7024368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3" name="Google Shape;753;p30"/>
          <p:cNvSpPr/>
          <p:nvPr/>
        </p:nvSpPr>
        <p:spPr>
          <a:xfrm>
            <a:off x="4425236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4" name="Google Shape;754;p30"/>
          <p:cNvSpPr/>
          <p:nvPr/>
        </p:nvSpPr>
        <p:spPr>
          <a:xfrm>
            <a:off x="5233382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5" name="Google Shape;755;p30"/>
          <p:cNvSpPr/>
          <p:nvPr/>
        </p:nvSpPr>
        <p:spPr>
          <a:xfrm>
            <a:off x="6041528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6" name="Google Shape;756;p30"/>
          <p:cNvSpPr/>
          <p:nvPr/>
        </p:nvSpPr>
        <p:spPr>
          <a:xfrm>
            <a:off x="6849675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7" name="Google Shape;757;p30"/>
          <p:cNvSpPr/>
          <p:nvPr/>
        </p:nvSpPr>
        <p:spPr>
          <a:xfrm>
            <a:off x="7687875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8" name="Google Shape;758;p30"/>
          <p:cNvSpPr/>
          <p:nvPr/>
        </p:nvSpPr>
        <p:spPr>
          <a:xfrm>
            <a:off x="7800755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9" name="Google Shape;759;p30"/>
          <p:cNvSpPr/>
          <p:nvPr/>
        </p:nvSpPr>
        <p:spPr>
          <a:xfrm>
            <a:off x="8255063" y="1865500"/>
            <a:ext cx="791100" cy="3810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760" name="Google Shape;76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3775" y="224650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30"/>
          <p:cNvSpPr txBox="1"/>
          <p:nvPr/>
        </p:nvSpPr>
        <p:spPr>
          <a:xfrm>
            <a:off x="7983110" y="1033325"/>
            <a:ext cx="6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5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762" name="Google Shape;762;p30"/>
          <p:cNvCxnSpPr>
            <a:stCxn id="759" idx="2"/>
            <a:endCxn id="757" idx="3"/>
          </p:cNvCxnSpPr>
          <p:nvPr/>
        </p:nvCxnSpPr>
        <p:spPr>
          <a:xfrm rot="5400000">
            <a:off x="7857863" y="2825350"/>
            <a:ext cx="1371600" cy="2139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30"/>
          <p:cNvCxnSpPr>
            <a:endCxn id="726" idx="3"/>
          </p:cNvCxnSpPr>
          <p:nvPr/>
        </p:nvCxnSpPr>
        <p:spPr>
          <a:xfrm flipH="1">
            <a:off x="8233275" y="2830600"/>
            <a:ext cx="428700" cy="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4" name="Google Shape;764;p30"/>
          <p:cNvSpPr/>
          <p:nvPr/>
        </p:nvSpPr>
        <p:spPr>
          <a:xfrm>
            <a:off x="3633796" y="415239"/>
            <a:ext cx="9519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Consumer</a:t>
            </a:r>
            <a:br>
              <a:rPr b="1" lang="en-GB" sz="700">
                <a:solidFill>
                  <a:schemeClr val="lt1"/>
                </a:solidFill>
              </a:rPr>
            </a:br>
            <a:r>
              <a:rPr b="1" lang="en-GB" sz="700">
                <a:solidFill>
                  <a:schemeClr val="lt1"/>
                </a:solidFill>
              </a:rPr>
              <a:t>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765" name="Google Shape;765;p30"/>
          <p:cNvSpPr/>
          <p:nvPr/>
        </p:nvSpPr>
        <p:spPr>
          <a:xfrm>
            <a:off x="4829005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Colleague 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766" name="Google Shape;766;p30"/>
          <p:cNvSpPr/>
          <p:nvPr/>
        </p:nvSpPr>
        <p:spPr>
          <a:xfrm>
            <a:off x="5866113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Supplier 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767" name="Google Shape;767;p30"/>
          <p:cNvSpPr/>
          <p:nvPr/>
        </p:nvSpPr>
        <p:spPr>
          <a:xfrm>
            <a:off x="6903221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Logistics Apps</a:t>
            </a:r>
            <a:endParaRPr b="1" sz="700">
              <a:solidFill>
                <a:schemeClr val="lt1"/>
              </a:solidFill>
            </a:endParaRPr>
          </a:p>
        </p:txBody>
      </p:sp>
      <p:pic>
        <p:nvPicPr>
          <p:cNvPr id="768" name="Google Shape;7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43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68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200" y="1161343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6450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30"/>
          <p:cNvSpPr txBox="1"/>
          <p:nvPr/>
        </p:nvSpPr>
        <p:spPr>
          <a:xfrm>
            <a:off x="1117250" y="1296390"/>
            <a:ext cx="7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Controller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73" name="Google Shape;773;p30"/>
          <p:cNvCxnSpPr>
            <a:stCxn id="770" idx="3"/>
            <a:endCxn id="716" idx="1"/>
          </p:cNvCxnSpPr>
          <p:nvPr/>
        </p:nvCxnSpPr>
        <p:spPr>
          <a:xfrm flipH="1" rot="10800000">
            <a:off x="1611099" y="1279593"/>
            <a:ext cx="1009200" cy="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774" name="Google Shape;7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1575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5" name="Google Shape;775;p30"/>
          <p:cNvCxnSpPr>
            <a:endCxn id="742" idx="3"/>
          </p:cNvCxnSpPr>
          <p:nvPr/>
        </p:nvCxnSpPr>
        <p:spPr>
          <a:xfrm rot="10800000">
            <a:off x="7773175" y="1016150"/>
            <a:ext cx="8685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30"/>
          <p:cNvCxnSpPr>
            <a:endCxn id="752" idx="3"/>
          </p:cNvCxnSpPr>
          <p:nvPr/>
        </p:nvCxnSpPr>
        <p:spPr>
          <a:xfrm flipH="1">
            <a:off x="7773168" y="1500288"/>
            <a:ext cx="882300" cy="4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7" name="Google Shape;777;p30"/>
          <p:cNvCxnSpPr>
            <a:stCxn id="759" idx="0"/>
            <a:endCxn id="767" idx="3"/>
          </p:cNvCxnSpPr>
          <p:nvPr/>
        </p:nvCxnSpPr>
        <p:spPr>
          <a:xfrm flipH="1" rot="5400000">
            <a:off x="7508363" y="723250"/>
            <a:ext cx="1330800" cy="9537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8" name="Google Shape;778;p30"/>
          <p:cNvSpPr txBox="1"/>
          <p:nvPr/>
        </p:nvSpPr>
        <p:spPr>
          <a:xfrm>
            <a:off x="2626350" y="739200"/>
            <a:ext cx="86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Inventory Optimisation Platform</a:t>
            </a:r>
            <a:endParaRPr b="1" sz="800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10" name="Google Shape;710;p30"/>
          <p:cNvSpPr/>
          <p:nvPr/>
        </p:nvSpPr>
        <p:spPr>
          <a:xfrm>
            <a:off x="367446" y="3343350"/>
            <a:ext cx="748800" cy="54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11" name="Google Shape;711;p30"/>
          <p:cNvSpPr/>
          <p:nvPr/>
        </p:nvSpPr>
        <p:spPr>
          <a:xfrm>
            <a:off x="496752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79" name="Google Shape;779;p30"/>
          <p:cNvSpPr/>
          <p:nvPr/>
        </p:nvSpPr>
        <p:spPr>
          <a:xfrm>
            <a:off x="597099" y="2081450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80" name="Google Shape;780;p30"/>
          <p:cNvSpPr/>
          <p:nvPr/>
        </p:nvSpPr>
        <p:spPr>
          <a:xfrm>
            <a:off x="496749" y="2185525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POS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81" name="Google Shape;781;p30"/>
          <p:cNvCxnSpPr>
            <a:stCxn id="780" idx="2"/>
            <a:endCxn id="710" idx="0"/>
          </p:cNvCxnSpPr>
          <p:nvPr/>
        </p:nvCxnSpPr>
        <p:spPr>
          <a:xfrm>
            <a:off x="741849" y="2424325"/>
            <a:ext cx="0" cy="91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Google Shape;782;p30"/>
          <p:cNvSpPr/>
          <p:nvPr/>
        </p:nvSpPr>
        <p:spPr>
          <a:xfrm>
            <a:off x="2589763" y="4474650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1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83" name="Google Shape;783;p30"/>
          <p:cNvSpPr/>
          <p:nvPr/>
        </p:nvSpPr>
        <p:spPr>
          <a:xfrm>
            <a:off x="2113950" y="4255950"/>
            <a:ext cx="525900" cy="381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Food Trust</a:t>
            </a:r>
            <a:endParaRPr sz="10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84" name="Google Shape;784;p30"/>
          <p:cNvCxnSpPr>
            <a:stCxn id="744" idx="2"/>
            <a:endCxn id="783" idx="0"/>
          </p:cNvCxnSpPr>
          <p:nvPr/>
        </p:nvCxnSpPr>
        <p:spPr>
          <a:xfrm>
            <a:off x="2375196" y="3892300"/>
            <a:ext cx="1800" cy="36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5" name="Google Shape;785;p30"/>
          <p:cNvSpPr/>
          <p:nvPr/>
        </p:nvSpPr>
        <p:spPr>
          <a:xfrm>
            <a:off x="5289925" y="1483650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2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86" name="Google Shape;786;p30"/>
          <p:cNvSpPr/>
          <p:nvPr/>
        </p:nvSpPr>
        <p:spPr>
          <a:xfrm>
            <a:off x="4411650" y="1540413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87" name="Google Shape;787;p30"/>
          <p:cNvSpPr/>
          <p:nvPr/>
        </p:nvSpPr>
        <p:spPr>
          <a:xfrm>
            <a:off x="4411650" y="870950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4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88" name="Google Shape;788;p30"/>
          <p:cNvSpPr/>
          <p:nvPr/>
        </p:nvSpPr>
        <p:spPr>
          <a:xfrm>
            <a:off x="4691050" y="389450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89" name="Google Shape;789;p30"/>
          <p:cNvSpPr/>
          <p:nvPr/>
        </p:nvSpPr>
        <p:spPr>
          <a:xfrm>
            <a:off x="4862025" y="3264400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90" name="Google Shape;790;p30"/>
          <p:cNvSpPr/>
          <p:nvPr/>
        </p:nvSpPr>
        <p:spPr>
          <a:xfrm>
            <a:off x="5453075" y="4699000"/>
            <a:ext cx="1206900" cy="363600"/>
          </a:xfrm>
          <a:prstGeom prst="wedgeRoundRectCallout">
            <a:avLst>
              <a:gd fmla="val -88145" name="adj1"/>
              <a:gd fmla="val -342526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ed Hat Text Medium"/>
                <a:ea typeface="Red Hat Text Medium"/>
                <a:cs typeface="Red Hat Text Medium"/>
                <a:sym typeface="Red Hat Text Medium"/>
              </a:rPr>
              <a:t>Financial Reimbursement</a:t>
            </a:r>
            <a:endParaRPr sz="9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1"/>
          <p:cNvSpPr/>
          <p:nvPr/>
        </p:nvSpPr>
        <p:spPr>
          <a:xfrm>
            <a:off x="701677" y="2005250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96" name="Google Shape;796;p31"/>
          <p:cNvCxnSpPr>
            <a:stCxn id="797" idx="2"/>
            <a:endCxn id="798" idx="0"/>
          </p:cNvCxnSpPr>
          <p:nvPr/>
        </p:nvCxnSpPr>
        <p:spPr>
          <a:xfrm>
            <a:off x="741846" y="3892050"/>
            <a:ext cx="0" cy="32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31"/>
          <p:cNvCxnSpPr>
            <a:stCxn id="800" idx="2"/>
            <a:endCxn id="801" idx="1"/>
          </p:cNvCxnSpPr>
          <p:nvPr/>
        </p:nvCxnSpPr>
        <p:spPr>
          <a:xfrm>
            <a:off x="1567050" y="3895000"/>
            <a:ext cx="3300" cy="930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31"/>
          <p:cNvCxnSpPr/>
          <p:nvPr/>
        </p:nvCxnSpPr>
        <p:spPr>
          <a:xfrm>
            <a:off x="842200" y="298121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3" name="Google Shape;803;p31"/>
          <p:cNvSpPr/>
          <p:nvPr/>
        </p:nvSpPr>
        <p:spPr>
          <a:xfrm>
            <a:off x="2620150" y="729875"/>
            <a:ext cx="5330100" cy="1099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804" name="Google Shape;804;p31"/>
          <p:cNvCxnSpPr/>
          <p:nvPr/>
        </p:nvCxnSpPr>
        <p:spPr>
          <a:xfrm>
            <a:off x="8039286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31"/>
          <p:cNvCxnSpPr/>
          <p:nvPr/>
        </p:nvCxnSpPr>
        <p:spPr>
          <a:xfrm>
            <a:off x="1564825" y="296406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31"/>
          <p:cNvCxnSpPr/>
          <p:nvPr/>
        </p:nvCxnSpPr>
        <p:spPr>
          <a:xfrm>
            <a:off x="2366189" y="2981217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31"/>
          <p:cNvCxnSpPr/>
          <p:nvPr/>
        </p:nvCxnSpPr>
        <p:spPr>
          <a:xfrm>
            <a:off x="3165025" y="2964063"/>
            <a:ext cx="0" cy="381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31"/>
          <p:cNvCxnSpPr/>
          <p:nvPr/>
        </p:nvCxnSpPr>
        <p:spPr>
          <a:xfrm>
            <a:off x="4003225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31"/>
          <p:cNvCxnSpPr/>
          <p:nvPr/>
        </p:nvCxnSpPr>
        <p:spPr>
          <a:xfrm>
            <a:off x="4802059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31"/>
          <p:cNvCxnSpPr/>
          <p:nvPr/>
        </p:nvCxnSpPr>
        <p:spPr>
          <a:xfrm>
            <a:off x="5564056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31"/>
          <p:cNvCxnSpPr/>
          <p:nvPr/>
        </p:nvCxnSpPr>
        <p:spPr>
          <a:xfrm>
            <a:off x="6402253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31"/>
          <p:cNvCxnSpPr/>
          <p:nvPr/>
        </p:nvCxnSpPr>
        <p:spPr>
          <a:xfrm>
            <a:off x="7164250" y="2964101"/>
            <a:ext cx="0" cy="1173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31"/>
          <p:cNvSpPr/>
          <p:nvPr/>
        </p:nvSpPr>
        <p:spPr>
          <a:xfrm>
            <a:off x="539175" y="2624200"/>
            <a:ext cx="7694100" cy="415200"/>
          </a:xfrm>
          <a:prstGeom prst="rect">
            <a:avLst/>
          </a:prstGeom>
          <a:solidFill>
            <a:srgbClr val="EBEB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14" name="Google Shape;814;p3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Optimization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Food Loss</a:t>
            </a:r>
            <a:br>
              <a:rPr lang="en-GB"/>
            </a:br>
            <a:r>
              <a:rPr lang="en-GB"/>
              <a:t>(Shelf Life)</a:t>
            </a:r>
            <a:endParaRPr/>
          </a:p>
        </p:txBody>
      </p:sp>
      <p:sp>
        <p:nvSpPr>
          <p:cNvPr id="815" name="Google Shape;815;p31"/>
          <p:cNvSpPr/>
          <p:nvPr/>
        </p:nvSpPr>
        <p:spPr>
          <a:xfrm>
            <a:off x="6925719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16" name="Google Shape;816;p31"/>
          <p:cNvSpPr/>
          <p:nvPr/>
        </p:nvSpPr>
        <p:spPr>
          <a:xfrm>
            <a:off x="2071898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17" name="Google Shape;817;p31"/>
          <p:cNvSpPr/>
          <p:nvPr/>
        </p:nvSpPr>
        <p:spPr>
          <a:xfrm>
            <a:off x="1280612" y="4460540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18" name="Google Shape;818;p31"/>
          <p:cNvSpPr/>
          <p:nvPr/>
        </p:nvSpPr>
        <p:spPr>
          <a:xfrm>
            <a:off x="2620150" y="1905400"/>
            <a:ext cx="5330100" cy="1764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19" name="Google Shape;819;p31"/>
          <p:cNvSpPr/>
          <p:nvPr/>
        </p:nvSpPr>
        <p:spPr>
          <a:xfrm>
            <a:off x="6157150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20" name="Google Shape;820;p31"/>
          <p:cNvSpPr/>
          <p:nvPr/>
        </p:nvSpPr>
        <p:spPr>
          <a:xfrm>
            <a:off x="5322077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21" name="Google Shape;821;p31"/>
          <p:cNvSpPr/>
          <p:nvPr/>
        </p:nvSpPr>
        <p:spPr>
          <a:xfrm>
            <a:off x="4482533" y="4137100"/>
            <a:ext cx="656700" cy="748400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822" name="Google Shape;822;p31"/>
          <p:cNvCxnSpPr/>
          <p:nvPr/>
        </p:nvCxnSpPr>
        <p:spPr>
          <a:xfrm>
            <a:off x="5158525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31"/>
          <p:cNvCxnSpPr/>
          <p:nvPr/>
        </p:nvCxnSpPr>
        <p:spPr>
          <a:xfrm>
            <a:off x="5961673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31"/>
          <p:cNvCxnSpPr/>
          <p:nvPr/>
        </p:nvCxnSpPr>
        <p:spPr>
          <a:xfrm>
            <a:off x="6640615" y="3343350"/>
            <a:ext cx="0" cy="54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31"/>
          <p:cNvSpPr/>
          <p:nvPr/>
        </p:nvSpPr>
        <p:spPr>
          <a:xfrm>
            <a:off x="4270475" y="2096338"/>
            <a:ext cx="490200" cy="513300"/>
          </a:xfrm>
          <a:prstGeom prst="upDownArrow">
            <a:avLst>
              <a:gd fmla="val 54496" name="adj1"/>
              <a:gd fmla="val 32464" name="adj2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01" name="Google Shape;801;p31"/>
          <p:cNvSpPr/>
          <p:nvPr/>
        </p:nvSpPr>
        <p:spPr>
          <a:xfrm>
            <a:off x="1276769" y="4824899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26" name="Google Shape;826;p31"/>
          <p:cNvSpPr/>
          <p:nvPr/>
        </p:nvSpPr>
        <p:spPr>
          <a:xfrm>
            <a:off x="3632554" y="4150576"/>
            <a:ext cx="748800" cy="748400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27" name="Google Shape;827;p31"/>
          <p:cNvSpPr/>
          <p:nvPr/>
        </p:nvSpPr>
        <p:spPr>
          <a:xfrm>
            <a:off x="1276780" y="4096200"/>
            <a:ext cx="587064" cy="318601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00" name="Google Shape;800;p31"/>
          <p:cNvSpPr/>
          <p:nvPr/>
        </p:nvSpPr>
        <p:spPr>
          <a:xfrm>
            <a:off x="1192650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28" name="Google Shape;828;p31"/>
          <p:cNvSpPr/>
          <p:nvPr/>
        </p:nvSpPr>
        <p:spPr>
          <a:xfrm>
            <a:off x="3617089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29" name="Google Shape;829;p31"/>
          <p:cNvSpPr/>
          <p:nvPr/>
        </p:nvSpPr>
        <p:spPr>
          <a:xfrm>
            <a:off x="3541675" y="870950"/>
            <a:ext cx="4231500" cy="29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 Control Tower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0" name="Google Shape;830;p31"/>
          <p:cNvSpPr/>
          <p:nvPr/>
        </p:nvSpPr>
        <p:spPr>
          <a:xfrm>
            <a:off x="5289925" y="1227450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1" name="Google Shape;831;p31"/>
          <p:cNvSpPr/>
          <p:nvPr/>
        </p:nvSpPr>
        <p:spPr>
          <a:xfrm>
            <a:off x="2000796" y="3343600"/>
            <a:ext cx="748800" cy="54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-  Intelligence, Trends, Sources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2" name="Google Shape;832;p31"/>
          <p:cNvSpPr/>
          <p:nvPr/>
        </p:nvSpPr>
        <p:spPr>
          <a:xfrm>
            <a:off x="2808943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3" name="Google Shape;833;p31"/>
          <p:cNvSpPr/>
          <p:nvPr/>
        </p:nvSpPr>
        <p:spPr>
          <a:xfrm>
            <a:off x="4820725" y="2096338"/>
            <a:ext cx="490200" cy="513300"/>
          </a:xfrm>
          <a:prstGeom prst="upDownArrow">
            <a:avLst>
              <a:gd fmla="val 54496" name="adj1"/>
              <a:gd fmla="val 32464" name="adj2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4" name="Google Shape;834;p31"/>
          <p:cNvSpPr/>
          <p:nvPr/>
        </p:nvSpPr>
        <p:spPr>
          <a:xfrm>
            <a:off x="4137585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5" name="Google Shape;835;p31"/>
          <p:cNvSpPr/>
          <p:nvPr/>
        </p:nvSpPr>
        <p:spPr>
          <a:xfrm>
            <a:off x="6203273" y="2717163"/>
            <a:ext cx="1569900" cy="246900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6" name="Google Shape;836;p31"/>
          <p:cNvSpPr/>
          <p:nvPr/>
        </p:nvSpPr>
        <p:spPr>
          <a:xfrm>
            <a:off x="6157144" y="1227450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Risk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Management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7" name="Google Shape;837;p31"/>
          <p:cNvSpPr/>
          <p:nvPr/>
        </p:nvSpPr>
        <p:spPr>
          <a:xfrm>
            <a:off x="3555487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Fulfilment Optimisation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8" name="Google Shape;838;p31"/>
          <p:cNvSpPr/>
          <p:nvPr/>
        </p:nvSpPr>
        <p:spPr>
          <a:xfrm>
            <a:off x="4422706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Analysis and AI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39" name="Google Shape;839;p31"/>
          <p:cNvSpPr/>
          <p:nvPr/>
        </p:nvSpPr>
        <p:spPr>
          <a:xfrm>
            <a:off x="7024368" y="1227438"/>
            <a:ext cx="748800" cy="554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Demand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40" name="Google Shape;840;p31"/>
          <p:cNvSpPr/>
          <p:nvPr/>
        </p:nvSpPr>
        <p:spPr>
          <a:xfrm>
            <a:off x="4425236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41" name="Google Shape;841;p31"/>
          <p:cNvSpPr/>
          <p:nvPr/>
        </p:nvSpPr>
        <p:spPr>
          <a:xfrm>
            <a:off x="5233382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42" name="Google Shape;842;p31"/>
          <p:cNvSpPr/>
          <p:nvPr/>
        </p:nvSpPr>
        <p:spPr>
          <a:xfrm>
            <a:off x="6041528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43" name="Google Shape;843;p31"/>
          <p:cNvSpPr/>
          <p:nvPr/>
        </p:nvSpPr>
        <p:spPr>
          <a:xfrm>
            <a:off x="6849675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44" name="Google Shape;844;p31"/>
          <p:cNvSpPr/>
          <p:nvPr/>
        </p:nvSpPr>
        <p:spPr>
          <a:xfrm>
            <a:off x="7687875" y="3340900"/>
            <a:ext cx="748800" cy="55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45" name="Google Shape;845;p31"/>
          <p:cNvSpPr/>
          <p:nvPr/>
        </p:nvSpPr>
        <p:spPr>
          <a:xfrm>
            <a:off x="7800755" y="409986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46" name="Google Shape;846;p31"/>
          <p:cNvSpPr/>
          <p:nvPr/>
        </p:nvSpPr>
        <p:spPr>
          <a:xfrm>
            <a:off x="8255063" y="1865500"/>
            <a:ext cx="791100" cy="3810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847" name="Google Shape;8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3775" y="224650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31"/>
          <p:cNvSpPr txBox="1"/>
          <p:nvPr/>
        </p:nvSpPr>
        <p:spPr>
          <a:xfrm>
            <a:off x="7983110" y="1033325"/>
            <a:ext cx="65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5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849" name="Google Shape;849;p31"/>
          <p:cNvCxnSpPr>
            <a:stCxn id="846" idx="2"/>
            <a:endCxn id="844" idx="3"/>
          </p:cNvCxnSpPr>
          <p:nvPr/>
        </p:nvCxnSpPr>
        <p:spPr>
          <a:xfrm rot="5400000">
            <a:off x="7857863" y="2825350"/>
            <a:ext cx="1371600" cy="2139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0" name="Google Shape;850;p31"/>
          <p:cNvCxnSpPr>
            <a:endCxn id="813" idx="3"/>
          </p:cNvCxnSpPr>
          <p:nvPr/>
        </p:nvCxnSpPr>
        <p:spPr>
          <a:xfrm flipH="1">
            <a:off x="8233275" y="2830600"/>
            <a:ext cx="428700" cy="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1" name="Google Shape;851;p31"/>
          <p:cNvSpPr/>
          <p:nvPr/>
        </p:nvSpPr>
        <p:spPr>
          <a:xfrm>
            <a:off x="3633796" y="415239"/>
            <a:ext cx="9519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Consumer</a:t>
            </a:r>
            <a:br>
              <a:rPr b="1" lang="en-GB" sz="700">
                <a:solidFill>
                  <a:schemeClr val="lt1"/>
                </a:solidFill>
              </a:rPr>
            </a:br>
            <a:r>
              <a:rPr b="1" lang="en-GB" sz="700">
                <a:solidFill>
                  <a:schemeClr val="lt1"/>
                </a:solidFill>
              </a:rPr>
              <a:t>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852" name="Google Shape;852;p31"/>
          <p:cNvSpPr/>
          <p:nvPr/>
        </p:nvSpPr>
        <p:spPr>
          <a:xfrm>
            <a:off x="4829005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Colleague 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853" name="Google Shape;853;p31"/>
          <p:cNvSpPr/>
          <p:nvPr/>
        </p:nvSpPr>
        <p:spPr>
          <a:xfrm>
            <a:off x="5866113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Supplier Apps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854" name="Google Shape;854;p31"/>
          <p:cNvSpPr/>
          <p:nvPr/>
        </p:nvSpPr>
        <p:spPr>
          <a:xfrm>
            <a:off x="6903221" y="415239"/>
            <a:ext cx="7938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lt1"/>
                </a:solidFill>
              </a:rPr>
              <a:t>Logistics Apps</a:t>
            </a:r>
            <a:endParaRPr b="1" sz="700">
              <a:solidFill>
                <a:schemeClr val="lt1"/>
              </a:solidFill>
            </a:endParaRPr>
          </a:p>
        </p:txBody>
      </p:sp>
      <p:pic>
        <p:nvPicPr>
          <p:cNvPr id="855" name="Google Shape;8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43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0687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200" y="1161343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6450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31"/>
          <p:cNvSpPr txBox="1"/>
          <p:nvPr/>
        </p:nvSpPr>
        <p:spPr>
          <a:xfrm>
            <a:off x="1117250" y="1296390"/>
            <a:ext cx="7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Red Hat Text Medium"/>
                <a:ea typeface="Red Hat Text Medium"/>
                <a:cs typeface="Red Hat Text Medium"/>
                <a:sym typeface="Red Hat Text Medium"/>
              </a:rPr>
              <a:t>Controller</a:t>
            </a:r>
            <a:endParaRPr sz="7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860" name="Google Shape;860;p31"/>
          <p:cNvCxnSpPr>
            <a:stCxn id="857" idx="3"/>
            <a:endCxn id="803" idx="1"/>
          </p:cNvCxnSpPr>
          <p:nvPr/>
        </p:nvCxnSpPr>
        <p:spPr>
          <a:xfrm flipH="1" rot="10800000">
            <a:off x="1611099" y="1279593"/>
            <a:ext cx="1009200" cy="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861" name="Google Shape;8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1575" y="111850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2" name="Google Shape;862;p31"/>
          <p:cNvCxnSpPr>
            <a:endCxn id="829" idx="3"/>
          </p:cNvCxnSpPr>
          <p:nvPr/>
        </p:nvCxnSpPr>
        <p:spPr>
          <a:xfrm rot="10800000">
            <a:off x="7773175" y="1016150"/>
            <a:ext cx="8685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3" name="Google Shape;863;p31"/>
          <p:cNvCxnSpPr>
            <a:endCxn id="839" idx="3"/>
          </p:cNvCxnSpPr>
          <p:nvPr/>
        </p:nvCxnSpPr>
        <p:spPr>
          <a:xfrm flipH="1">
            <a:off x="7773168" y="1500288"/>
            <a:ext cx="882300" cy="4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4" name="Google Shape;864;p31"/>
          <p:cNvCxnSpPr>
            <a:stCxn id="846" idx="0"/>
            <a:endCxn id="854" idx="3"/>
          </p:cNvCxnSpPr>
          <p:nvPr/>
        </p:nvCxnSpPr>
        <p:spPr>
          <a:xfrm flipH="1" rot="5400000">
            <a:off x="7508363" y="723250"/>
            <a:ext cx="1330800" cy="9537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5" name="Google Shape;865;p31"/>
          <p:cNvSpPr txBox="1"/>
          <p:nvPr/>
        </p:nvSpPr>
        <p:spPr>
          <a:xfrm>
            <a:off x="2626350" y="739200"/>
            <a:ext cx="86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Inventory Optimisation Platform</a:t>
            </a:r>
            <a:endParaRPr b="1" sz="800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97" name="Google Shape;797;p31"/>
          <p:cNvSpPr/>
          <p:nvPr/>
        </p:nvSpPr>
        <p:spPr>
          <a:xfrm>
            <a:off x="367446" y="3343350"/>
            <a:ext cx="748800" cy="548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98" name="Google Shape;798;p31"/>
          <p:cNvSpPr/>
          <p:nvPr/>
        </p:nvSpPr>
        <p:spPr>
          <a:xfrm>
            <a:off x="496752" y="4106424"/>
            <a:ext cx="490200" cy="319725"/>
          </a:xfrm>
          <a:prstGeom prst="flowChartMagneticDisk">
            <a:avLst/>
          </a:prstGeom>
          <a:solidFill>
            <a:srgbClr val="38761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597099" y="2081450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67" name="Google Shape;867;p31"/>
          <p:cNvSpPr/>
          <p:nvPr/>
        </p:nvSpPr>
        <p:spPr>
          <a:xfrm>
            <a:off x="496749" y="2185525"/>
            <a:ext cx="490200" cy="238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</a:t>
            </a:r>
            <a:b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-GB" sz="7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POS</a:t>
            </a:r>
            <a:endParaRPr sz="70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868" name="Google Shape;868;p31"/>
          <p:cNvCxnSpPr>
            <a:stCxn id="867" idx="2"/>
            <a:endCxn id="797" idx="0"/>
          </p:cNvCxnSpPr>
          <p:nvPr/>
        </p:nvCxnSpPr>
        <p:spPr>
          <a:xfrm>
            <a:off x="741849" y="2424325"/>
            <a:ext cx="0" cy="918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9" name="Google Shape;869;p31"/>
          <p:cNvSpPr/>
          <p:nvPr/>
        </p:nvSpPr>
        <p:spPr>
          <a:xfrm>
            <a:off x="3876713" y="870950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1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70" name="Google Shape;870;p31"/>
          <p:cNvSpPr/>
          <p:nvPr/>
        </p:nvSpPr>
        <p:spPr>
          <a:xfrm>
            <a:off x="1784113" y="4474650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2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71" name="Google Shape;871;p31"/>
          <p:cNvSpPr/>
          <p:nvPr/>
        </p:nvSpPr>
        <p:spPr>
          <a:xfrm>
            <a:off x="1784125" y="1351288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72" name="Google Shape;872;p31"/>
          <p:cNvSpPr/>
          <p:nvPr/>
        </p:nvSpPr>
        <p:spPr>
          <a:xfrm>
            <a:off x="4400550" y="3228175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4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73" name="Google Shape;873;p31"/>
          <p:cNvSpPr/>
          <p:nvPr/>
        </p:nvSpPr>
        <p:spPr>
          <a:xfrm>
            <a:off x="3118600" y="2207800"/>
            <a:ext cx="320700" cy="290400"/>
          </a:xfrm>
          <a:prstGeom prst="octagon">
            <a:avLst>
              <a:gd fmla="val 29289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</a:t>
            </a:r>
            <a:endParaRPr sz="120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74" name="Google Shape;874;p31"/>
          <p:cNvSpPr/>
          <p:nvPr/>
        </p:nvSpPr>
        <p:spPr>
          <a:xfrm>
            <a:off x="1762750" y="2171200"/>
            <a:ext cx="1330800" cy="363600"/>
          </a:xfrm>
          <a:prstGeom prst="wedgeRoundRectCallout">
            <a:avLst>
              <a:gd fmla="val 30425" name="adj1"/>
              <a:gd fmla="val 64205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ed Hat Text Medium"/>
                <a:ea typeface="Red Hat Text Medium"/>
                <a:cs typeface="Red Hat Text Medium"/>
                <a:sym typeface="Red Hat Text Medium"/>
              </a:rPr>
              <a:t>Partner Remediation Service</a:t>
            </a:r>
            <a:endParaRPr sz="9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