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6"/>
  </p:notes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8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IBM Plex Sans" panose="020B0503050203000203" pitchFamily="34" charset="0"/>
      <p:regular r:id="rId21"/>
      <p:bold r:id="rId22"/>
      <p:italic r:id="rId23"/>
      <p:boldItalic r:id="rId24"/>
    </p:embeddedFont>
    <p:embeddedFont>
      <p:font typeface="Overpass" panose="020B0604020202020204" charset="0"/>
      <p:regular r:id="rId25"/>
      <p:bold r:id="rId26"/>
      <p:italic r:id="rId27"/>
      <p:boldItalic r:id="rId28"/>
    </p:embeddedFont>
    <p:embeddedFont>
      <p:font typeface="Overpass Light" panose="020B0604020202020204" charset="0"/>
      <p:regular r:id="rId29"/>
      <p:bold r:id="rId30"/>
      <p:italic r:id="rId31"/>
      <p:boldItalic r:id="rId32"/>
    </p:embeddedFont>
    <p:embeddedFont>
      <p:font typeface="Overpass SemiBold"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
      <p:font typeface="Red Hat Display Medium" panose="020B0604020202020204" charset="0"/>
      <p:regular r:id="rId45"/>
      <p:bold r:id="rId46"/>
      <p:italic r:id="rId47"/>
      <p:boldItalic r:id="rId48"/>
    </p:embeddedFont>
    <p:embeddedFont>
      <p:font typeface="Red Hat Text" panose="020B0604020202020204" charset="0"/>
      <p:regular r:id="rId49"/>
      <p:bold r:id="rId50"/>
      <p:italic r:id="rId51"/>
      <p:boldItalic r:id="rId52"/>
    </p:embeddedFont>
    <p:embeddedFont>
      <p:font typeface="Red Hat Text Medium"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13" autoAdjust="0"/>
    <p:restoredTop sz="81119" autoAdjust="0"/>
  </p:normalViewPr>
  <p:slideViewPr>
    <p:cSldViewPr snapToGrid="0">
      <p:cViewPr varScale="1">
        <p:scale>
          <a:sx n="133" d="100"/>
          <a:sy n="133" d="100"/>
        </p:scale>
        <p:origin x="13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font" Target="fonts/font34.fntdata"/><Relationship Id="rId55" Type="http://schemas.openxmlformats.org/officeDocument/2006/relationships/font" Target="fonts/font3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font" Target="fonts/font3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56" Type="http://schemas.openxmlformats.org/officeDocument/2006/relationships/font" Target="fonts/font40.fntdata"/><Relationship Id="rId8" Type="http://schemas.openxmlformats.org/officeDocument/2006/relationships/slide" Target="slides/slide6.xml"/><Relationship Id="rId51" Type="http://schemas.openxmlformats.org/officeDocument/2006/relationships/font" Target="fonts/font3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59" Type="http://schemas.openxmlformats.org/officeDocument/2006/relationships/theme" Target="theme/theme1.xml"/><Relationship Id="rId20" Type="http://schemas.openxmlformats.org/officeDocument/2006/relationships/font" Target="fonts/font4.fntdata"/><Relationship Id="rId41" Type="http://schemas.openxmlformats.org/officeDocument/2006/relationships/font" Target="fonts/font25.fntdata"/><Relationship Id="rId54" Type="http://schemas.openxmlformats.org/officeDocument/2006/relationships/font" Target="fonts/font3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font" Target="fonts/font3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Demand Intelligence system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Through API interfaces across multiple systems and sends to Control Tower.</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with work queues in Control Tower and takes remediation action by selecting one or more processes in business automation.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Business Automation automates rules, internal processes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US" dirty="0">
                <a:solidFill>
                  <a:schemeClr val="dk1"/>
                </a:solidFill>
              </a:rPr>
              <a:t>Update planning and replenishment system</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Coordinate with vendors and suppliers to position inventory</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AutoNum type="arabicPeriod"/>
            </a:pPr>
            <a:r>
              <a:rPr lang="en-US" dirty="0"/>
              <a:t>Store POS can maintain operations, sending transactions to Local Store Operations server</a:t>
            </a:r>
          </a:p>
          <a:p>
            <a:pPr marL="457200" lvl="0" indent="-228600" algn="l" rtl="0">
              <a:lnSpc>
                <a:spcPct val="100000"/>
              </a:lnSpc>
              <a:spcBef>
                <a:spcPts val="0"/>
              </a:spcBef>
              <a:spcAft>
                <a:spcPts val="0"/>
              </a:spcAft>
              <a:buSzPts val="1100"/>
              <a:buAutoNum type="arabicPeriod"/>
            </a:pPr>
            <a:r>
              <a:rPr lang="en-US" dirty="0"/>
              <a:t>The Local Store Operations collects transactions, including financial and inventory updates</a:t>
            </a:r>
          </a:p>
          <a:p>
            <a:pPr marL="457200" lvl="0" indent="-228600" algn="l" rtl="0">
              <a:lnSpc>
                <a:spcPct val="100000"/>
              </a:lnSpc>
              <a:spcBef>
                <a:spcPts val="0"/>
              </a:spcBef>
              <a:spcAft>
                <a:spcPts val="0"/>
              </a:spcAft>
              <a:buSzPts val="1100"/>
              <a:buAutoNum type="arabicPeriod"/>
            </a:pPr>
            <a:r>
              <a:rPr lang="en-US" dirty="0"/>
              <a:t>Once reconnected to the corporate systems, the events are streamed to Kafka</a:t>
            </a:r>
          </a:p>
          <a:p>
            <a:pPr marL="457200" lvl="0" indent="-228600" algn="l" rtl="0">
              <a:lnSpc>
                <a:spcPct val="100000"/>
              </a:lnSpc>
              <a:spcBef>
                <a:spcPts val="0"/>
              </a:spcBef>
              <a:spcAft>
                <a:spcPts val="0"/>
              </a:spcAft>
              <a:buSzPts val="1100"/>
              <a:buAutoNum type="arabicPeriod"/>
            </a:pPr>
            <a:r>
              <a:rPr lang="en-US" dirty="0"/>
              <a:t>Business automation subscribes to Kafka events and updates the data systems in:</a:t>
            </a:r>
          </a:p>
          <a:p>
            <a:pPr marL="914400" lvl="1" indent="-228600" algn="l" rtl="0">
              <a:lnSpc>
                <a:spcPct val="100000"/>
              </a:lnSpc>
              <a:spcBef>
                <a:spcPts val="0"/>
              </a:spcBef>
              <a:spcAft>
                <a:spcPts val="0"/>
              </a:spcAft>
              <a:buSzPts val="1100"/>
              <a:buFont typeface="+mj-lt"/>
              <a:buAutoNum type="alphaLcPeriod"/>
            </a:pPr>
            <a:r>
              <a:rPr lang="en-US" dirty="0"/>
              <a:t>Inventory management system</a:t>
            </a:r>
          </a:p>
          <a:p>
            <a:pPr marL="914400" lvl="1" indent="-228600" algn="l" rtl="0">
              <a:lnSpc>
                <a:spcPct val="100000"/>
              </a:lnSpc>
              <a:spcBef>
                <a:spcPts val="0"/>
              </a:spcBef>
              <a:spcAft>
                <a:spcPts val="0"/>
              </a:spcAft>
              <a:buSzPts val="1100"/>
              <a:buFont typeface="+mj-lt"/>
              <a:buAutoNum type="alphaLcPeriod"/>
            </a:pPr>
            <a:r>
              <a:rPr lang="en-US" dirty="0"/>
              <a:t>Planning and replenishment system</a:t>
            </a:r>
          </a:p>
          <a:p>
            <a:pPr marL="914400" lvl="1" indent="-228600" algn="l" rtl="0">
              <a:lnSpc>
                <a:spcPct val="100000"/>
              </a:lnSpc>
              <a:spcBef>
                <a:spcPts val="0"/>
              </a:spcBef>
              <a:spcAft>
                <a:spcPts val="0"/>
              </a:spcAft>
              <a:buSzPts val="1100"/>
              <a:buFont typeface="+mj-lt"/>
              <a:buAutoNum type="alphaLcPeriod"/>
            </a:pPr>
            <a:r>
              <a:rPr lang="en-US" dirty="0"/>
              <a:t>Store operations systems</a:t>
            </a:r>
          </a:p>
          <a:p>
            <a:pPr marL="914400" lvl="1" indent="-228600" algn="l" rtl="0">
              <a:lnSpc>
                <a:spcPct val="100000"/>
              </a:lnSpc>
              <a:spcBef>
                <a:spcPts val="0"/>
              </a:spcBef>
              <a:spcAft>
                <a:spcPts val="0"/>
              </a:spcAft>
              <a:buSzPts val="1100"/>
              <a:buFont typeface="+mj-lt"/>
              <a:buAutoNum type="alphaLcPeriod"/>
            </a:pPr>
            <a:r>
              <a:rPr lang="en-US" dirty="0"/>
              <a:t>Supply assurance control tower</a:t>
            </a:r>
            <a:endParaRPr dirty="0"/>
          </a:p>
        </p:txBody>
      </p:sp>
    </p:spTree>
    <p:extLst>
      <p:ext uri="{BB962C8B-B14F-4D97-AF65-F5344CB8AC3E}">
        <p14:creationId xmlns:p14="http://schemas.microsoft.com/office/powerpoint/2010/main" val="6474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grpSp>
        <p:nvGrpSpPr>
          <p:cNvPr id="6" name="Group 5">
            <a:extLst>
              <a:ext uri="{FF2B5EF4-FFF2-40B4-BE49-F238E27FC236}">
                <a16:creationId xmlns:a16="http://schemas.microsoft.com/office/drawing/2014/main" id="{6EC478C5-6C5F-99B5-9AA8-156E66050485}"/>
              </a:ext>
            </a:extLst>
          </p:cNvPr>
          <p:cNvGrpSpPr/>
          <p:nvPr/>
        </p:nvGrpSpPr>
        <p:grpSpPr>
          <a:xfrm>
            <a:off x="2708302" y="4815840"/>
            <a:ext cx="3600344" cy="280520"/>
            <a:chOff x="2708302" y="4815840"/>
            <a:chExt cx="3600344" cy="280520"/>
          </a:xfrm>
        </p:grpSpPr>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Delivery Optimization</a:t>
            </a:r>
            <a:endParaRPr dirty="0"/>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grpSp>
        <p:nvGrpSpPr>
          <p:cNvPr id="2" name="Group 1">
            <a:extLst>
              <a:ext uri="{FF2B5EF4-FFF2-40B4-BE49-F238E27FC236}">
                <a16:creationId xmlns:a16="http://schemas.microsoft.com/office/drawing/2014/main" id="{B7D920E3-9F23-9BCF-2845-323111C74259}"/>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5D44746B-3F1B-AA11-201D-A13AFEB6E64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42E721E-09DD-49DA-464F-F338A0E4FB74}"/>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96B814C9-97DA-D349-2555-5908881567F6}"/>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D4DA17E3-C8CA-AD8B-3F26-D780093A3CD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15" name="Group 14">
            <a:extLst>
              <a:ext uri="{FF2B5EF4-FFF2-40B4-BE49-F238E27FC236}">
                <a16:creationId xmlns:a16="http://schemas.microsoft.com/office/drawing/2014/main" id="{29695D18-25DE-923F-93BD-E871F3920617}"/>
              </a:ext>
            </a:extLst>
          </p:cNvPr>
          <p:cNvGrpSpPr/>
          <p:nvPr/>
        </p:nvGrpSpPr>
        <p:grpSpPr>
          <a:xfrm>
            <a:off x="2708302" y="4815840"/>
            <a:ext cx="3600344" cy="280520"/>
            <a:chOff x="2708302" y="4815840"/>
            <a:chExt cx="3600344" cy="280520"/>
          </a:xfrm>
        </p:grpSpPr>
        <p:sp>
          <p:nvSpPr>
            <p:cNvPr id="16" name="Rectangle 15">
              <a:extLst>
                <a:ext uri="{FF2B5EF4-FFF2-40B4-BE49-F238E27FC236}">
                  <a16:creationId xmlns:a16="http://schemas.microsoft.com/office/drawing/2014/main" id="{4D322C4D-DE3B-9A9B-34FE-F2242905F602}"/>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7" name="Rectangle 16">
              <a:extLst>
                <a:ext uri="{FF2B5EF4-FFF2-40B4-BE49-F238E27FC236}">
                  <a16:creationId xmlns:a16="http://schemas.microsoft.com/office/drawing/2014/main" id="{D4EE9EB8-C20F-6EE7-2052-C6E6F5A9222B}"/>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8" name="Rectangle 17">
              <a:extLst>
                <a:ext uri="{FF2B5EF4-FFF2-40B4-BE49-F238E27FC236}">
                  <a16:creationId xmlns:a16="http://schemas.microsoft.com/office/drawing/2014/main" id="{8A5EFDFE-7E0F-CB80-456D-5CC45C32390B}"/>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9" name="Rectangle 18">
              <a:extLst>
                <a:ext uri="{FF2B5EF4-FFF2-40B4-BE49-F238E27FC236}">
                  <a16:creationId xmlns:a16="http://schemas.microsoft.com/office/drawing/2014/main" id="{37B0E7D0-A952-AA41-B510-B45F1BA7AA4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419638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Weather Disruption</a:t>
            </a:r>
          </a:p>
          <a:p>
            <a:pPr marL="0" lvl="0" indent="0" algn="l" rtl="0">
              <a:lnSpc>
                <a:spcPct val="100000"/>
              </a:lnSpc>
              <a:spcBef>
                <a:spcPts val="0"/>
              </a:spcBef>
              <a:spcAft>
                <a:spcPts val="0"/>
              </a:spcAft>
              <a:buSzPts val="1400"/>
              <a:buNone/>
            </a:pPr>
            <a:r>
              <a:rPr lang="en" dirty="0"/>
              <a:t>Readiness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7262784" y="180312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942537" y="315679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2884378" y="2643278"/>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5610138" y="21464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2139345" y="3626834"/>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3598579" y="366054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6239408" y="3649279"/>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7969995" y="474914"/>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895;p44">
            <a:extLst>
              <a:ext uri="{FF2B5EF4-FFF2-40B4-BE49-F238E27FC236}">
                <a16:creationId xmlns:a16="http://schemas.microsoft.com/office/drawing/2014/main" id="{EDAE75CB-D5BA-5BD5-3568-2ECE402D4980}"/>
              </a:ext>
            </a:extLst>
          </p:cNvPr>
          <p:cNvSpPr/>
          <p:nvPr/>
        </p:nvSpPr>
        <p:spPr>
          <a:xfrm>
            <a:off x="6494975" y="262040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894;p44">
            <a:extLst>
              <a:ext uri="{FF2B5EF4-FFF2-40B4-BE49-F238E27FC236}">
                <a16:creationId xmlns:a16="http://schemas.microsoft.com/office/drawing/2014/main" id="{BD98FA91-6BDF-FE5C-3AFB-A12382C560F3}"/>
              </a:ext>
            </a:extLst>
          </p:cNvPr>
          <p:cNvSpPr/>
          <p:nvPr/>
        </p:nvSpPr>
        <p:spPr>
          <a:xfrm>
            <a:off x="4802933" y="1221950"/>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892;p44">
            <a:extLst>
              <a:ext uri="{FF2B5EF4-FFF2-40B4-BE49-F238E27FC236}">
                <a16:creationId xmlns:a16="http://schemas.microsoft.com/office/drawing/2014/main" id="{5247DEAF-04D3-21F8-E1EB-CBA66C746D32}"/>
              </a:ext>
            </a:extLst>
          </p:cNvPr>
          <p:cNvSpPr/>
          <p:nvPr/>
        </p:nvSpPr>
        <p:spPr>
          <a:xfrm>
            <a:off x="1670318" y="315258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3" name="Group 2">
            <a:extLst>
              <a:ext uri="{FF2B5EF4-FFF2-40B4-BE49-F238E27FC236}">
                <a16:creationId xmlns:a16="http://schemas.microsoft.com/office/drawing/2014/main" id="{F49C1589-AC52-52E5-9481-4CA9A5B4DDE1}"/>
              </a:ext>
            </a:extLst>
          </p:cNvPr>
          <p:cNvGrpSpPr/>
          <p:nvPr/>
        </p:nvGrpSpPr>
        <p:grpSpPr>
          <a:xfrm>
            <a:off x="2708302" y="4815840"/>
            <a:ext cx="3600344" cy="280520"/>
            <a:chOff x="2708302" y="4815840"/>
            <a:chExt cx="3600344" cy="280520"/>
          </a:xfrm>
        </p:grpSpPr>
        <p:sp>
          <p:nvSpPr>
            <p:cNvPr id="7" name="Rectangle 6">
              <a:extLst>
                <a:ext uri="{FF2B5EF4-FFF2-40B4-BE49-F238E27FC236}">
                  <a16:creationId xmlns:a16="http://schemas.microsoft.com/office/drawing/2014/main" id="{16E8F27C-E493-EF59-2B7A-9F48AF11655F}"/>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8" name="Rectangle 7">
              <a:extLst>
                <a:ext uri="{FF2B5EF4-FFF2-40B4-BE49-F238E27FC236}">
                  <a16:creationId xmlns:a16="http://schemas.microsoft.com/office/drawing/2014/main" id="{AF8A75B2-79BB-503A-B775-FD38A6EA9701}"/>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9" name="Rectangle 8">
              <a:extLst>
                <a:ext uri="{FF2B5EF4-FFF2-40B4-BE49-F238E27FC236}">
                  <a16:creationId xmlns:a16="http://schemas.microsoft.com/office/drawing/2014/main" id="{77E2DF2F-D2B1-0B0D-5D0D-0169936BBA6B}"/>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0" name="Rectangle 9">
              <a:extLst>
                <a:ext uri="{FF2B5EF4-FFF2-40B4-BE49-F238E27FC236}">
                  <a16:creationId xmlns:a16="http://schemas.microsoft.com/office/drawing/2014/main" id="{467E1D8F-103E-4C7B-B603-07BC7B64AD09}"/>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425008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550853"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7354" y="180582"/>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Disconnected Store Operations</a:t>
            </a:r>
            <a:endParaRPr dirty="0"/>
          </a:p>
        </p:txBody>
      </p:sp>
      <p:sp>
        <p:nvSpPr>
          <p:cNvPr id="683" name="Google Shape;683;p43"/>
          <p:cNvSpPr/>
          <p:nvPr/>
        </p:nvSpPr>
        <p:spPr>
          <a:xfrm>
            <a:off x="2850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630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6014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809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424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5219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604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38241" y="1610600"/>
            <a:ext cx="408001" cy="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a:stCxn id="692" idx="0"/>
            <a:endCxn id="681" idx="0"/>
          </p:cNvCxnSpPr>
          <p:nvPr/>
        </p:nvCxnSpPr>
        <p:spPr>
          <a:xfrm rot="16200000" flipV="1">
            <a:off x="4351292" y="-2400691"/>
            <a:ext cx="1017552" cy="7937784"/>
          </a:xfrm>
          <a:prstGeom prst="bentConnector3">
            <a:avLst>
              <a:gd name="adj1" fmla="val 122466"/>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710517" y="996260"/>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560143" y="1088660"/>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sp>
        <p:nvSpPr>
          <p:cNvPr id="716" name="Google Shape;716;p43"/>
          <p:cNvSpPr/>
          <p:nvPr/>
        </p:nvSpPr>
        <p:spPr>
          <a:xfrm>
            <a:off x="3630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931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Store Operations Systems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19601" y="423018"/>
            <a:ext cx="524774" cy="639573"/>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12317" y="722375"/>
            <a:ext cx="0" cy="135215"/>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a:cxnSpLocks/>
          </p:cNvCxnSpPr>
          <p:nvPr/>
        </p:nvCxnSpPr>
        <p:spPr>
          <a:xfrm flipV="1">
            <a:off x="2992917" y="722375"/>
            <a:ext cx="0" cy="135215"/>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6" name="Google Shape;890;p44">
            <a:extLst>
              <a:ext uri="{FF2B5EF4-FFF2-40B4-BE49-F238E27FC236}">
                <a16:creationId xmlns:a16="http://schemas.microsoft.com/office/drawing/2014/main" id="{1F7406F4-00EC-14D8-88B5-9A80164920E0}"/>
              </a:ext>
            </a:extLst>
          </p:cNvPr>
          <p:cNvSpPr/>
          <p:nvPr/>
        </p:nvSpPr>
        <p:spPr>
          <a:xfrm>
            <a:off x="709243" y="15126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722;p43">
            <a:extLst>
              <a:ext uri="{FF2B5EF4-FFF2-40B4-BE49-F238E27FC236}">
                <a16:creationId xmlns:a16="http://schemas.microsoft.com/office/drawing/2014/main" id="{2FD27CA6-4E1E-50F7-E410-6C69AEC7295B}"/>
              </a:ext>
            </a:extLst>
          </p:cNvPr>
          <p:cNvSpPr/>
          <p:nvPr/>
        </p:nvSpPr>
        <p:spPr>
          <a:xfrm>
            <a:off x="1926791" y="1489214"/>
            <a:ext cx="701823"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Local Store Operations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11" name="Google Shape;771;p43">
            <a:extLst>
              <a:ext uri="{FF2B5EF4-FFF2-40B4-BE49-F238E27FC236}">
                <a16:creationId xmlns:a16="http://schemas.microsoft.com/office/drawing/2014/main" id="{F0CC7B37-2F62-3A56-4659-3E99F0C118BB}"/>
              </a:ext>
            </a:extLst>
          </p:cNvPr>
          <p:cNvCxnSpPr>
            <a:cxnSpLocks/>
            <a:stCxn id="681" idx="3"/>
          </p:cNvCxnSpPr>
          <p:nvPr/>
        </p:nvCxnSpPr>
        <p:spPr>
          <a:xfrm>
            <a:off x="1666602" y="1553225"/>
            <a:ext cx="242907" cy="0"/>
          </a:xfrm>
          <a:prstGeom prst="straightConnector1">
            <a:avLst/>
          </a:prstGeom>
          <a:noFill/>
          <a:ln w="19050" cap="flat" cmpd="sng">
            <a:solidFill>
              <a:srgbClr val="1C54FD"/>
            </a:solidFill>
            <a:prstDash val="solid"/>
            <a:round/>
            <a:headEnd type="triangle" w="med" len="med"/>
            <a:tailEnd type="triangle" w="med" len="med"/>
          </a:ln>
        </p:spPr>
      </p:cxnSp>
      <p:sp>
        <p:nvSpPr>
          <p:cNvPr id="18" name="Google Shape;890;p44">
            <a:extLst>
              <a:ext uri="{FF2B5EF4-FFF2-40B4-BE49-F238E27FC236}">
                <a16:creationId xmlns:a16="http://schemas.microsoft.com/office/drawing/2014/main" id="{7CCF9BB6-3073-ADAC-6B8E-596A1C21AA2A}"/>
              </a:ext>
            </a:extLst>
          </p:cNvPr>
          <p:cNvSpPr/>
          <p:nvPr/>
        </p:nvSpPr>
        <p:spPr>
          <a:xfrm>
            <a:off x="2494805" y="13631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492;p49">
            <a:extLst>
              <a:ext uri="{FF2B5EF4-FFF2-40B4-BE49-F238E27FC236}">
                <a16:creationId xmlns:a16="http://schemas.microsoft.com/office/drawing/2014/main" id="{B6776F21-2CCF-A21E-9230-6AA7CFBCCE98}"/>
              </a:ext>
            </a:extLst>
          </p:cNvPr>
          <p:cNvSpPr/>
          <p:nvPr/>
        </p:nvSpPr>
        <p:spPr>
          <a:xfrm>
            <a:off x="2982125" y="1620185"/>
            <a:ext cx="1330800" cy="450697"/>
          </a:xfrm>
          <a:prstGeom prst="wedgeRoundRectCallout">
            <a:avLst>
              <a:gd name="adj1" fmla="val -75290"/>
              <a:gd name="adj2" fmla="val 2049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ed Hat Text Medium"/>
                <a:ea typeface="Red Hat Text Medium"/>
                <a:cs typeface="Red Hat Text Medium"/>
                <a:sym typeface="Red Hat Text Medium"/>
              </a:rPr>
              <a:t>Local operations disconnected from corporate</a:t>
            </a:r>
            <a:endParaRPr sz="900" b="0" i="0" u="none" strike="noStrike" cap="none" dirty="0">
              <a:solidFill>
                <a:srgbClr val="000000"/>
              </a:solidFill>
              <a:latin typeface="Red Hat Text Medium"/>
              <a:ea typeface="Red Hat Text Medium"/>
              <a:cs typeface="Red Hat Text Medium"/>
              <a:sym typeface="Red Hat Text Medium"/>
            </a:endParaRPr>
          </a:p>
        </p:txBody>
      </p:sp>
      <p:sp>
        <p:nvSpPr>
          <p:cNvPr id="24" name="Google Shape;890;p44">
            <a:extLst>
              <a:ext uri="{FF2B5EF4-FFF2-40B4-BE49-F238E27FC236}">
                <a16:creationId xmlns:a16="http://schemas.microsoft.com/office/drawing/2014/main" id="{95AB77D3-631B-1914-13CC-51926B1FA964}"/>
              </a:ext>
            </a:extLst>
          </p:cNvPr>
          <p:cNvSpPr/>
          <p:nvPr/>
        </p:nvSpPr>
        <p:spPr>
          <a:xfrm>
            <a:off x="2428341" y="262872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5" name="Google Shape;890;p44">
            <a:extLst>
              <a:ext uri="{FF2B5EF4-FFF2-40B4-BE49-F238E27FC236}">
                <a16:creationId xmlns:a16="http://schemas.microsoft.com/office/drawing/2014/main" id="{A5A55083-23EF-DC82-1090-FB74B291C34A}"/>
              </a:ext>
            </a:extLst>
          </p:cNvPr>
          <p:cNvSpPr/>
          <p:nvPr/>
        </p:nvSpPr>
        <p:spPr>
          <a:xfrm>
            <a:off x="6201019" y="265818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8" name="Google Shape;890;p44">
            <a:extLst>
              <a:ext uri="{FF2B5EF4-FFF2-40B4-BE49-F238E27FC236}">
                <a16:creationId xmlns:a16="http://schemas.microsoft.com/office/drawing/2014/main" id="{BBC71C90-7D19-D75C-E298-6317F6632FDF}"/>
              </a:ext>
            </a:extLst>
          </p:cNvPr>
          <p:cNvSpPr/>
          <p:nvPr/>
        </p:nvSpPr>
        <p:spPr>
          <a:xfrm>
            <a:off x="2052678" y="313313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9" name="Google Shape;890;p44">
            <a:extLst>
              <a:ext uri="{FF2B5EF4-FFF2-40B4-BE49-F238E27FC236}">
                <a16:creationId xmlns:a16="http://schemas.microsoft.com/office/drawing/2014/main" id="{FA5F3DF9-DF74-DC36-7336-44E635B84C8A}"/>
              </a:ext>
            </a:extLst>
          </p:cNvPr>
          <p:cNvSpPr/>
          <p:nvPr/>
        </p:nvSpPr>
        <p:spPr>
          <a:xfrm>
            <a:off x="3644068" y="313313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0" name="Google Shape;890;p44">
            <a:extLst>
              <a:ext uri="{FF2B5EF4-FFF2-40B4-BE49-F238E27FC236}">
                <a16:creationId xmlns:a16="http://schemas.microsoft.com/office/drawing/2014/main" id="{B8BD1FFA-2356-B5E1-74DF-D995905AF9D1}"/>
              </a:ext>
            </a:extLst>
          </p:cNvPr>
          <p:cNvSpPr/>
          <p:nvPr/>
        </p:nvSpPr>
        <p:spPr>
          <a:xfrm>
            <a:off x="1315034" y="314687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1" name="Google Shape;890;p44">
            <a:extLst>
              <a:ext uri="{FF2B5EF4-FFF2-40B4-BE49-F238E27FC236}">
                <a16:creationId xmlns:a16="http://schemas.microsoft.com/office/drawing/2014/main" id="{A6ADDD8E-F21E-CB49-E6EF-29F874850642}"/>
              </a:ext>
            </a:extLst>
          </p:cNvPr>
          <p:cNvSpPr/>
          <p:nvPr/>
        </p:nvSpPr>
        <p:spPr>
          <a:xfrm>
            <a:off x="4610588" y="1164379"/>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4d</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3" name="Google Shape;1492;p49">
            <a:extLst>
              <a:ext uri="{FF2B5EF4-FFF2-40B4-BE49-F238E27FC236}">
                <a16:creationId xmlns:a16="http://schemas.microsoft.com/office/drawing/2014/main" id="{AB566CB4-6328-579D-42C1-2C9E708543D2}"/>
              </a:ext>
            </a:extLst>
          </p:cNvPr>
          <p:cNvSpPr/>
          <p:nvPr/>
        </p:nvSpPr>
        <p:spPr>
          <a:xfrm>
            <a:off x="771190" y="2420949"/>
            <a:ext cx="1444772" cy="450697"/>
          </a:xfrm>
          <a:prstGeom prst="wedgeRoundRectCallout">
            <a:avLst>
              <a:gd name="adj1" fmla="val 60757"/>
              <a:gd name="adj2" fmla="val 29963"/>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ed Hat Text Medium"/>
                <a:ea typeface="Red Hat Text Medium"/>
                <a:cs typeface="Red Hat Text Medium"/>
                <a:sym typeface="Red Hat Text Medium"/>
              </a:rPr>
              <a:t>Once reconnected, transactions stream to Integration Services</a:t>
            </a:r>
            <a:endParaRPr sz="900" b="0" i="0" u="none" strike="noStrike" cap="none" dirty="0">
              <a:solidFill>
                <a:srgbClr val="000000"/>
              </a:solidFill>
              <a:latin typeface="Red Hat Text Medium"/>
              <a:ea typeface="Red Hat Text Medium"/>
              <a:cs typeface="Red Hat Text Medium"/>
              <a:sym typeface="Red Hat Text Medium"/>
            </a:endParaRPr>
          </a:p>
        </p:txBody>
      </p:sp>
      <p:cxnSp>
        <p:nvCxnSpPr>
          <p:cNvPr id="13" name="Google Shape;701;p43">
            <a:extLst>
              <a:ext uri="{FF2B5EF4-FFF2-40B4-BE49-F238E27FC236}">
                <a16:creationId xmlns:a16="http://schemas.microsoft.com/office/drawing/2014/main" id="{8ACA5763-6DF7-507D-E791-AFEA6AFA2C23}"/>
              </a:ext>
            </a:extLst>
          </p:cNvPr>
          <p:cNvCxnSpPr>
            <a:cxnSpLocks/>
            <a:endCxn id="10" idx="0"/>
          </p:cNvCxnSpPr>
          <p:nvPr/>
        </p:nvCxnSpPr>
        <p:spPr>
          <a:xfrm>
            <a:off x="2277703" y="839341"/>
            <a:ext cx="0" cy="649873"/>
          </a:xfrm>
          <a:prstGeom prst="straightConnector1">
            <a:avLst/>
          </a:prstGeom>
          <a:noFill/>
          <a:ln w="9525" cap="flat" cmpd="sng">
            <a:solidFill>
              <a:srgbClr val="980000"/>
            </a:solidFill>
            <a:prstDash val="solid"/>
            <a:round/>
            <a:headEnd type="none" w="sm" len="sm"/>
            <a:tailEnd type="triangle" w="med" len="med"/>
          </a:ln>
        </p:spPr>
      </p:cxnSp>
      <p:sp>
        <p:nvSpPr>
          <p:cNvPr id="20" name="Google Shape;694;p43">
            <a:extLst>
              <a:ext uri="{FF2B5EF4-FFF2-40B4-BE49-F238E27FC236}">
                <a16:creationId xmlns:a16="http://schemas.microsoft.com/office/drawing/2014/main" id="{C9FFF320-4694-1FA1-AC5F-346B17D9C3F4}"/>
              </a:ext>
            </a:extLst>
          </p:cNvPr>
          <p:cNvSpPr txBox="1"/>
          <p:nvPr/>
        </p:nvSpPr>
        <p:spPr>
          <a:xfrm>
            <a:off x="1692772" y="1034939"/>
            <a:ext cx="656700" cy="49241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a:t>
            </a:r>
            <a:r>
              <a:rPr lang="en" sz="500" dirty="0">
                <a:latin typeface="Red Hat Text"/>
                <a:ea typeface="Red Hat Text"/>
                <a:cs typeface="Red Hat Text"/>
                <a:sym typeface="Red Hat Text"/>
              </a:rPr>
              <a:t>Updates</a:t>
            </a:r>
            <a:endParaRPr sz="500" b="0" i="0" u="none" strike="noStrike" cap="none" dirty="0">
              <a:solidFill>
                <a:srgbClr val="000000"/>
              </a:solidFill>
              <a:latin typeface="Red Hat Text"/>
              <a:ea typeface="Red Hat Text"/>
              <a:cs typeface="Red Hat Text"/>
              <a:sym typeface="Red Hat Text"/>
            </a:endParaRPr>
          </a:p>
        </p:txBody>
      </p:sp>
    </p:spTree>
    <p:extLst>
      <p:ext uri="{BB962C8B-B14F-4D97-AF65-F5344CB8AC3E}">
        <p14:creationId xmlns:p14="http://schemas.microsoft.com/office/powerpoint/2010/main" val="156872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4DD77E91-9021-D314-F9B9-49664A6AB438}"/>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5D608701-CB17-29C8-01F9-538ECF3AE537}"/>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325C357-96BB-1647-543C-8E74364A49E2}"/>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EC203C47-149A-0EE7-9779-44724D8960D6}"/>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35766384-8DEE-5C45-142B-C2C58045526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4" name="Group 3">
            <a:extLst>
              <a:ext uri="{FF2B5EF4-FFF2-40B4-BE49-F238E27FC236}">
                <a16:creationId xmlns:a16="http://schemas.microsoft.com/office/drawing/2014/main" id="{F29BA42E-8BE9-15CC-B350-3621E4ADD5CC}"/>
              </a:ext>
            </a:extLst>
          </p:cNvPr>
          <p:cNvGrpSpPr/>
          <p:nvPr/>
        </p:nvGrpSpPr>
        <p:grpSpPr>
          <a:xfrm>
            <a:off x="2708302" y="4815840"/>
            <a:ext cx="3600344" cy="280520"/>
            <a:chOff x="2708302" y="4815840"/>
            <a:chExt cx="3600344" cy="280520"/>
          </a:xfrm>
        </p:grpSpPr>
        <p:sp>
          <p:nvSpPr>
            <p:cNvPr id="5" name="Rectangle 4">
              <a:extLst>
                <a:ext uri="{FF2B5EF4-FFF2-40B4-BE49-F238E27FC236}">
                  <a16:creationId xmlns:a16="http://schemas.microsoft.com/office/drawing/2014/main" id="{58FEAB49-B47C-5609-69EF-1A5D5E81D8D1}"/>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6" name="Rectangle 5">
              <a:extLst>
                <a:ext uri="{FF2B5EF4-FFF2-40B4-BE49-F238E27FC236}">
                  <a16:creationId xmlns:a16="http://schemas.microsoft.com/office/drawing/2014/main" id="{15AFFACB-1622-A821-8AE4-6B81DDE1BA1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7" name="Rectangle 6">
              <a:extLst>
                <a:ext uri="{FF2B5EF4-FFF2-40B4-BE49-F238E27FC236}">
                  <a16:creationId xmlns:a16="http://schemas.microsoft.com/office/drawing/2014/main" id="{BFC66BC8-E86F-C43A-242E-3E5FB378CEC9}"/>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8" name="Rectangle 7">
              <a:extLst>
                <a:ext uri="{FF2B5EF4-FFF2-40B4-BE49-F238E27FC236}">
                  <a16:creationId xmlns:a16="http://schemas.microsoft.com/office/drawing/2014/main" id="{3E87D11F-ED45-130F-3546-75F05A04C065}"/>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grpSp>
        <p:nvGrpSpPr>
          <p:cNvPr id="2" name="Group 1">
            <a:extLst>
              <a:ext uri="{FF2B5EF4-FFF2-40B4-BE49-F238E27FC236}">
                <a16:creationId xmlns:a16="http://schemas.microsoft.com/office/drawing/2014/main" id="{5F5D147D-78F0-E48D-4374-E37269CAD175}"/>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E28A8F95-9741-D55F-577C-13E7E881BBD3}"/>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605641A-06BF-D879-24E8-79D7E929D4CF}"/>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735C2AB5-CEEF-D5EA-8320-D5DE816BB6E5}"/>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B14848C4-81C5-F7C7-3C99-9FEA6E9066BE}"/>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542155" y="4367869"/>
            <a:ext cx="1069200" cy="363600"/>
          </a:xfrm>
          <a:prstGeom prst="wedgeRoundRectCallout">
            <a:avLst>
              <a:gd name="adj1" fmla="val -68548"/>
              <a:gd name="adj2" fmla="val -23000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B9C466F2-96F2-AA1E-AC49-BAA6AC2949DD}"/>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6C5A8808-F63D-ADD4-82F3-A84CD5DD0A57}"/>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E2B7EB96-B8A1-85B9-CF18-F1752D38CE18}"/>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A0DDB652-B23F-5A73-B93A-79C82FFEC675}"/>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7A64B50C-8704-FE5D-0DF1-DFF60EC11CDD}"/>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70E24A08-0A52-85C7-9E16-A8E5F2C7B58D}"/>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8E987A77-5A2A-4CD0-3DC2-95B92F296296}"/>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029A2635-C1DC-867F-2AA2-435959F45842}"/>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FE8BD2B6-8A00-90CA-72A9-16B63F05B3CD}"/>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27BBBE89-90CE-0124-0082-57DC6EEC60E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86DC4B71-53DD-975F-2536-BD91D507994E}"/>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AC5D127C-A38F-F76B-405F-70172E6EDAC4}"/>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8A1B4B5B-6681-42E4-2331-93CBDBA43938}"/>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68F4284C-4909-BB2C-085A-F6FEEB1F2208}"/>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DE11695A-6A60-9AF5-3F6C-9D186FFF824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8A78F7F4-0126-EB02-7FA5-EFA3E3521E4A}"/>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FF236751-1A05-F377-F88D-16A52E3E5C0F}"/>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188694C3-7298-2D5C-071C-7C0F376BBCE5}"/>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1E8C887D-5A55-DB22-7165-A3CAF0EB9757}"/>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79DB92C9-E51E-2F28-9766-0CFA5977E08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1AC8EEBA-F3D5-1809-FF4E-86612EC27012}"/>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7C6D4052-6F60-2319-CA10-517281689689}"/>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0D6B8346-4776-C50B-E1F5-8F78FD6D434C}"/>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4BAFD7FE-86AC-2725-0348-2E6F8350F758}"/>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6AD5F77C-F68B-A937-CDC8-97ADEEF35955}"/>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2568</TotalTime>
  <Words>3760</Words>
  <Application>Microsoft Office PowerPoint</Application>
  <PresentationFormat>On-screen Show (16:9)</PresentationFormat>
  <Paragraphs>1086</Paragraphs>
  <Slides>13</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Red Hat Text</vt:lpstr>
      <vt:lpstr>IBM Plex Sans</vt:lpstr>
      <vt:lpstr>Proxima Nova</vt:lpstr>
      <vt:lpstr>Red Hat Text Medium</vt:lpstr>
      <vt:lpstr>Red Hat Display Medium</vt:lpstr>
      <vt:lpstr>Calibri</vt:lpstr>
      <vt:lpstr>Overpass</vt:lpstr>
      <vt:lpstr>Red Hat Display</vt:lpstr>
      <vt:lpstr>Overpass Light</vt:lpstr>
      <vt:lpstr>Arial</vt:lpstr>
      <vt:lpstr>Overpass SemiBold</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30</cp:revision>
  <dcterms:modified xsi:type="dcterms:W3CDTF">2023-04-19T20:42:46Z</dcterms:modified>
</cp:coreProperties>
</file>