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verpass" panose="020B0604020202020204" charset="0"/>
      <p:regular r:id="rId15"/>
      <p:bold r:id="rId16"/>
      <p:italic r:id="rId17"/>
      <p:boldItalic r:id="rId18"/>
    </p:embeddedFont>
    <p:embeddedFont>
      <p:font typeface="Overpass Light" panose="020B0604020202020204" charset="0"/>
      <p:regular r:id="rId19"/>
      <p:bold r:id="rId20"/>
      <p:italic r:id="rId21"/>
      <p:boldItalic r:id="rId22"/>
    </p:embeddedFont>
    <p:embeddedFont>
      <p:font typeface="Overpass SemiBold" panose="020B0604020202020204" charset="0"/>
      <p:regular r:id="rId23"/>
      <p:bold r:id="rId24"/>
      <p:italic r:id="rId25"/>
      <p:boldItalic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Red Hat Display" panose="020B0604020202020204" charset="0"/>
      <p:regular r:id="rId31"/>
      <p:bold r:id="rId32"/>
      <p:italic r:id="rId33"/>
      <p:boldItalic r:id="rId34"/>
    </p:embeddedFont>
    <p:embeddedFont>
      <p:font typeface="Red Hat Display Medium" panose="020B0604020202020204" charset="0"/>
      <p:regular r:id="rId35"/>
      <p:bold r:id="rId36"/>
      <p:italic r:id="rId37"/>
      <p:boldItalic r:id="rId38"/>
    </p:embeddedFont>
    <p:embeddedFont>
      <p:font typeface="Red Hat Text" panose="020B0604020202020204" charset="0"/>
      <p:regular r:id="rId39"/>
      <p:bold r:id="rId40"/>
      <p:italic r:id="rId41"/>
      <p:boldItalic r:id="rId42"/>
    </p:embeddedFont>
    <p:embeddedFont>
      <p:font typeface="Red Hat Text Medium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font" Target="fonts/font29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42" Type="http://schemas.openxmlformats.org/officeDocument/2006/relationships/font" Target="fonts/font3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9" Type="http://schemas.openxmlformats.org/officeDocument/2006/relationships/font" Target="fonts/font19.fntdata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schemas.openxmlformats.org/officeDocument/2006/relationships/font" Target="fonts/font30.fntdata"/><Relationship Id="rId45" Type="http://schemas.openxmlformats.org/officeDocument/2006/relationships/font" Target="fonts/font35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49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4" Type="http://schemas.openxmlformats.org/officeDocument/2006/relationships/font" Target="fonts/font3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43" Type="http://schemas.openxmlformats.org/officeDocument/2006/relationships/font" Target="fonts/font33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font" Target="fonts/font28.fntdata"/><Relationship Id="rId46" Type="http://schemas.openxmlformats.org/officeDocument/2006/relationships/font" Target="fonts/font36.fntdata"/><Relationship Id="rId20" Type="http://schemas.openxmlformats.org/officeDocument/2006/relationships/font" Target="fonts/font10.fntdata"/><Relationship Id="rId41" Type="http://schemas.openxmlformats.org/officeDocument/2006/relationships/font" Target="fonts/font3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a78307a3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08a78307a3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8a78307a3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08a78307a3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08a78307a3_2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208a78307a3_2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8a78307a3_2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208a78307a3_2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08a78307a3_2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g208a78307a3_2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08a78307a3_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g208a78307a3_2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cxnSp>
        <p:nvCxnSpPr>
          <p:cNvPr id="57" name="Google Shape;57;p1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7">
            <a:alphaModFix/>
          </a:blip>
          <a:srcRect l="2324" r="2323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38" name="Google Shape;138;p2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0" name="Google Shape;140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4D4D4F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1" name="Google Shape;171;p2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74" name="Google Shape;174;p2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83" name="Google Shape;183;p2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CUSTOM_4_1">
    <p:bg>
      <p:bgPr>
        <a:solidFill>
          <a:srgbClr val="14141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cxnSp>
        <p:nvCxnSpPr>
          <p:cNvPr id="190" name="Google Shape;190;p2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27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192" name="Google Shape;192;p2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EBEBEB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CUSTOM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826650" y="297025"/>
            <a:ext cx="749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72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2"/>
          </p:nvPr>
        </p:nvSpPr>
        <p:spPr>
          <a:xfrm>
            <a:off x="685800" y="1657350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3"/>
          </p:nvPr>
        </p:nvSpPr>
        <p:spPr>
          <a:xfrm>
            <a:off x="685800" y="25717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, subhead, and body">
  <p:cSld name="CUSTOM_4_1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12" name="Google Shape;212;p3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3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4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 Layout 17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">
  <p:cSld name="CUSTOM_4_18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24" name="Google Shape;224;p3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3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ody">
  <p:cSld name="CUSTOM_4_17_2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232" name="Google Shape;232;p3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3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3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3"/>
          </p:nvPr>
        </p:nvSpPr>
        <p:spPr>
          <a:xfrm>
            <a:off x="1828800" y="6649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CUSTOM_4_2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240" name="Google Shape;240;p3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3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242" name="Google Shape;242;p3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3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PUBLIC</a:t>
            </a:r>
            <a:endParaRPr sz="500" b="1" i="0" u="none" strike="noStrike" cap="none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704" cy="17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hree column">
  <p:cSld name="CUSTOM_4_3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3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3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53" name="Google Shape;253;p35"/>
          <p:cNvCxnSpPr/>
          <p:nvPr/>
        </p:nvCxnSpPr>
        <p:spPr>
          <a:xfrm>
            <a:off x="3229613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54" name="Google Shape;254;p35"/>
          <p:cNvCxnSpPr/>
          <p:nvPr/>
        </p:nvCxnSpPr>
        <p:spPr>
          <a:xfrm>
            <a:off x="5914388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55" name="Google Shape;255;p35"/>
          <p:cNvSpPr txBox="1">
            <a:spLocks noGrp="1"/>
          </p:cNvSpPr>
          <p:nvPr>
            <p:ph type="subTitle" idx="2"/>
          </p:nvPr>
        </p:nvSpPr>
        <p:spPr>
          <a:xfrm>
            <a:off x="3351225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3351300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subTitle" idx="4"/>
          </p:nvPr>
        </p:nvSpPr>
        <p:spPr>
          <a:xfrm>
            <a:off x="603600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603607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6"/>
          </p:nvPr>
        </p:nvSpPr>
        <p:spPr>
          <a:xfrm>
            <a:off x="66645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7"/>
          </p:nvPr>
        </p:nvSpPr>
        <p:spPr>
          <a:xfrm>
            <a:off x="66652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8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1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9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sz="16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Optimization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systems handle unexpected events and disruption to ensure business success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7" name="Google Shape;307;p36"/>
          <p:cNvCxnSpPr>
            <a:stCxn id="268" idx="3"/>
            <a:endCxn id="289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36"/>
          <p:cNvCxnSpPr>
            <a:stCxn id="289" idx="3"/>
            <a:endCxn id="293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36"/>
          <p:cNvCxnSpPr>
            <a:stCxn id="293" idx="3"/>
            <a:endCxn id="297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10" name="Google Shape;31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product delivery delighting customers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7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Demand Risk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4" name="Google Shape;334;p37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7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capacity across the enterprise and with suppliers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inventory turnover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39" name="Google Shape;33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7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Handle overstock and understock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7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7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7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2" name="Google Shape;352;p37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68" name="Google Shape;368;p37"/>
          <p:cNvCxnSpPr>
            <a:stCxn id="329" idx="3"/>
            <a:endCxn id="350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9" name="Google Shape;369;p37"/>
          <p:cNvCxnSpPr>
            <a:stCxn id="350" idx="3"/>
            <a:endCxn id="354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0" name="Google Shape;370;p37"/>
          <p:cNvCxnSpPr>
            <a:stCxn id="354" idx="3"/>
            <a:endCxn id="358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71" name="Google Shape;371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7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7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Loss and Waste Management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Protect reputation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Accelerate automation in extended workflows,integrating loss and waste management into the core supply chain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Create a world-class sensing and risk-monitoring operation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97" name="Google Shape;39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8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Avoid penalties and fines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05" name="Google Shape;405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8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0" name="Google Shape;410;p38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1" name="Google Shape;411;p38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3" name="Google Shape;423;p38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26" name="Google Shape;426;p38"/>
          <p:cNvCxnSpPr>
            <a:stCxn id="387" idx="3"/>
            <a:endCxn id="408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7" name="Google Shape;427;p38"/>
          <p:cNvCxnSpPr>
            <a:stCxn id="408" idx="3"/>
            <a:endCxn id="412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8" name="Google Shape;428;p38"/>
          <p:cNvCxnSpPr>
            <a:stCxn id="412" idx="3"/>
            <a:endCxn id="416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29" name="Google Shape;429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9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Timeliness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736650" y="287270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Demonstrate due diligence for safety</a:t>
            </a:r>
            <a:endParaRPr dirty="0"/>
          </a:p>
        </p:txBody>
      </p:sp>
      <p:sp>
        <p:nvSpPr>
          <p:cNvPr id="450" name="Google Shape;450;p39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9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736650" y="2073899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liability claims</a:t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Public safety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55" name="Google Shape;45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088234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9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61" name="Google Shape;461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9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2" name="Google Shape;472;p39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6" name="Google Shape;476;p39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7" name="Google Shape;477;p39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8" name="Google Shape;478;p39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9" name="Google Shape;479;p39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0" name="Google Shape;480;p39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1" name="Google Shape;481;p39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82" name="Google Shape;482;p39"/>
          <p:cNvCxnSpPr>
            <a:stCxn id="445" idx="3"/>
            <a:endCxn id="464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3" name="Google Shape;483;p39"/>
          <p:cNvCxnSpPr>
            <a:stCxn id="464" idx="3"/>
            <a:endCxn id="468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4" name="Google Shape;484;p39"/>
          <p:cNvCxnSpPr>
            <a:stCxn id="468" idx="3"/>
            <a:endCxn id="472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85" name="Google Shape;485;p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99;p38">
            <a:extLst>
              <a:ext uri="{FF2B5EF4-FFF2-40B4-BE49-F238E27FC236}">
                <a16:creationId xmlns:a16="http://schemas.microsoft.com/office/drawing/2014/main" id="{DC435D2A-5FEB-A0BC-C3D5-BF9EA278C654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Identify and manage stock with reducing relevance to reduce financial loss</a:t>
            </a:r>
          </a:p>
        </p:txBody>
      </p:sp>
      <p:sp>
        <p:nvSpPr>
          <p:cNvPr id="3" name="Google Shape;400;p38">
            <a:extLst>
              <a:ext uri="{FF2B5EF4-FFF2-40B4-BE49-F238E27FC236}">
                <a16:creationId xmlns:a16="http://schemas.microsoft.com/office/drawing/2014/main" id="{F4B634B3-48A5-B699-9597-51881735821E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440;p38">
            <a:extLst>
              <a:ext uri="{FF2B5EF4-FFF2-40B4-BE49-F238E27FC236}">
                <a16:creationId xmlns:a16="http://schemas.microsoft.com/office/drawing/2014/main" id="{CD1F3AE1-B891-2513-40F3-D171CBD14AFA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0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0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0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0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Intelligent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 satisfaction to drive repeat business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Need for delivery price-point optimization and improvement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7" name="Google Shape;507;p40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Increasing deliveries direct to consumer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137090" y="2270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06" y="2873626"/>
            <a:ext cx="648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0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2" name="Google Shape;512;p40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13" name="Google Shape;51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0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0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8" name="Google Shape;518;p40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9" name="Google Shape;519;p40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0" name="Google Shape;520;p40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0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2" name="Google Shape;522;p40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3" name="Google Shape;523;p40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4" name="Google Shape;524;p40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5" name="Google Shape;525;p40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6" name="Google Shape;526;p40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7" name="Google Shape;527;p40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8" name="Google Shape;528;p40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9" name="Google Shape;529;p40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2" name="Google Shape;532;p40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3" name="Google Shape;533;p40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34" name="Google Shape;534;p40"/>
          <p:cNvCxnSpPr>
            <a:stCxn id="500" idx="3"/>
            <a:endCxn id="51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5" name="Google Shape;535;p40"/>
          <p:cNvCxnSpPr>
            <a:stCxn id="516" idx="3"/>
            <a:endCxn id="52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6" name="Google Shape;536;p40"/>
          <p:cNvCxnSpPr>
            <a:stCxn id="520" idx="3"/>
            <a:endCxn id="52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37" name="Google Shape;537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4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7791" y="23485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0"/>
          <p:cNvSpPr/>
          <p:nvPr/>
        </p:nvSpPr>
        <p:spPr>
          <a:xfrm>
            <a:off x="137090" y="1508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2951" y="15416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1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1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1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9" name="Google Shape;559;p41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Optimizes inventory costs by balancing inventory to operational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0" name="Google Shape;560;p41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1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1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Eliminate “out of stock”occurrences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4" name="Google Shape;564;p41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operators will use technologies that provide significant insights into how supply chain performance can be improved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65" name="Google Shape;56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1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stock allocation to improve space utilization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8" name="Google Shape;568;p41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1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1" name="Google Shape;571;p41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2" name="Google Shape;572;p41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73" name="Google Shape;573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1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1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9" name="Google Shape;579;p41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0" name="Google Shape;580;p41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6" name="Google Shape;586;p41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7" name="Google Shape;587;p41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8" name="Google Shape;588;p41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9" name="Google Shape;589;p41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0" name="Google Shape;590;p41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1" name="Google Shape;591;p41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2" name="Google Shape;592;p41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3" name="Google Shape;593;p41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94" name="Google Shape;594;p41"/>
          <p:cNvCxnSpPr>
            <a:stCxn id="555" idx="3"/>
            <a:endCxn id="57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5" name="Google Shape;595;p41"/>
          <p:cNvCxnSpPr>
            <a:stCxn id="576" idx="3"/>
            <a:endCxn id="58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6" name="Google Shape;596;p41"/>
          <p:cNvCxnSpPr>
            <a:stCxn id="580" idx="3"/>
            <a:endCxn id="58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97" name="Google Shape;597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1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dormant/non-moving inventory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0" name="Google Shape;610;p41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Supply Chain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 customer experience with eco-friendly packaging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Identify and monitor energy and emissions savings opportunities to accelerate decarbonization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 creation and use of sustainable products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brand awareness by being known as a sustainable business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stCxn id="616" idx="3"/>
            <a:endCxn id="63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Delight customers with green energy delivery fleet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Office PowerPoint</Application>
  <PresentationFormat>On-screen Show (16:9)</PresentationFormat>
  <Paragraphs>178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Overpass Light</vt:lpstr>
      <vt:lpstr>Calibri</vt:lpstr>
      <vt:lpstr>Arial</vt:lpstr>
      <vt:lpstr>Proxima Nova</vt:lpstr>
      <vt:lpstr>Red Hat Text</vt:lpstr>
      <vt:lpstr>Red Hat Display</vt:lpstr>
      <vt:lpstr>Overpass SemiBold</vt:lpstr>
      <vt:lpstr>Overpass</vt:lpstr>
      <vt:lpstr>Red Hat Display Medium</vt:lpstr>
      <vt:lpstr>Red Hat Text Medium</vt:lpstr>
      <vt:lpstr>Simple Light</vt:lpstr>
      <vt:lpstr>Red Hat widescreen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Bruce Kyle</cp:lastModifiedBy>
  <cp:revision>2</cp:revision>
  <dcterms:modified xsi:type="dcterms:W3CDTF">2023-02-17T00:34:03Z</dcterms:modified>
</cp:coreProperties>
</file>