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4" r:id="rId6"/>
    <p:sldId id="259" r:id="rId7"/>
    <p:sldId id="260" r:id="rId8"/>
    <p:sldId id="261" r:id="rId9"/>
    <p:sldId id="262" r:id="rId10"/>
    <p:sldId id="263" r:id="rId11"/>
    <p:sldId id="264" r:id="rId12"/>
    <p:sldId id="265" r:id="rId13"/>
    <p:sldId id="266" r:id="rId14"/>
    <p:sldId id="267" r:id="rId15"/>
    <p:sldId id="282" r:id="rId16"/>
    <p:sldId id="276" r:id="rId17"/>
    <p:sldId id="268" r:id="rId18"/>
    <p:sldId id="269" r:id="rId19"/>
    <p:sldId id="270" r:id="rId20"/>
    <p:sldId id="271" r:id="rId21"/>
    <p:sldId id="277" r:id="rId22"/>
    <p:sldId id="272" r:id="rId23"/>
    <p:sldId id="285" r:id="rId24"/>
    <p:sldId id="278" r:id="rId25"/>
    <p:sldId id="279" r:id="rId26"/>
    <p:sldId id="281" r:id="rId27"/>
    <p:sldId id="280" r:id="rId28"/>
    <p:sldId id="283" r:id="rId29"/>
    <p:sldId id="284" r:id="rId30"/>
    <p:sldId id="287" r:id="rId31"/>
    <p:sldId id="286" r:id="rId32"/>
    <p:sldId id="291" r:id="rId33"/>
    <p:sldId id="292" r:id="rId34"/>
    <p:sldId id="288" r:id="rId35"/>
    <p:sldId id="293" r:id="rId36"/>
    <p:sldId id="289" r:id="rId37"/>
    <p:sldId id="294" r:id="rId38"/>
    <p:sldId id="290" r:id="rId39"/>
    <p:sldId id="295" r:id="rId40"/>
    <p:sldId id="296" r:id="rId41"/>
    <p:sldId id="297"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Singh" initials="P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8.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9600" b="1">
                <a:latin typeface="微软雅黑" panose="020B0503020204020204" charset="-122"/>
                <a:ea typeface="微软雅黑" panose="020B0503020204020204" charset="-122"/>
                <a:cs typeface="微软雅黑" panose="020B0503020204020204" charset="-122"/>
              </a:rPr>
              <a:t>C++ </a:t>
            </a:r>
            <a:r>
              <a:rPr lang="zh-CN" altLang="en-US" sz="9600" b="1">
                <a:latin typeface="微软雅黑" panose="020B0503020204020204" charset="-122"/>
                <a:ea typeface="微软雅黑" panose="020B0503020204020204" charset="-122"/>
                <a:cs typeface="微软雅黑" panose="020B0503020204020204" charset="-122"/>
              </a:rPr>
              <a:t>编程</a:t>
            </a:r>
            <a:endParaRPr lang="zh-CN" altLang="en-US" sz="9600" b="1">
              <a:latin typeface="微软雅黑" panose="020B0503020204020204" charset="-122"/>
              <a:ea typeface="微软雅黑" panose="020B0503020204020204" charset="-122"/>
              <a:cs typeface="微软雅黑" panose="020B0503020204020204" charset="-122"/>
            </a:endParaRPr>
          </a:p>
        </p:txBody>
      </p:sp>
      <p:sp>
        <p:nvSpPr>
          <p:cNvPr id="3" name="副标题 2"/>
          <p:cNvSpPr>
            <a:spLocks noGrp="1"/>
          </p:cNvSpPr>
          <p:nvPr>
            <p:ph type="subTitle" idx="1"/>
          </p:nvPr>
        </p:nvSpPr>
        <p:spPr/>
        <p:txBody>
          <a:bodyPr/>
          <a:p>
            <a:r>
              <a:rPr lang="zh-CN" altLang="en-US" b="1">
                <a:latin typeface="+mj-ea"/>
                <a:ea typeface="+mj-ea"/>
              </a:rPr>
              <a:t>樊哲勇</a:t>
            </a:r>
            <a:endParaRPr lang="zh-CN" altLang="en-US" b="1">
              <a:latin typeface="+mj-ea"/>
              <a:ea typeface="+mj-ea"/>
            </a:endParaRPr>
          </a:p>
          <a:p>
            <a:r>
              <a:rPr lang="zh-CN" altLang="en-US" b="1">
                <a:latin typeface="+mj-ea"/>
                <a:ea typeface="+mj-ea"/>
              </a:rPr>
              <a:t>渤海大学</a:t>
            </a:r>
            <a:endParaRPr lang="zh-CN" altLang="en-US" b="1">
              <a:latin typeface="+mj-ea"/>
              <a:ea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Hello Word </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程序的编译与运行（方法一）</a:t>
            </a:r>
            <a:endParaRPr lang="zh-CN" altLang="en-US" sz="4000" b="1" dirty="0">
              <a:solidFill>
                <a:srgbClr val="7030A0"/>
              </a:solidFill>
              <a:latin typeface="微软雅黑" panose="020B0503020204020204" charset="-122"/>
              <a:ea typeface="微软雅黑" panose="020B0503020204020204" charset="-122"/>
              <a:cs typeface="Times New Roman" panose="02020603050405020304" charset="0"/>
            </a:endParaRPr>
          </a:p>
        </p:txBody>
      </p:sp>
      <p:sp>
        <p:nvSpPr>
          <p:cNvPr id="5" name="文本框 4"/>
          <p:cNvSpPr txBox="1"/>
          <p:nvPr/>
        </p:nvSpPr>
        <p:spPr>
          <a:xfrm>
            <a:off x="455930" y="1200150"/>
            <a:ext cx="10477500" cy="5501640"/>
          </a:xfrm>
          <a:prstGeom prst="rect">
            <a:avLst/>
          </a:prstGeom>
          <a:noFill/>
        </p:spPr>
        <p:txBody>
          <a:bodyPr wrap="square" rtlCol="0" anchor="t">
            <a:noAutofit/>
          </a:bodyPr>
          <a:p>
            <a:pPr marL="742950" indent="-742950">
              <a:lnSpc>
                <a:spcPct val="150000"/>
              </a:lnSpc>
              <a:buFont typeface="+mj-lt"/>
              <a:buAutoNum type="arabicPeriod"/>
            </a:pP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 Hello Word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程序的编译</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编译后产生的可执行文件：</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Windows</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a.exe</a:t>
            </a:r>
            <a:endPar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Linux: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a.out</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742950" lvl="0" indent="-742950">
              <a:lnSpc>
                <a:spcPct val="150000"/>
              </a:lnSpc>
              <a:buFont typeface="+mj-lt"/>
              <a:buAutoNum type="arabicPeriod"/>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运行可执行文件：</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en-US" altLang="zh-CN"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Windows</a:t>
            </a:r>
            <a:r>
              <a:rPr lang="zh-CN" altLang="en-US"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a.exe </a:t>
            </a:r>
            <a:r>
              <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或</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a:t>
            </a:r>
            <a:endPar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en-US" altLang="zh-CN"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Linux: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./a.out</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742950" indent="-742950">
              <a:lnSpc>
                <a:spcPct val="150000"/>
              </a:lnSpc>
              <a:buFont typeface="+mj-lt"/>
              <a:buAutoNum type="arabicPeriod"/>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endPar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endParaRPr>
          </a:p>
        </p:txBody>
      </p:sp>
      <p:pic>
        <p:nvPicPr>
          <p:cNvPr id="2" name="图片 1"/>
          <p:cNvPicPr>
            <a:picLocks noChangeAspect="1"/>
          </p:cNvPicPr>
          <p:nvPr/>
        </p:nvPicPr>
        <p:blipFill>
          <a:blip r:embed="rId1"/>
          <a:stretch>
            <a:fillRect/>
          </a:stretch>
        </p:blipFill>
        <p:spPr>
          <a:xfrm>
            <a:off x="1259205" y="1993900"/>
            <a:ext cx="8477250" cy="819150"/>
          </a:xfrm>
          <a:prstGeom prst="rect">
            <a:avLst/>
          </a:prstGeom>
        </p:spPr>
      </p:pic>
      <p:pic>
        <p:nvPicPr>
          <p:cNvPr id="3" name="图片 2"/>
          <p:cNvPicPr>
            <a:picLocks noChangeAspect="1"/>
          </p:cNvPicPr>
          <p:nvPr/>
        </p:nvPicPr>
        <p:blipFill>
          <a:blip r:embed="rId2"/>
          <a:stretch>
            <a:fillRect/>
          </a:stretch>
        </p:blipFill>
        <p:spPr>
          <a:xfrm>
            <a:off x="4711700" y="5777865"/>
            <a:ext cx="5962650" cy="92392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Hello Word </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程序的编译与运行（方法二）</a:t>
            </a:r>
            <a:endParaRPr lang="zh-CN" altLang="en-US" sz="4000" b="1" dirty="0">
              <a:solidFill>
                <a:srgbClr val="7030A0"/>
              </a:solidFill>
              <a:latin typeface="微软雅黑" panose="020B0503020204020204" charset="-122"/>
              <a:ea typeface="微软雅黑" panose="020B0503020204020204" charset="-122"/>
              <a:cs typeface="Times New Roman" panose="02020603050405020304" charset="0"/>
            </a:endParaRPr>
          </a:p>
        </p:txBody>
      </p:sp>
      <p:sp>
        <p:nvSpPr>
          <p:cNvPr id="5" name="文本框 4"/>
          <p:cNvSpPr txBox="1"/>
          <p:nvPr/>
        </p:nvSpPr>
        <p:spPr>
          <a:xfrm>
            <a:off x="455930" y="1200150"/>
            <a:ext cx="11075670" cy="5501640"/>
          </a:xfrm>
          <a:prstGeom prst="rect">
            <a:avLst/>
          </a:prstGeom>
          <a:noFill/>
        </p:spPr>
        <p:txBody>
          <a:bodyPr wrap="square" rtlCol="0" anchor="t">
            <a:noAutofit/>
          </a:bodyPr>
          <a:p>
            <a:pPr marL="742950" indent="-742950">
              <a:lnSpc>
                <a:spcPct val="150000"/>
              </a:lnSpc>
              <a:buFont typeface="+mj-lt"/>
              <a:buAutoNum type="arabicPeriod"/>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指定可执行文件名</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编译后产生的可执行文件：</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Windows</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hello.exe</a:t>
            </a:r>
            <a:endPar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Linux: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hello</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742950" lvl="0" indent="-742950">
              <a:lnSpc>
                <a:spcPct val="150000"/>
              </a:lnSpc>
              <a:buFont typeface="+mj-lt"/>
              <a:buAutoNum type="arabicPeriod"/>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运行可执行文件：</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en-US" altLang="zh-CN"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Windows</a:t>
            </a:r>
            <a:r>
              <a:rPr lang="zh-CN" altLang="en-US"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hello</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.exe </a:t>
            </a:r>
            <a:r>
              <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或</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hello</a:t>
            </a:r>
            <a:endPar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en-US" altLang="zh-CN"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Linux: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hello</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742950" indent="-742950">
              <a:lnSpc>
                <a:spcPct val="150000"/>
              </a:lnSpc>
              <a:buFont typeface="+mj-lt"/>
              <a:buAutoNum type="arabicPeriod"/>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endPar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endParaRPr>
          </a:p>
        </p:txBody>
      </p:sp>
      <p:pic>
        <p:nvPicPr>
          <p:cNvPr id="6" name="图片 5"/>
          <p:cNvPicPr>
            <a:picLocks noChangeAspect="1"/>
          </p:cNvPicPr>
          <p:nvPr/>
        </p:nvPicPr>
        <p:blipFill>
          <a:blip r:embed="rId1"/>
          <a:stretch>
            <a:fillRect/>
          </a:stretch>
        </p:blipFill>
        <p:spPr>
          <a:xfrm>
            <a:off x="1274445" y="2034540"/>
            <a:ext cx="9753600" cy="723900"/>
          </a:xfrm>
          <a:prstGeom prst="rect">
            <a:avLst/>
          </a:prstGeom>
        </p:spPr>
      </p:pic>
      <p:pic>
        <p:nvPicPr>
          <p:cNvPr id="8" name="图片 7"/>
          <p:cNvPicPr>
            <a:picLocks noChangeAspect="1"/>
          </p:cNvPicPr>
          <p:nvPr/>
        </p:nvPicPr>
        <p:blipFill>
          <a:blip r:embed="rId2"/>
          <a:stretch>
            <a:fillRect/>
          </a:stretch>
        </p:blipFill>
        <p:spPr>
          <a:xfrm>
            <a:off x="4777105" y="5806440"/>
            <a:ext cx="6581775" cy="89535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en-US" altLang="zh-CN" sz="4000" b="1" noProof="0">
                <a:ln>
                  <a:noFill/>
                </a:ln>
                <a:effectLst/>
                <a:uLnTx/>
                <a:uFillTx/>
                <a:latin typeface="Times New Roman" panose="02020603050405020304" charset="0"/>
                <a:ea typeface="微软雅黑" panose="020B0503020204020204" charset="-122"/>
                <a:cs typeface="Times New Roman" panose="02020603050405020304" charset="0"/>
                <a:sym typeface="+mn-ea"/>
              </a:rPr>
              <a:t>C++ </a:t>
            </a:r>
            <a:r>
              <a:rPr lang="zh-CN" altLang="en-US" sz="4000" b="1" noProof="0">
                <a:ln>
                  <a:noFill/>
                </a:ln>
                <a:effectLst/>
                <a:uLnTx/>
                <a:uFillTx/>
                <a:latin typeface="Times New Roman" panose="02020603050405020304" charset="0"/>
                <a:ea typeface="微软雅黑" panose="020B0503020204020204" charset="-122"/>
                <a:cs typeface="Times New Roman" panose="02020603050405020304" charset="0"/>
                <a:sym typeface="+mn-ea"/>
              </a:rPr>
              <a:t>源代码的基本语法</a:t>
            </a:r>
            <a:endParaRPr lang="zh-CN" altLang="en-US" sz="4000" b="1" dirty="0">
              <a:solidFill>
                <a:srgbClr val="7030A0"/>
              </a:solidFill>
              <a:latin typeface="微软雅黑" panose="020B0503020204020204" charset="-122"/>
              <a:ea typeface="微软雅黑" panose="020B0503020204020204" charset="-122"/>
              <a:cs typeface="Times New Roman" panose="02020603050405020304" charset="0"/>
            </a:endParaRPr>
          </a:p>
        </p:txBody>
      </p:sp>
      <p:sp>
        <p:nvSpPr>
          <p:cNvPr id="5" name="文本框 4"/>
          <p:cNvSpPr txBox="1"/>
          <p:nvPr/>
        </p:nvSpPr>
        <p:spPr>
          <a:xfrm>
            <a:off x="455930" y="1200150"/>
            <a:ext cx="11075670" cy="5501640"/>
          </a:xfrm>
          <a:prstGeom prst="rect">
            <a:avLst/>
          </a:prstGeom>
          <a:noFill/>
        </p:spPr>
        <p:txBody>
          <a:bodyPr wrap="square" rtlCol="0" anchor="t">
            <a:noAutofit/>
          </a:bodyPr>
          <a:p>
            <a:pPr marL="742950" lvl="0" indent="-742950">
              <a:lnSpc>
                <a:spcPct val="150000"/>
              </a:lnSpc>
              <a:buFont typeface="Wingdings" panose="05000000000000000000" charset="0"/>
              <a:buChar char="l"/>
            </a:pPr>
            <a:r>
              <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对</a:t>
            </a:r>
            <a:r>
              <a:rPr lang="zh-CN" altLang="en-US" sz="2400" b="1" noProof="0">
                <a:ln>
                  <a:noFill/>
                </a:ln>
                <a:solidFill>
                  <a:srgbClr val="C00000"/>
                </a:solidFill>
                <a:effectLst/>
                <a:uLnTx/>
                <a:uFillTx/>
                <a:latin typeface="Times New Roman" panose="02020603050405020304" charset="0"/>
                <a:ea typeface="微软雅黑" panose="020B0503020204020204" charset="-122"/>
                <a:cs typeface="Times New Roman" panose="02020603050405020304" charset="0"/>
                <a:sym typeface="+mn-ea"/>
              </a:rPr>
              <a:t>大小写</a:t>
            </a:r>
            <a:r>
              <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敏感</a:t>
            </a:r>
            <a:endPar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endParaRPr>
          </a:p>
          <a:p>
            <a:pPr marL="742950" lvl="0" indent="-742950">
              <a:lnSpc>
                <a:spcPct val="150000"/>
              </a:lnSpc>
              <a:buFont typeface="Wingdings" panose="05000000000000000000" charset="0"/>
              <a:buChar char="l"/>
            </a:pPr>
            <a:r>
              <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每一条语句以一个</a:t>
            </a:r>
            <a:r>
              <a:rPr lang="zh-CN" altLang="en-US" sz="2400" b="1" noProof="0">
                <a:ln>
                  <a:noFill/>
                </a:ln>
                <a:solidFill>
                  <a:srgbClr val="C00000"/>
                </a:solidFill>
                <a:effectLst/>
                <a:uLnTx/>
                <a:uFillTx/>
                <a:latin typeface="Times New Roman" panose="02020603050405020304" charset="0"/>
                <a:ea typeface="微软雅黑" panose="020B0503020204020204" charset="-122"/>
                <a:cs typeface="Times New Roman" panose="02020603050405020304" charset="0"/>
                <a:sym typeface="+mn-ea"/>
              </a:rPr>
              <a:t>分号</a:t>
            </a:r>
            <a:r>
              <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结尾</a:t>
            </a:r>
            <a:endPar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endParaRPr>
          </a:p>
          <a:p>
            <a:pPr marL="742950" lvl="0" indent="-742950">
              <a:lnSpc>
                <a:spcPct val="150000"/>
              </a:lnSpc>
              <a:buFont typeface="Wingdings" panose="05000000000000000000" charset="0"/>
              <a:buChar char="l"/>
            </a:pPr>
            <a:r>
              <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很多地方对</a:t>
            </a:r>
            <a:r>
              <a:rPr lang="zh-CN" altLang="en-US" sz="2400" b="1" noProof="0">
                <a:ln>
                  <a:noFill/>
                </a:ln>
                <a:solidFill>
                  <a:srgbClr val="C00000"/>
                </a:solidFill>
                <a:effectLst/>
                <a:uLnTx/>
                <a:uFillTx/>
                <a:latin typeface="Times New Roman" panose="02020603050405020304" charset="0"/>
                <a:ea typeface="微软雅黑" panose="020B0503020204020204" charset="-122"/>
                <a:cs typeface="Times New Roman" panose="02020603050405020304" charset="0"/>
                <a:sym typeface="+mn-ea"/>
              </a:rPr>
              <a:t>空格</a:t>
            </a:r>
            <a:r>
              <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不敏感</a:t>
            </a:r>
            <a:endPar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endParaRPr>
          </a:p>
          <a:p>
            <a:pPr marL="742950" lvl="0" indent="-742950">
              <a:lnSpc>
                <a:spcPct val="150000"/>
              </a:lnSpc>
              <a:buFont typeface="Wingdings" panose="05000000000000000000" charset="0"/>
              <a:buChar char="l"/>
            </a:pPr>
            <a:r>
              <a:rPr lang="en-US" altLang="zh-CN"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C++ </a:t>
            </a:r>
            <a:r>
              <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程序既有对错之分，也有美丑之分，要培养自己的</a:t>
            </a:r>
            <a:r>
              <a:rPr lang="zh-CN" altLang="en-US" sz="2400" b="1" noProof="0">
                <a:ln>
                  <a:noFill/>
                </a:ln>
                <a:solidFill>
                  <a:srgbClr val="C00000"/>
                </a:solidFill>
                <a:effectLst/>
                <a:uLnTx/>
                <a:uFillTx/>
                <a:latin typeface="Times New Roman" panose="02020603050405020304" charset="0"/>
                <a:ea typeface="微软雅黑" panose="020B0503020204020204" charset="-122"/>
                <a:cs typeface="Times New Roman" panose="02020603050405020304" charset="0"/>
                <a:sym typeface="+mn-ea"/>
              </a:rPr>
              <a:t>审美</a:t>
            </a:r>
            <a:endPar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endParaRPr>
          </a:p>
          <a:p>
            <a:pPr indent="0">
              <a:lnSpc>
                <a:spcPct val="150000"/>
              </a:lnSpc>
              <a:buFont typeface="+mj-lt"/>
              <a:buNone/>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endPar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en-US" altLang="zh-CN" sz="4000" b="1" noProof="0">
                <a:ln>
                  <a:noFill/>
                </a:ln>
                <a:effectLst/>
                <a:uLnTx/>
                <a:uFillTx/>
                <a:latin typeface="Times New Roman" panose="02020603050405020304" charset="0"/>
                <a:ea typeface="微软雅黑" panose="020B0503020204020204" charset="-122"/>
                <a:cs typeface="Times New Roman" panose="02020603050405020304" charset="0"/>
                <a:sym typeface="+mn-ea"/>
              </a:rPr>
              <a:t>C++ </a:t>
            </a:r>
            <a:r>
              <a:rPr lang="zh-CN" altLang="en-US" sz="4000" b="1" noProof="0">
                <a:ln>
                  <a:noFill/>
                </a:ln>
                <a:effectLst/>
                <a:uLnTx/>
                <a:uFillTx/>
                <a:latin typeface="Times New Roman" panose="02020603050405020304" charset="0"/>
                <a:ea typeface="微软雅黑" panose="020B0503020204020204" charset="-122"/>
                <a:cs typeface="Times New Roman" panose="02020603050405020304" charset="0"/>
                <a:sym typeface="+mn-ea"/>
              </a:rPr>
              <a:t>源代码中的注释</a:t>
            </a:r>
            <a:endParaRPr lang="zh-CN" altLang="en-US" sz="4000" b="1" dirty="0">
              <a:solidFill>
                <a:srgbClr val="7030A0"/>
              </a:solidFill>
              <a:latin typeface="微软雅黑" panose="020B0503020204020204" charset="-122"/>
              <a:ea typeface="微软雅黑" panose="020B0503020204020204" charset="-122"/>
              <a:cs typeface="Times New Roman" panose="02020603050405020304" charset="0"/>
            </a:endParaRPr>
          </a:p>
        </p:txBody>
      </p:sp>
      <p:sp>
        <p:nvSpPr>
          <p:cNvPr id="5" name="文本框 4"/>
          <p:cNvSpPr txBox="1"/>
          <p:nvPr/>
        </p:nvSpPr>
        <p:spPr>
          <a:xfrm>
            <a:off x="455930" y="1200150"/>
            <a:ext cx="11075670" cy="5501640"/>
          </a:xfrm>
          <a:prstGeom prst="rect">
            <a:avLst/>
          </a:prstGeom>
          <a:noFill/>
        </p:spPr>
        <p:txBody>
          <a:bodyPr wrap="square" rtlCol="0" anchor="t">
            <a:noAutofit/>
          </a:bodyPr>
          <a:p>
            <a:pPr marL="742950" lvl="0" indent="-742950">
              <a:lnSpc>
                <a:spcPct val="150000"/>
              </a:lnSpc>
              <a:buFont typeface="Wingdings" panose="05000000000000000000" charset="0"/>
              <a:buChar char="l"/>
            </a:pPr>
            <a:r>
              <a:rPr lang="en-US" altLang="zh-CN" sz="2400" b="1" noProof="0">
                <a:ln>
                  <a:noFill/>
                </a:ln>
                <a:solidFill>
                  <a:schemeClr val="accent4">
                    <a:lumMod val="75000"/>
                  </a:schemeClr>
                </a:solidFill>
                <a:effectLst/>
                <a:uLnTx/>
                <a:uFillTx/>
                <a:latin typeface="Courier New" panose="02070309020205020404" charset="0"/>
                <a:ea typeface="微软雅黑" panose="020B0503020204020204" charset="-122"/>
                <a:cs typeface="Courier New" panose="02070309020205020404" charset="0"/>
                <a:sym typeface="+mn-ea"/>
              </a:rPr>
              <a:t>// </a:t>
            </a:r>
            <a:r>
              <a:rPr lang="zh-CN" altLang="en-US" sz="2400" b="1" noProof="0">
                <a:ln>
                  <a:noFill/>
                </a:ln>
                <a:solidFill>
                  <a:schemeClr val="accent4">
                    <a:lumMod val="75000"/>
                  </a:schemeClr>
                </a:solidFill>
                <a:effectLst/>
                <a:uLnTx/>
                <a:uFillTx/>
                <a:latin typeface="Courier New" panose="02070309020205020404" charset="0"/>
                <a:ea typeface="微软雅黑" panose="020B0503020204020204" charset="-122"/>
                <a:cs typeface="Courier New" panose="02070309020205020404" charset="0"/>
                <a:sym typeface="+mn-ea"/>
              </a:rPr>
              <a:t>注释</a:t>
            </a:r>
            <a:endParaRPr lang="zh-CN" altLang="en-US" sz="2400" b="1" noProof="0">
              <a:ln>
                <a:noFill/>
              </a:ln>
              <a:solidFill>
                <a:schemeClr val="accent4">
                  <a:lumMod val="75000"/>
                </a:schemeClr>
              </a:solidFill>
              <a:effectLst/>
              <a:uLnTx/>
              <a:uFillTx/>
              <a:latin typeface="Courier New" panose="02070309020205020404" charset="0"/>
              <a:ea typeface="微软雅黑" panose="020B0503020204020204" charset="-122"/>
              <a:cs typeface="Courier New" panose="02070309020205020404" charset="0"/>
              <a:sym typeface="+mn-ea"/>
            </a:endParaRPr>
          </a:p>
          <a:p>
            <a:pPr marL="742950" lvl="0" indent="-742950">
              <a:lnSpc>
                <a:spcPct val="150000"/>
              </a:lnSpc>
              <a:buFont typeface="Wingdings" panose="05000000000000000000" charset="0"/>
              <a:buChar char="l"/>
            </a:pPr>
            <a:r>
              <a:rPr lang="en-US" altLang="zh-CN" sz="2400" b="1" noProof="0">
                <a:ln>
                  <a:noFill/>
                </a:ln>
                <a:solidFill>
                  <a:schemeClr val="accent4">
                    <a:lumMod val="75000"/>
                  </a:schemeClr>
                </a:solidFill>
                <a:effectLst/>
                <a:uLnTx/>
                <a:uFillTx/>
                <a:latin typeface="Courier New" panose="02070309020205020404" charset="0"/>
                <a:ea typeface="微软雅黑" panose="020B0503020204020204" charset="-122"/>
                <a:cs typeface="Courier New" panose="02070309020205020404" charset="0"/>
                <a:sym typeface="+mn-ea"/>
              </a:rPr>
              <a:t>/* </a:t>
            </a:r>
            <a:r>
              <a:rPr lang="zh-CN" altLang="en-US" sz="2400" b="1" noProof="0">
                <a:ln>
                  <a:noFill/>
                </a:ln>
                <a:solidFill>
                  <a:schemeClr val="accent4">
                    <a:lumMod val="75000"/>
                  </a:schemeClr>
                </a:solidFill>
                <a:effectLst/>
                <a:uLnTx/>
                <a:uFillTx/>
                <a:latin typeface="Courier New" panose="02070309020205020404" charset="0"/>
                <a:ea typeface="微软雅黑" panose="020B0503020204020204" charset="-122"/>
                <a:cs typeface="Courier New" panose="02070309020205020404" charset="0"/>
                <a:sym typeface="+mn-ea"/>
              </a:rPr>
              <a:t>注释</a:t>
            </a:r>
            <a:r>
              <a:rPr lang="en-US" altLang="zh-CN" sz="2400" b="1" noProof="0">
                <a:ln>
                  <a:noFill/>
                </a:ln>
                <a:solidFill>
                  <a:schemeClr val="accent4">
                    <a:lumMod val="75000"/>
                  </a:schemeClr>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lumMod val="75000"/>
                </a:schemeClr>
              </a:solidFill>
              <a:effectLst/>
              <a:uLnTx/>
              <a:uFillTx/>
              <a:latin typeface="Courier New" panose="02070309020205020404" charset="0"/>
              <a:ea typeface="微软雅黑" panose="020B0503020204020204" charset="-122"/>
              <a:cs typeface="Courier New" panose="02070309020205020404" charset="0"/>
              <a:sym typeface="+mn-ea"/>
            </a:endParaRPr>
          </a:p>
          <a:p>
            <a:pPr indent="0">
              <a:lnSpc>
                <a:spcPct val="150000"/>
              </a:lnSpc>
              <a:buFont typeface="+mj-lt"/>
              <a:buNone/>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endPar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endParaRPr>
          </a:p>
        </p:txBody>
      </p:sp>
      <p:pic>
        <p:nvPicPr>
          <p:cNvPr id="2" name="图片 1"/>
          <p:cNvPicPr>
            <a:picLocks noChangeAspect="1"/>
          </p:cNvPicPr>
          <p:nvPr/>
        </p:nvPicPr>
        <p:blipFill>
          <a:blip r:embed="rId1"/>
          <a:stretch>
            <a:fillRect/>
          </a:stretch>
        </p:blipFill>
        <p:spPr>
          <a:xfrm>
            <a:off x="3629025" y="1885315"/>
            <a:ext cx="7649845" cy="476377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微软雅黑" panose="020B0503020204020204" charset="-122"/>
                <a:sym typeface="+mn-ea"/>
              </a:rPr>
              <a:t>课堂作业</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455930" y="1088390"/>
            <a:ext cx="10477500" cy="5574030"/>
          </a:xfrm>
          <a:prstGeom prst="rect">
            <a:avLst/>
          </a:prstGeom>
          <a:noFill/>
        </p:spPr>
        <p:txBody>
          <a:bodyPr wrap="square" rtlCol="0" anchor="t">
            <a:noAutofit/>
          </a:bodyPr>
          <a:p>
            <a:pPr marL="342900" indent="-342900">
              <a:lnSpc>
                <a:spcPct val="150000"/>
              </a:lnSpc>
              <a:buFont typeface="Wingdings" panose="05000000000000000000" charset="0"/>
              <a:buChar char="l"/>
            </a:pPr>
            <a:r>
              <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写一个</a:t>
            </a:r>
            <a:r>
              <a:rPr lang="en-US" alt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 C++ </a:t>
            </a:r>
            <a:r>
              <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程序，让程序在屏幕输出你的学号。</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marL="742950" indent="-742950">
              <a:lnSpc>
                <a:spcPct val="150000"/>
              </a:lnSpc>
              <a:buFont typeface="+mj-lt"/>
              <a:buAutoNum type="arabicPeriod"/>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indent="0">
              <a:lnSpc>
                <a:spcPct val="150000"/>
              </a:lnSpc>
              <a:buFont typeface="+mj-lt"/>
              <a:buNone/>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459837" y="2767965"/>
            <a:ext cx="10679994" cy="1322070"/>
          </a:xfrm>
          <a:prstGeom prst="rect">
            <a:avLst/>
          </a:prstGeom>
          <a:noFill/>
        </p:spPr>
        <p:txBody>
          <a:bodyPr wrap="square" rtlCol="0">
            <a:spAutoFit/>
          </a:bodyPr>
          <a:p>
            <a:r>
              <a:rPr lang="en-US" altLang="zh-CN" sz="8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2. </a:t>
            </a:r>
            <a:r>
              <a:rPr lang="zh-CN" altLang="en-US" sz="8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类型和变量</a:t>
            </a:r>
            <a:endParaRPr lang="zh-CN" altLang="en-US" sz="8000" b="1" dirty="0">
              <a:solidFill>
                <a:srgbClr val="7030A0"/>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solidFill>
                  <a:schemeClr val="accent2"/>
                </a:solidFill>
                <a:effectLst/>
                <a:uLnTx/>
                <a:uFillTx/>
                <a:latin typeface="微软雅黑" panose="020B0503020204020204" charset="-122"/>
                <a:ea typeface="微软雅黑" panose="020B0503020204020204" charset="-122"/>
                <a:cs typeface="Times New Roman" panose="02020603050405020304" charset="0"/>
                <a:sym typeface="+mn-ea"/>
              </a:rPr>
              <a:t>标识符</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identifier</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200150"/>
            <a:ext cx="10477500" cy="4890770"/>
          </a:xfrm>
          <a:prstGeom prst="rect">
            <a:avLst/>
          </a:prstGeom>
          <a:noFill/>
        </p:spPr>
        <p:txBody>
          <a:bodyPr wrap="square" rtlCol="0" anchor="t">
            <a:noAutofit/>
          </a:bodyPr>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标识符是一个</a:t>
            </a:r>
            <a:r>
              <a:rPr lang="zh-CN" altLang="en-US" sz="2400" b="1" noProof="0">
                <a:ln>
                  <a:noFill/>
                </a:ln>
                <a:solidFill>
                  <a:schemeClr val="accent2"/>
                </a:solidFill>
                <a:effectLst/>
                <a:uLnTx/>
                <a:uFillTx/>
                <a:latin typeface="微软雅黑" panose="020B0503020204020204" charset="-122"/>
                <a:ea typeface="微软雅黑" panose="020B0503020204020204" charset="-122"/>
                <a:cs typeface="Times New Roman" panose="02020603050405020304" charset="0"/>
                <a:sym typeface="+mn-ea"/>
              </a:rPr>
              <a:t>名字</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r>
              <a:rPr lang="zh-CN" altLang="en-US"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用于定义我们自己的</a:t>
            </a:r>
            <a:r>
              <a:rPr lang="zh-CN" altLang="en-US" sz="2400" b="1" noProof="0">
                <a:ln>
                  <a:noFill/>
                </a:ln>
                <a:solidFill>
                  <a:schemeClr val="accent2"/>
                </a:solidFill>
                <a:effectLst/>
                <a:uLnTx/>
                <a:uFillTx/>
                <a:latin typeface="微软雅黑" panose="020B0503020204020204" charset="-122"/>
                <a:ea typeface="微软雅黑" panose="020B0503020204020204" charset="-122"/>
                <a:cs typeface="Times New Roman" panose="02020603050405020304" charset="0"/>
                <a:sym typeface="+mn-ea"/>
              </a:rPr>
              <a:t>函数</a:t>
            </a:r>
            <a:r>
              <a:rPr lang="zh-CN" altLang="en-US"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或</a:t>
            </a:r>
            <a:r>
              <a:rPr lang="zh-CN" altLang="en-US" sz="2400" b="1" noProof="0">
                <a:ln>
                  <a:noFill/>
                </a:ln>
                <a:solidFill>
                  <a:schemeClr val="accent2"/>
                </a:solidFill>
                <a:effectLst/>
                <a:uLnTx/>
                <a:uFillTx/>
                <a:latin typeface="微软雅黑" panose="020B0503020204020204" charset="-122"/>
                <a:ea typeface="微软雅黑" panose="020B0503020204020204" charset="-122"/>
                <a:cs typeface="Times New Roman" panose="02020603050405020304" charset="0"/>
                <a:sym typeface="+mn-ea"/>
              </a:rPr>
              <a:t>变量</a:t>
            </a:r>
            <a:r>
              <a:rPr lang="zh-CN" altLang="en-US"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它由大小写字母、下划线以及</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0-9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之间的数字构成，且不能以数字开头。</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标识符不能和</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C++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中的关键字（如</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return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r>
              <a:rPr lang="zh-CN" altLang="en-US"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重名</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合法的标识符例子：</a:t>
            </a:r>
            <a:r>
              <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x</a:t>
            </a:r>
            <a:r>
              <a:rPr lang="zh-CN" altLang="en-US"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a:t>
            </a:r>
            <a:r>
              <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x1</a:t>
            </a:r>
            <a:r>
              <a:rPr lang="zh-CN" altLang="en-US"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a:t>
            </a:r>
            <a:r>
              <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x_1</a:t>
            </a:r>
            <a:r>
              <a:rPr lang="zh-CN" altLang="en-US"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a:t>
            </a:r>
            <a:r>
              <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my_variable</a:t>
            </a:r>
            <a:r>
              <a:rPr lang="zh-CN" altLang="en-US"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a:t>
            </a:r>
            <a:r>
              <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myVariable</a:t>
            </a:r>
            <a:endPar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不合法的标识符例子：</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1x</a:t>
            </a:r>
            <a:r>
              <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for</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solidFill>
                  <a:srgbClr val="C00000"/>
                </a:solidFill>
                <a:effectLst/>
                <a:uLnTx/>
                <a:uFillTx/>
                <a:latin typeface="微软雅黑" panose="020B0503020204020204" charset="-122"/>
                <a:ea typeface="微软雅黑" panose="020B0503020204020204" charset="-122"/>
                <a:cs typeface="Times New Roman" panose="02020603050405020304" charset="0"/>
                <a:sym typeface="+mn-ea"/>
              </a:rPr>
              <a:t>变量</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variable</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200150"/>
            <a:ext cx="10477500" cy="4890770"/>
          </a:xfrm>
          <a:prstGeom prst="rect">
            <a:avLst/>
          </a:prstGeom>
          <a:noFill/>
        </p:spPr>
        <p:txBody>
          <a:bodyPr wrap="square" rtlCol="0" anchor="t">
            <a:noAutofit/>
          </a:bodyPr>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在</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C++</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中，变量用于表示</a:t>
            </a: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值</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，它具有特定的</a:t>
            </a: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类型</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一个变量的类型决定了：</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该变量在内存中占据的</a:t>
            </a: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字节数</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各个比特位的</a:t>
            </a: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含意</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能够作用于该变量的</a:t>
            </a: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算符</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（即操作）</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类型（</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type</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088390"/>
            <a:ext cx="10477500" cy="5574030"/>
          </a:xfrm>
          <a:prstGeom prst="rect">
            <a:avLst/>
          </a:prstGeom>
          <a:noFill/>
        </p:spPr>
        <p:txBody>
          <a:bodyPr wrap="square" rtlCol="0" anchor="t">
            <a:noAutofit/>
          </a:bodyPr>
          <a:p>
            <a:pPr marL="800100" lvl="1" indent="-342900">
              <a:lnSpc>
                <a:spcPct val="150000"/>
              </a:lnSpc>
              <a:buFont typeface="Wingdings" panose="05000000000000000000" charset="0"/>
              <a:buChar char="n"/>
            </a:pP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内建</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的</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类型</a:t>
            </a:r>
            <a:r>
              <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（即</a:t>
            </a:r>
            <a:r>
              <a:rPr lang="en-US" altLang="zh-CN"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 C++ </a:t>
            </a:r>
            <a:r>
              <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中定义好的）</a:t>
            </a:r>
            <a:endParaRPr lang="zh-CN" altLang="en-US"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endParaRPr>
          </a:p>
          <a:p>
            <a:pPr marL="1257300" lvl="2" indent="-342900">
              <a:lnSpc>
                <a:spcPct val="150000"/>
              </a:lnSpc>
              <a:buFont typeface="Wingdings" panose="05000000000000000000" charset="0"/>
              <a:buChar char="u"/>
            </a:pP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基本</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类型：整数类型和浮点数类型（本节内容）</a:t>
            </a:r>
            <a:endPar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endParaRPr>
          </a:p>
          <a:p>
            <a:pPr marL="1257300" lvl="2" indent="-342900">
              <a:lnSpc>
                <a:spcPct val="150000"/>
              </a:lnSpc>
              <a:buFont typeface="Wingdings" panose="05000000000000000000" charset="0"/>
              <a:buChar char="u"/>
            </a:pP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导出</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类型：在基本类型的基础上构建的复合类型：</a:t>
            </a:r>
            <a:endPar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endParaRPr>
          </a:p>
          <a:p>
            <a:pPr marL="1714500" lvl="3" indent="-342900">
              <a:lnSpc>
                <a:spcPct val="150000"/>
              </a:lnSpc>
              <a:buFont typeface="Wingdings" panose="05000000000000000000" charset="0"/>
              <a:buChar char="p"/>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指针</a:t>
            </a:r>
            <a:endPar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endParaRPr>
          </a:p>
          <a:p>
            <a:pPr marL="1714500" lvl="3" indent="-342900">
              <a:lnSpc>
                <a:spcPct val="150000"/>
              </a:lnSpc>
              <a:buFont typeface="Wingdings" panose="05000000000000000000" charset="0"/>
              <a:buChar char="p"/>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数组</a:t>
            </a:r>
            <a:endPar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endParaRPr>
          </a:p>
          <a:p>
            <a:pPr marL="1714500" lvl="3" indent="-342900">
              <a:lnSpc>
                <a:spcPct val="150000"/>
              </a:lnSpc>
              <a:buFont typeface="Wingdings" panose="05000000000000000000" charset="0"/>
              <a:buChar char="p"/>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引用</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用户自定义</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的类型</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1257300" lvl="2" indent="-342900">
              <a:lnSpc>
                <a:spcPct val="150000"/>
              </a:lnSpc>
              <a:buFont typeface="Wingdings" panose="05000000000000000000" charset="0"/>
              <a:buChar char="u"/>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枚举</a:t>
            </a:r>
            <a:endPar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endParaRPr>
          </a:p>
          <a:p>
            <a:pPr marL="1257300" lvl="2" indent="-342900">
              <a:lnSpc>
                <a:spcPct val="150000"/>
              </a:lnSpc>
              <a:buFont typeface="Wingdings" panose="05000000000000000000" charset="0"/>
              <a:buChar char="u"/>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结构体</a:t>
            </a:r>
            <a:endPar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endParaRPr>
          </a:p>
          <a:p>
            <a:pPr marL="1257300" lvl="2" indent="-342900">
              <a:lnSpc>
                <a:spcPct val="150000"/>
              </a:lnSpc>
              <a:buFont typeface="Wingdings" panose="05000000000000000000" charset="0"/>
              <a:buChar char="u"/>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类</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indent="0">
              <a:lnSpc>
                <a:spcPct val="150000"/>
              </a:lnSpc>
              <a:buFont typeface="Wingdings" panose="05000000000000000000" charset="0"/>
              <a:buNone/>
            </a:pP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整数类型（</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integer type</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088390"/>
            <a:ext cx="10477500" cy="5574030"/>
          </a:xfrm>
          <a:prstGeom prst="rect">
            <a:avLst/>
          </a:prstGeom>
          <a:noFill/>
        </p:spPr>
        <p:txBody>
          <a:bodyPr wrap="square" rtlCol="0" anchor="t">
            <a:noAutofit/>
          </a:bodyPr>
          <a:p>
            <a:pPr marL="342900" lvl="0" indent="-342900">
              <a:lnSpc>
                <a:spcPct val="150000"/>
              </a:lnSpc>
              <a:buFont typeface="Wingdings" panose="05000000000000000000" charset="0"/>
              <a:buChar char="n"/>
            </a:pP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布尔类型</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bool</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，该类型的变量只能取</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true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或</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false</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342900" lvl="0" indent="-342900">
              <a:lnSpc>
                <a:spcPct val="150000"/>
              </a:lnSpc>
              <a:buFont typeface="Wingdings" panose="05000000000000000000" charset="0"/>
              <a:buChar char="n"/>
            </a:pP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字符类型</a:t>
            </a:r>
            <a:r>
              <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字符型还可以再细分为很多种，但本课只涉及最常用的一种字符类类型</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char</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。从</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C++14</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开始，该类型的变量可以表示所有</a:t>
            </a:r>
            <a:r>
              <a:rPr lang="en-US" altLang="zh-CN"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UTF-8</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编码规则所支持的字符。一般情况下，</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char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类型的变量在内存中占有</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1</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个字节，可取</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2</a:t>
            </a:r>
            <a:r>
              <a:rPr lang="en-US" altLang="zh-CN" sz="2400" b="1" baseline="30000"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8</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=256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个值。</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342900" lvl="0" indent="-342900">
              <a:lnSpc>
                <a:spcPct val="150000"/>
              </a:lnSpc>
              <a:buFont typeface="Wingdings" panose="05000000000000000000" charset="0"/>
              <a:buChar char="n"/>
            </a:pPr>
            <a:r>
              <a:rPr lang="zh-CN" altLang="en-US" sz="2400" b="1" noProof="0">
                <a:ln>
                  <a:noFill/>
                </a:ln>
                <a:solidFill>
                  <a:srgbClr val="C00000"/>
                </a:solidFill>
                <a:effectLst/>
                <a:uLnTx/>
                <a:uFillTx/>
                <a:latin typeface="Courier New" panose="02070309020205020404" charset="0"/>
                <a:ea typeface="微软雅黑" panose="020B0503020204020204" charset="-122"/>
                <a:cs typeface="Courier New" panose="02070309020205020404" charset="0"/>
                <a:sym typeface="+mn-ea"/>
              </a:rPr>
              <a:t>普通的整数类型</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。指的是</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int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类型和在此基础上定义的相关类型。本课仅涉及</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int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类型，不使用其他相关类型。</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int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类型一般占</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4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字节，可取</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2</a:t>
            </a:r>
            <a:r>
              <a:rPr lang="en-US" altLang="zh-CN" sz="2400" b="1" baseline="30000" noProof="0">
                <a:ln>
                  <a:noFill/>
                </a:ln>
                <a:effectLst/>
                <a:uLnTx/>
                <a:uFillTx/>
                <a:latin typeface="Courier New" panose="02070309020205020404" charset="0"/>
                <a:ea typeface="微软雅黑" panose="020B0503020204020204" charset="-122"/>
                <a:cs typeface="Courier New" panose="02070309020205020404" charset="0"/>
                <a:sym typeface="+mn-ea"/>
              </a:rPr>
              <a:t>32</a:t>
            </a:r>
            <a:r>
              <a:rPr lang="en-US" alt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 </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个值</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indent="0">
              <a:lnSpc>
                <a:spcPct val="150000"/>
              </a:lnSpc>
              <a:buFont typeface="Wingdings" panose="05000000000000000000" charset="0"/>
              <a:buNone/>
            </a:pP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solidFill>
                  <a:srgbClr val="7030A0"/>
                </a:solidFill>
                <a:effectLst/>
                <a:uLnTx/>
                <a:uFillTx/>
                <a:latin typeface="微软雅黑" panose="020B0503020204020204" charset="-122"/>
                <a:ea typeface="微软雅黑" panose="020B0503020204020204" charset="-122"/>
                <a:cs typeface="Times New Roman" panose="02020603050405020304" charset="0"/>
                <a:sym typeface="+mn-ea"/>
              </a:rPr>
              <a:t>课程大纲</a:t>
            </a:r>
            <a:endParaRPr lang="zh-CN" altLang="en-US" sz="4000" b="1" dirty="0">
              <a:solidFill>
                <a:srgbClr val="7030A0"/>
              </a:solidFill>
              <a:latin typeface="微软雅黑" panose="020B0503020204020204" charset="-122"/>
              <a:ea typeface="微软雅黑" panose="020B0503020204020204" charset="-122"/>
              <a:cs typeface="Times New Roman" panose="02020603050405020304" charset="0"/>
            </a:endParaRPr>
          </a:p>
        </p:txBody>
      </p:sp>
      <p:sp>
        <p:nvSpPr>
          <p:cNvPr id="5" name="文本框 4"/>
          <p:cNvSpPr txBox="1"/>
          <p:nvPr/>
        </p:nvSpPr>
        <p:spPr>
          <a:xfrm>
            <a:off x="455930" y="1200150"/>
            <a:ext cx="3764915" cy="5017135"/>
          </a:xfrm>
          <a:prstGeom prst="rect">
            <a:avLst/>
          </a:prstGeom>
          <a:noFill/>
        </p:spPr>
        <p:txBody>
          <a:bodyPr wrap="square" rtlCol="0" anchor="t">
            <a:noAutofit/>
          </a:bodyPr>
          <a:p>
            <a:pPr marL="742950" indent="-742950">
              <a:lnSpc>
                <a:spcPct val="150000"/>
              </a:lnSpc>
              <a:buFont typeface="+mj-lt"/>
              <a:buAutoNum type="arabicPeriod"/>
            </a:pPr>
            <a:r>
              <a:rPr lang="en-US" altLang="zh-CN"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C++</a:t>
            </a: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编程初步介绍</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类型和变量</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运算符和表达式</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流程控制</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复合类型</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函数</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多文件</a:t>
            </a:r>
            <a:r>
              <a:rPr lang="en-US" altLang="zh-CN"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 C++ </a:t>
            </a: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程序</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文件输入输出</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2" name="文本框 1"/>
          <p:cNvSpPr txBox="1"/>
          <p:nvPr/>
        </p:nvSpPr>
        <p:spPr>
          <a:xfrm>
            <a:off x="4830445" y="1327150"/>
            <a:ext cx="3764915" cy="5017135"/>
          </a:xfrm>
          <a:prstGeom prst="rect">
            <a:avLst/>
          </a:prstGeom>
          <a:noFill/>
        </p:spPr>
        <p:txBody>
          <a:bodyPr wrap="square" rtlCol="0" anchor="t">
            <a:noAutofit/>
          </a:bodyPr>
          <a:p>
            <a:pPr marL="742950" indent="-742950">
              <a:lnSpc>
                <a:spcPct val="150000"/>
              </a:lnSpc>
              <a:buFont typeface="+mj-lt"/>
              <a:buAutoNum type="arabicPeriod" startAt="9"/>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结构体</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startAt="9"/>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类</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startAt="9"/>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模板</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startAt="9"/>
            </a:pPr>
            <a:r>
              <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标准模板库</a:t>
            </a:r>
            <a:endParaRPr lang="zh-CN" altLang="en-US"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浮点数类型（</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floating-point number type</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088390"/>
            <a:ext cx="10477500" cy="5574030"/>
          </a:xfrm>
          <a:prstGeom prst="rect">
            <a:avLst/>
          </a:prstGeom>
          <a:noFill/>
        </p:spPr>
        <p:txBody>
          <a:bodyPr wrap="square" rtlCol="0" anchor="t">
            <a:noAutofit/>
          </a:bodyPr>
          <a:p>
            <a:pPr marL="342900" lvl="0"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单精度浮点数类型</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float</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p"/>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通常是</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32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位，</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p"/>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精度约为</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7 </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位有效数字</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342900" lvl="0" indent="-342900">
              <a:lnSpc>
                <a:spcPct val="150000"/>
              </a:lnSpc>
              <a:buFont typeface="Wingdings" panose="05000000000000000000" charset="0"/>
              <a:buChar char="n"/>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双精度浮点数类型</a:t>
            </a:r>
            <a:r>
              <a:rPr lang="en-US" alt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double</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p"/>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通常是</a:t>
            </a:r>
            <a:r>
              <a:rPr lang="en-US" alt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 64 </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位，</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p"/>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精度约为</a:t>
            </a:r>
            <a:r>
              <a:rPr lang="en-US" alt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 15-16 </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位有效数字</a:t>
            </a:r>
            <a:endPar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endParaRPr>
          </a:p>
          <a:p>
            <a:pPr marL="342900" lvl="0" indent="-342900">
              <a:lnSpc>
                <a:spcPct val="150000"/>
              </a:lnSpc>
              <a:buFont typeface="Wingdings" panose="05000000000000000000" charset="0"/>
              <a:buChar char="n"/>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扩展精度浮点数类型</a:t>
            </a:r>
            <a:r>
              <a:rPr lang="en-US" alt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long double</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（本书不讨论）</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p"/>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通常是</a:t>
            </a:r>
            <a:r>
              <a:rPr lang="en-US" alt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 64 </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位以上</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p"/>
            </a:pP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精度</a:t>
            </a:r>
            <a:r>
              <a:rPr 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可能比</a:t>
            </a:r>
            <a:r>
              <a:rPr lang="en-US" alt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double </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更高</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p"/>
            </a:pP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indent="0">
              <a:lnSpc>
                <a:spcPct val="150000"/>
              </a:lnSpc>
              <a:buFont typeface="Wingdings" panose="05000000000000000000" charset="0"/>
              <a:buNone/>
            </a:pP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微软雅黑" panose="020B0503020204020204" charset="-122"/>
                <a:sym typeface="+mn-ea"/>
              </a:rPr>
              <a:t>基本类型</a:t>
            </a:r>
            <a:r>
              <a:rPr lang="zh-CN" sz="4000" b="1" noProof="0">
                <a:ln>
                  <a:noFill/>
                </a:ln>
                <a:effectLst/>
                <a:uLnTx/>
                <a:uFillTx/>
                <a:latin typeface="微软雅黑" panose="020B0503020204020204" charset="-122"/>
                <a:ea typeface="微软雅黑" panose="020B0503020204020204" charset="-122"/>
                <a:cs typeface="微软雅黑" panose="020B0503020204020204" charset="-122"/>
                <a:sym typeface="+mn-ea"/>
              </a:rPr>
              <a:t>变量的使用</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088390"/>
            <a:ext cx="10477500" cy="5574030"/>
          </a:xfrm>
          <a:prstGeom prst="rect">
            <a:avLst/>
          </a:prstGeom>
          <a:noFill/>
        </p:spPr>
        <p:txBody>
          <a:bodyPr wrap="square" rtlCol="0" anchor="t">
            <a:noAutofit/>
          </a:bodyPr>
          <a:p>
            <a:pPr marL="742950" indent="-742950">
              <a:lnSpc>
                <a:spcPct val="150000"/>
              </a:lnSpc>
              <a:buFont typeface="+mj-lt"/>
              <a:buAutoNum type="arabicPeriod"/>
            </a:pPr>
            <a:r>
              <a:rPr lang="zh-CN" alt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rPr>
              <a:t>基本类型</a:t>
            </a:r>
            <a:r>
              <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变量的</a:t>
            </a:r>
            <a:r>
              <a:rPr lang="zh-CN" sz="2400" b="1" noProof="0">
                <a:ln>
                  <a:noFill/>
                </a:ln>
                <a:solidFill>
                  <a:srgbClr val="C00000"/>
                </a:solidFill>
                <a:effectLst/>
                <a:uLnTx/>
                <a:uFillTx/>
                <a:latin typeface="微软雅黑" panose="020B0503020204020204" charset="-122"/>
                <a:ea typeface="微软雅黑" panose="020B0503020204020204" charset="-122"/>
                <a:cs typeface="微软雅黑" panose="020B0503020204020204" charset="-122"/>
                <a:sym typeface="+mn-ea"/>
              </a:rPr>
              <a:t>定义</a:t>
            </a:r>
            <a:endPar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lvl="1" indent="0">
              <a:lnSpc>
                <a:spcPct val="150000"/>
              </a:lnSpc>
              <a:buFont typeface="Wingdings" panose="05000000000000000000" charset="0"/>
              <a:buNone/>
            </a:pPr>
            <a:r>
              <a:rPr lang="en-US" alt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Type variable</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；（仅定义）</a:t>
            </a:r>
            <a:endPar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lvl="1" indent="0">
              <a:lnSpc>
                <a:spcPct val="150000"/>
              </a:lnSpc>
              <a:buFont typeface="Wingdings" panose="05000000000000000000" charset="0"/>
              <a:buNone/>
            </a:pPr>
            <a:r>
              <a:rPr lang="en-US" altLang="zh-CN" sz="2400" b="1" noProof="0">
                <a:ln>
                  <a:noFill/>
                </a:ln>
                <a:effectLst/>
                <a:uLnTx/>
                <a:uFillTx/>
                <a:latin typeface="Courier New" panose="02070309020205020404" charset="0"/>
                <a:ea typeface="微软雅黑" panose="020B0503020204020204" charset="-122"/>
                <a:cs typeface="Courier New" panose="02070309020205020404" charset="0"/>
                <a:sym typeface="+mn-ea"/>
              </a:rPr>
              <a:t>Type variable = initial_value</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；（定义且赋初值）</a:t>
            </a:r>
            <a:endPar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742950" indent="-742950">
              <a:lnSpc>
                <a:spcPct val="150000"/>
              </a:lnSpc>
              <a:buFont typeface="+mj-lt"/>
              <a:buAutoNum type="arabicPeriod"/>
            </a:pPr>
            <a:endPar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marL="742950" indent="-742950">
              <a:lnSpc>
                <a:spcPct val="150000"/>
              </a:lnSpc>
              <a:buFont typeface="+mj-lt"/>
              <a:buAutoNum type="arabicPeriod"/>
            </a:pPr>
            <a:r>
              <a:rPr lang="zh-CN" alt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rPr>
              <a:t>基本类型</a:t>
            </a:r>
            <a:r>
              <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变量的</a:t>
            </a:r>
            <a:r>
              <a:rPr lang="zh-CN" sz="2400" b="1" noProof="0">
                <a:ln>
                  <a:noFill/>
                </a:ln>
                <a:solidFill>
                  <a:srgbClr val="C00000"/>
                </a:solidFill>
                <a:effectLst/>
                <a:uLnTx/>
                <a:uFillTx/>
                <a:latin typeface="微软雅黑" panose="020B0503020204020204" charset="-122"/>
                <a:ea typeface="微软雅黑" panose="020B0503020204020204" charset="-122"/>
                <a:cs typeface="微软雅黑" panose="020B0503020204020204" charset="-122"/>
                <a:sym typeface="+mn-ea"/>
              </a:rPr>
              <a:t>赋值</a:t>
            </a:r>
            <a:r>
              <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a:t>
            </a:r>
            <a:r>
              <a:rPr lang="en-US" alt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 </a:t>
            </a:r>
            <a:r>
              <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叫做赋值运算符）</a:t>
            </a:r>
            <a:endPar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indent="0">
              <a:lnSpc>
                <a:spcPct val="150000"/>
              </a:lnSpc>
              <a:buFont typeface="+mj-lt"/>
              <a:buNone/>
            </a:pPr>
            <a:r>
              <a:rPr lang="en-US" alt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      </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variable = new_value;</a:t>
            </a:r>
            <a:endPar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marL="742950" indent="-742950">
              <a:lnSpc>
                <a:spcPct val="150000"/>
              </a:lnSpc>
              <a:buFont typeface="+mj-lt"/>
              <a:buAutoNum type="arabicPeriod"/>
            </a:pPr>
            <a:endPar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marL="742950" indent="-742950">
              <a:lnSpc>
                <a:spcPct val="150000"/>
              </a:lnSpc>
              <a:buFont typeface="+mj-lt"/>
              <a:buAutoNum type="arabicPeriod" startAt="3"/>
            </a:pPr>
            <a:r>
              <a:rPr lang="zh-CN" alt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rPr>
              <a:t>基本类型</a:t>
            </a:r>
            <a:r>
              <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变量的</a:t>
            </a:r>
            <a:r>
              <a:rPr lang="zh-CN" sz="2400" b="1" noProof="0">
                <a:ln>
                  <a:noFill/>
                </a:ln>
                <a:solidFill>
                  <a:srgbClr val="C00000"/>
                </a:solidFill>
                <a:effectLst/>
                <a:uLnTx/>
                <a:uFillTx/>
                <a:latin typeface="微软雅黑" panose="020B0503020204020204" charset="-122"/>
                <a:ea typeface="微软雅黑" panose="020B0503020204020204" charset="-122"/>
                <a:cs typeface="微软雅黑" panose="020B0503020204020204" charset="-122"/>
                <a:sym typeface="+mn-ea"/>
              </a:rPr>
              <a:t>输出</a:t>
            </a:r>
            <a:endPar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lvl="1" indent="0">
              <a:lnSpc>
                <a:spcPct val="150000"/>
              </a:lnSpc>
              <a:buFont typeface="Wingdings" panose="05000000000000000000" charset="0"/>
              <a:buNone/>
            </a:pPr>
            <a:r>
              <a:rPr 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std::cout &lt;&lt; variable &lt;&lt; std::endl;</a:t>
            </a:r>
            <a:endPar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indent="0">
              <a:lnSpc>
                <a:spcPct val="150000"/>
              </a:lnSpc>
              <a:buFont typeface="+mj-lt"/>
              <a:buNone/>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字面常量</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088390"/>
            <a:ext cx="10477500" cy="5574030"/>
          </a:xfrm>
          <a:prstGeom prst="rect">
            <a:avLst/>
          </a:prstGeom>
          <a:noFill/>
        </p:spPr>
        <p:txBody>
          <a:bodyPr wrap="square" rtlCol="0" anchor="t">
            <a:noAutofit/>
          </a:bodyPr>
          <a:p>
            <a:pPr marL="342900" indent="-342900">
              <a:lnSpc>
                <a:spcPct val="150000"/>
              </a:lnSpc>
              <a:buFont typeface="Wingdings" panose="05000000000000000000" charset="0"/>
              <a:buChar char="l"/>
            </a:pPr>
            <a:r>
              <a:rPr 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rPr>
              <a:t>bool</a:t>
            </a:r>
            <a:endParaRPr 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l"/>
            </a:pPr>
            <a:r>
              <a:rPr 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rPr>
              <a:t>char</a:t>
            </a:r>
            <a:endParaRPr 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l"/>
            </a:pPr>
            <a:r>
              <a:rPr 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rPr>
              <a:t>int</a:t>
            </a:r>
            <a:endParaRPr 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l"/>
            </a:pPr>
            <a:r>
              <a:rPr 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rPr>
              <a:t>float</a:t>
            </a:r>
            <a:endParaRPr 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endParaRPr>
          </a:p>
          <a:p>
            <a:pPr marL="342900" indent="-342900">
              <a:lnSpc>
                <a:spcPct val="150000"/>
              </a:lnSpc>
              <a:buFont typeface="Wingdings" panose="05000000000000000000" charset="0"/>
              <a:buChar char="l"/>
            </a:pPr>
            <a:r>
              <a:rPr 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rPr>
              <a:t>double</a:t>
            </a:r>
            <a:endParaRPr lang="en-US" sz="2400" b="1" noProof="0">
              <a:ln>
                <a:noFill/>
              </a:ln>
              <a:effectLst/>
              <a:uLnTx/>
              <a:uFillTx/>
              <a:latin typeface="微软雅黑" panose="020B0503020204020204" charset="-122"/>
              <a:ea typeface="微软雅黑" panose="020B0503020204020204" charset="-122"/>
              <a:cs typeface="微软雅黑" panose="020B0503020204020204" charset="-122"/>
              <a:sym typeface="+mn-ea"/>
            </a:endParaRPr>
          </a:p>
          <a:p>
            <a:pPr indent="0">
              <a:lnSpc>
                <a:spcPct val="150000"/>
              </a:lnSpc>
              <a:buFont typeface="+mj-lt"/>
              <a:buNone/>
            </a:pPr>
            <a:endParaRPr 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微软雅黑" panose="020B0503020204020204" charset="-122"/>
                <a:sym typeface="+mn-ea"/>
              </a:rPr>
              <a:t>整数类型</a:t>
            </a:r>
            <a:r>
              <a:rPr lang="zh-CN" sz="4000" b="1" noProof="0">
                <a:ln>
                  <a:noFill/>
                </a:ln>
                <a:effectLst/>
                <a:uLnTx/>
                <a:uFillTx/>
                <a:latin typeface="微软雅黑" panose="020B0503020204020204" charset="-122"/>
                <a:ea typeface="微软雅黑" panose="020B0503020204020204" charset="-122"/>
                <a:cs typeface="微软雅黑" panose="020B0503020204020204" charset="-122"/>
                <a:sym typeface="+mn-ea"/>
              </a:rPr>
              <a:t>变量使用的例子</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347980" y="970280"/>
            <a:ext cx="9564370" cy="557784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微软雅黑" panose="020B0503020204020204" charset="-122"/>
                <a:sym typeface="+mn-ea"/>
              </a:rPr>
              <a:t>几种整数类型的取值范围</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440055" y="1124585"/>
            <a:ext cx="9128125" cy="531241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微软雅黑" panose="020B0503020204020204" charset="-122"/>
                <a:sym typeface="+mn-ea"/>
              </a:rPr>
              <a:t>课堂作业</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455930" y="1088390"/>
            <a:ext cx="10477500" cy="5574030"/>
          </a:xfrm>
          <a:prstGeom prst="rect">
            <a:avLst/>
          </a:prstGeom>
          <a:noFill/>
        </p:spPr>
        <p:txBody>
          <a:bodyPr wrap="square" rtlCol="0" anchor="t">
            <a:noAutofit/>
          </a:bodyPr>
          <a:p>
            <a:pPr marL="742950" indent="-742950">
              <a:lnSpc>
                <a:spcPct val="150000"/>
              </a:lnSpc>
              <a:buFont typeface="Wingdings" panose="05000000000000000000" charset="0"/>
              <a:buChar char="l"/>
            </a:pPr>
            <a:r>
              <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仿照前面的程序，写一个</a:t>
            </a:r>
            <a:r>
              <a:rPr lang="en-US" alt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 </a:t>
            </a:r>
            <a:r>
              <a:rPr lang="en-US" altLang="zh-CN"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C++</a:t>
            </a:r>
            <a:r>
              <a:rPr lang="en-US" alt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 </a:t>
            </a:r>
            <a:r>
              <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程序，用来输出单精度和双精度浮点数类型的变量在内存中所占字节数以及它们的取值范围。</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marL="742950" indent="-742950">
              <a:lnSpc>
                <a:spcPct val="150000"/>
              </a:lnSpc>
              <a:buFont typeface="+mj-lt"/>
              <a:buAutoNum type="arabicPeriod"/>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indent="0">
              <a:lnSpc>
                <a:spcPct val="150000"/>
              </a:lnSpc>
              <a:buFont typeface="+mj-lt"/>
              <a:buNone/>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微软雅黑" panose="020B0503020204020204" charset="-122"/>
                <a:sym typeface="+mn-ea"/>
              </a:rPr>
              <a:t>课堂作业答案</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347980" y="1235710"/>
            <a:ext cx="10172700" cy="48863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459837" y="2767965"/>
            <a:ext cx="10679994" cy="1322070"/>
          </a:xfrm>
          <a:prstGeom prst="rect">
            <a:avLst/>
          </a:prstGeom>
          <a:noFill/>
        </p:spPr>
        <p:txBody>
          <a:bodyPr wrap="square" rtlCol="0">
            <a:spAutoFit/>
          </a:bodyPr>
          <a:p>
            <a:r>
              <a:rPr lang="en-US" altLang="zh-CN" sz="8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3. </a:t>
            </a:r>
            <a:r>
              <a:rPr lang="zh-CN" altLang="en-US" sz="8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运算符和表达式</a:t>
            </a:r>
            <a:endParaRPr lang="zh-CN" altLang="en-US" sz="8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表达式（</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expression</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200150"/>
            <a:ext cx="10477500" cy="4890770"/>
          </a:xfrm>
          <a:prstGeom prst="rect">
            <a:avLst/>
          </a:prstGeom>
          <a:noFill/>
        </p:spPr>
        <p:txBody>
          <a:bodyPr wrap="square" rtlCol="0" anchor="t">
            <a:noAutofit/>
          </a:bodyPr>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一个表达式由一系列运算符和被运算符操作的对象组成。</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最简单的表达式就是一个字面常量或者一个变量。</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1.0</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x</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从字面常量和变量出发，可以构造出更复杂的表达式。</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(x + 1.0) *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(x - 1.0)</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内建</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运算符（</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operator</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200150"/>
            <a:ext cx="10477500" cy="4890770"/>
          </a:xfrm>
          <a:prstGeom prst="rect">
            <a:avLst/>
          </a:prstGeom>
          <a:noFill/>
        </p:spPr>
        <p:txBody>
          <a:bodyPr wrap="square" rtlCol="0" anchor="t">
            <a:noAutofit/>
          </a:bodyPr>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赋值运算符</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求类型字节数的</a:t>
            </a: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运算符</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sizeof()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算术运算符</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复合赋值运算符</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关系运算符</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逻辑运算符</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按位运算符（本课不涉及）</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459837" y="2767965"/>
            <a:ext cx="10679994" cy="1322070"/>
          </a:xfrm>
          <a:prstGeom prst="rect">
            <a:avLst/>
          </a:prstGeom>
          <a:noFill/>
        </p:spPr>
        <p:txBody>
          <a:bodyPr wrap="square" rtlCol="0">
            <a:spAutoFit/>
          </a:bodyPr>
          <a:p>
            <a:r>
              <a:rPr lang="en-US" altLang="zh-CN" sz="8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1. C++</a:t>
            </a:r>
            <a:r>
              <a:rPr lang="zh-CN" altLang="en-US" sz="8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编程初步介绍</a:t>
            </a:r>
            <a:endParaRPr lang="zh-CN" altLang="en-US" sz="8000" b="1" dirty="0">
              <a:solidFill>
                <a:srgbClr val="7030A0"/>
              </a:solidFill>
              <a:latin typeface="微软雅黑" panose="020B0503020204020204" charset="-122"/>
              <a:ea typeface="微软雅黑" panose="020B0503020204020204" charset="-122"/>
              <a:cs typeface="Times New Roman" panose="0202060305040502030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算术运算符（</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arithmetic operator</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200150"/>
            <a:ext cx="10477500" cy="5093970"/>
          </a:xfrm>
          <a:prstGeom prst="rect">
            <a:avLst/>
          </a:prstGeom>
          <a:noFill/>
        </p:spPr>
        <p:txBody>
          <a:bodyPr wrap="square" rtlCol="0" anchor="t">
            <a:noAutofit/>
          </a:bodyPr>
          <a:p>
            <a:pPr marL="342900" indent="-342900">
              <a:lnSpc>
                <a:spcPct val="150000"/>
              </a:lnSpc>
              <a:buFont typeface="Wingdings" panose="05000000000000000000" charset="0"/>
              <a:buChar char="l"/>
            </a:pPr>
            <a:r>
              <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对整数类型和浮点数类型来说，有</a:t>
            </a:r>
            <a:endPar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加法</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减法</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乘法</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除法</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对整数类型来说，还有额外的：</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取模</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自增</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自减</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浮点数算术运算符</a:t>
            </a:r>
            <a:r>
              <a:rPr 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代码示例</a:t>
            </a:r>
            <a:endParaRPr lang="zh-CN"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200150"/>
            <a:ext cx="10477500" cy="5657850"/>
          </a:xfrm>
          <a:prstGeom prst="rect">
            <a:avLst/>
          </a:prstGeom>
          <a:noFill/>
        </p:spPr>
        <p:txBody>
          <a:bodyPr wrap="square" rtlCol="0" anchor="t">
            <a:noAutofit/>
          </a:bodyPr>
          <a:p>
            <a:pPr marL="342900" indent="-342900">
              <a:lnSpc>
                <a:spcPct val="150000"/>
              </a:lnSpc>
              <a:buFont typeface="Wingdings" panose="05000000000000000000" charset="0"/>
              <a:buChar char="l"/>
            </a:pPr>
            <a:r>
              <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这里的括号不是运算符，但它影响运算符的计算次序（和数学规则一致）</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p:txBody>
      </p:sp>
      <p:pic>
        <p:nvPicPr>
          <p:cNvPr id="2" name="图片 1"/>
          <p:cNvPicPr>
            <a:picLocks noChangeAspect="1"/>
          </p:cNvPicPr>
          <p:nvPr/>
        </p:nvPicPr>
        <p:blipFill>
          <a:blip r:embed="rId1"/>
          <a:stretch>
            <a:fillRect/>
          </a:stretch>
        </p:blipFill>
        <p:spPr>
          <a:xfrm>
            <a:off x="908685" y="1830705"/>
            <a:ext cx="7623810" cy="487934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整数算术运算符</a:t>
            </a:r>
            <a:r>
              <a:rPr 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代码示例</a:t>
            </a:r>
            <a:endParaRPr lang="zh-CN"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262890" y="1264285"/>
            <a:ext cx="5896610" cy="5043170"/>
          </a:xfrm>
          <a:prstGeom prst="rect">
            <a:avLst/>
          </a:prstGeom>
        </p:spPr>
      </p:pic>
      <p:pic>
        <p:nvPicPr>
          <p:cNvPr id="6" name="图片 5"/>
          <p:cNvPicPr>
            <a:picLocks noChangeAspect="1"/>
          </p:cNvPicPr>
          <p:nvPr/>
        </p:nvPicPr>
        <p:blipFill>
          <a:blip r:embed="rId2"/>
          <a:stretch>
            <a:fillRect/>
          </a:stretch>
        </p:blipFill>
        <p:spPr>
          <a:xfrm>
            <a:off x="6418580" y="1264285"/>
            <a:ext cx="5367020" cy="490283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1322070"/>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复合赋值运算符（</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Compound Assignment Operators</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647825"/>
            <a:ext cx="10477500" cy="4570730"/>
          </a:xfrm>
          <a:prstGeom prst="rect">
            <a:avLst/>
          </a:prstGeom>
          <a:noFill/>
        </p:spPr>
        <p:txBody>
          <a:bodyPr wrap="square" rtlCol="0" anchor="t">
            <a:noAutofit/>
          </a:bodyPr>
          <a:p>
            <a:pPr marL="342900" indent="-342900">
              <a:lnSpc>
                <a:spcPct val="150000"/>
              </a:lnSpc>
              <a:buFont typeface="Wingdings" panose="05000000000000000000" charset="0"/>
              <a:buChar char="l"/>
            </a:pPr>
            <a:r>
              <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对整数类型和浮点数类型来说，有</a:t>
            </a:r>
            <a:endPar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加法赋值</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减法</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赋值</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乘法</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赋值</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除法</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赋值</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34290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对整数类型来说，还有额外的：</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取模</a:t>
            </a:r>
            <a:r>
              <a:rPr lang="zh-CN" altLang="en-US" sz="2400" b="1" noProof="0">
                <a:ln>
                  <a:noFill/>
                </a:ln>
                <a:effectLst/>
                <a:uLnTx/>
                <a:uFillTx/>
                <a:latin typeface="Courier New" panose="02070309020205020404" charset="0"/>
                <a:ea typeface="微软雅黑" panose="020B0503020204020204" charset="-122"/>
                <a:cs typeface="Courier New" panose="02070309020205020404" charset="0"/>
                <a:sym typeface="+mn-ea"/>
              </a:rPr>
              <a:t>赋值</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复合赋值运算符</a:t>
            </a:r>
            <a:r>
              <a:rPr 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代码示例</a:t>
            </a:r>
            <a:endParaRPr lang="zh-CN"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pic>
        <p:nvPicPr>
          <p:cNvPr id="2" name="图片 1"/>
          <p:cNvPicPr>
            <a:picLocks noChangeAspect="1"/>
          </p:cNvPicPr>
          <p:nvPr/>
        </p:nvPicPr>
        <p:blipFill>
          <a:blip r:embed="rId1"/>
          <a:stretch>
            <a:fillRect/>
          </a:stretch>
        </p:blipFill>
        <p:spPr>
          <a:xfrm>
            <a:off x="581660" y="1099185"/>
            <a:ext cx="8201025" cy="521017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关系运算符（</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Relational</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 Operators</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647825"/>
            <a:ext cx="10477500" cy="4570730"/>
          </a:xfrm>
          <a:prstGeom prst="rect">
            <a:avLst/>
          </a:prstGeom>
          <a:noFill/>
        </p:spPr>
        <p:txBody>
          <a:bodyPr wrap="square" rtlCol="0" anchor="t">
            <a:noAutofit/>
          </a:bodyPr>
          <a:p>
            <a:pPr marL="342900" indent="-342900">
              <a:lnSpc>
                <a:spcPct val="150000"/>
              </a:lnSpc>
              <a:buFont typeface="Wingdings" panose="05000000000000000000" charset="0"/>
              <a:buChar char="l"/>
            </a:pPr>
            <a:r>
              <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对整数类型和浮点数类型来说，有</a:t>
            </a:r>
            <a:endPar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等于</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不等于</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大于</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&gt;</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小于</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&lt;</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大于或等于</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&gt;=</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小于或等于</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&lt;=</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342900" lvl="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关系运算符的结果是布尔值</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关系运算符</a:t>
            </a:r>
            <a:r>
              <a:rPr 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代码示例</a:t>
            </a:r>
            <a:endParaRPr lang="zh-CN"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pic>
        <p:nvPicPr>
          <p:cNvPr id="2" name="图片 1"/>
          <p:cNvPicPr>
            <a:picLocks noChangeAspect="1"/>
          </p:cNvPicPr>
          <p:nvPr/>
        </p:nvPicPr>
        <p:blipFill>
          <a:blip r:embed="rId1"/>
          <a:stretch>
            <a:fillRect/>
          </a:stretch>
        </p:blipFill>
        <p:spPr>
          <a:xfrm>
            <a:off x="400685" y="1268095"/>
            <a:ext cx="5039360" cy="5405755"/>
          </a:xfrm>
          <a:prstGeom prst="rect">
            <a:avLst/>
          </a:prstGeom>
        </p:spPr>
      </p:pic>
      <p:pic>
        <p:nvPicPr>
          <p:cNvPr id="3" name="图片 2"/>
          <p:cNvPicPr>
            <a:picLocks noChangeAspect="1"/>
          </p:cNvPicPr>
          <p:nvPr/>
        </p:nvPicPr>
        <p:blipFill>
          <a:blip r:embed="rId2"/>
          <a:stretch>
            <a:fillRect/>
          </a:stretch>
        </p:blipFill>
        <p:spPr>
          <a:xfrm>
            <a:off x="6234430" y="835660"/>
            <a:ext cx="4733290" cy="5838190"/>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逻辑运算符（</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Logical Operators</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647825"/>
            <a:ext cx="10477500" cy="4570730"/>
          </a:xfrm>
          <a:prstGeom prst="rect">
            <a:avLst/>
          </a:prstGeom>
          <a:noFill/>
        </p:spPr>
        <p:txBody>
          <a:bodyPr wrap="square" rtlCol="0" anchor="t">
            <a:noAutofit/>
          </a:bodyPr>
          <a:p>
            <a:pPr marL="342900" lvl="0" indent="-342900">
              <a:lnSpc>
                <a:spcPct val="150000"/>
              </a:lnSpc>
              <a:buFont typeface="Wingdings" panose="05000000000000000000" charset="0"/>
              <a:buChar char="l"/>
            </a:pPr>
            <a:r>
              <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逻辑运算作用于逻辑变量或常量</a:t>
            </a:r>
            <a:endPar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与</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&amp;&amp;</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或</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800100" lvl="1" indent="-342900">
              <a:lnSpc>
                <a:spcPct val="150000"/>
              </a:lnSpc>
              <a:buFont typeface="Wingdings" panose="05000000000000000000" charset="0"/>
              <a:buChar char="n"/>
            </a:pPr>
            <a:r>
              <a:rPr 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非</a:t>
            </a:r>
            <a:r>
              <a:rPr lang="en-US" altLang="zh-CN"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 </a:t>
            </a:r>
            <a:r>
              <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a:t>
            </a:r>
            <a:endParaRPr lang="zh-CN" altLang="en-US"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marL="342900" lvl="0" indent="-342900">
              <a:lnSpc>
                <a:spcPct val="150000"/>
              </a:lnSpc>
              <a:buFont typeface="Wingdings" panose="05000000000000000000" charset="0"/>
              <a:buChar char="l"/>
            </a:pPr>
            <a:r>
              <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rPr>
              <a:t>运算的结果依然是逻辑值</a:t>
            </a:r>
            <a:endParaRPr lang="zh-CN" altLang="en-US" sz="2400" b="1" noProof="0">
              <a:ln>
                <a:noFill/>
              </a:ln>
              <a:solidFill>
                <a:schemeClr val="tx1"/>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逻辑运算符</a:t>
            </a:r>
            <a:r>
              <a:rPr 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代码示例</a:t>
            </a:r>
            <a:endParaRPr lang="zh-CN"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pic>
        <p:nvPicPr>
          <p:cNvPr id="3" name="图片 2"/>
          <p:cNvPicPr>
            <a:picLocks noChangeAspect="1"/>
          </p:cNvPicPr>
          <p:nvPr/>
        </p:nvPicPr>
        <p:blipFill>
          <a:blip r:embed="rId1"/>
          <a:stretch>
            <a:fillRect/>
          </a:stretch>
        </p:blipFill>
        <p:spPr>
          <a:xfrm>
            <a:off x="460375" y="1176020"/>
            <a:ext cx="5577840" cy="3413125"/>
          </a:xfrm>
          <a:prstGeom prst="rect">
            <a:avLst/>
          </a:prstGeom>
        </p:spPr>
      </p:pic>
      <p:pic>
        <p:nvPicPr>
          <p:cNvPr id="6" name="图片 5"/>
          <p:cNvPicPr>
            <a:picLocks noChangeAspect="1"/>
          </p:cNvPicPr>
          <p:nvPr/>
        </p:nvPicPr>
        <p:blipFill>
          <a:blip r:embed="rId2"/>
          <a:stretch>
            <a:fillRect/>
          </a:stretch>
        </p:blipFill>
        <p:spPr>
          <a:xfrm>
            <a:off x="6238875" y="1100455"/>
            <a:ext cx="5590540" cy="422719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微软雅黑" panose="020B0503020204020204" charset="-122"/>
                <a:sym typeface="+mn-ea"/>
              </a:rPr>
              <a:t>课堂作业</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nvSpPr>
        <p:spPr>
          <a:xfrm>
            <a:off x="455930" y="1088390"/>
            <a:ext cx="10477500" cy="5574030"/>
          </a:xfrm>
          <a:prstGeom prst="rect">
            <a:avLst/>
          </a:prstGeom>
          <a:noFill/>
        </p:spPr>
        <p:txBody>
          <a:bodyPr wrap="square" rtlCol="0" anchor="t">
            <a:noAutofit/>
          </a:bodyPr>
          <a:p>
            <a:pPr marL="742950" indent="-742950">
              <a:lnSpc>
                <a:spcPct val="150000"/>
              </a:lnSpc>
              <a:buFont typeface="Wingdings" panose="05000000000000000000" charset="0"/>
              <a:buChar char="l"/>
            </a:pPr>
            <a:r>
              <a:rPr 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写一个</a:t>
            </a:r>
            <a:r>
              <a:rPr lang="en-US" alt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 </a:t>
            </a:r>
            <a:r>
              <a:rPr lang="en-US" altLang="zh-CN" sz="2400" b="1" noProof="0">
                <a:ln>
                  <a:noFill/>
                </a:ln>
                <a:solidFill>
                  <a:schemeClr val="tx1"/>
                </a:solidFill>
                <a:effectLst/>
                <a:uLnTx/>
                <a:uFillTx/>
                <a:latin typeface="Times New Roman" panose="02020603050405020304" charset="0"/>
                <a:ea typeface="微软雅黑" panose="020B0503020204020204" charset="-122"/>
                <a:cs typeface="Times New Roman" panose="02020603050405020304" charset="0"/>
                <a:sym typeface="+mn-ea"/>
              </a:rPr>
              <a:t>C++</a:t>
            </a:r>
            <a:r>
              <a:rPr lang="en-US" altLang="zh-CN"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 </a:t>
            </a:r>
            <a:r>
              <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rPr>
              <a:t>程序，使其在屏幕输出如下结果：</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marL="742950" indent="-742950">
              <a:lnSpc>
                <a:spcPct val="150000"/>
              </a:lnSpc>
              <a:buFont typeface="+mj-lt"/>
              <a:buAutoNum type="arabicPeriod"/>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a:p>
            <a:pPr indent="0">
              <a:lnSpc>
                <a:spcPct val="150000"/>
              </a:lnSpc>
              <a:buFont typeface="+mj-lt"/>
              <a:buNone/>
            </a:pPr>
            <a:endParaRPr lang="zh-CN" altLang="en-US" sz="2400" b="1" noProof="0">
              <a:ln>
                <a:noFill/>
              </a:ln>
              <a:solidFill>
                <a:schemeClr val="tx1"/>
              </a:solidFill>
              <a:effectLst/>
              <a:uLnTx/>
              <a:uFillTx/>
              <a:latin typeface="微软雅黑" panose="020B0503020204020204" charset="-122"/>
              <a:ea typeface="微软雅黑" panose="020B0503020204020204" charset="-122"/>
              <a:cs typeface="微软雅黑" panose="020B0503020204020204" charset="-122"/>
              <a:sym typeface="+mn-ea"/>
            </a:endParaRPr>
          </a:p>
        </p:txBody>
      </p:sp>
      <p:pic>
        <p:nvPicPr>
          <p:cNvPr id="3" name="图片 2"/>
          <p:cNvPicPr>
            <a:picLocks noChangeAspect="1"/>
          </p:cNvPicPr>
          <p:nvPr/>
        </p:nvPicPr>
        <p:blipFill>
          <a:blip r:embed="rId1"/>
          <a:stretch>
            <a:fillRect/>
          </a:stretch>
        </p:blipFill>
        <p:spPr>
          <a:xfrm>
            <a:off x="1247140" y="2306320"/>
            <a:ext cx="2609850" cy="354330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en-US" altLang="zh-CN" sz="4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C++</a:t>
            </a:r>
            <a:r>
              <a:rPr lang="zh-CN" altLang="en-US" sz="4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语言的创造与标准</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200150"/>
            <a:ext cx="10477500" cy="4890770"/>
          </a:xfrm>
          <a:prstGeom prst="rect">
            <a:avLst/>
          </a:prstGeom>
          <a:noFill/>
        </p:spPr>
        <p:txBody>
          <a:bodyPr wrap="square" rtlCol="0" anchor="t">
            <a:noAutofit/>
          </a:bodyPr>
          <a:p>
            <a:pPr marL="742950" indent="-742950">
              <a:lnSpc>
                <a:spcPct val="150000"/>
              </a:lnSpc>
              <a:buFont typeface="+mj-lt"/>
              <a:buAutoNum type="arabicPeriod"/>
            </a:pP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语言由</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a:t>
            </a:r>
            <a:r>
              <a:rPr lang="en-US" altLang="zh-CN" sz="24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Bjarne Stroustrup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于</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1983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年创造。</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在</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1998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年第一次实现</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ISO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标准化后，每隔若干年更新一次标准。目前已经有如下</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ISO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标准：</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C++98</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C++03</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C++11</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C++14</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C++17</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C++20</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C++23</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开发</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C++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代码并不是用的标准越高越好。本课程的程序主要采用</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C++11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标准。</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zh-CN" altLang="en-US" sz="4000" b="1" noProof="0">
                <a:ln>
                  <a:noFill/>
                </a:ln>
                <a:effectLst/>
                <a:uLnTx/>
                <a:uFillTx/>
                <a:latin typeface="微软雅黑" panose="020B0503020204020204" charset="-122"/>
                <a:ea typeface="微软雅黑" panose="020B0503020204020204" charset="-122"/>
                <a:cs typeface="微软雅黑" panose="020B0503020204020204" charset="-122"/>
                <a:sym typeface="+mn-ea"/>
              </a:rPr>
              <a:t>课堂作业答案</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微软雅黑" panose="020B0503020204020204" charset="-122"/>
              <a:sym typeface="+mn-ea"/>
            </a:endParaRPr>
          </a:p>
        </p:txBody>
      </p:sp>
      <p:pic>
        <p:nvPicPr>
          <p:cNvPr id="2" name="图片 1"/>
          <p:cNvPicPr>
            <a:picLocks noChangeAspect="1"/>
          </p:cNvPicPr>
          <p:nvPr/>
        </p:nvPicPr>
        <p:blipFill>
          <a:blip r:embed="rId1"/>
          <a:stretch>
            <a:fillRect/>
          </a:stretch>
        </p:blipFill>
        <p:spPr>
          <a:xfrm>
            <a:off x="469265" y="1029335"/>
            <a:ext cx="7604125" cy="54514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en-US" altLang="zh-CN" sz="4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C++</a:t>
            </a:r>
            <a:r>
              <a:rPr lang="zh-CN" altLang="en-US" sz="4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编译工具</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200150"/>
            <a:ext cx="10477500" cy="4890770"/>
          </a:xfrm>
          <a:prstGeom prst="rect">
            <a:avLst/>
          </a:prstGeom>
          <a:noFill/>
        </p:spPr>
        <p:txBody>
          <a:bodyPr wrap="square" rtlCol="0" anchor="t">
            <a:noAutofit/>
          </a:bodyPr>
          <a:p>
            <a:pPr marL="742950" indent="-742950">
              <a:lnSpc>
                <a:spcPct val="150000"/>
              </a:lnSpc>
              <a:buFont typeface="+mj-lt"/>
              <a:buAutoNum type="arabicPeriod"/>
            </a:pP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是编译型语言，有别于解释型语言。</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indent="-742950">
              <a:lnSpc>
                <a:spcPct val="150000"/>
              </a:lnSpc>
              <a:buFont typeface="+mj-lt"/>
              <a:buAutoNum type="arabicPeriod"/>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在</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Linux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环境安装</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C++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编译器：</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indent="0">
              <a:lnSpc>
                <a:spcPct val="150000"/>
              </a:lnSpc>
              <a:buFont typeface="+mj-lt"/>
              <a:buNone/>
            </a:pP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sudo apt-get update    </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indent="0">
              <a:lnSpc>
                <a:spcPct val="150000"/>
              </a:lnSpc>
              <a:buFont typeface="+mj-lt"/>
              <a:buNone/>
            </a:pP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 sudo apt-get install g++</a:t>
            </a:r>
            <a:endPar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endParaRPr>
          </a:p>
          <a:p>
            <a:pPr indent="0">
              <a:lnSpc>
                <a:spcPct val="150000"/>
              </a:lnSpc>
              <a:buFont typeface="+mj-lt"/>
              <a:buNone/>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或</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indent="0">
              <a:lnSpc>
                <a:spcPct val="150000"/>
              </a:lnSpc>
              <a:buFont typeface="+mj-lt"/>
              <a:buNone/>
            </a:pPr>
            <a:r>
              <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 sudo apt-get install build-essential </a:t>
            </a:r>
            <a:endPar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endParaRPr>
          </a:p>
          <a:p>
            <a:pPr marL="742950" indent="-742950">
              <a:lnSpc>
                <a:spcPct val="150000"/>
              </a:lnSpc>
              <a:buFont typeface="+mj-lt"/>
              <a:buAutoNum type="arabicPeriod" startAt="3"/>
            </a:pPr>
            <a:r>
              <a:rPr 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本课程的</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C++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编译环境为</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Windows</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，需要安装</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MinGW-W64</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indent="0">
              <a:lnSpc>
                <a:spcPct val="150000"/>
              </a:lnSpc>
              <a:buFont typeface="+mj-lt"/>
              <a:buNone/>
            </a:pPr>
            <a:r>
              <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rPr>
              <a:t>https://github.com/niXman/mingw-builds-binaries</a:t>
            </a:r>
            <a:endPar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en-US" altLang="zh-CN" sz="4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C++</a:t>
            </a:r>
            <a:r>
              <a:rPr lang="zh-CN" altLang="en-US" sz="4000" b="1" noProof="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rPr>
              <a:t>程序的开发步骤与源代码文件</a:t>
            </a:r>
            <a:endParaRPr lang="zh-CN" altLang="en-US" sz="4000" b="1" noProof="0" dirty="0">
              <a:ln>
                <a:noFill/>
              </a:ln>
              <a:solidFill>
                <a:srgbClr val="1D41D5"/>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200150"/>
            <a:ext cx="10477500" cy="4890770"/>
          </a:xfrm>
          <a:prstGeom prst="rect">
            <a:avLst/>
          </a:prstGeom>
          <a:noFill/>
        </p:spPr>
        <p:txBody>
          <a:bodyPr wrap="square" rtlCol="0" anchor="t">
            <a:noAutofit/>
          </a:bodyPr>
          <a:p>
            <a:pPr marL="742950" indent="-742950">
              <a:lnSpc>
                <a:spcPct val="150000"/>
              </a:lnSpc>
              <a:buFont typeface="+mj-lt"/>
              <a:buAutoNum type="arabicPeriod"/>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开发一个</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C++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程序的步骤：</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用编辑器（比如</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Linux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中的</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gedit</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）编写源代码。</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编译与链接。若有编译错误，则修改程序，再编译。</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运行。若有运行错误，则修改程序，再编译、运行。</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lvl="0" indent="-742950">
              <a:lnSpc>
                <a:spcPct val="150000"/>
              </a:lnSpc>
              <a:buFont typeface="+mj-lt"/>
              <a:buAutoNum type="arabicPeriod"/>
            </a:pP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C++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源代码文件</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普通的文本文件，编码格式通常是</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UTF-8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或</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ASCII </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编码，包含的是人类可读的源代码，而不是二进制数据。</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1200150" lvl="1" indent="-74295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后缀名常写为</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.cpp</a:t>
            </a: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（也有其他写法）</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indent="0">
              <a:lnSpc>
                <a:spcPct val="150000"/>
              </a:lnSpc>
              <a:buFont typeface="+mj-lt"/>
              <a:buNone/>
            </a:pPr>
            <a:endPar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Windows </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系统使用</a:t>
            </a:r>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 MinGW-W64 </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命令行</a:t>
            </a:r>
            <a:endParaRPr lang="zh-CN" altLang="en-US" sz="4000" b="1" noProof="0" dirty="0">
              <a:ln>
                <a:noFill/>
              </a:ln>
              <a:solidFill>
                <a:srgbClr val="7030A0"/>
              </a:solidFill>
              <a:effectLst/>
              <a:uLnTx/>
              <a:uFillTx/>
              <a:latin typeface="微软雅黑" panose="020B0503020204020204" charset="-122"/>
              <a:ea typeface="微软雅黑" panose="020B0503020204020204" charset="-122"/>
              <a:cs typeface="Times New Roman" panose="02020603050405020304" charset="0"/>
              <a:sym typeface="+mn-ea"/>
            </a:endParaRPr>
          </a:p>
        </p:txBody>
      </p:sp>
      <p:sp>
        <p:nvSpPr>
          <p:cNvPr id="5" name="文本框 4"/>
          <p:cNvSpPr txBox="1"/>
          <p:nvPr/>
        </p:nvSpPr>
        <p:spPr>
          <a:xfrm>
            <a:off x="455930" y="1200150"/>
            <a:ext cx="10477500" cy="5501640"/>
          </a:xfrm>
          <a:prstGeom prst="rect">
            <a:avLst/>
          </a:prstGeom>
          <a:noFill/>
        </p:spPr>
        <p:txBody>
          <a:bodyPr wrap="square" rtlCol="0" anchor="t">
            <a:noAutofit/>
          </a:bodyPr>
          <a:p>
            <a:pPr marL="742950" lvl="0" indent="-742950">
              <a:lnSpc>
                <a:spcPct val="150000"/>
              </a:lnSpc>
              <a:buFont typeface="Wingdings" panose="05000000000000000000" charset="0"/>
              <a:buChar char="l"/>
            </a:pPr>
            <a:r>
              <a:rPr 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在开始菜单搜索并打开</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a:t>
            </a:r>
            <a:r>
              <a:rPr lang="en-US" altLang="zh-CN"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MinGW-W64 </a:t>
            </a:r>
            <a:r>
              <a:rPr lang="zh-CN" altLang="en-US" sz="2400" b="1" noProof="0">
                <a:ln>
                  <a:noFill/>
                </a:ln>
                <a:effectLst/>
                <a:uLnTx/>
                <a:uFillTx/>
                <a:latin typeface="微软雅黑" panose="020B0503020204020204" charset="-122"/>
                <a:ea typeface="微软雅黑" panose="020B0503020204020204" charset="-122"/>
                <a:cs typeface="Times New Roman" panose="02020603050405020304" charset="0"/>
                <a:sym typeface="+mn-ea"/>
              </a:rPr>
              <a:t>命令行提示符</a:t>
            </a:r>
            <a:endParaRPr lang="en-US" altLang="zh-CN" sz="2400" b="1" noProof="0">
              <a:ln>
                <a:noFill/>
              </a:ln>
              <a:effectLst/>
              <a:uLnTx/>
              <a:uFillTx/>
              <a:latin typeface="微软雅黑" panose="020B0503020204020204" charset="-122"/>
              <a:ea typeface="微软雅黑" panose="020B0503020204020204" charset="-122"/>
              <a:cs typeface="Times New Roman" panose="02020603050405020304" charset="0"/>
              <a:sym typeface="+mn-ea"/>
            </a:endParaRPr>
          </a:p>
          <a:p>
            <a:pPr marL="742950" lvl="0" indent="-74295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改变当前目录：</a:t>
            </a:r>
            <a:r>
              <a:rPr lang="en-US" altLang="zh-CN" sz="2400" b="1" noProof="0">
                <a:ln>
                  <a:noFill/>
                </a:ln>
                <a:solidFill>
                  <a:schemeClr val="accent4"/>
                </a:solidFill>
                <a:effectLst/>
                <a:uLnTx/>
                <a:uFillTx/>
                <a:latin typeface="Courier New" panose="02070309020205020404" charset="0"/>
                <a:ea typeface="微软雅黑" panose="020B0503020204020204" charset="-122"/>
                <a:cs typeface="Courier New" panose="02070309020205020404" charset="0"/>
                <a:sym typeface="+mn-ea"/>
              </a:rPr>
              <a:t>cd C:\Users\bruce\Desktop\cpp</a:t>
            </a:r>
            <a:endPar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indent="0">
              <a:lnSpc>
                <a:spcPct val="150000"/>
              </a:lnSpc>
              <a:buFont typeface="+mj-lt"/>
              <a:buNone/>
            </a:pPr>
            <a:endPar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endParaRPr>
          </a:p>
        </p:txBody>
      </p:sp>
      <p:pic>
        <p:nvPicPr>
          <p:cNvPr id="9" name="图片 8"/>
          <p:cNvPicPr>
            <a:picLocks noChangeAspect="1"/>
          </p:cNvPicPr>
          <p:nvPr/>
        </p:nvPicPr>
        <p:blipFill>
          <a:blip r:embed="rId1"/>
          <a:stretch>
            <a:fillRect/>
          </a:stretch>
        </p:blipFill>
        <p:spPr>
          <a:xfrm>
            <a:off x="850265" y="3077845"/>
            <a:ext cx="8675370" cy="307149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Hello Word </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程序</a:t>
            </a:r>
            <a:endParaRPr lang="zh-CN" altLang="en-US" sz="4000" b="1" dirty="0">
              <a:solidFill>
                <a:srgbClr val="7030A0"/>
              </a:solidFill>
              <a:latin typeface="微软雅黑" panose="020B0503020204020204" charset="-122"/>
              <a:ea typeface="微软雅黑" panose="020B0503020204020204" charset="-122"/>
              <a:cs typeface="Times New Roman" panose="02020603050405020304" charset="0"/>
            </a:endParaRPr>
          </a:p>
        </p:txBody>
      </p:sp>
      <p:sp>
        <p:nvSpPr>
          <p:cNvPr id="5" name="文本框 4"/>
          <p:cNvSpPr txBox="1"/>
          <p:nvPr/>
        </p:nvSpPr>
        <p:spPr>
          <a:xfrm>
            <a:off x="455930" y="1200150"/>
            <a:ext cx="10477500" cy="5501640"/>
          </a:xfrm>
          <a:prstGeom prst="rect">
            <a:avLst/>
          </a:prstGeom>
          <a:noFill/>
        </p:spPr>
        <p:txBody>
          <a:bodyPr wrap="square" rtlCol="0" anchor="t">
            <a:noAutofit/>
          </a:bodyPr>
          <a:p>
            <a:pPr marL="742950" lvl="0" indent="-74295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编程世界里最经典、最基础的入门程序之一。</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lvl="0" indent="-742950">
              <a:lnSpc>
                <a:spcPct val="150000"/>
              </a:lnSpc>
              <a:buFont typeface="Wingdings" panose="05000000000000000000" charset="0"/>
              <a:buChar char="l"/>
            </a:pPr>
            <a:r>
              <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主要作用是让初学者验证编程环境是否设置正确，并展示程序的基本结构。</a:t>
            </a:r>
            <a:endParaRPr lang="zh-CN" altLang="en-US"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marL="742950" lvl="0" indent="-742950">
              <a:lnSpc>
                <a:spcPct val="150000"/>
              </a:lnSpc>
              <a:buFont typeface="Wingdings" panose="05000000000000000000" charset="0"/>
              <a:buChar char="l"/>
            </a:pPr>
            <a:r>
              <a:rPr 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程序的结果是向屏幕输出</a:t>
            </a:r>
            <a:r>
              <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rPr>
              <a:t> Hello World!</a:t>
            </a:r>
            <a:endParaRPr lang="en-US" altLang="zh-CN" sz="2400" b="1" noProof="0">
              <a:ln>
                <a:noFill/>
              </a:ln>
              <a:solidFill>
                <a:schemeClr val="tx1"/>
              </a:solidFill>
              <a:effectLst/>
              <a:uLnTx/>
              <a:uFillTx/>
              <a:latin typeface="微软雅黑" panose="020B0503020204020204" charset="-122"/>
              <a:ea typeface="微软雅黑" panose="020B0503020204020204" charset="-122"/>
              <a:cs typeface="Times New Roman" panose="02020603050405020304" charset="0"/>
              <a:sym typeface="+mn-ea"/>
            </a:endParaRPr>
          </a:p>
          <a:p>
            <a:pPr indent="0">
              <a:lnSpc>
                <a:spcPct val="150000"/>
              </a:lnSpc>
              <a:buFont typeface="+mj-lt"/>
              <a:buNone/>
            </a:pPr>
            <a:endPar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654810" y="5849620"/>
            <a:ext cx="720090" cy="368300"/>
          </a:xfrm>
          <a:prstGeom prst="rect">
            <a:avLst/>
          </a:prstGeom>
          <a:noFill/>
        </p:spPr>
        <p:txBody>
          <a:bodyPr wrap="square" rtlCol="0">
            <a:spAutoFit/>
          </a:bodyPr>
          <a:p>
            <a:r>
              <a:rPr lang="en-US" altLang="zh-CN" b="1">
                <a:solidFill>
                  <a:schemeClr val="bg1"/>
                </a:solidFill>
              </a:rPr>
              <a:t>2017</a:t>
            </a:r>
            <a:endParaRPr lang="en-US" altLang="zh-CN" b="1">
              <a:solidFill>
                <a:schemeClr val="bg1"/>
              </a:solidFill>
            </a:endParaRPr>
          </a:p>
        </p:txBody>
      </p:sp>
      <p:sp>
        <p:nvSpPr>
          <p:cNvPr id="4" name="Text Box 3"/>
          <p:cNvSpPr txBox="1"/>
          <p:nvPr/>
        </p:nvSpPr>
        <p:spPr>
          <a:xfrm>
            <a:off x="348077" y="177800"/>
            <a:ext cx="10679994" cy="706755"/>
          </a:xfrm>
          <a:prstGeom prst="rect">
            <a:avLst/>
          </a:prstGeom>
          <a:noFill/>
        </p:spPr>
        <p:txBody>
          <a:bodyPr wrap="square" rtlCol="0">
            <a:spAutoFit/>
          </a:bodyPr>
          <a:p>
            <a:r>
              <a:rPr lang="en-US" altLang="zh-CN"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C++ Hello Word </a:t>
            </a:r>
            <a:r>
              <a:rPr lang="zh-CN" altLang="en-US" sz="4000" b="1" noProof="0">
                <a:ln>
                  <a:noFill/>
                </a:ln>
                <a:effectLst/>
                <a:uLnTx/>
                <a:uFillTx/>
                <a:latin typeface="微软雅黑" panose="020B0503020204020204" charset="-122"/>
                <a:ea typeface="微软雅黑" panose="020B0503020204020204" charset="-122"/>
                <a:cs typeface="Times New Roman" panose="02020603050405020304" charset="0"/>
                <a:sym typeface="+mn-ea"/>
              </a:rPr>
              <a:t>程序的源代码</a:t>
            </a:r>
            <a:endParaRPr lang="zh-CN" altLang="en-US" sz="4000" b="1" dirty="0">
              <a:solidFill>
                <a:srgbClr val="7030A0"/>
              </a:solidFill>
              <a:latin typeface="微软雅黑" panose="020B0503020204020204" charset="-122"/>
              <a:ea typeface="微软雅黑" panose="020B0503020204020204" charset="-122"/>
              <a:cs typeface="Times New Roman" panose="02020603050405020304" charset="0"/>
            </a:endParaRPr>
          </a:p>
        </p:txBody>
      </p:sp>
      <p:sp>
        <p:nvSpPr>
          <p:cNvPr id="5" name="文本框 4"/>
          <p:cNvSpPr txBox="1"/>
          <p:nvPr/>
        </p:nvSpPr>
        <p:spPr>
          <a:xfrm>
            <a:off x="455930" y="1200150"/>
            <a:ext cx="10477500" cy="5501640"/>
          </a:xfrm>
          <a:prstGeom prst="rect">
            <a:avLst/>
          </a:prstGeom>
          <a:noFill/>
        </p:spPr>
        <p:txBody>
          <a:bodyPr wrap="square" rtlCol="0" anchor="t">
            <a:noAutofit/>
          </a:bodyPr>
          <a:p>
            <a:pPr indent="0">
              <a:lnSpc>
                <a:spcPct val="150000"/>
              </a:lnSpc>
              <a:buFont typeface="+mj-lt"/>
              <a:buNone/>
            </a:pPr>
            <a:endParaRPr lang="en-US" altLang="zh-CN" sz="2400" b="1" noProof="0">
              <a:ln>
                <a:noFill/>
              </a:ln>
              <a:solidFill>
                <a:srgbClr val="92D050"/>
              </a:solidFill>
              <a:effectLst/>
              <a:uLnTx/>
              <a:uFillTx/>
              <a:latin typeface="Courier New" panose="02070309020205020404" charset="0"/>
              <a:ea typeface="微软雅黑" panose="020B0503020204020204" charset="-122"/>
              <a:cs typeface="Courier New" panose="02070309020205020404" charset="0"/>
              <a:sym typeface="+mn-ea"/>
            </a:endParaRPr>
          </a:p>
        </p:txBody>
      </p:sp>
      <p:pic>
        <p:nvPicPr>
          <p:cNvPr id="2" name="图片 1"/>
          <p:cNvPicPr>
            <a:picLocks noChangeAspect="1"/>
          </p:cNvPicPr>
          <p:nvPr/>
        </p:nvPicPr>
        <p:blipFill>
          <a:blip r:embed="rId1"/>
          <a:stretch>
            <a:fillRect/>
          </a:stretch>
        </p:blipFill>
        <p:spPr>
          <a:xfrm>
            <a:off x="1083310" y="2074545"/>
            <a:ext cx="7867650" cy="414337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3084</Words>
  <Application>WPS 演示</Application>
  <PresentationFormat>宽屏</PresentationFormat>
  <Paragraphs>363</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vt:lpstr>
      <vt:lpstr>宋体</vt:lpstr>
      <vt:lpstr>Wingdings</vt:lpstr>
      <vt:lpstr>微软雅黑</vt:lpstr>
      <vt:lpstr>Times New Roman</vt:lpstr>
      <vt:lpstr>Courier New</vt:lpstr>
      <vt:lpstr>Wingdings</vt:lpstr>
      <vt:lpstr>Arial Unicode MS</vt:lpstr>
      <vt:lpstr>Calibri</vt:lpstr>
      <vt:lpstr>WPS</vt:lpstr>
      <vt:lpstr>C++ 编程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Zheyong Fan</dc:creator>
  <cp:lastModifiedBy>bruce</cp:lastModifiedBy>
  <cp:revision>46</cp:revision>
  <dcterms:created xsi:type="dcterms:W3CDTF">2023-08-09T12:44:00Z</dcterms:created>
  <dcterms:modified xsi:type="dcterms:W3CDTF">2025-08-08T13:52:20Z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FE09E49404DC40CD9DCFFFAE23A4B8D1_12</vt:lpwstr>
  </property>
</Properties>
</file>