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1" r:id="rId7"/>
    <p:sldId id="264" r:id="rId8"/>
    <p:sldId id="262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89213" y="1690353"/>
            <a:ext cx="8915399" cy="2262781"/>
          </a:xfrm>
        </p:spPr>
        <p:txBody>
          <a:bodyPr/>
          <a:lstStyle/>
          <a:p>
            <a:pPr algn="r"/>
            <a:r>
              <a:rPr lang="zh-CN" altLang="en-US" dirty="0" smtClean="0"/>
              <a:t>运筹优化问题</a:t>
            </a:r>
            <a:r>
              <a:rPr lang="zh-CN" altLang="en-US" dirty="0"/>
              <a:t>简介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zh-CN" altLang="en-US" dirty="0" smtClean="0"/>
              <a:t>冯雄锋</a:t>
            </a:r>
            <a:endParaRPr lang="en-US" altLang="zh-CN" dirty="0" smtClean="0"/>
          </a:p>
          <a:p>
            <a:pPr algn="r"/>
            <a:r>
              <a:rPr lang="en-US" altLang="zh-CN" dirty="0"/>
              <a:t>2017.12.07</a:t>
            </a:r>
          </a:p>
          <a:p>
            <a:pPr algn="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16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安能快运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优化运输路线，属于路径优化问题：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根据快件的目的地，区分上货（不一定先到先发）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设计车的路线（旅行商问题）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/>
              <a:t>集散</a:t>
            </a:r>
            <a:r>
              <a:rPr lang="zh-CN" altLang="en-US" dirty="0" smtClean="0"/>
              <a:t>中心同时有</a:t>
            </a:r>
            <a:r>
              <a:rPr lang="zh-CN" altLang="en-US" smtClean="0"/>
              <a:t>上</a:t>
            </a:r>
            <a:r>
              <a:rPr lang="zh-CN" altLang="en-US" smtClean="0"/>
              <a:t>下货？（</a:t>
            </a:r>
            <a:r>
              <a:rPr lang="zh-CN" altLang="en-US" dirty="0" smtClean="0"/>
              <a:t>最复杂）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结合车的到达时间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15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机器学习：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问题：最小化损失函数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特点：连续的、非线性、无约束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方法：导数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 smtClean="0"/>
          </a:p>
          <a:p>
            <a:r>
              <a:rPr lang="zh-CN" altLang="en-US" b="1" dirty="0" smtClean="0"/>
              <a:t>运筹学：</a:t>
            </a:r>
            <a:endParaRPr lang="en-US" altLang="zh-CN" b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问题：给定资源限制，最大化效益（产出）；达到一定效益，最小化资源使用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特点：线性的、有约束</a:t>
            </a:r>
            <a:r>
              <a:rPr lang="zh-CN" altLang="en-US" i="1" dirty="0"/>
              <a:t>（</a:t>
            </a:r>
            <a:r>
              <a:rPr lang="zh-CN" altLang="en-US" i="1" dirty="0" smtClean="0"/>
              <a:t>离散的：整数规划、</a:t>
            </a:r>
            <a:r>
              <a:rPr lang="en-US" altLang="zh-CN" i="1" dirty="0" smtClean="0"/>
              <a:t>0-1</a:t>
            </a:r>
            <a:r>
              <a:rPr lang="zh-CN" altLang="en-US" i="1" dirty="0" smtClean="0"/>
              <a:t>规划）</a:t>
            </a:r>
            <a:endParaRPr lang="en-US" altLang="zh-CN" i="1" dirty="0" smtClean="0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i="1" dirty="0" smtClean="0"/>
              <a:t>方法：单纯形法、分支定界法</a:t>
            </a:r>
            <a:r>
              <a:rPr lang="zh-CN" altLang="en-US" i="1" dirty="0" smtClean="0"/>
              <a:t>、</a:t>
            </a:r>
            <a:r>
              <a:rPr lang="zh-CN" altLang="en-US" i="1" dirty="0" smtClean="0"/>
              <a:t>启发式算法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80323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运输问题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04271"/>
              </p:ext>
            </p:extLst>
          </p:nvPr>
        </p:nvGraphicFramePr>
        <p:xfrm>
          <a:off x="2592925" y="1657082"/>
          <a:ext cx="891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0"/>
                <a:gridCol w="1783080"/>
                <a:gridCol w="1783080"/>
                <a:gridCol w="1783080"/>
                <a:gridCol w="178308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距离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成本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en-US" altLang="zh-CN" dirty="0" err="1" smtClean="0"/>
                        <a:t>cij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需求地</a:t>
                      </a:r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产地</a:t>
                      </a:r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3000</a:t>
                      </a: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件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(a1)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产地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9</a:t>
                      </a:r>
                      <a:r>
                        <a:rPr lang="zh-CN" altLang="en-US" dirty="0" smtClean="0"/>
                        <a:t>元</a:t>
                      </a:r>
                      <a:r>
                        <a:rPr lang="en-US" altLang="zh-CN" dirty="0" smtClean="0"/>
                        <a:t>/</a:t>
                      </a:r>
                      <a:r>
                        <a:rPr lang="zh-CN" altLang="en-US" dirty="0" smtClean="0"/>
                        <a:t>件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5000</a:t>
                      </a:r>
                      <a:r>
                        <a:rPr lang="zh-CN" altLang="en-US" dirty="0" smtClean="0">
                          <a:solidFill>
                            <a:srgbClr val="00B050"/>
                          </a:solidFill>
                        </a:rPr>
                        <a:t>件</a:t>
                      </a:r>
                      <a:r>
                        <a:rPr lang="en-US" altLang="zh-CN" dirty="0" smtClean="0">
                          <a:solidFill>
                            <a:srgbClr val="00B050"/>
                          </a:solidFill>
                        </a:rPr>
                        <a:t>(a2)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2000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件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(b1)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3000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件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(b2)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3000</a:t>
                      </a:r>
                      <a:r>
                        <a:rPr lang="zh-CN" altLang="en-US" dirty="0" smtClean="0">
                          <a:solidFill>
                            <a:srgbClr val="0070C0"/>
                          </a:solidFill>
                        </a:rPr>
                        <a:t>件</a:t>
                      </a:r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(b3)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rgbClr val="7030A0"/>
                          </a:solidFill>
                        </a:rPr>
                        <a:t>8000</a:t>
                      </a:r>
                      <a:r>
                        <a:rPr lang="zh-CN" altLang="en-US" b="1" dirty="0" smtClean="0">
                          <a:solidFill>
                            <a:srgbClr val="7030A0"/>
                          </a:solidFill>
                        </a:rPr>
                        <a:t>件</a:t>
                      </a:r>
                      <a:endParaRPr lang="zh-CN" alt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592925" y="3464417"/>
                <a:ext cx="8911687" cy="306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/>
                        <m:t>Minimize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  </m:t>
                      </m:r>
                      <m:nary>
                        <m:naryPr>
                          <m:chr m:val="∑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US" altLang="zh-CN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=1,2;∀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=1,2,3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:endParaRPr lang="zh-CN" altLang="en-US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925" y="3464417"/>
                <a:ext cx="8911687" cy="306763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996225" y="3606085"/>
                <a:ext cx="255001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 smtClean="0"/>
                  <a:t>：表示从产地 </a:t>
                </a:r>
                <a:r>
                  <a:rPr lang="en-US" altLang="zh-CN" b="1" i="1" dirty="0" err="1"/>
                  <a:t>i</a:t>
                </a:r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运输到需求地 </a:t>
                </a:r>
                <a:r>
                  <a:rPr lang="en-US" altLang="zh-CN" b="1" i="1" dirty="0" smtClean="0"/>
                  <a:t>j</a:t>
                </a:r>
                <a:r>
                  <a:rPr lang="en-US" altLang="zh-CN" i="1" dirty="0" smtClean="0"/>
                  <a:t> </a:t>
                </a:r>
                <a:r>
                  <a:rPr lang="zh-CN" altLang="en-US" dirty="0" smtClean="0"/>
                  <a:t>的</a:t>
                </a:r>
                <a:r>
                  <a:rPr lang="zh-CN" altLang="en-US" dirty="0"/>
                  <a:t>产品</a:t>
                </a:r>
                <a:r>
                  <a:rPr lang="zh-CN" altLang="en-US" dirty="0" smtClean="0"/>
                  <a:t>数量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225" y="3606085"/>
                <a:ext cx="2550017" cy="668645"/>
              </a:xfrm>
              <a:prstGeom prst="rect">
                <a:avLst/>
              </a:prstGeom>
              <a:blipFill rotWithShape="0">
                <a:blip r:embed="rId3"/>
                <a:stretch>
                  <a:fillRect l="-1909" t="-8257" b="-146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3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广州白云机场机位资源分配</a:t>
            </a:r>
            <a:r>
              <a:rPr lang="zh-CN" altLang="en-US" dirty="0"/>
              <a:t>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92925" y="1622738"/>
                <a:ext cx="8915400" cy="473817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altLang="zh-CN" i="1" dirty="0" smtClean="0"/>
                  <a:t>m=699</a:t>
                </a:r>
                <a:r>
                  <a:rPr lang="zh-CN" altLang="en-US" i="1" dirty="0" smtClean="0"/>
                  <a:t>（航班总数），</a:t>
                </a:r>
                <a:r>
                  <a:rPr lang="en-US" altLang="zh-CN" i="1" dirty="0" smtClean="0"/>
                  <a:t>n=202</a:t>
                </a:r>
                <a:r>
                  <a:rPr lang="zh-CN" altLang="en-US" i="1" dirty="0" smtClean="0"/>
                  <a:t>（机位总数），</a:t>
                </a:r>
                <a:r>
                  <a:rPr lang="en-US" altLang="zh-CN" i="1" dirty="0" smtClean="0"/>
                  <a:t>r=27</a:t>
                </a:r>
                <a:r>
                  <a:rPr lang="zh-CN" altLang="en-US" i="1" dirty="0" smtClean="0"/>
                  <a:t>（滑道总数）</a:t>
                </a:r>
                <a:endParaRPr lang="en-US" altLang="zh-CN" i="1" dirty="0" smtClean="0"/>
              </a:p>
              <a:p>
                <a:pPr marL="0" indent="0">
                  <a:buNone/>
                </a:pPr>
                <a:r>
                  <a:rPr lang="en-US" altLang="zh-CN" i="1" dirty="0" err="1" smtClean="0"/>
                  <a:t>i,j</a:t>
                </a:r>
                <a:r>
                  <a:rPr lang="zh-CN" altLang="en-US" dirty="0" smtClean="0"/>
                  <a:t>：表示航班</a:t>
                </a:r>
                <a:r>
                  <a:rPr lang="en-US" altLang="zh-CN" dirty="0" smtClean="0"/>
                  <a:t>id[1,m]</a:t>
                </a:r>
              </a:p>
              <a:p>
                <a:pPr marL="0" indent="0">
                  <a:buNone/>
                </a:pPr>
                <a:r>
                  <a:rPr lang="en-US" altLang="zh-CN" i="1" dirty="0" smtClean="0"/>
                  <a:t>k</a:t>
                </a:r>
                <a:r>
                  <a:rPr lang="zh-CN" altLang="en-US" dirty="0" smtClean="0"/>
                  <a:t>：表示机位</a:t>
                </a:r>
                <a:r>
                  <a:rPr lang="en-US" altLang="zh-CN" dirty="0" smtClean="0"/>
                  <a:t>id[1,n]</a:t>
                </a:r>
              </a:p>
              <a:p>
                <a:pPr marL="0" indent="0">
                  <a:buNone/>
                </a:pPr>
                <a:r>
                  <a:rPr lang="en-US" altLang="zh-CN" i="1" dirty="0"/>
                  <a:t>t</a:t>
                </a:r>
                <a:r>
                  <a:rPr lang="zh-CN" altLang="en-US" i="1" dirty="0" smtClean="0"/>
                  <a:t>：</a:t>
                </a:r>
                <a:r>
                  <a:rPr lang="zh-CN" altLang="en-US" dirty="0" smtClean="0"/>
                  <a:t>表示滑道</a:t>
                </a:r>
                <a:r>
                  <a:rPr lang="en-US" altLang="zh-CN" dirty="0" smtClean="0"/>
                  <a:t>id[1,r]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航班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停靠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机位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，航班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使用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滑道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，航班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是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滑道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冲突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航班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r>
                  <a:rPr lang="zh-CN" altLang="en-US" dirty="0"/>
                  <a:t> </a:t>
                </a:r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目标函数：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×3+</m:t>
                          </m:r>
                        </m:e>
                      </m:func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𝑛𝑒𝑎𝑟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2925" y="1622738"/>
                <a:ext cx="8915400" cy="4738171"/>
              </a:xfrm>
              <a:blipFill rotWithShape="0">
                <a:blip r:embed="rId2"/>
                <a:stretch>
                  <a:fillRect l="-410" t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9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模型约束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约束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（避免航班时间冲突）：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:r>
                  <a:rPr lang="zh-CN" altLang="en-US" dirty="0" smtClean="0"/>
                  <a:t>约束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（航班机型匹配）：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约束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（航班任务匹配）：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𝑡𝑎𝑠𝑘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约束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5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（国际、国内航班匹配）：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Cambria Math" panose="02040503050406030204" pitchFamily="18" charset="0"/>
                  </a:rPr>
                  <a:t>约束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6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（航空公司匹配）：</a:t>
                </a:r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71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关于约束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41770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 smtClean="0">
                    <a:latin typeface="Cambria Math" panose="02040503050406030204" pitchFamily="18" charset="0"/>
                  </a:rPr>
                  <a:t>约束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、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：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≥8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&lt;8</m:t>
                            </m:r>
                          </m:e>
                        </m:eqAr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≥8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，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&lt;8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−1)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4177048"/>
              </a:xfrm>
              <a:blipFill rotWithShape="0">
                <a:blip r:embed="rId2"/>
                <a:stretch>
                  <a:fillRect l="-616" t="-1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54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模型约束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 smtClean="0"/>
                  <a:t>补充约束：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,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16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6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最终模型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06828"/>
                <a:ext cx="8915400" cy="5112913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𝑛𝑒𝑎𝑟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CN" i="1" dirty="0"/>
              </a:p>
              <a:p>
                <a:pPr marL="0" indent="0">
                  <a:buNone/>
                </a:pPr>
                <a:r>
                  <a:rPr lang="en-US" altLang="zh-CN" i="1" dirty="0" smtClean="0"/>
                  <a:t>Subject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𝑡𝑦𝑝𝑒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(2)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𝑡𝑎𝑠𝑘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(3)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𝑖𝑛𝑡𝑒𝑟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(4)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𝑐𝑜𝑚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(5)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𝑡𝑖𝑚𝑒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(6)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𝑗𝑤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(7)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(8)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 ,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(9)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(10)</m:t>
                      </m:r>
                    </m:oMath>
                  </m:oMathPara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06828"/>
                <a:ext cx="8915400" cy="5112913"/>
              </a:xfrm>
              <a:blipFill rotWithShape="0">
                <a:blip r:embed="rId2"/>
                <a:stretch>
                  <a:fillRect l="-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600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安能快运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zh-CN" altLang="en-US" dirty="0" smtClean="0"/>
              <a:t>加班车问题，关键是需求：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需求波动小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需求波动大、有周期性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需求波动大、无周期性：考虑需求的随机分布（报童模型）</a:t>
            </a:r>
            <a:endParaRPr lang="en-US" altLang="zh-CN" dirty="0" smtClean="0"/>
          </a:p>
          <a:p>
            <a:pPr>
              <a:buFont typeface="+mj-lt"/>
              <a:buAutoNum type="arabicPeriod"/>
            </a:pPr>
            <a:r>
              <a:rPr lang="zh-CN" altLang="en-US" dirty="0" smtClean="0"/>
              <a:t>以上都不符合：考虑增加需求预测的时间长度（允许部分货物延时），再看需求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00105355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741</TotalTime>
  <Words>318</Words>
  <Application>Microsoft Office PowerPoint</Application>
  <PresentationFormat>宽屏</PresentationFormat>
  <Paragraphs>98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幼圆</vt:lpstr>
      <vt:lpstr>Arial</vt:lpstr>
      <vt:lpstr>Cambria Math</vt:lpstr>
      <vt:lpstr>Century Gothic</vt:lpstr>
      <vt:lpstr>Wingdings</vt:lpstr>
      <vt:lpstr>Wingdings 3</vt:lpstr>
      <vt:lpstr>丝状</vt:lpstr>
      <vt:lpstr>运筹优化问题简介</vt:lpstr>
      <vt:lpstr>最优化</vt:lpstr>
      <vt:lpstr>运输问题</vt:lpstr>
      <vt:lpstr>广州白云机场机位资源分配问题</vt:lpstr>
      <vt:lpstr>模型约束</vt:lpstr>
      <vt:lpstr>关于约束1、2</vt:lpstr>
      <vt:lpstr>模型约束</vt:lpstr>
      <vt:lpstr>最终模型</vt:lpstr>
      <vt:lpstr>安能快运</vt:lpstr>
      <vt:lpstr>安能快运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运筹优化问题介绍</dc:title>
  <dc:creator>SJB08</dc:creator>
  <cp:lastModifiedBy>SJB08</cp:lastModifiedBy>
  <cp:revision>39</cp:revision>
  <dcterms:created xsi:type="dcterms:W3CDTF">2017-12-05T06:14:06Z</dcterms:created>
  <dcterms:modified xsi:type="dcterms:W3CDTF">2017-12-06T10:30:00Z</dcterms:modified>
</cp:coreProperties>
</file>