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ED4A4-49C8-4C88-848B-5DD7F19BB836}">
  <a:tblStyle styleId="{0D2ED4A4-49C8-4C88-848B-5DD7F19BB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87c98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787c988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d787c988c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1540e4d9f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1540e4d9f_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c1540e4d9f_2_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38abe35ee_5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38abe35ee_5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c38abe35ee_5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38abe35ee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38abe35ee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c38abe35ee_1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1540e4d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1540e4d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c1540e4d9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38abe35ee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38abe35ee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38abe35ee_1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160f9b95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160f9b95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160f9b953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38abe35ee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38abe35ee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38abe35ee_1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f491b8947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f491b8947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bf491b8947_0_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f491b8947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f491b8947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bf491b8947_0_8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f491b8947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f491b8947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bf491b8947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87c988c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787c988c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d787c988c_0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1540e4d9f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1540e4d9f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c1540e4d9f_2_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1540e4d9f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1540e4d9f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c1540e4d9f_2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491b8947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491b8947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bf491b8947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a155b985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a155b985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a155b985a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811f8839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811f8839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ba811f8839_0_1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811f8839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811f8839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a811f8839_0_1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491b894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491b894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bf491b8947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8abe35ee_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8abe35ee_5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38abe35ee_5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f491b894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f491b8947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f491b8947_0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13e0c884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13e0c884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13e0c8840_0_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13e0c8840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13e0c8840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13e0c8840_0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25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nmolkumar/health-insurance-cross-sell-prediction/metadata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8923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380">
                <a:latin typeface="Merriweather"/>
                <a:ea typeface="Merriweather"/>
                <a:cs typeface="Merriweather"/>
                <a:sym typeface="Merriweather"/>
              </a:rPr>
              <a:t>Health Insurance Cross Sell Prediction</a:t>
            </a:r>
            <a:endParaRPr sz="43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029400" y="4155450"/>
            <a:ext cx="43773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i="1" lang="en-US" sz="2082">
                <a:latin typeface="Merriweather"/>
                <a:ea typeface="Merriweather"/>
                <a:cs typeface="Merriweather"/>
                <a:sym typeface="Merriweather"/>
              </a:rPr>
              <a:t>Team 03</a:t>
            </a:r>
            <a:endParaRPr i="1" sz="208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2082">
                <a:latin typeface="Merriweather"/>
                <a:ea typeface="Merriweather"/>
                <a:cs typeface="Merriweather"/>
                <a:sym typeface="Merriweather"/>
              </a:rPr>
              <a:t>(Bruce) </a:t>
            </a:r>
            <a:r>
              <a:rPr lang="en-US" sz="2082">
                <a:latin typeface="Merriweather"/>
                <a:ea typeface="Merriweather"/>
                <a:cs typeface="Merriweather"/>
                <a:sym typeface="Merriweather"/>
              </a:rPr>
              <a:t>Chang-Hung Hou | Chenli Qiu | Lequn Yu | Qiqi Tang | </a:t>
            </a:r>
            <a:r>
              <a:rPr lang="en-US" sz="2082">
                <a:latin typeface="Merriweather"/>
                <a:ea typeface="Merriweather"/>
                <a:cs typeface="Merriweather"/>
                <a:sym typeface="Merriweather"/>
              </a:rPr>
              <a:t>Yuchen Feng | </a:t>
            </a:r>
            <a:r>
              <a:rPr lang="en-US" sz="2082">
                <a:latin typeface="Merriweather"/>
                <a:ea typeface="Merriweather"/>
                <a:cs typeface="Merriweather"/>
                <a:sym typeface="Merriweather"/>
              </a:rPr>
              <a:t>Shamika Kalwe</a:t>
            </a:r>
            <a:endParaRPr sz="2082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Profiling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698625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{0D2ED4A4-49C8-4C88-848B-5DD7F19BB836}</a:tableStyleId>
              </a:tblPr>
              <a:tblGrid>
                <a:gridCol w="2112425"/>
                <a:gridCol w="2914150"/>
                <a:gridCol w="2720175"/>
              </a:tblGrid>
              <a:tr h="87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Feature</a:t>
                      </a:r>
                      <a:endParaRPr b="1" sz="15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Target Variable</a:t>
                      </a:r>
                      <a:r>
                        <a:rPr b="1" lang="en-US" sz="1500"/>
                        <a:t> = 0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Not Interested</a:t>
                      </a:r>
                      <a:r>
                        <a:rPr i="1" lang="en-US"/>
                        <a:t> in Vehicle Insurance (popular/mean value)</a:t>
                      </a:r>
                      <a:endParaRPr i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Target Variable = 1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Interested</a:t>
                      </a:r>
                      <a:r>
                        <a:rPr i="1" lang="en-US"/>
                        <a:t> in Vehicle Insurance (popular/mean value)</a:t>
                      </a:r>
                      <a:endParaRPr i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Gender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Age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 years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 years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Driving_License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Present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Region_Code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Previously_Insured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Vehicle_Age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1-2 Year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1-2 Year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Vehicle_Damage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Annual_Premium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INR </a:t>
                      </a:r>
                      <a:r>
                        <a:rPr lang="en-US"/>
                        <a:t>30,419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INR </a:t>
                      </a:r>
                      <a:r>
                        <a:rPr lang="en-US"/>
                        <a:t>31,604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Policy_Sales_Channel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Vintage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DED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3" name="Google Shape;163;p23"/>
          <p:cNvSpPr txBox="1"/>
          <p:nvPr/>
        </p:nvSpPr>
        <p:spPr>
          <a:xfrm>
            <a:off x="698625" y="6461425"/>
            <a:ext cx="722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Highlighted are the differences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2892300" y="1773275"/>
            <a:ext cx="35145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380">
                <a:latin typeface="Merriweather"/>
                <a:ea typeface="Merriweather"/>
                <a:cs typeface="Merriweather"/>
                <a:sym typeface="Merriweather"/>
              </a:rPr>
              <a:t>Modeling</a:t>
            </a:r>
            <a:endParaRPr sz="438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3429000" y="3820875"/>
            <a:ext cx="23793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No sampling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Down sampling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SMOTE sampling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09600" y="6796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Lasso with vs. without </a:t>
            </a:r>
            <a:r>
              <a:rPr lang="en-US"/>
              <a:t>SMOTE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68" y="2066799"/>
            <a:ext cx="3300105" cy="10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86" y="3018027"/>
            <a:ext cx="3170300" cy="36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723550" y="1557200"/>
            <a:ext cx="29940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Without SMOTE: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700" y="2179825"/>
            <a:ext cx="3546600" cy="4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4623950" y="1557200"/>
            <a:ext cx="31704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 SMOTE: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>
            <a:off x="4193750" y="2179825"/>
            <a:ext cx="27600" cy="41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5"/>
          <p:cNvSpPr txBox="1"/>
          <p:nvPr/>
        </p:nvSpPr>
        <p:spPr>
          <a:xfrm>
            <a:off x="1657475" y="4862575"/>
            <a:ext cx="1803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5493925" y="4780175"/>
            <a:ext cx="19137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5"/>
          <p:cNvCxnSpPr>
            <a:endCxn id="185" idx="1"/>
          </p:cNvCxnSpPr>
          <p:nvPr/>
        </p:nvCxnSpPr>
        <p:spPr>
          <a:xfrm flipH="1" rot="10800000">
            <a:off x="3461425" y="4980275"/>
            <a:ext cx="2032500" cy="8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/>
        </p:nvSpPr>
        <p:spPr>
          <a:xfrm>
            <a:off x="5860175" y="3177850"/>
            <a:ext cx="1364400" cy="2655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7224575" y="4896528"/>
            <a:ext cx="650100" cy="11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5"/>
          <p:cNvSpPr/>
          <p:nvPr/>
        </p:nvSpPr>
        <p:spPr>
          <a:xfrm>
            <a:off x="7874675" y="4724475"/>
            <a:ext cx="375300" cy="355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609600" y="5514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Modeling: </a:t>
            </a:r>
            <a:r>
              <a:rPr lang="en-US"/>
              <a:t>Lasso Regression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50" y="2306550"/>
            <a:ext cx="6046350" cy="33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796700" y="1556675"/>
            <a:ext cx="27195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ROC curve：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2344075" y="5975188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Area under the curve(AUC) : 0.838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4724825" y="3868425"/>
            <a:ext cx="256500" cy="265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6"/>
          <p:cNvSpPr txBox="1"/>
          <p:nvPr/>
        </p:nvSpPr>
        <p:spPr>
          <a:xfrm>
            <a:off x="5118650" y="3880550"/>
            <a:ext cx="11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randomly choosing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508900" y="6704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Ridge</a:t>
            </a:r>
            <a:r>
              <a:rPr lang="en-US"/>
              <a:t> with vs. without SMOTE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85" y="2134025"/>
            <a:ext cx="3202715" cy="42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574" y="1957275"/>
            <a:ext cx="2744001" cy="14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725" y="3406725"/>
            <a:ext cx="3122275" cy="2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7"/>
          <p:cNvCxnSpPr/>
          <p:nvPr/>
        </p:nvCxnSpPr>
        <p:spPr>
          <a:xfrm>
            <a:off x="4285325" y="2134025"/>
            <a:ext cx="18300" cy="3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741875" y="1593825"/>
            <a:ext cx="27441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Without SMOTE: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4679050" y="1593825"/>
            <a:ext cx="28293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 SMOTE: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1556775" y="4441400"/>
            <a:ext cx="1556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547600" y="4459700"/>
            <a:ext cx="1556700" cy="35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736525" y="4569825"/>
            <a:ext cx="16437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7"/>
          <p:cNvCxnSpPr>
            <a:endCxn id="217" idx="1"/>
          </p:cNvCxnSpPr>
          <p:nvPr/>
        </p:nvCxnSpPr>
        <p:spPr>
          <a:xfrm>
            <a:off x="3104325" y="4638225"/>
            <a:ext cx="2632200" cy="13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7289375" y="4703463"/>
            <a:ext cx="466800" cy="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7"/>
          <p:cNvSpPr/>
          <p:nvPr/>
        </p:nvSpPr>
        <p:spPr>
          <a:xfrm>
            <a:off x="7911175" y="4551275"/>
            <a:ext cx="375300" cy="302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6217275" y="2894000"/>
            <a:ext cx="1447800" cy="357000"/>
          </a:xfrm>
          <a:prstGeom prst="rect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67575" y="5514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Modeling: </a:t>
            </a:r>
            <a:r>
              <a:rPr lang="en-US"/>
              <a:t>Ridge Regression</a:t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50" y="2420077"/>
            <a:ext cx="4946775" cy="297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636400" y="1667100"/>
            <a:ext cx="3378600" cy="400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ROC curve: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719600" y="5883800"/>
            <a:ext cx="3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Area under the curve(AUC) : 0.837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>
            <a:off x="4596625" y="3855400"/>
            <a:ext cx="329700" cy="192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4981175" y="3855400"/>
            <a:ext cx="97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randomly choosing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Comparison: Lasso vs. Ridge</a:t>
            </a:r>
            <a:endParaRPr/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778550" y="22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{0D2ED4A4-49C8-4C88-848B-5DD7F19BB836}</a:tableStyleId>
              </a:tblPr>
              <a:tblGrid>
                <a:gridCol w="2513725"/>
                <a:gridCol w="2312275"/>
                <a:gridCol w="2568650"/>
              </a:tblGrid>
              <a:tr h="8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Lasso 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Ridge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16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Sensitivity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89.68%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88.78%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16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Area under the curve(AUC)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83.8%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83.7%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2" name="Google Shape;242;p29"/>
          <p:cNvSpPr/>
          <p:nvPr/>
        </p:nvSpPr>
        <p:spPr>
          <a:xfrm>
            <a:off x="4779750" y="3553250"/>
            <a:ext cx="585900" cy="43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4067950" y="1868825"/>
            <a:ext cx="473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Actual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    0     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48335  1412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1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18439  7932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Overall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73.92075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(1) (%):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84.8887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(0) (%):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72.38596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Modeling: Decision Tree (rpart)</a:t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4067950" y="1516050"/>
            <a:ext cx="43566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sng">
                <a:latin typeface="Roboto"/>
                <a:ea typeface="Roboto"/>
                <a:cs typeface="Roboto"/>
                <a:sym typeface="Roboto"/>
              </a:rPr>
              <a:t>After balancing the data</a:t>
            </a:r>
            <a:endParaRPr b="1" i="1" sz="16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854988"/>
            <a:ext cx="4541199" cy="2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5557075" y="3941088"/>
            <a:ext cx="2394600" cy="2630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Feature importance: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Vehicle_Damage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Previously_Insured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Policy_Sales_Channel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Vehicle_Age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Region_Code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Annual_Premium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Driving_License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609600" y="1868825"/>
            <a:ext cx="249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Actual	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Predicted   0     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0 67001  9221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1     0     0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362600" y="3108325"/>
            <a:ext cx="3284700" cy="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3659975" y="1516050"/>
            <a:ext cx="9600" cy="162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/>
        </p:nvSpPr>
        <p:spPr>
          <a:xfrm>
            <a:off x="609600" y="1516050"/>
            <a:ext cx="29838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sng"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b="1" i="1" lang="en-US" sz="1600" u="sng">
                <a:latin typeface="Roboto"/>
                <a:ea typeface="Roboto"/>
                <a:cs typeface="Roboto"/>
                <a:sym typeface="Roboto"/>
              </a:rPr>
              <a:t> balancing the data</a:t>
            </a:r>
            <a:endParaRPr b="1" i="1" sz="16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Modeling: Random Forest</a:t>
            </a:r>
            <a:endParaRPr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7086600" y="5141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925" y="3299912"/>
            <a:ext cx="2784695" cy="1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725" y="3247963"/>
            <a:ext cx="2893995" cy="20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25" y="3216333"/>
            <a:ext cx="2894000" cy="197764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618475" y="1567825"/>
            <a:ext cx="2473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Sampling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: 87.78%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Specificity 0: 99.93%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Sensitivity 1: 0.42%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AUC: 0.502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598225" y="1527025"/>
            <a:ext cx="2473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 Sampling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: 79.84%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Specificity 0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: 66.6%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Sensitivity 1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: 93.08%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AUC: 0.798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6370525" y="1567825"/>
            <a:ext cx="2473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SMOTE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: 82.26%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Specificity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 0: 70.24%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Sensitivity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 1: 94.29%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AUC: 0.797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58" y="5531175"/>
            <a:ext cx="1864636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5088" y="5531175"/>
            <a:ext cx="1860272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2618" y="5485157"/>
            <a:ext cx="2109300" cy="8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/>
          <p:nvPr/>
        </p:nvSpPr>
        <p:spPr>
          <a:xfrm>
            <a:off x="7595325" y="1404600"/>
            <a:ext cx="1283100" cy="685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Model of 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Modeling: Boosting with SMOTE</a:t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324738"/>
            <a:ext cx="4903449" cy="30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5542550" y="2612800"/>
            <a:ext cx="323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Actual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    0     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44961  1114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1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21813  8230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Overall (%)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69.87966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(1) (%)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88.07791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(0) (%)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67.33309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24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To build</a:t>
            </a:r>
            <a:r>
              <a:rPr lang="en-US"/>
              <a:t> a model to predict whether the existing </a:t>
            </a:r>
            <a:r>
              <a:rPr lang="en-US"/>
              <a:t>health </a:t>
            </a:r>
            <a:r>
              <a:rPr lang="en-US"/>
              <a:t>insurance customers will also be interested in Vehicle Insurance provided by the same company.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75" y="4055925"/>
            <a:ext cx="2952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513" y="4055925"/>
            <a:ext cx="2924175" cy="15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4188500" y="5060200"/>
            <a:ext cx="10149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4156850" y="4520200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Cross Sell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00675" y="5673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with</a:t>
            </a:r>
            <a:r>
              <a:rPr lang="en-US"/>
              <a:t>out</a:t>
            </a:r>
            <a:r>
              <a:rPr lang="en-US"/>
              <a:t> &amp; with SMOTE</a:t>
            </a:r>
            <a:endParaRPr/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" y="4075625"/>
            <a:ext cx="4140206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45" y="1317688"/>
            <a:ext cx="4310705" cy="268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4763450" y="1655488"/>
            <a:ext cx="447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Actual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    0     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0  66929  9256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1     31     6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Overall (%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87.82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(1)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00.064781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(0)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99.953704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4883125" y="4332825"/>
            <a:ext cx="447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Actual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    0     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0  49473  1870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1  17291  7474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Overall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74.82393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(1)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79.98716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(0) (%):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74.10131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668400" y="2608300"/>
            <a:ext cx="33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Area under the curve (AUC): 0.848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721775" y="302750"/>
            <a:ext cx="2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and Possible Solutions</a:t>
            </a:r>
            <a:endParaRPr sz="1200"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4" name="Google Shape;304;p34"/>
          <p:cNvGraphicFramePr/>
          <p:nvPr/>
        </p:nvGraphicFramePr>
        <p:xfrm>
          <a:off x="789525" y="19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{0D2ED4A4-49C8-4C88-848B-5DD7F19BB836}</a:tableStyleId>
              </a:tblPr>
              <a:tblGrid>
                <a:gridCol w="1215250"/>
                <a:gridCol w="3879650"/>
                <a:gridCol w="2576650"/>
              </a:tblGrid>
              <a:tr h="1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Area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Challenges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Solutions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673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Dataset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size of the train dataset was too high, thus modeling was time consuming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Using methods like SMOTE we were able to reduce the size and remove the imbalance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3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 was highly imbalanced (88%-12%)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  <a:tr h="342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Policy_Sales_Channel and Region_Code were categorical variables with many categories (150+, 50+ respectively) which resulted in many columns after one-hot encoding. This resulted in poor model performance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 converted the categorical variables into ‘factor’ class and then fed the data to the models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8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Modeling</a:t>
                      </a:r>
                      <a:endParaRPr b="1" i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Coding in R, as we had little experience with it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25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Difficulty in choosing models as Y was categorical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 decided to use: DT, RF, Boosting, Linear, lasso, ridge, Log 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 sz="1200"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609600" y="1828800"/>
            <a:ext cx="7924800" cy="416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From EDA we observe some key differences between the two profiles of customers</a:t>
            </a:r>
            <a:endParaRPr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Imbalance can disturb modeling a lot. So depending on how important is to correctly classify 1 or 0, the imbalance must be treated.</a:t>
            </a:r>
            <a:endParaRPr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Removing imbalance in the data and using </a:t>
            </a:r>
            <a:r>
              <a:rPr b="1" lang="en-US"/>
              <a:t>Random Forest</a:t>
            </a:r>
            <a:r>
              <a:rPr lang="en-US"/>
              <a:t> model gives us the most decent model, with Sensitivity of 95% (overall accuracy: 82%, Specificity: 70%). </a:t>
            </a:r>
            <a:endParaRPr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Top 5 features are: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Vehicle_Damage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Previously_Insured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Age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Annual_Premium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Policy_Sales_Channel</a:t>
            </a:r>
            <a:endParaRPr/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609600" y="988800"/>
            <a:ext cx="7924800" cy="3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E69138"/>
                </a:solidFill>
              </a:rPr>
              <a:t>Thank you!</a:t>
            </a:r>
            <a:endParaRPr sz="31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E69138"/>
                </a:solidFill>
              </a:rPr>
              <a:t>Any Questions?</a:t>
            </a:r>
            <a:endParaRPr sz="3100">
              <a:solidFill>
                <a:srgbClr val="E69138"/>
              </a:solidFill>
            </a:endParaRPr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3"/>
              </a:rPr>
              <a:t>link</a:t>
            </a:r>
            <a:endParaRPr i="1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The kaggle link mentions </a:t>
            </a:r>
            <a:r>
              <a:rPr b="1" lang="en-US" sz="2200"/>
              <a:t>Analytics Vidhya</a:t>
            </a:r>
            <a:r>
              <a:rPr lang="en-US" sz="2200"/>
              <a:t> as its source for this dataset and problem. It also mentions relevant license for public sharing.</a:t>
            </a:r>
            <a:endParaRPr sz="2200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838" y="1713871"/>
            <a:ext cx="2430325" cy="9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the Dataset (</a:t>
            </a:r>
            <a:r>
              <a:rPr lang="en-US"/>
              <a:t>1/2</a:t>
            </a:r>
            <a:r>
              <a:rPr lang="en-US"/>
              <a:t>)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609588" y="24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{0D2ED4A4-49C8-4C88-848B-5DD7F19BB836}</a:tableStyleId>
              </a:tblPr>
              <a:tblGrid>
                <a:gridCol w="440350"/>
                <a:gridCol w="1552750"/>
                <a:gridCol w="5653225"/>
              </a:tblGrid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No.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Variable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Definition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id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Unique ID for the customer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Gender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Gender of the customer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Age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Age of the customer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Driving_License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 : No, 1 : Yes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Region_Code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Unique code for the region of the customer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6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Previously_Insured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 : No,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 : Yes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7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Vehicle_Age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Age of the Vehicle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Vehicle_Damage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 : No,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 : Yes</a:t>
                      </a: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damaged in the past)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9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Annual_Premium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Health Insurance P</a:t>
                      </a: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remium per year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Policy</a:t>
                      </a:r>
                      <a:r>
                        <a:rPr i="1" lang="en-US" sz="1200">
                          <a:highlight>
                            <a:srgbClr val="FFFFFF"/>
                          </a:highlight>
                        </a:rPr>
                        <a:t>Sales</a:t>
                      </a: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Channel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Anonymized Code for the channel of outreaching to the customer ie. Different Agents, Over Mail, Over Phone, In Person, etc.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Vintage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Number of Days, Customer has been associated with the company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12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Response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highlight>
                            <a:srgbClr val="FFFFFF"/>
                          </a:highlight>
                        </a:rPr>
                        <a:t>0 : Not Interested, 1 : Interested</a:t>
                      </a:r>
                      <a:endParaRPr b="1" sz="1200">
                        <a:highlight>
                          <a:srgbClr val="FFFFFF"/>
                        </a:highlight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609613" y="181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{0D2ED4A4-49C8-4C88-848B-5DD7F19BB836}</a:tableStyleId>
              </a:tblPr>
              <a:tblGrid>
                <a:gridCol w="1911575"/>
                <a:gridCol w="1911575"/>
                <a:gridCol w="1911575"/>
                <a:gridCol w="1911575"/>
              </a:tblGrid>
              <a:tr h="25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Rows</a:t>
                      </a:r>
                      <a:endParaRPr b="1"/>
                    </a:p>
                  </a:txBody>
                  <a:tcPr marT="0" marB="0" marR="0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381,109</a:t>
                      </a:r>
                      <a:endParaRPr b="1"/>
                    </a:p>
                  </a:txBody>
                  <a:tcPr marT="0" marB="0" marR="0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Columns</a:t>
                      </a:r>
                      <a:endParaRPr b="1"/>
                    </a:p>
                  </a:txBody>
                  <a:tcPr marT="0" marB="0" marR="0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12</a:t>
                      </a:r>
                      <a:endParaRPr b="1"/>
                    </a:p>
                  </a:txBody>
                  <a:tcPr marT="0" marB="0" marR="0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7"/>
          <p:cNvSpPr/>
          <p:nvPr/>
        </p:nvSpPr>
        <p:spPr>
          <a:xfrm>
            <a:off x="1859925" y="6378050"/>
            <a:ext cx="765900" cy="354600"/>
          </a:xfrm>
          <a:prstGeom prst="wedgeRoundRectCallout">
            <a:avLst>
              <a:gd fmla="val -31182" name="adj1"/>
              <a:gd fmla="val -8436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Target Variable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Stakeholders in the problem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33400" y="3200400"/>
            <a:ext cx="35877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Company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Targeted marketing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Increase ticket size per customer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Save marketing cost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Know and understand their customers better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712000" y="3200400"/>
            <a:ext cx="35877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Customer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Having multiple services from one company reduces hassel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914" y="1493600"/>
            <a:ext cx="2901874" cy="16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575" y="1661000"/>
            <a:ext cx="258535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2892300" y="2230475"/>
            <a:ext cx="35145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380">
                <a:latin typeface="Merriweather"/>
                <a:ea typeface="Merriweather"/>
                <a:cs typeface="Merriweather"/>
                <a:sym typeface="Merriweather"/>
              </a:rPr>
              <a:t>Exploratory</a:t>
            </a:r>
            <a:r>
              <a:rPr lang="en-US" sz="4380">
                <a:latin typeface="Merriweather"/>
                <a:ea typeface="Merriweather"/>
                <a:cs typeface="Merriweather"/>
                <a:sym typeface="Merriweather"/>
              </a:rPr>
              <a:t> Analysis</a:t>
            </a:r>
            <a:endParaRPr sz="438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5" y="1706000"/>
            <a:ext cx="3591464" cy="22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19475" y="4426425"/>
            <a:ext cx="384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 car owners have less preference to by an insurance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1-2 Year </a:t>
            </a:r>
            <a:r>
              <a:rPr lang="en-US"/>
              <a:t>vehicle</a:t>
            </a:r>
            <a:r>
              <a:rPr lang="en-US"/>
              <a:t> owners are more willing to buy car insurances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5078700" y="4426425"/>
            <a:ext cx="34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Top 9 sales channel which customers prefer to buy insurances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01" y="1454463"/>
            <a:ext cx="3149426" cy="2790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 of Response by Vehicle 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9175"/>
            <a:ext cx="4028351" cy="26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152775" y="4387800"/>
            <a:ext cx="324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People who do not have accidents in the past are unwilling to buy insurances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People who have accidents in the past are willing to buy insurances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875" y="1529175"/>
            <a:ext cx="3670651" cy="23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237475" y="4387800"/>
            <a:ext cx="291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Young people want to buy insurances may because of few driving experiences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40-50 years old people’s responses to purchase insurances are the strongest</a:t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240"/>
              <a:t>Different Responses of People whether they have accidents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variances of annual premium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25904"/>
            <a:ext cx="3571949" cy="22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75" y="1725900"/>
            <a:ext cx="3611121" cy="2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4895000" y="4101425"/>
            <a:ext cx="324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Vehicles which are used more than 2 years have the highest annual payments among other vehicles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968975" y="4109800"/>
            <a:ext cx="3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Elderly people prefer to spend money on their insurances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