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4" r:id="rId2"/>
    <p:sldId id="257" r:id="rId3"/>
    <p:sldId id="261" r:id="rId4"/>
    <p:sldId id="262" r:id="rId5"/>
    <p:sldId id="263"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145"/>
  </p:normalViewPr>
  <p:slideViewPr>
    <p:cSldViewPr snapToGrid="0">
      <p:cViewPr>
        <p:scale>
          <a:sx n="112" d="100"/>
          <a:sy n="112" d="100"/>
        </p:scale>
        <p:origin x="616" y="-1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71336-0840-C44B-81DF-1969109C315C}"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E0B1E-942A-B249-ABF6-10C8AAC2D797}" type="slidenum">
              <a:rPr lang="en-US" smtClean="0"/>
              <a:t>‹#›</a:t>
            </a:fld>
            <a:endParaRPr lang="en-US"/>
          </a:p>
        </p:txBody>
      </p:sp>
    </p:spTree>
    <p:extLst>
      <p:ext uri="{BB962C8B-B14F-4D97-AF65-F5344CB8AC3E}">
        <p14:creationId xmlns:p14="http://schemas.microsoft.com/office/powerpoint/2010/main" val="100879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DE0B1E-942A-B249-ABF6-10C8AAC2D797}" type="slidenum">
              <a:rPr lang="en-US" smtClean="0"/>
              <a:t>5</a:t>
            </a:fld>
            <a:endParaRPr lang="en-US"/>
          </a:p>
        </p:txBody>
      </p:sp>
    </p:spTree>
    <p:extLst>
      <p:ext uri="{BB962C8B-B14F-4D97-AF65-F5344CB8AC3E}">
        <p14:creationId xmlns:p14="http://schemas.microsoft.com/office/powerpoint/2010/main" val="36376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DE0B1E-942A-B249-ABF6-10C8AAC2D797}" type="slidenum">
              <a:rPr lang="en-US" smtClean="0"/>
              <a:t>6</a:t>
            </a:fld>
            <a:endParaRPr lang="en-US"/>
          </a:p>
        </p:txBody>
      </p:sp>
    </p:spTree>
    <p:extLst>
      <p:ext uri="{BB962C8B-B14F-4D97-AF65-F5344CB8AC3E}">
        <p14:creationId xmlns:p14="http://schemas.microsoft.com/office/powerpoint/2010/main" val="45696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16/1/20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16/1/20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16/1/20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16/1/20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47A16B-9AAA-40EB-8DCC-971CE856206E}" type="datetimeFigureOut">
              <a:rPr lang="en-AU" smtClean="0"/>
              <a:t>16/1/20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7A16B-9AAA-40EB-8DCC-971CE856206E}" type="datetimeFigureOut">
              <a:rPr lang="en-AU" smtClean="0"/>
              <a:t>16/1/20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47A16B-9AAA-40EB-8DCC-971CE856206E}" type="datetimeFigureOut">
              <a:rPr lang="en-AU" smtClean="0"/>
              <a:t>16/1/20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7A16B-9AAA-40EB-8DCC-971CE856206E}" type="datetimeFigureOut">
              <a:rPr lang="en-AU" smtClean="0"/>
              <a:t>16/1/20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7A16B-9AAA-40EB-8DCC-971CE856206E}" type="datetimeFigureOut">
              <a:rPr lang="en-AU" smtClean="0"/>
              <a:t>16/1/20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7A16B-9AAA-40EB-8DCC-971CE856206E}" type="datetimeFigureOut">
              <a:rPr lang="en-AU" smtClean="0"/>
              <a:t>16/1/20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7A16B-9AAA-40EB-8DCC-971CE856206E}" type="datetimeFigureOut">
              <a:rPr lang="en-AU" smtClean="0"/>
              <a:t>16/1/20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7A16B-9AAA-40EB-8DCC-971CE856206E}" type="datetimeFigureOut">
              <a:rPr lang="en-AU" smtClean="0"/>
              <a:t>16/1/20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4FA6C-798F-42E8-9F96-7D8E4423D56B}" type="slidenum">
              <a:rPr lang="en-AU" smtClean="0"/>
              <a:t>‹#›</a:t>
            </a:fld>
            <a:endParaRPr lang="en-AU"/>
          </a:p>
        </p:txBody>
      </p:sp>
    </p:spTree>
    <p:extLst>
      <p:ext uri="{BB962C8B-B14F-4D97-AF65-F5344CB8AC3E}">
        <p14:creationId xmlns:p14="http://schemas.microsoft.com/office/powerpoint/2010/main" val="10655640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 Rush Hour</a:t>
            </a:r>
            <a:endParaRPr lang="en-US" dirty="0"/>
          </a:p>
        </p:txBody>
      </p:sp>
      <p:sp>
        <p:nvSpPr>
          <p:cNvPr id="2" name="Content Placeholder 1"/>
          <p:cNvSpPr>
            <a:spLocks noGrp="1"/>
          </p:cNvSpPr>
          <p:nvPr>
            <p:ph idx="1"/>
          </p:nvPr>
        </p:nvSpPr>
        <p:spPr>
          <a:xfrm>
            <a:off x="609600" y="2240280"/>
            <a:ext cx="10408920" cy="3885883"/>
          </a:xfrm>
        </p:spPr>
        <p:txBody>
          <a:bodyPr/>
          <a:lstStyle/>
          <a:p>
            <a:pPr marL="0" indent="0" algn="ctr">
              <a:buNone/>
            </a:pPr>
            <a:endParaRPr lang="en-US" b="1" dirty="0" smtClean="0"/>
          </a:p>
          <a:p>
            <a:pPr marL="0" indent="0" algn="ctr">
              <a:buNone/>
            </a:pPr>
            <a:r>
              <a:rPr lang="en-US" b="1" dirty="0" smtClean="0"/>
              <a:t>Challenge 1 </a:t>
            </a:r>
            <a:r>
              <a:rPr lang="mr-IN" dirty="0" smtClean="0"/>
              <a:t>–</a:t>
            </a:r>
            <a:r>
              <a:rPr lang="en-US" dirty="0" smtClean="0"/>
              <a:t> </a:t>
            </a:r>
            <a:r>
              <a:rPr lang="en-US" dirty="0" err="1" smtClean="0"/>
              <a:t>Radiclean</a:t>
            </a:r>
            <a:endParaRPr lang="en-US" b="1" dirty="0" smtClean="0"/>
          </a:p>
          <a:p>
            <a:pPr marL="0" indent="0" algn="ctr">
              <a:buNone/>
            </a:pPr>
            <a:r>
              <a:rPr lang="en-US" dirty="0" err="1"/>
              <a:t>Haolin</a:t>
            </a:r>
            <a:r>
              <a:rPr lang="en-US" b="1" dirty="0"/>
              <a:t> </a:t>
            </a:r>
            <a:r>
              <a:rPr lang="en-US" b="1" dirty="0" smtClean="0"/>
              <a:t>Wu</a:t>
            </a:r>
          </a:p>
          <a:p>
            <a:pPr marL="0" indent="0" algn="ctr">
              <a:buNone/>
            </a:pPr>
            <a:r>
              <a:rPr lang="en-US" dirty="0" smtClean="0"/>
              <a:t>Bruce</a:t>
            </a:r>
            <a:r>
              <a:rPr lang="en-US" b="1" dirty="0" smtClean="0"/>
              <a:t> How</a:t>
            </a:r>
          </a:p>
          <a:p>
            <a:pPr marL="0" indent="0" algn="ctr">
              <a:buNone/>
            </a:pPr>
            <a:r>
              <a:rPr lang="en-US" dirty="0" err="1" smtClean="0"/>
              <a:t>Shubham</a:t>
            </a:r>
            <a:r>
              <a:rPr lang="en-US" b="1" dirty="0" smtClean="0"/>
              <a:t> </a:t>
            </a:r>
            <a:r>
              <a:rPr lang="en-US" b="1" dirty="0" err="1" smtClean="0"/>
              <a:t>Saxena</a:t>
            </a:r>
            <a:endParaRPr lang="en-US" b="1" dirty="0"/>
          </a:p>
        </p:txBody>
      </p:sp>
    </p:spTree>
    <p:extLst>
      <p:ext uri="{BB962C8B-B14F-4D97-AF65-F5344CB8AC3E}">
        <p14:creationId xmlns:p14="http://schemas.microsoft.com/office/powerpoint/2010/main" val="105332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CC823-4A3B-4A7A-8A80-1D3A61AEC9D0}"/>
              </a:ext>
            </a:extLst>
          </p:cNvPr>
          <p:cNvSpPr>
            <a:spLocks noGrp="1"/>
          </p:cNvSpPr>
          <p:nvPr>
            <p:ph type="title"/>
          </p:nvPr>
        </p:nvSpPr>
        <p:spPr/>
        <p:txBody>
          <a:bodyPr>
            <a:normAutofit/>
          </a:bodyPr>
          <a:lstStyle/>
          <a:p>
            <a:r>
              <a:rPr lang="en-AU" dirty="0"/>
              <a:t>What is the problem</a:t>
            </a:r>
            <a:r>
              <a:rPr lang="en-AU" dirty="0" smtClean="0"/>
              <a:t>?</a:t>
            </a:r>
            <a:endParaRPr lang="en-AU" dirty="0"/>
          </a:p>
        </p:txBody>
      </p:sp>
      <p:sp>
        <p:nvSpPr>
          <p:cNvPr id="3" name="Content Placeholder 2">
            <a:extLst>
              <a:ext uri="{FF2B5EF4-FFF2-40B4-BE49-F238E27FC236}">
                <a16:creationId xmlns:a16="http://schemas.microsoft.com/office/drawing/2014/main" xmlns="" id="{FB210949-06BF-48EB-961C-F2E6E8A2DC9B}"/>
              </a:ext>
            </a:extLst>
          </p:cNvPr>
          <p:cNvSpPr>
            <a:spLocks noGrp="1"/>
          </p:cNvSpPr>
          <p:nvPr>
            <p:ph idx="1"/>
          </p:nvPr>
        </p:nvSpPr>
        <p:spPr>
          <a:xfrm>
            <a:off x="609600" y="1591056"/>
            <a:ext cx="6504877" cy="3823976"/>
          </a:xfrm>
        </p:spPr>
        <p:txBody>
          <a:bodyPr/>
          <a:lstStyle/>
          <a:p>
            <a:endParaRPr lang="en-AU" dirty="0"/>
          </a:p>
          <a:p>
            <a:r>
              <a:rPr lang="en-AU" dirty="0" smtClean="0"/>
              <a:t>Build-up of </a:t>
            </a:r>
            <a:r>
              <a:rPr lang="en-AU" dirty="0"/>
              <a:t>Copper sulphate </a:t>
            </a:r>
            <a:r>
              <a:rPr lang="en-AU" dirty="0" smtClean="0"/>
              <a:t>crystals</a:t>
            </a:r>
          </a:p>
          <a:p>
            <a:endParaRPr lang="en-AU" dirty="0"/>
          </a:p>
          <a:p>
            <a:r>
              <a:rPr lang="en-AU" dirty="0" smtClean="0"/>
              <a:t>Periodic </a:t>
            </a:r>
            <a:r>
              <a:rPr lang="en-AU" dirty="0"/>
              <a:t>maintenance that punches a hole in the bottom line of </a:t>
            </a:r>
            <a:r>
              <a:rPr lang="en-AU" dirty="0" err="1" smtClean="0"/>
              <a:t>NiW</a:t>
            </a:r>
            <a:endParaRPr lang="en-AU" dirty="0" smtClean="0"/>
          </a:p>
          <a:p>
            <a:endParaRPr lang="en-AU" dirty="0"/>
          </a:p>
          <a:p>
            <a:r>
              <a:rPr lang="en-AU" dirty="0"/>
              <a:t>But we couldn’t change the process chemistry.</a:t>
            </a:r>
          </a:p>
          <a:p>
            <a:pPr marL="0" indent="0">
              <a:buNone/>
            </a:pPr>
            <a:endParaRPr lang="en-AU" dirty="0"/>
          </a:p>
          <a:p>
            <a:endParaRPr lang="en-AU" dirty="0"/>
          </a:p>
          <a:p>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442" y="2072454"/>
            <a:ext cx="4456771" cy="3342578"/>
          </a:xfrm>
          <a:prstGeom prst="rect">
            <a:avLst/>
          </a:prstGeom>
        </p:spPr>
      </p:pic>
    </p:spTree>
    <p:extLst>
      <p:ext uri="{BB962C8B-B14F-4D97-AF65-F5344CB8AC3E}">
        <p14:creationId xmlns:p14="http://schemas.microsoft.com/office/powerpoint/2010/main" val="4166174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CC823-4A3B-4A7A-8A80-1D3A61AEC9D0}"/>
              </a:ext>
            </a:extLst>
          </p:cNvPr>
          <p:cNvSpPr>
            <a:spLocks noGrp="1"/>
          </p:cNvSpPr>
          <p:nvPr>
            <p:ph type="title"/>
          </p:nvPr>
        </p:nvSpPr>
        <p:spPr/>
        <p:txBody>
          <a:bodyPr>
            <a:normAutofit/>
          </a:bodyPr>
          <a:lstStyle/>
          <a:p>
            <a:r>
              <a:rPr lang="en-AU" dirty="0" smtClean="0"/>
              <a:t>How our solution works?</a:t>
            </a:r>
            <a:endParaRPr lang="en-AU" dirty="0"/>
          </a:p>
        </p:txBody>
      </p:sp>
      <p:sp>
        <p:nvSpPr>
          <p:cNvPr id="3" name="Content Placeholder 2">
            <a:extLst>
              <a:ext uri="{FF2B5EF4-FFF2-40B4-BE49-F238E27FC236}">
                <a16:creationId xmlns:a16="http://schemas.microsoft.com/office/drawing/2014/main" xmlns="" id="{FB210949-06BF-48EB-961C-F2E6E8A2DC9B}"/>
              </a:ext>
            </a:extLst>
          </p:cNvPr>
          <p:cNvSpPr>
            <a:spLocks noGrp="1"/>
          </p:cNvSpPr>
          <p:nvPr>
            <p:ph idx="1"/>
          </p:nvPr>
        </p:nvSpPr>
        <p:spPr>
          <a:xfrm>
            <a:off x="5077523" y="1591056"/>
            <a:ext cx="6831979" cy="4702375"/>
          </a:xfrm>
        </p:spPr>
        <p:txBody>
          <a:bodyPr/>
          <a:lstStyle/>
          <a:p>
            <a:endParaRPr lang="en-AU" dirty="0" smtClean="0"/>
          </a:p>
          <a:p>
            <a:r>
              <a:rPr lang="en-AU" dirty="0" smtClean="0"/>
              <a:t>Wrap a copper coil carrying a current. </a:t>
            </a:r>
          </a:p>
          <a:p>
            <a:endParaRPr lang="en-AU" dirty="0"/>
          </a:p>
          <a:p>
            <a:r>
              <a:rPr lang="en-AU" dirty="0" smtClean="0"/>
              <a:t>This creates a magnetic flux</a:t>
            </a:r>
          </a:p>
          <a:p>
            <a:endParaRPr lang="en-AU" dirty="0"/>
          </a:p>
          <a:p>
            <a:r>
              <a:rPr lang="en-AU" dirty="0" smtClean="0"/>
              <a:t>The coil exerts a force on the ions inside the pipe</a:t>
            </a:r>
          </a:p>
          <a:p>
            <a:pPr marL="0" indent="0">
              <a:buNone/>
            </a:pPr>
            <a:endParaRPr lang="en-AU" dirty="0"/>
          </a:p>
          <a:p>
            <a:endParaRPr lang="en-AU" dirty="0"/>
          </a:p>
          <a:p>
            <a:endParaRPr lang="en-AU" dirty="0"/>
          </a:p>
        </p:txBody>
      </p:sp>
      <p:pic>
        <p:nvPicPr>
          <p:cNvPr id="4" name="Picture 3">
            <a:extLst>
              <a:ext uri="{FF2B5EF4-FFF2-40B4-BE49-F238E27FC236}">
                <a16:creationId xmlns="" xmlns:a16="http://schemas.microsoft.com/office/drawing/2014/main" id="{8BC423D6-572C-497C-8164-B7D2A8FE48AF}"/>
              </a:ext>
            </a:extLst>
          </p:cNvPr>
          <p:cNvPicPr>
            <a:picLocks noChangeAspect="1"/>
          </p:cNvPicPr>
          <p:nvPr/>
        </p:nvPicPr>
        <p:blipFill rotWithShape="1">
          <a:blip r:embed="rId2">
            <a:extLst>
              <a:ext uri="{28A0092B-C50C-407E-A947-70E740481C1C}">
                <a14:useLocalDpi xmlns:a14="http://schemas.microsoft.com/office/drawing/2010/main" val="0"/>
              </a:ext>
            </a:extLst>
          </a:blip>
          <a:srcRect t="1" r="10483" b="13431"/>
          <a:stretch/>
        </p:blipFill>
        <p:spPr>
          <a:xfrm>
            <a:off x="609600" y="1534590"/>
            <a:ext cx="4029307" cy="4914939"/>
          </a:xfrm>
          <a:prstGeom prst="rect">
            <a:avLst/>
          </a:prstGeom>
        </p:spPr>
      </p:pic>
    </p:spTree>
    <p:extLst>
      <p:ext uri="{BB962C8B-B14F-4D97-AF65-F5344CB8AC3E}">
        <p14:creationId xmlns:p14="http://schemas.microsoft.com/office/powerpoint/2010/main" val="1567266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CC823-4A3B-4A7A-8A80-1D3A61AEC9D0}"/>
              </a:ext>
            </a:extLst>
          </p:cNvPr>
          <p:cNvSpPr>
            <a:spLocks noGrp="1"/>
          </p:cNvSpPr>
          <p:nvPr>
            <p:ph type="title"/>
          </p:nvPr>
        </p:nvSpPr>
        <p:spPr/>
        <p:txBody>
          <a:bodyPr>
            <a:normAutofit/>
          </a:bodyPr>
          <a:lstStyle/>
          <a:p>
            <a:r>
              <a:rPr lang="en-AU" dirty="0" smtClean="0"/>
              <a:t>Advantages</a:t>
            </a:r>
            <a:endParaRPr lang="en-AU" dirty="0"/>
          </a:p>
        </p:txBody>
      </p:sp>
      <p:sp>
        <p:nvSpPr>
          <p:cNvPr id="3" name="Content Placeholder 2">
            <a:extLst>
              <a:ext uri="{FF2B5EF4-FFF2-40B4-BE49-F238E27FC236}">
                <a16:creationId xmlns:a16="http://schemas.microsoft.com/office/drawing/2014/main" xmlns="" id="{FB210949-06BF-48EB-961C-F2E6E8A2DC9B}"/>
              </a:ext>
            </a:extLst>
          </p:cNvPr>
          <p:cNvSpPr>
            <a:spLocks noGrp="1"/>
          </p:cNvSpPr>
          <p:nvPr>
            <p:ph idx="1"/>
          </p:nvPr>
        </p:nvSpPr>
        <p:spPr>
          <a:xfrm>
            <a:off x="609600" y="1591056"/>
            <a:ext cx="10173629" cy="4702375"/>
          </a:xfrm>
        </p:spPr>
        <p:txBody>
          <a:bodyPr>
            <a:normAutofit/>
          </a:bodyPr>
          <a:lstStyle/>
          <a:p>
            <a:endParaRPr lang="en-AU" dirty="0" smtClean="0"/>
          </a:p>
          <a:p>
            <a:r>
              <a:rPr lang="en-AU" dirty="0" smtClean="0"/>
              <a:t>Reduced crystal </a:t>
            </a:r>
            <a:r>
              <a:rPr lang="en-AU" dirty="0" smtClean="0"/>
              <a:t>size</a:t>
            </a:r>
            <a:endParaRPr lang="en-AU" dirty="0" smtClean="0"/>
          </a:p>
          <a:p>
            <a:r>
              <a:rPr lang="en-AU" dirty="0" smtClean="0"/>
              <a:t>Higher turbulence in the </a:t>
            </a:r>
            <a:r>
              <a:rPr lang="en-AU" dirty="0" smtClean="0"/>
              <a:t>pipe</a:t>
            </a:r>
            <a:endParaRPr lang="en-AU" dirty="0"/>
          </a:p>
          <a:p>
            <a:r>
              <a:rPr lang="en-AU" dirty="0" smtClean="0"/>
              <a:t>Higher thermal efficiency of the </a:t>
            </a:r>
            <a:r>
              <a:rPr lang="en-AU" dirty="0" smtClean="0"/>
              <a:t>reboiler</a:t>
            </a:r>
            <a:endParaRPr lang="en-AU" dirty="0" smtClean="0"/>
          </a:p>
          <a:p>
            <a:r>
              <a:rPr lang="en-AU" dirty="0" smtClean="0"/>
              <a:t>Better </a:t>
            </a:r>
            <a:r>
              <a:rPr lang="en-AU" dirty="0" smtClean="0"/>
              <a:t>flow</a:t>
            </a:r>
            <a:endParaRPr lang="en-AU" dirty="0" smtClean="0"/>
          </a:p>
          <a:p>
            <a:r>
              <a:rPr lang="en-AU" dirty="0" smtClean="0"/>
              <a:t>Modular </a:t>
            </a:r>
            <a:r>
              <a:rPr lang="en-AU" dirty="0" smtClean="0"/>
              <a:t>design</a:t>
            </a:r>
          </a:p>
          <a:p>
            <a:endParaRPr lang="en-AU" dirty="0"/>
          </a:p>
          <a:p>
            <a:pPr marL="0" indent="0">
              <a:buNone/>
            </a:pPr>
            <a:r>
              <a:rPr lang="en-AU" b="1" dirty="0" smtClean="0"/>
              <a:t>Has it worked before? </a:t>
            </a:r>
          </a:p>
          <a:p>
            <a:pPr marL="0" indent="0">
              <a:buNone/>
            </a:pPr>
            <a:r>
              <a:rPr lang="en-AU" dirty="0" smtClean="0"/>
              <a:t>Similar applications in water treatment - significant descaling effect</a:t>
            </a:r>
            <a:endParaRPr lang="en-AU" b="1" dirty="0"/>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64768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Analysis</a:t>
            </a:r>
            <a:endParaRPr lang="en-US" dirty="0"/>
          </a:p>
        </p:txBody>
      </p:sp>
      <p:sp>
        <p:nvSpPr>
          <p:cNvPr id="2" name="Content Placeholder 1"/>
          <p:cNvSpPr>
            <a:spLocks noGrp="1"/>
          </p:cNvSpPr>
          <p:nvPr>
            <p:ph idx="1"/>
          </p:nvPr>
        </p:nvSpPr>
        <p:spPr/>
        <p:txBody>
          <a:bodyPr>
            <a:normAutofit/>
          </a:bodyPr>
          <a:lstStyle/>
          <a:p>
            <a:r>
              <a:rPr lang="en-US" dirty="0" smtClean="0"/>
              <a:t>Our system doesn’t have to be kept online at all times</a:t>
            </a:r>
          </a:p>
          <a:p>
            <a:r>
              <a:rPr lang="en-US" dirty="0" smtClean="0"/>
              <a:t>Used data to determine a control system logic </a:t>
            </a:r>
          </a:p>
          <a:p>
            <a:endParaRPr lang="en-US" dirty="0"/>
          </a:p>
          <a:p>
            <a:r>
              <a:rPr lang="en-US" dirty="0" smtClean="0"/>
              <a:t>Key process variables </a:t>
            </a:r>
            <a:r>
              <a:rPr lang="mr-IN" dirty="0" smtClean="0"/>
              <a:t>–</a:t>
            </a:r>
            <a:r>
              <a:rPr lang="en-US" dirty="0" smtClean="0"/>
              <a:t> Temperature &amp; Current</a:t>
            </a:r>
          </a:p>
          <a:p>
            <a:endParaRPr lang="en-US" dirty="0" smtClean="0"/>
          </a:p>
          <a:p>
            <a:r>
              <a:rPr lang="en-US" dirty="0" smtClean="0"/>
              <a:t>Trends we found as crystals increase</a:t>
            </a:r>
          </a:p>
          <a:p>
            <a:pPr lvl="1"/>
            <a:r>
              <a:rPr lang="en-US" dirty="0" err="1" smtClean="0"/>
              <a:t>reboiler’s</a:t>
            </a:r>
            <a:r>
              <a:rPr lang="en-US" dirty="0" smtClean="0"/>
              <a:t> temperature decreases</a:t>
            </a:r>
          </a:p>
          <a:p>
            <a:pPr lvl="1"/>
            <a:r>
              <a:rPr lang="en-AU" dirty="0" smtClean="0"/>
              <a:t>pump’s current increases</a:t>
            </a:r>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158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CBCED65-3912-40A2-A837-57E65E830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74"/>
            <a:ext cx="12192000" cy="6858000"/>
          </a:xfrm>
          <a:prstGeom prst="rect">
            <a:avLst/>
          </a:prstGeom>
        </p:spPr>
      </p:pic>
      <p:sp>
        <p:nvSpPr>
          <p:cNvPr id="3" name="TextBox 2"/>
          <p:cNvSpPr txBox="1"/>
          <p:nvPr/>
        </p:nvSpPr>
        <p:spPr>
          <a:xfrm>
            <a:off x="5452945" y="2419815"/>
            <a:ext cx="1092821" cy="245327"/>
          </a:xfrm>
          <a:prstGeom prst="rect">
            <a:avLst/>
          </a:prstGeom>
          <a:noFill/>
        </p:spPr>
        <p:txBody>
          <a:bodyPr wrap="square" rtlCol="0">
            <a:spAutoFit/>
          </a:bodyPr>
          <a:lstStyle/>
          <a:p>
            <a:r>
              <a:rPr lang="en-US" sz="1000" dirty="0" smtClean="0"/>
              <a:t>Point of interest</a:t>
            </a:r>
            <a:endParaRPr lang="en-US" sz="1000" dirty="0"/>
          </a:p>
        </p:txBody>
      </p:sp>
      <p:sp>
        <p:nvSpPr>
          <p:cNvPr id="6" name="TextBox 5"/>
          <p:cNvSpPr txBox="1"/>
          <p:nvPr/>
        </p:nvSpPr>
        <p:spPr>
          <a:xfrm>
            <a:off x="3497206" y="649912"/>
            <a:ext cx="1361379" cy="461665"/>
          </a:xfrm>
          <a:prstGeom prst="rect">
            <a:avLst/>
          </a:prstGeom>
          <a:noFill/>
        </p:spPr>
        <p:txBody>
          <a:bodyPr wrap="square" rtlCol="0">
            <a:spAutoFit/>
          </a:bodyPr>
          <a:lstStyle/>
          <a:p>
            <a:r>
              <a:rPr lang="en-US" sz="1200" dirty="0" smtClean="0"/>
              <a:t>Ideal time to enable stage one</a:t>
            </a:r>
            <a:endParaRPr lang="en-US" sz="1200" dirty="0"/>
          </a:p>
        </p:txBody>
      </p:sp>
      <p:cxnSp>
        <p:nvCxnSpPr>
          <p:cNvPr id="8" name="Straight Connector 7"/>
          <p:cNvCxnSpPr/>
          <p:nvPr/>
        </p:nvCxnSpPr>
        <p:spPr>
          <a:xfrm flipH="1">
            <a:off x="3943350" y="1031567"/>
            <a:ext cx="4182" cy="7593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EBF0914-114C-4C6B-B6D7-57A83E00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47" y="0"/>
            <a:ext cx="11724059" cy="6858000"/>
          </a:xfrm>
          <a:prstGeom prst="rect">
            <a:avLst/>
          </a:prstGeom>
        </p:spPr>
      </p:pic>
      <p:sp>
        <p:nvSpPr>
          <p:cNvPr id="4" name="TextBox 3"/>
          <p:cNvSpPr txBox="1"/>
          <p:nvPr/>
        </p:nvSpPr>
        <p:spPr>
          <a:xfrm>
            <a:off x="7566286" y="1758622"/>
            <a:ext cx="1361379" cy="461665"/>
          </a:xfrm>
          <a:prstGeom prst="rect">
            <a:avLst/>
          </a:prstGeom>
          <a:noFill/>
        </p:spPr>
        <p:txBody>
          <a:bodyPr wrap="square" rtlCol="0">
            <a:spAutoFit/>
          </a:bodyPr>
          <a:lstStyle/>
          <a:p>
            <a:r>
              <a:rPr lang="en-US" sz="1200" dirty="0" smtClean="0"/>
              <a:t>Ideal time to enable stage one</a:t>
            </a:r>
            <a:endParaRPr lang="en-US" sz="1200" dirty="0"/>
          </a:p>
        </p:txBody>
      </p:sp>
      <p:cxnSp>
        <p:nvCxnSpPr>
          <p:cNvPr id="5" name="Straight Connector 4"/>
          <p:cNvCxnSpPr/>
          <p:nvPr/>
        </p:nvCxnSpPr>
        <p:spPr>
          <a:xfrm flipH="1">
            <a:off x="8012430" y="2140277"/>
            <a:ext cx="4182" cy="7593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84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1000</TotalTime>
  <Words>163</Words>
  <Application>Microsoft Macintosh PowerPoint</Application>
  <PresentationFormat>Widescreen</PresentationFormat>
  <Paragraphs>49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Arial</vt:lpstr>
      <vt:lpstr>Office Theme</vt:lpstr>
      <vt:lpstr>Team - Rush Hour</vt:lpstr>
      <vt:lpstr>What is the problem?</vt:lpstr>
      <vt:lpstr>How our solution works?</vt:lpstr>
      <vt:lpstr>Advantages</vt:lpstr>
      <vt:lpstr>Data Analysis</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were our constraints: 1) We cant change the amount of H2S04 in as we need to maintain the 2:1 raio on the tails end of the pump 2) The H2S04 promotes Sulphate crystal formation  3) We cant change the pressure of the vessel as its mostly stable compared to the feeds 4) We wanted to change as less ammonia would also change salt</dc:title>
  <dc:creator>Shubham Saxena</dc:creator>
  <cp:lastModifiedBy>brucehow219@gmail.com</cp:lastModifiedBy>
  <cp:revision>48</cp:revision>
  <dcterms:created xsi:type="dcterms:W3CDTF">2018-04-14T04:05:53Z</dcterms:created>
  <dcterms:modified xsi:type="dcterms:W3CDTF">2020-01-16T06:04:32Z</dcterms:modified>
</cp:coreProperties>
</file>