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66">
          <p15:clr>
            <a:srgbClr val="9AA0A6"/>
          </p15:clr>
        </p15:guide>
        <p15:guide id="2" pos="194">
          <p15:clr>
            <a:srgbClr val="9AA0A6"/>
          </p15:clr>
        </p15:guide>
        <p15:guide id="3" orient="horz" pos="463">
          <p15:clr>
            <a:srgbClr val="9AA0A6"/>
          </p15:clr>
        </p15:guide>
        <p15:guide id="4" pos="3916">
          <p15:clr>
            <a:srgbClr val="9AA0A6"/>
          </p15:clr>
        </p15:guide>
        <p15:guide id="5" pos="147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D02B4F-3D5D-4E2D-AB6E-498B85CBDD93}">
  <a:tblStyle styleId="{F1D02B4F-3D5D-4E2D-AB6E-498B85CBDD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pos="5566"/>
        <p:guide pos="194"/>
        <p:guide orient="horz" pos="463"/>
        <p:guide pos="3916"/>
        <p:guide pos="14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b92c40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1b92c40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bdd0089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bdd0089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bdd00898a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bdd00898a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d1cfcf6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d1cfcf6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bdd00898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bdd00898a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d1cfcf60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d1cfcf60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bdd00898a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bdd00898a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30400" y="2842900"/>
            <a:ext cx="6283200" cy="792600"/>
          </a:xfrm>
          <a:prstGeom prst="rect">
            <a:avLst/>
          </a:prstGeom>
          <a:solidFill>
            <a:srgbClr val="999999">
              <a:alpha val="63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5345" y="4735601"/>
            <a:ext cx="27792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© Explore Data Science Academy</a:t>
            </a:r>
            <a:endParaRPr sz="1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7" y="0"/>
            <a:ext cx="9141394" cy="514343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43001" y="3025140"/>
            <a:ext cx="6858000" cy="6411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spcFirstLastPara="1" wrap="square" lIns="65100" tIns="65100" rIns="65100" bIns="651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457956" y="4837151"/>
            <a:ext cx="2442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00" tIns="32550" rIns="65100" bIns="32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25426" y="4837151"/>
            <a:ext cx="6232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00" tIns="65100" rIns="65100" bIns="651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1684021" y="3989785"/>
            <a:ext cx="5775900" cy="5250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spcFirstLastPara="1" wrap="square" lIns="65100" tIns="65100" rIns="65100" bIns="65100" anchor="ctr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ctr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ctr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ctr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0D1E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line">
  <p:cSld name="Keylin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225587" y="4744403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Keyline">
  <p:cSld name="1_Keylin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225587" y="4744403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line 1">
  <p:cSld name="Keylin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225587" y="4744403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">
  <p:cSld name="Title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225588" y="854615"/>
            <a:ext cx="8674500" cy="3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225587" y="4744403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line 2">
  <p:cSld name="1_Keyline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225587" y="4744402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line Content">
  <p:cSld name="Keyline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25594" y="118975"/>
            <a:ext cx="43464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3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225589" y="1096083"/>
            <a:ext cx="8709600" cy="3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25589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3"/>
          </p:nvPr>
        </p:nvSpPr>
        <p:spPr>
          <a:xfrm>
            <a:off x="646674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ubTitle" idx="1"/>
          </p:nvPr>
        </p:nvSpPr>
        <p:spPr>
          <a:xfrm>
            <a:off x="1430400" y="2842900"/>
            <a:ext cx="6283200" cy="792600"/>
          </a:xfrm>
          <a:prstGeom prst="rect">
            <a:avLst/>
          </a:prstGeom>
          <a:solidFill>
            <a:srgbClr val="999999">
              <a:alpha val="63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 txBox="1"/>
          <p:nvPr/>
        </p:nvSpPr>
        <p:spPr>
          <a:xfrm>
            <a:off x="175345" y="4735601"/>
            <a:ext cx="27792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© Explore Data Science Academy</a:t>
            </a:r>
            <a:endParaRPr sz="10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7" y="0"/>
            <a:ext cx="9141394" cy="514343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5"/>
          <p:cNvSpPr txBox="1">
            <a:spLocks noGrp="1"/>
          </p:cNvSpPr>
          <p:nvPr>
            <p:ph type="ctrTitle"/>
          </p:nvPr>
        </p:nvSpPr>
        <p:spPr>
          <a:xfrm>
            <a:off x="1143001" y="3025140"/>
            <a:ext cx="6858000" cy="6411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spcFirstLastPara="1" wrap="square" lIns="65100" tIns="65100" rIns="65100" bIns="651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sldNum" idx="12"/>
          </p:nvPr>
        </p:nvSpPr>
        <p:spPr>
          <a:xfrm>
            <a:off x="6457956" y="4837151"/>
            <a:ext cx="2442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00" tIns="32550" rIns="65100" bIns="32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body" idx="1"/>
          </p:nvPr>
        </p:nvSpPr>
        <p:spPr>
          <a:xfrm>
            <a:off x="225426" y="4837151"/>
            <a:ext cx="6232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00" tIns="65100" rIns="65100" bIns="651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body" idx="2"/>
          </p:nvPr>
        </p:nvSpPr>
        <p:spPr>
          <a:xfrm>
            <a:off x="1684021" y="3989785"/>
            <a:ext cx="5775900" cy="525000"/>
          </a:xfrm>
          <a:prstGeom prst="rect">
            <a:avLst/>
          </a:prstGeom>
          <a:solidFill>
            <a:srgbClr val="5AA2AE">
              <a:alpha val="80000"/>
            </a:srgbClr>
          </a:solidFill>
          <a:ln>
            <a:noFill/>
          </a:ln>
        </p:spPr>
        <p:txBody>
          <a:bodyPr spcFirstLastPara="1" wrap="square" lIns="65100" tIns="65100" rIns="65100" bIns="65100" anchor="ctr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ctr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ctr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ctr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0D1ED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90D1ED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line">
  <p:cSld name="Keylin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body" idx="1"/>
          </p:nvPr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ldNum" idx="12"/>
          </p:nvPr>
        </p:nvSpPr>
        <p:spPr>
          <a:xfrm>
            <a:off x="225587" y="4744403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body" idx="2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Keyline">
  <p:cSld name="1_Keylin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37"/>
          <p:cNvGraphicFramePr/>
          <p:nvPr/>
        </p:nvGraphicFramePr>
        <p:xfrm>
          <a:off x="714650" y="10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{F1D02B4F-3D5D-4E2D-AB6E-498B85CBDD93}</a:tableStyleId>
              </a:tblPr>
              <a:tblGrid>
                <a:gridCol w="16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00"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0" name="Google Shape;150;p37"/>
          <p:cNvSpPr/>
          <p:nvPr/>
        </p:nvSpPr>
        <p:spPr>
          <a:xfrm rot="-5400000">
            <a:off x="-1156150" y="2730800"/>
            <a:ext cx="31434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Lesson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51" name="Google Shape;151;p37"/>
          <p:cNvSpPr/>
          <p:nvPr/>
        </p:nvSpPr>
        <p:spPr>
          <a:xfrm rot="-5400000">
            <a:off x="173150" y="4552375"/>
            <a:ext cx="4848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Due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1"/>
          </p:nvPr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sldNum" idx="12"/>
          </p:nvPr>
        </p:nvSpPr>
        <p:spPr>
          <a:xfrm>
            <a:off x="225587" y="4744403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2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line 1">
  <p:cSld name="Keyline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body" idx="1"/>
          </p:nvPr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sldNum" idx="12"/>
          </p:nvPr>
        </p:nvSpPr>
        <p:spPr>
          <a:xfrm>
            <a:off x="225587" y="4744403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2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">
  <p:cSld name="Title Cont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body" idx="1"/>
          </p:nvPr>
        </p:nvSpPr>
        <p:spPr>
          <a:xfrm>
            <a:off x="225588" y="854615"/>
            <a:ext cx="8674500" cy="3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" name="Google Shape;166;p40"/>
          <p:cNvSpPr txBox="1">
            <a:spLocks noGrp="1"/>
          </p:cNvSpPr>
          <p:nvPr>
            <p:ph type="body" idx="2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7" name="Google Shape;167;p40"/>
          <p:cNvSpPr txBox="1">
            <a:spLocks noGrp="1"/>
          </p:cNvSpPr>
          <p:nvPr>
            <p:ph type="sldNum" idx="12"/>
          </p:nvPr>
        </p:nvSpPr>
        <p:spPr>
          <a:xfrm>
            <a:off x="225587" y="4744403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line 2">
  <p:cSld name="1_Keyline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42"/>
          <p:cNvSpPr txBox="1">
            <a:spLocks noGrp="1"/>
          </p:cNvSpPr>
          <p:nvPr>
            <p:ph type="body" idx="1"/>
          </p:nvPr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2" name="Google Shape;172;p42"/>
          <p:cNvSpPr txBox="1">
            <a:spLocks noGrp="1"/>
          </p:cNvSpPr>
          <p:nvPr>
            <p:ph type="sldNum" idx="12"/>
          </p:nvPr>
        </p:nvSpPr>
        <p:spPr>
          <a:xfrm>
            <a:off x="225587" y="4744402"/>
            <a:ext cx="351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"/>
              <a:buNone/>
              <a:defRPr sz="9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42"/>
          <p:cNvSpPr txBox="1">
            <a:spLocks noGrp="1"/>
          </p:cNvSpPr>
          <p:nvPr>
            <p:ph type="body" idx="2"/>
          </p:nvPr>
        </p:nvSpPr>
        <p:spPr>
          <a:xfrm>
            <a:off x="646673" y="4742217"/>
            <a:ext cx="5049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3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3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118233" y="4654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 txBox="1">
            <a:spLocks noGrp="1"/>
          </p:cNvSpPr>
          <p:nvPr>
            <p:ph type="subTitle" idx="1"/>
          </p:nvPr>
        </p:nvSpPr>
        <p:spPr>
          <a:xfrm>
            <a:off x="1430400" y="2842900"/>
            <a:ext cx="62832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/>
              <a:t>Recommended Pacing</a:t>
            </a:r>
            <a:endParaRPr sz="2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/>
          <p:nvPr/>
        </p:nvSpPr>
        <p:spPr>
          <a:xfrm>
            <a:off x="4728275" y="3404800"/>
            <a:ext cx="1478100" cy="1478100"/>
          </a:xfrm>
          <a:prstGeom prst="ellipse">
            <a:avLst/>
          </a:prstGeom>
          <a:solidFill>
            <a:srgbClr val="78909C"/>
          </a:solidFill>
          <a:ln>
            <a:noFill/>
          </a:ln>
          <a:effectLst>
            <a:outerShdw blurRad="228600" dist="76200" dir="2760000" algn="bl" rotWithShape="0">
              <a:srgbClr val="434343">
                <a:alpha val="7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5"/>
          <p:cNvSpPr txBox="1">
            <a:spLocks noGrp="1"/>
          </p:cNvSpPr>
          <p:nvPr>
            <p:ph type="body" idx="2"/>
          </p:nvPr>
        </p:nvSpPr>
        <p:spPr>
          <a:xfrm>
            <a:off x="862231" y="6322956"/>
            <a:ext cx="6732000" cy="3600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91" y="1518252"/>
            <a:ext cx="632148" cy="6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5"/>
          <p:cNvSpPr/>
          <p:nvPr/>
        </p:nvSpPr>
        <p:spPr>
          <a:xfrm>
            <a:off x="742451" y="1175884"/>
            <a:ext cx="426000" cy="426000"/>
          </a:xfrm>
          <a:prstGeom prst="ellipse">
            <a:avLst/>
          </a:prstGeom>
          <a:solidFill>
            <a:srgbClr val="134F5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4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45"/>
          <p:cNvSpPr/>
          <p:nvPr/>
        </p:nvSpPr>
        <p:spPr>
          <a:xfrm>
            <a:off x="1204922" y="1323532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5"/>
          <p:cNvSpPr/>
          <p:nvPr/>
        </p:nvSpPr>
        <p:spPr>
          <a:xfrm>
            <a:off x="1372109" y="1323532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/>
          <p:nvPr/>
        </p:nvSpPr>
        <p:spPr>
          <a:xfrm>
            <a:off x="1539292" y="1323555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195" name="Google Shape;195;p45"/>
          <p:cNvSpPr/>
          <p:nvPr/>
        </p:nvSpPr>
        <p:spPr>
          <a:xfrm>
            <a:off x="1706479" y="1323555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196" name="Google Shape;196;p45"/>
          <p:cNvSpPr/>
          <p:nvPr/>
        </p:nvSpPr>
        <p:spPr>
          <a:xfrm>
            <a:off x="1920153" y="743602"/>
            <a:ext cx="9408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Visual Storytelling</a:t>
            </a:r>
            <a:endParaRPr sz="900" b="1">
              <a:solidFill>
                <a:srgbClr val="76A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45"/>
          <p:cNvSpPr/>
          <p:nvPr/>
        </p:nvSpPr>
        <p:spPr>
          <a:xfrm>
            <a:off x="1873649" y="1175884"/>
            <a:ext cx="426000" cy="426000"/>
          </a:xfrm>
          <a:prstGeom prst="ellipse">
            <a:avLst/>
          </a:prstGeom>
          <a:solidFill>
            <a:srgbClr val="134F5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4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45"/>
          <p:cNvSpPr/>
          <p:nvPr/>
        </p:nvSpPr>
        <p:spPr>
          <a:xfrm>
            <a:off x="2336119" y="1323532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5"/>
          <p:cNvSpPr/>
          <p:nvPr/>
        </p:nvSpPr>
        <p:spPr>
          <a:xfrm>
            <a:off x="2503306" y="1323532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5"/>
          <p:cNvSpPr/>
          <p:nvPr/>
        </p:nvSpPr>
        <p:spPr>
          <a:xfrm>
            <a:off x="2670490" y="1323555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201" name="Google Shape;201;p45"/>
          <p:cNvSpPr/>
          <p:nvPr/>
        </p:nvSpPr>
        <p:spPr>
          <a:xfrm>
            <a:off x="2837677" y="1323555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202" name="Google Shape;202;p45"/>
          <p:cNvSpPr/>
          <p:nvPr/>
        </p:nvSpPr>
        <p:spPr>
          <a:xfrm>
            <a:off x="4131301" y="1166572"/>
            <a:ext cx="426000" cy="426000"/>
          </a:xfrm>
          <a:prstGeom prst="ellipse">
            <a:avLst/>
          </a:prstGeom>
          <a:solidFill>
            <a:srgbClr val="134F5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4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45"/>
          <p:cNvSpPr/>
          <p:nvPr/>
        </p:nvSpPr>
        <p:spPr>
          <a:xfrm>
            <a:off x="4593771" y="1314220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5"/>
          <p:cNvSpPr/>
          <p:nvPr/>
        </p:nvSpPr>
        <p:spPr>
          <a:xfrm>
            <a:off x="742572" y="743576"/>
            <a:ext cx="9408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900" b="1">
              <a:solidFill>
                <a:srgbClr val="76A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5"/>
          <p:cNvSpPr/>
          <p:nvPr/>
        </p:nvSpPr>
        <p:spPr>
          <a:xfrm>
            <a:off x="1893016" y="1689480"/>
            <a:ext cx="10353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91425" anchor="t" anchorCtr="0">
            <a:noAutofit/>
          </a:bodyPr>
          <a:lstStyle/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Fundamentals of visual storytelling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742598" y="1689480"/>
            <a:ext cx="10353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91425" anchor="t" anchorCtr="0">
            <a:noAutofit/>
          </a:bodyPr>
          <a:lstStyle/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Familiarise yourself with what you’ll cover over the next few weeks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Look at your individual project instructions, download the data and look at the problem statement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45"/>
          <p:cNvSpPr/>
          <p:nvPr/>
        </p:nvSpPr>
        <p:spPr>
          <a:xfrm>
            <a:off x="552825" y="4244704"/>
            <a:ext cx="3869100" cy="556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5F1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Collect “BELT POINTS” along the way to level-up!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45"/>
          <p:cNvSpPr/>
          <p:nvPr/>
        </p:nvSpPr>
        <p:spPr>
          <a:xfrm>
            <a:off x="552845" y="3486825"/>
            <a:ext cx="3869100" cy="556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D5F1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Learning activities include videos, interactive tools,  knowledge tests and curated external training.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5"/>
          <p:cNvSpPr/>
          <p:nvPr/>
        </p:nvSpPr>
        <p:spPr>
          <a:xfrm>
            <a:off x="6393872" y="1166560"/>
            <a:ext cx="426000" cy="426000"/>
          </a:xfrm>
          <a:prstGeom prst="ellipse">
            <a:avLst/>
          </a:prstGeom>
          <a:solidFill>
            <a:srgbClr val="134F5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4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45"/>
          <p:cNvSpPr/>
          <p:nvPr/>
        </p:nvSpPr>
        <p:spPr>
          <a:xfrm>
            <a:off x="6856343" y="1314208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5"/>
          <p:cNvSpPr/>
          <p:nvPr/>
        </p:nvSpPr>
        <p:spPr>
          <a:xfrm>
            <a:off x="7023530" y="1314208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5"/>
          <p:cNvSpPr/>
          <p:nvPr/>
        </p:nvSpPr>
        <p:spPr>
          <a:xfrm>
            <a:off x="7190713" y="1314232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213" name="Google Shape;213;p45"/>
          <p:cNvSpPr/>
          <p:nvPr/>
        </p:nvSpPr>
        <p:spPr>
          <a:xfrm>
            <a:off x="7357900" y="1314232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214" name="Google Shape;214;p45"/>
          <p:cNvSpPr/>
          <p:nvPr/>
        </p:nvSpPr>
        <p:spPr>
          <a:xfrm>
            <a:off x="6718502" y="734301"/>
            <a:ext cx="9408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Power BI</a:t>
            </a:r>
            <a:br>
              <a:rPr lang="en" sz="900" b="1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900" b="1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Case Studies </a:t>
            </a:r>
            <a:endParaRPr sz="900" b="1">
              <a:solidFill>
                <a:srgbClr val="76A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45"/>
          <p:cNvSpPr/>
          <p:nvPr/>
        </p:nvSpPr>
        <p:spPr>
          <a:xfrm>
            <a:off x="6718507" y="1680169"/>
            <a:ext cx="9408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91425" anchor="t" anchorCtr="0">
            <a:noAutofit/>
          </a:bodyPr>
          <a:lstStyle/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Case Study Walkthrough: Human Resources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Case Study: Marketing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Case Study: Insurance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45"/>
          <p:cNvSpPr txBox="1">
            <a:spLocks noGrp="1"/>
          </p:cNvSpPr>
          <p:nvPr>
            <p:ph type="title"/>
          </p:nvPr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775" tIns="35900" rIns="71775" bIns="35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Visualisation - Learning Journey</a:t>
            </a:r>
            <a:endParaRPr/>
          </a:p>
        </p:txBody>
      </p:sp>
      <p:pic>
        <p:nvPicPr>
          <p:cNvPr id="217" name="Google Shape;21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600" y="3567074"/>
            <a:ext cx="1731450" cy="1153577"/>
          </a:xfrm>
          <a:prstGeom prst="rect">
            <a:avLst/>
          </a:prstGeom>
          <a:noFill/>
          <a:ln>
            <a:noFill/>
          </a:ln>
          <a:effectLst>
            <a:outerShdw blurRad="228600" dist="228600" dir="4980000" algn="bl" rotWithShape="0">
              <a:srgbClr val="434343">
                <a:alpha val="73000"/>
              </a:srgbClr>
            </a:outerShdw>
          </a:effectLst>
        </p:spPr>
      </p:pic>
      <p:sp>
        <p:nvSpPr>
          <p:cNvPr id="218" name="Google Shape;218;p45"/>
          <p:cNvSpPr/>
          <p:nvPr/>
        </p:nvSpPr>
        <p:spPr>
          <a:xfrm>
            <a:off x="4760959" y="1314220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5"/>
          <p:cNvSpPr/>
          <p:nvPr/>
        </p:nvSpPr>
        <p:spPr>
          <a:xfrm>
            <a:off x="4928142" y="1314244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5"/>
          <p:cNvSpPr/>
          <p:nvPr/>
        </p:nvSpPr>
        <p:spPr>
          <a:xfrm>
            <a:off x="5095329" y="1314244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5"/>
          <p:cNvSpPr/>
          <p:nvPr/>
        </p:nvSpPr>
        <p:spPr>
          <a:xfrm>
            <a:off x="4363340" y="734290"/>
            <a:ext cx="9408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Data in </a:t>
            </a:r>
            <a:endParaRPr sz="900" b="1">
              <a:solidFill>
                <a:srgbClr val="76A5A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Power BI</a:t>
            </a:r>
            <a:endParaRPr sz="900" b="1">
              <a:solidFill>
                <a:srgbClr val="76A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5"/>
          <p:cNvSpPr/>
          <p:nvPr/>
        </p:nvSpPr>
        <p:spPr>
          <a:xfrm>
            <a:off x="4417673" y="1680181"/>
            <a:ext cx="1035300" cy="17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91425" anchor="t" anchorCtr="0">
            <a:noAutofit/>
          </a:bodyPr>
          <a:lstStyle/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Power BI Overview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Loading Data into Power BI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DAX Formulas, Columns and Measures in Power BI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45"/>
          <p:cNvSpPr/>
          <p:nvPr/>
        </p:nvSpPr>
        <p:spPr>
          <a:xfrm>
            <a:off x="5262587" y="1166560"/>
            <a:ext cx="426000" cy="426000"/>
          </a:xfrm>
          <a:prstGeom prst="ellipse">
            <a:avLst/>
          </a:prstGeom>
          <a:solidFill>
            <a:srgbClr val="134F5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400" b="1">
              <a:solidFill>
                <a:srgbClr val="EEEE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5725057" y="1314208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5892244" y="1314208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5"/>
          <p:cNvSpPr/>
          <p:nvPr/>
        </p:nvSpPr>
        <p:spPr>
          <a:xfrm>
            <a:off x="6059428" y="1314232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5"/>
          <p:cNvSpPr/>
          <p:nvPr/>
        </p:nvSpPr>
        <p:spPr>
          <a:xfrm>
            <a:off x="6226615" y="1314232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5"/>
          <p:cNvSpPr/>
          <p:nvPr/>
        </p:nvSpPr>
        <p:spPr>
          <a:xfrm>
            <a:off x="5540921" y="734275"/>
            <a:ext cx="9408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Visuals in Power BI</a:t>
            </a:r>
            <a:endParaRPr sz="900" b="1">
              <a:solidFill>
                <a:srgbClr val="76A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45"/>
          <p:cNvSpPr/>
          <p:nvPr/>
        </p:nvSpPr>
        <p:spPr>
          <a:xfrm>
            <a:off x="5568089" y="1680169"/>
            <a:ext cx="10353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91425" anchor="t" anchorCtr="0">
            <a:noAutofit/>
          </a:bodyPr>
          <a:lstStyle/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Creating Visuals in Power BI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Formatting Visuals in 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Power BI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Power BI and Visualisation Theory MCQ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Dashboard Do’s and Don'ts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45"/>
          <p:cNvSpPr/>
          <p:nvPr/>
        </p:nvSpPr>
        <p:spPr>
          <a:xfrm>
            <a:off x="7525096" y="1175830"/>
            <a:ext cx="426000" cy="426000"/>
          </a:xfrm>
          <a:prstGeom prst="ellipse">
            <a:avLst/>
          </a:prstGeom>
          <a:solidFill>
            <a:srgbClr val="134F5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14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7987567" y="1323478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5"/>
          <p:cNvSpPr/>
          <p:nvPr/>
        </p:nvSpPr>
        <p:spPr>
          <a:xfrm>
            <a:off x="8154754" y="1323478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8321937" y="1323502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234" name="Google Shape;234;p45"/>
          <p:cNvSpPr/>
          <p:nvPr/>
        </p:nvSpPr>
        <p:spPr>
          <a:xfrm>
            <a:off x="8489125" y="1323502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235" name="Google Shape;235;p45"/>
          <p:cNvSpPr/>
          <p:nvPr/>
        </p:nvSpPr>
        <p:spPr>
          <a:xfrm>
            <a:off x="7849727" y="743571"/>
            <a:ext cx="9408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900" b="1">
              <a:solidFill>
                <a:srgbClr val="76A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5"/>
          <p:cNvSpPr/>
          <p:nvPr/>
        </p:nvSpPr>
        <p:spPr>
          <a:xfrm>
            <a:off x="7849732" y="1689439"/>
            <a:ext cx="9408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91425" anchor="t" anchorCtr="0">
            <a:noAutofit/>
          </a:bodyPr>
          <a:lstStyle/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Combine multiple datasets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Create and format the correct visualisation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Mine the report for insights to answer key questions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45"/>
          <p:cNvSpPr/>
          <p:nvPr/>
        </p:nvSpPr>
        <p:spPr>
          <a:xfrm>
            <a:off x="3000101" y="1175910"/>
            <a:ext cx="426000" cy="426000"/>
          </a:xfrm>
          <a:prstGeom prst="ellipse">
            <a:avLst/>
          </a:prstGeom>
          <a:solidFill>
            <a:srgbClr val="134F5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400" b="1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45"/>
          <p:cNvSpPr/>
          <p:nvPr/>
        </p:nvSpPr>
        <p:spPr>
          <a:xfrm>
            <a:off x="3462571" y="1323558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5"/>
          <p:cNvSpPr/>
          <p:nvPr/>
        </p:nvSpPr>
        <p:spPr>
          <a:xfrm>
            <a:off x="3629759" y="1323558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5"/>
          <p:cNvSpPr/>
          <p:nvPr/>
        </p:nvSpPr>
        <p:spPr>
          <a:xfrm>
            <a:off x="3796942" y="1323581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5"/>
          <p:cNvSpPr/>
          <p:nvPr/>
        </p:nvSpPr>
        <p:spPr>
          <a:xfrm>
            <a:off x="3964129" y="1323581"/>
            <a:ext cx="130500" cy="13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5"/>
          <p:cNvSpPr/>
          <p:nvPr/>
        </p:nvSpPr>
        <p:spPr>
          <a:xfrm>
            <a:off x="3232140" y="743628"/>
            <a:ext cx="9408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76A5AF"/>
                </a:solidFill>
                <a:latin typeface="Montserrat"/>
                <a:ea typeface="Montserrat"/>
                <a:cs typeface="Montserrat"/>
                <a:sym typeface="Montserrat"/>
              </a:rPr>
              <a:t>Graphs and Plots</a:t>
            </a:r>
            <a:endParaRPr sz="900" b="1">
              <a:solidFill>
                <a:srgbClr val="76A5A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45"/>
          <p:cNvSpPr/>
          <p:nvPr/>
        </p:nvSpPr>
        <p:spPr>
          <a:xfrm>
            <a:off x="3286473" y="1689518"/>
            <a:ext cx="1035300" cy="17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91425" anchor="t" anchorCtr="0">
            <a:noAutofit/>
          </a:bodyPr>
          <a:lstStyle/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Data Mining with CINDY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Bar chart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Box and whisker plot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Heatmap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36525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45818E"/>
                </a:solidFill>
                <a:latin typeface="Montserrat"/>
                <a:ea typeface="Montserrat"/>
                <a:cs typeface="Montserrat"/>
                <a:sym typeface="Montserrat"/>
              </a:rPr>
              <a:t>Geospatial information</a:t>
            </a:r>
            <a:endParaRPr sz="800">
              <a:solidFill>
                <a:srgbClr val="45818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275" y="3404800"/>
            <a:ext cx="1478100" cy="1478100"/>
          </a:xfrm>
          <a:prstGeom prst="rect">
            <a:avLst/>
          </a:prstGeom>
          <a:noFill/>
          <a:ln>
            <a:noFill/>
          </a:ln>
          <a:effectLst>
            <a:outerShdw blurRad="228600" dist="76200" dir="2760000" algn="bl" rotWithShape="0">
              <a:srgbClr val="434343">
                <a:alpha val="7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/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775" tIns="35900" rIns="71775" bIns="35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8909C"/>
                </a:solidFill>
                <a:latin typeface="Montserrat"/>
                <a:ea typeface="Montserrat"/>
                <a:cs typeface="Montserrat"/>
                <a:sym typeface="Montserrat"/>
              </a:rPr>
              <a:t>Recommended Pacing - Week 1</a:t>
            </a:r>
            <a:endParaRPr sz="1600" b="1">
              <a:solidFill>
                <a:srgbClr val="7890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00" tIns="32550" rIns="65100" bIns="3255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909C"/>
                </a:solidFill>
                <a:latin typeface="Montserrat"/>
                <a:ea typeface="Montserrat"/>
                <a:cs typeface="Montserrat"/>
                <a:sym typeface="Montserrat"/>
              </a:rPr>
              <a:t>Guidance on how to approach the learning activities in this sprint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1" name="Google Shape;251;p46"/>
          <p:cNvGraphicFramePr/>
          <p:nvPr/>
        </p:nvGraphicFramePr>
        <p:xfrm>
          <a:off x="714650" y="1096150"/>
          <a:ext cx="8080125" cy="3898411"/>
        </p:xfrm>
        <a:graphic>
          <a:graphicData uri="http://schemas.openxmlformats.org/drawingml/2006/table">
            <a:tbl>
              <a:tblPr>
                <a:noFill/>
                <a:tableStyleId>{F1D02B4F-3D5D-4E2D-AB6E-498B85CBDD93}</a:tableStyleId>
              </a:tblPr>
              <a:tblGrid>
                <a:gridCol w="16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Orientation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marR="0" lvl="0" indent="-104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 Storytelling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marR="0" lvl="0" indent="-104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 Storytelling [Slides]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Storytelling: Additional Resources Lesson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Mining with CINDY [Slides]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Dashboards and CINDY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ANALYSE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Graphs and Plots: Additional Resources Lesson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i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 Visuals [MCQ]</a:t>
                      </a: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 i="1">
                        <a:solidFill>
                          <a:srgbClr val="99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2" name="Google Shape;252;p46"/>
          <p:cNvSpPr/>
          <p:nvPr/>
        </p:nvSpPr>
        <p:spPr>
          <a:xfrm rot="-5400000">
            <a:off x="-1098400" y="2673000"/>
            <a:ext cx="30279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Lesson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53" name="Google Shape;253;p46"/>
          <p:cNvSpPr/>
          <p:nvPr/>
        </p:nvSpPr>
        <p:spPr>
          <a:xfrm rot="-5400000">
            <a:off x="111350" y="4490575"/>
            <a:ext cx="6084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Due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54" name="Google Shape;254;p46"/>
          <p:cNvSpPr/>
          <p:nvPr/>
        </p:nvSpPr>
        <p:spPr>
          <a:xfrm>
            <a:off x="714650" y="1381900"/>
            <a:ext cx="3220500" cy="292500"/>
          </a:xfrm>
          <a:prstGeom prst="rect">
            <a:avLst/>
          </a:prstGeom>
          <a:solidFill>
            <a:srgbClr val="90D1E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Storytelling</a:t>
            </a:r>
            <a:endParaRPr sz="1500"/>
          </a:p>
        </p:txBody>
      </p:sp>
      <p:sp>
        <p:nvSpPr>
          <p:cNvPr id="255" name="Google Shape;255;p46"/>
          <p:cNvSpPr/>
          <p:nvPr/>
        </p:nvSpPr>
        <p:spPr>
          <a:xfrm>
            <a:off x="5562725" y="1381900"/>
            <a:ext cx="3220500" cy="292500"/>
          </a:xfrm>
          <a:prstGeom prst="rect">
            <a:avLst/>
          </a:prstGeom>
          <a:solidFill>
            <a:srgbClr val="90D1E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sp>
        <p:nvSpPr>
          <p:cNvPr id="256" name="Google Shape;256;p46"/>
          <p:cNvSpPr/>
          <p:nvPr/>
        </p:nvSpPr>
        <p:spPr>
          <a:xfrm>
            <a:off x="3946625" y="1381900"/>
            <a:ext cx="4836600" cy="292500"/>
          </a:xfrm>
          <a:prstGeom prst="rect">
            <a:avLst/>
          </a:prstGeom>
          <a:solidFill>
            <a:srgbClr val="90D1E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Graphs and Plots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/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775" tIns="35900" rIns="71775" bIns="35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8909C"/>
                </a:solidFill>
                <a:latin typeface="Montserrat"/>
                <a:ea typeface="Montserrat"/>
                <a:cs typeface="Montserrat"/>
                <a:sym typeface="Montserrat"/>
              </a:rPr>
              <a:t>Recommended Pacing - Week 2</a:t>
            </a:r>
            <a:endParaRPr sz="1600" b="1">
              <a:solidFill>
                <a:srgbClr val="7890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47"/>
          <p:cNvSpPr txBox="1"/>
          <p:nvPr/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00" tIns="32550" rIns="65100" bIns="3255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909C"/>
                </a:solidFill>
                <a:latin typeface="Montserrat"/>
                <a:ea typeface="Montserrat"/>
                <a:cs typeface="Montserrat"/>
                <a:sym typeface="Montserrat"/>
              </a:rPr>
              <a:t>Guidance on how to approach the learning activities in this sprint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3" name="Google Shape;263;p47"/>
          <p:cNvGraphicFramePr/>
          <p:nvPr/>
        </p:nvGraphicFramePr>
        <p:xfrm>
          <a:off x="714650" y="1096150"/>
          <a:ext cx="8080125" cy="3898411"/>
        </p:xfrm>
        <a:graphic>
          <a:graphicData uri="http://schemas.openxmlformats.org/drawingml/2006/table">
            <a:tbl>
              <a:tblPr>
                <a:noFill/>
                <a:tableStyleId>{F1D02B4F-3D5D-4E2D-AB6E-498B85CBDD93}</a:tableStyleId>
              </a:tblPr>
              <a:tblGrid>
                <a:gridCol w="16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Orientation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Overview Of Power BI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Power BI Overview [Slides]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Load Data Into Power BI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Loading Data into Power BI [Slides]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ANALYSE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DAX Formulas, Columns and Measures in Power BI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DAX Formulas, Columns and Measures [Slides]</a:t>
                      </a: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ANALYSE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in Power BI: Additional Resources Lesson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Creating Visuals in Power BI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visuals Power BI [Slides]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 i="1">
                        <a:solidFill>
                          <a:srgbClr val="99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" name="Google Shape;264;p47"/>
          <p:cNvSpPr/>
          <p:nvPr/>
        </p:nvSpPr>
        <p:spPr>
          <a:xfrm rot="-5400000">
            <a:off x="-1098400" y="2673000"/>
            <a:ext cx="30279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Lesson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65" name="Google Shape;265;p47"/>
          <p:cNvSpPr/>
          <p:nvPr/>
        </p:nvSpPr>
        <p:spPr>
          <a:xfrm rot="-5400000">
            <a:off x="111350" y="4490575"/>
            <a:ext cx="6084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Due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66" name="Google Shape;266;p47"/>
          <p:cNvSpPr/>
          <p:nvPr/>
        </p:nvSpPr>
        <p:spPr>
          <a:xfrm>
            <a:off x="714650" y="1381900"/>
            <a:ext cx="6464100" cy="292500"/>
          </a:xfrm>
          <a:prstGeom prst="rect">
            <a:avLst/>
          </a:prstGeom>
          <a:solidFill>
            <a:srgbClr val="90D1E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in Power BI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7" name="Google Shape;267;p47"/>
          <p:cNvSpPr/>
          <p:nvPr/>
        </p:nvSpPr>
        <p:spPr>
          <a:xfrm>
            <a:off x="7178750" y="1381900"/>
            <a:ext cx="1616100" cy="292500"/>
          </a:xfrm>
          <a:prstGeom prst="rect">
            <a:avLst/>
          </a:prstGeom>
          <a:solidFill>
            <a:srgbClr val="90D1E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Visuals in Power BI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/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775" tIns="35900" rIns="71775" bIns="35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8909C"/>
                </a:solidFill>
                <a:latin typeface="Montserrat"/>
                <a:ea typeface="Montserrat"/>
                <a:cs typeface="Montserrat"/>
                <a:sym typeface="Montserrat"/>
              </a:rPr>
              <a:t>Recommended Pacing - Week 3</a:t>
            </a:r>
            <a:endParaRPr sz="1600" b="1">
              <a:solidFill>
                <a:srgbClr val="7890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8"/>
          <p:cNvSpPr txBox="1"/>
          <p:nvPr/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00" tIns="32550" rIns="65100" bIns="3255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909C"/>
                </a:solidFill>
                <a:latin typeface="Montserrat"/>
                <a:ea typeface="Montserrat"/>
                <a:cs typeface="Montserrat"/>
                <a:sym typeface="Montserrat"/>
              </a:rPr>
              <a:t>Guidance on how to approach the learning activities in this sprint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4" name="Google Shape;274;p48"/>
          <p:cNvGraphicFramePr/>
          <p:nvPr/>
        </p:nvGraphicFramePr>
        <p:xfrm>
          <a:off x="714650" y="1096150"/>
          <a:ext cx="8080125" cy="3898411"/>
        </p:xfrm>
        <a:graphic>
          <a:graphicData uri="http://schemas.openxmlformats.org/drawingml/2006/table">
            <a:tbl>
              <a:tblPr>
                <a:noFill/>
                <a:tableStyleId>{F1D02B4F-3D5D-4E2D-AB6E-498B85CBDD93}</a:tableStyleId>
              </a:tblPr>
              <a:tblGrid>
                <a:gridCol w="16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Orientation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Formatting Visuals In Power BI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Formatting Visuals in Power BI [Slides]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Dashboard Dos and Don’ts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Visuals in Power BI: Additional Resources Lesson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i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Power BI and Visualisation Theory [MCQ]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: Human Resources (Overview) [Slides]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Walkthrough: Human Resources (Problem Statement)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Walkthrough: Human Resources (Features and DAX)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Walkthrough: Human Resources (Visuals in Power BI)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i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: Human Resources [MCQ]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ANALYSE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Power BI Case Studies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: Marketing [Slides]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i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: Marketing [MCQ]</a:t>
                      </a: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b="1" i="1">
                          <a:solidFill>
                            <a:srgbClr val="99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Basic Visuals [MCQ]</a:t>
                      </a: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 i="1">
                        <a:solidFill>
                          <a:srgbClr val="99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" name="Google Shape;275;p48"/>
          <p:cNvSpPr/>
          <p:nvPr/>
        </p:nvSpPr>
        <p:spPr>
          <a:xfrm rot="-5400000">
            <a:off x="-1098400" y="2673000"/>
            <a:ext cx="30279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Lesson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76" name="Google Shape;276;p48"/>
          <p:cNvSpPr/>
          <p:nvPr/>
        </p:nvSpPr>
        <p:spPr>
          <a:xfrm rot="-5400000">
            <a:off x="111350" y="4490575"/>
            <a:ext cx="6084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Due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77" name="Google Shape;277;p48"/>
          <p:cNvSpPr/>
          <p:nvPr/>
        </p:nvSpPr>
        <p:spPr>
          <a:xfrm>
            <a:off x="714650" y="1381888"/>
            <a:ext cx="1616100" cy="292500"/>
          </a:xfrm>
          <a:prstGeom prst="rect">
            <a:avLst/>
          </a:prstGeom>
          <a:solidFill>
            <a:srgbClr val="90D1E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sp>
        <p:nvSpPr>
          <p:cNvPr id="278" name="Google Shape;278;p48"/>
          <p:cNvSpPr/>
          <p:nvPr/>
        </p:nvSpPr>
        <p:spPr>
          <a:xfrm>
            <a:off x="3946700" y="1381900"/>
            <a:ext cx="4804800" cy="292500"/>
          </a:xfrm>
          <a:prstGeom prst="rect">
            <a:avLst/>
          </a:prstGeom>
          <a:solidFill>
            <a:srgbClr val="90D1ED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 BI Case Studies</a:t>
            </a:r>
            <a:endParaRPr/>
          </a:p>
        </p:txBody>
      </p:sp>
      <p:sp>
        <p:nvSpPr>
          <p:cNvPr id="279" name="Google Shape;279;p48"/>
          <p:cNvSpPr/>
          <p:nvPr/>
        </p:nvSpPr>
        <p:spPr>
          <a:xfrm>
            <a:off x="714650" y="1381900"/>
            <a:ext cx="3232200" cy="292500"/>
          </a:xfrm>
          <a:prstGeom prst="rect">
            <a:avLst/>
          </a:prstGeom>
          <a:solidFill>
            <a:srgbClr val="90D1E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Visuals in Power BI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/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775" tIns="35900" rIns="71775" bIns="35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8909C"/>
                </a:solidFill>
                <a:latin typeface="Montserrat"/>
                <a:ea typeface="Montserrat"/>
                <a:cs typeface="Montserrat"/>
                <a:sym typeface="Montserrat"/>
              </a:rPr>
              <a:t>Recommended Pacing - Week 4</a:t>
            </a:r>
            <a:endParaRPr sz="1600" b="1">
              <a:solidFill>
                <a:srgbClr val="7890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9"/>
          <p:cNvSpPr txBox="1"/>
          <p:nvPr/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00" tIns="32550" rIns="65100" bIns="3255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909C"/>
                </a:solidFill>
                <a:latin typeface="Montserrat"/>
                <a:ea typeface="Montserrat"/>
                <a:cs typeface="Montserrat"/>
                <a:sym typeface="Montserrat"/>
              </a:rPr>
              <a:t>Guidance on how to approach the learning activities in this sprint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6" name="Google Shape;286;p49"/>
          <p:cNvGraphicFramePr/>
          <p:nvPr/>
        </p:nvGraphicFramePr>
        <p:xfrm>
          <a:off x="714650" y="1096150"/>
          <a:ext cx="8080125" cy="3898411"/>
        </p:xfrm>
        <a:graphic>
          <a:graphicData uri="http://schemas.openxmlformats.org/drawingml/2006/table">
            <a:tbl>
              <a:tblPr>
                <a:noFill/>
                <a:tableStyleId>{F1D02B4F-3D5D-4E2D-AB6E-498B85CBDD93}</a:tableStyleId>
              </a:tblPr>
              <a:tblGrid>
                <a:gridCol w="16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Orientation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➔"/>
                      </a:pPr>
                      <a:r>
                        <a:rPr lang="en" sz="75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: Insurance [Slides]</a:t>
                      </a: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i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: Insurance [MCQ]</a:t>
                      </a: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ANALYSE</a:t>
                      </a: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i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Visualisation - Predict Questions [MCQ]</a:t>
                      </a: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b="1" i="1">
                          <a:solidFill>
                            <a:srgbClr val="99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Power BI and Visualisation Theory [MCQ]</a:t>
                      </a: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4572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 i="1">
                        <a:solidFill>
                          <a:srgbClr val="99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" name="Google Shape;287;p49"/>
          <p:cNvSpPr/>
          <p:nvPr/>
        </p:nvSpPr>
        <p:spPr>
          <a:xfrm rot="-5400000">
            <a:off x="-1098400" y="2673000"/>
            <a:ext cx="30279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Lesson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88" name="Google Shape;288;p49"/>
          <p:cNvSpPr/>
          <p:nvPr/>
        </p:nvSpPr>
        <p:spPr>
          <a:xfrm rot="-5400000">
            <a:off x="111350" y="4490575"/>
            <a:ext cx="6084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Due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89" name="Google Shape;289;p49"/>
          <p:cNvSpPr/>
          <p:nvPr/>
        </p:nvSpPr>
        <p:spPr>
          <a:xfrm>
            <a:off x="714650" y="1381900"/>
            <a:ext cx="4848000" cy="292500"/>
          </a:xfrm>
          <a:prstGeom prst="rect">
            <a:avLst/>
          </a:prstGeom>
          <a:solidFill>
            <a:srgbClr val="90D1E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 BI Case Studies</a:t>
            </a:r>
            <a:endParaRPr sz="1500"/>
          </a:p>
        </p:txBody>
      </p:sp>
      <p:sp>
        <p:nvSpPr>
          <p:cNvPr id="290" name="Google Shape;290;p49"/>
          <p:cNvSpPr/>
          <p:nvPr/>
        </p:nvSpPr>
        <p:spPr>
          <a:xfrm>
            <a:off x="5562725" y="1381900"/>
            <a:ext cx="3232500" cy="292500"/>
          </a:xfrm>
          <a:prstGeom prst="rect">
            <a:avLst/>
          </a:prstGeom>
          <a:solidFill>
            <a:srgbClr val="90D1E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/>
        </p:nvSpPr>
        <p:spPr>
          <a:xfrm>
            <a:off x="225588" y="118978"/>
            <a:ext cx="8674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775" tIns="35900" rIns="71775" bIns="35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8909C"/>
                </a:solidFill>
                <a:latin typeface="Montserrat"/>
                <a:ea typeface="Montserrat"/>
                <a:cs typeface="Montserrat"/>
                <a:sym typeface="Montserrat"/>
              </a:rPr>
              <a:t>Recommended Pacing - Week 5</a:t>
            </a:r>
            <a:endParaRPr sz="1600" b="1">
              <a:solidFill>
                <a:srgbClr val="7890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50"/>
          <p:cNvSpPr txBox="1"/>
          <p:nvPr/>
        </p:nvSpPr>
        <p:spPr>
          <a:xfrm>
            <a:off x="225588" y="738862"/>
            <a:ext cx="8669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00" tIns="32550" rIns="65100" bIns="3255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8909C"/>
                </a:solidFill>
                <a:latin typeface="Montserrat"/>
                <a:ea typeface="Montserrat"/>
                <a:cs typeface="Montserrat"/>
                <a:sym typeface="Montserrat"/>
              </a:rPr>
              <a:t>Guidance on how to approach the learning activities in this sprint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7" name="Google Shape;297;p50"/>
          <p:cNvGraphicFramePr/>
          <p:nvPr/>
        </p:nvGraphicFramePr>
        <p:xfrm>
          <a:off x="714650" y="1096150"/>
          <a:ext cx="8080125" cy="3868036"/>
        </p:xfrm>
        <a:graphic>
          <a:graphicData uri="http://schemas.openxmlformats.org/drawingml/2006/table">
            <a:tbl>
              <a:tblPr>
                <a:noFill/>
                <a:tableStyleId>{F1D02B4F-3D5D-4E2D-AB6E-498B85CBDD93}</a:tableStyleId>
              </a:tblPr>
              <a:tblGrid>
                <a:gridCol w="16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5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i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400">
                <a:tc>
                  <a:txBody>
                    <a:bodyPr/>
                    <a:lstStyle/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b="1" i="1">
                          <a:solidFill>
                            <a:srgbClr val="99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: Insurance [MCQ]</a:t>
                      </a:r>
                      <a:endParaRPr sz="750" b="1" i="1">
                        <a:solidFill>
                          <a:srgbClr val="99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b="1" i="1">
                          <a:solidFill>
                            <a:srgbClr val="99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: Human Resources  [MCQ]</a:t>
                      </a:r>
                      <a:endParaRPr sz="750" b="1" i="1">
                        <a:solidFill>
                          <a:srgbClr val="99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b="1" i="1">
                          <a:solidFill>
                            <a:srgbClr val="99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 Study : Marketing [MCQ]</a:t>
                      </a:r>
                      <a:endParaRPr sz="750" b="1" i="1">
                        <a:solidFill>
                          <a:srgbClr val="99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1" i="1">
                        <a:solidFill>
                          <a:srgbClr val="99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104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750"/>
                        <a:buFont typeface="Montserrat"/>
                        <a:buChar char="✓"/>
                      </a:pPr>
                      <a:r>
                        <a:rPr lang="en" sz="750" b="1" i="1">
                          <a:solidFill>
                            <a:srgbClr val="99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Visualisation - Predict Questions [MCQ]</a:t>
                      </a:r>
                      <a:endParaRPr sz="750" b="1" i="1">
                        <a:solidFill>
                          <a:srgbClr val="99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19050" marB="19050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8" name="Google Shape;298;p50"/>
          <p:cNvSpPr/>
          <p:nvPr/>
        </p:nvSpPr>
        <p:spPr>
          <a:xfrm rot="-5400000">
            <a:off x="-1098400" y="2673000"/>
            <a:ext cx="30279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Lesson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299" name="Google Shape;299;p50"/>
          <p:cNvSpPr/>
          <p:nvPr/>
        </p:nvSpPr>
        <p:spPr>
          <a:xfrm rot="-5400000">
            <a:off x="48500" y="4427725"/>
            <a:ext cx="734100" cy="445800"/>
          </a:xfrm>
          <a:prstGeom prst="rect">
            <a:avLst/>
          </a:prstGeom>
          <a:solidFill>
            <a:srgbClr val="134F5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Due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300" name="Google Shape;300;p50"/>
          <p:cNvSpPr/>
          <p:nvPr/>
        </p:nvSpPr>
        <p:spPr>
          <a:xfrm>
            <a:off x="714875" y="1381900"/>
            <a:ext cx="8080200" cy="292500"/>
          </a:xfrm>
          <a:prstGeom prst="rect">
            <a:avLst/>
          </a:prstGeom>
          <a:solidFill>
            <a:srgbClr val="90D1ED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On-screen Show (16:9)</PresentationFormat>
  <Paragraphs>196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Simple Light</vt:lpstr>
      <vt:lpstr>Simple Light</vt:lpstr>
      <vt:lpstr>PowerPoint Presentation</vt:lpstr>
      <vt:lpstr>Visualisation - Learning Journey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Kgarimetsa</dc:creator>
  <cp:lastModifiedBy>Bruce</cp:lastModifiedBy>
  <cp:revision>1</cp:revision>
  <dcterms:modified xsi:type="dcterms:W3CDTF">2023-05-08T08:48:21Z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b46fc7-4371-48e9-93c7-9b63f15e4383_Enabled">
    <vt:lpwstr>true</vt:lpwstr>
  </property>
  <property fmtid="{D5CDD505-2E9C-101B-9397-08002B2CF9AE}" pid="3" name="MSIP_Label_8db46fc7-4371-48e9-93c7-9b63f15e4383_SetDate">
    <vt:lpwstr>2023-05-08T08:44:37Z</vt:lpwstr>
  </property>
  <property fmtid="{D5CDD505-2E9C-101B-9397-08002B2CF9AE}" pid="4" name="MSIP_Label_8db46fc7-4371-48e9-93c7-9b63f15e4383_Method">
    <vt:lpwstr>Privileged</vt:lpwstr>
  </property>
  <property fmtid="{D5CDD505-2E9C-101B-9397-08002B2CF9AE}" pid="5" name="MSIP_Label_8db46fc7-4371-48e9-93c7-9b63f15e4383_Name">
    <vt:lpwstr>8db46fc7-4371-48e9-93c7-9b63f15e4383</vt:lpwstr>
  </property>
  <property fmtid="{D5CDD505-2E9C-101B-9397-08002B2CF9AE}" pid="6" name="MSIP_Label_8db46fc7-4371-48e9-93c7-9b63f15e4383_SiteId">
    <vt:lpwstr>4032514a-830a-4f20-9539-81bbc35b3cd9</vt:lpwstr>
  </property>
  <property fmtid="{D5CDD505-2E9C-101B-9397-08002B2CF9AE}" pid="7" name="MSIP_Label_8db46fc7-4371-48e9-93c7-9b63f15e4383_ActionId">
    <vt:lpwstr>597d96f9-3e0a-455a-9fc0-5a3d16e9751e</vt:lpwstr>
  </property>
  <property fmtid="{D5CDD505-2E9C-101B-9397-08002B2CF9AE}" pid="8" name="MSIP_Label_8db46fc7-4371-48e9-93c7-9b63f15e4383_ContentBits">
    <vt:lpwstr>0</vt:lpwstr>
  </property>
</Properties>
</file>