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69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6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0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9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7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8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5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7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3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3C286-D529-4842-9084-B5E384C88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6" r="8610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D7442-C50C-423A-BB8C-368F2CC85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50387"/>
            <a:ext cx="3935501" cy="3531403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</a:rPr>
              <a:t>창의공학설계</a:t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2020</a:t>
            </a:r>
            <a:r>
              <a:rPr lang="ko-KR" altLang="en-US" sz="2000" dirty="0">
                <a:solidFill>
                  <a:schemeClr val="bg1"/>
                </a:solidFill>
              </a:rPr>
              <a:t>년 </a:t>
            </a:r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학기</a:t>
            </a:r>
            <a:br>
              <a:rPr lang="en-US" altLang="ko-KR" sz="3200" dirty="0">
                <a:solidFill>
                  <a:schemeClr val="bg1"/>
                </a:solidFill>
              </a:rPr>
            </a:br>
            <a:br>
              <a:rPr lang="en-US" altLang="ko-KR" sz="3200" dirty="0">
                <a:solidFill>
                  <a:schemeClr val="bg1"/>
                </a:solidFill>
              </a:rPr>
            </a:b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ko-KR" altLang="en-US" sz="3200" dirty="0">
                <a:solidFill>
                  <a:schemeClr val="bg1"/>
                </a:solidFill>
              </a:rPr>
              <a:t>일상어 수식 </a:t>
            </a:r>
            <a:r>
              <a:rPr lang="en-US" sz="3200" dirty="0">
                <a:solidFill>
                  <a:schemeClr val="bg1"/>
                </a:solidFill>
              </a:rPr>
              <a:t>LATEX </a:t>
            </a:r>
            <a:r>
              <a:rPr lang="ko-KR" altLang="en-US" sz="3200" dirty="0">
                <a:solidFill>
                  <a:schemeClr val="bg1"/>
                </a:solidFill>
              </a:rPr>
              <a:t>변환기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00842-8A83-40B9-9C86-5D8BF4D7B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201857-200692</a:t>
            </a:r>
          </a:p>
          <a:p>
            <a:pPr algn="r"/>
            <a:r>
              <a:rPr lang="ko-KR" altLang="en-US" sz="1200">
                <a:solidFill>
                  <a:schemeClr val="bg1"/>
                </a:solidFill>
              </a:rPr>
              <a:t>첨단공학부 김광균 </a:t>
            </a: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7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B278-FB65-4FE6-9DB8-8D1518E2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-616744"/>
            <a:ext cx="11706244" cy="1233488"/>
          </a:xfrm>
        </p:spPr>
        <p:txBody>
          <a:bodyPr/>
          <a:lstStyle/>
          <a:p>
            <a:r>
              <a:rPr lang="en-US" altLang="ko-KR" dirty="0"/>
              <a:t>Main – Latex </a:t>
            </a:r>
            <a:r>
              <a:rPr lang="ko-KR" altLang="en-US" dirty="0"/>
              <a:t>명령어 입력</a:t>
            </a:r>
            <a:r>
              <a:rPr lang="en-US" altLang="ko-KR" dirty="0"/>
              <a:t>(test1)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956D-C8D2-4AD2-B689-B0EFFCED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41A0-3C72-4B8D-9299-B80D290BD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813975"/>
            <a:ext cx="9536005" cy="55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4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B278-FB65-4FE6-9DB8-8D1518E2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-616744"/>
            <a:ext cx="11706244" cy="1233488"/>
          </a:xfrm>
        </p:spPr>
        <p:txBody>
          <a:bodyPr/>
          <a:lstStyle/>
          <a:p>
            <a:r>
              <a:rPr lang="en-US" altLang="ko-KR" dirty="0"/>
              <a:t>Main – Latex </a:t>
            </a:r>
            <a:r>
              <a:rPr lang="ko-KR" altLang="en-US" dirty="0"/>
              <a:t>수식 렌더링</a:t>
            </a:r>
            <a:r>
              <a:rPr lang="en-US" altLang="ko-KR" dirty="0"/>
              <a:t>(test1)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956D-C8D2-4AD2-B689-B0EFFCED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EAA9A-B354-42CB-ACF1-9AD3841F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750619"/>
            <a:ext cx="9848850" cy="535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3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B278-FB65-4FE6-9DB8-8D1518E2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-616744"/>
            <a:ext cx="11706244" cy="1233488"/>
          </a:xfrm>
        </p:spPr>
        <p:txBody>
          <a:bodyPr/>
          <a:lstStyle/>
          <a:p>
            <a:r>
              <a:rPr lang="en-US" altLang="ko-KR" dirty="0"/>
              <a:t>Main – </a:t>
            </a:r>
            <a:r>
              <a:rPr lang="ko-KR" altLang="en-US" dirty="0"/>
              <a:t>수식 최종 출력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956D-C8D2-4AD2-B689-B0EFFCED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54" y="1031958"/>
            <a:ext cx="10240903" cy="5510885"/>
          </a:xfrm>
        </p:spPr>
        <p:txBody>
          <a:bodyPr>
            <a:normAutofit/>
          </a:bodyPr>
          <a:lstStyle/>
          <a:p>
            <a:r>
              <a:rPr lang="en-US" dirty="0"/>
              <a:t>Test1: partial; y; over; partial; x; is; 3x + 6</a:t>
            </a:r>
          </a:p>
          <a:p>
            <a:pPr marL="0" indent="0">
              <a:buNone/>
            </a:pPr>
            <a:r>
              <a:rPr lang="en-US" dirty="0"/>
              <a:t>  	\frac{ \partial{ y } } { \partial{ x } } = 3x + 6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Test2: a; divided by; b</a:t>
            </a:r>
          </a:p>
          <a:p>
            <a:pPr marL="0" indent="0">
              <a:buNone/>
            </a:pPr>
            <a:r>
              <a:rPr lang="en-US" dirty="0"/>
              <a:t>	 \frac{ a } { b }</a:t>
            </a:r>
          </a:p>
          <a:p>
            <a:endParaRPr lang="en-US" dirty="0"/>
          </a:p>
          <a:p>
            <a:r>
              <a:rPr lang="en-US" dirty="0"/>
              <a:t>Test3:  x; dot; times; 3; omega; times; vector; r; divided by; y; equals; a; hat</a:t>
            </a:r>
          </a:p>
          <a:p>
            <a:pPr marL="0" indent="0">
              <a:buNone/>
            </a:pPr>
            <a:r>
              <a:rPr lang="en-US" dirty="0"/>
              <a:t>	 \frac{ \dot{ x } * 3 \omega * \</a:t>
            </a:r>
            <a:r>
              <a:rPr lang="en-US" dirty="0" err="1"/>
              <a:t>vec</a:t>
            </a:r>
            <a:r>
              <a:rPr lang="en-US" dirty="0"/>
              <a:t>{ r } } { y } = \hat{ a 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E4D04-A09C-4B96-B787-878196AB3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222"/>
          <a:stretch/>
        </p:blipFill>
        <p:spPr>
          <a:xfrm>
            <a:off x="1514519" y="2109649"/>
            <a:ext cx="185737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29E7C-FE4B-4051-8CCF-63C24062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29" y="3920765"/>
            <a:ext cx="276225" cy="409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7D1283-A47A-43B4-885E-CB6C93E8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519" y="5526004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3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20776-8CA0-450A-B3E2-6574B497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70DA2-61FD-49FD-9738-E5F60AB1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98" y="-1870815"/>
            <a:ext cx="5090908" cy="2716325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ko-KR" altLang="en-US" sz="4000" spc="750" dirty="0"/>
              <a:t>프로그램</a:t>
            </a:r>
            <a:r>
              <a:rPr lang="en-US" altLang="ko-KR" sz="4000" spc="750" dirty="0"/>
              <a:t>(1)</a:t>
            </a:r>
            <a:endParaRPr lang="en-US" sz="4000" spc="7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D8D7B-D673-44E2-8294-47BCF640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895" y="448900"/>
            <a:ext cx="3094104" cy="2622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3C020-C3DD-40A3-A074-AABBFF645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895" y="3392887"/>
            <a:ext cx="3348990" cy="25703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B3DD4B-6F95-451D-BE63-7357E2BA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8E4464-FC1B-47D2-BBD7-78FD3946E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BB936-A8E1-42F3-9052-CED331E4358B}"/>
              </a:ext>
            </a:extLst>
          </p:cNvPr>
          <p:cNvSpPr txBox="1"/>
          <p:nvPr/>
        </p:nvSpPr>
        <p:spPr>
          <a:xfrm>
            <a:off x="523875" y="1181100"/>
            <a:ext cx="5448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conv0: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dirty="0"/>
              <a:t>숨표 </a:t>
            </a:r>
            <a:r>
              <a:rPr lang="en-US" altLang="ko-KR" dirty="0"/>
              <a:t>‘; ‘</a:t>
            </a:r>
            <a:r>
              <a:rPr lang="ko-KR" altLang="en-US" dirty="0"/>
              <a:t>로 구분한 입력 일상어를 리스트로 변환</a:t>
            </a:r>
            <a:endParaRPr lang="en-US" altLang="ko-KR" dirty="0"/>
          </a:p>
          <a:p>
            <a:pPr marL="342900" indent="-342900">
              <a:buFont typeface="+mj-lt"/>
              <a:buAutoNum type="arabicParenR"/>
            </a:pPr>
            <a:r>
              <a:rPr lang="en-US" altLang="ko-KR" dirty="0"/>
              <a:t>Dictionary</a:t>
            </a:r>
            <a:r>
              <a:rPr lang="ko-KR" altLang="en-US" dirty="0"/>
              <a:t> </a:t>
            </a:r>
            <a:r>
              <a:rPr lang="en-US" altLang="ko-KR" dirty="0"/>
              <a:t>map.py</a:t>
            </a:r>
            <a:r>
              <a:rPr lang="ko-KR" altLang="en-US" dirty="0"/>
              <a:t>참조하여 일상어 </a:t>
            </a:r>
            <a:r>
              <a:rPr lang="en-US" altLang="ko-KR" dirty="0"/>
              <a:t>- </a:t>
            </a:r>
            <a:r>
              <a:rPr lang="ko-KR" altLang="en-US" dirty="0"/>
              <a:t>명령어 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Conv1: </a:t>
            </a:r>
            <a:r>
              <a:rPr lang="ko-KR" altLang="en-US" dirty="0"/>
              <a:t>항의 순서를 바꾸고 </a:t>
            </a:r>
            <a:r>
              <a:rPr lang="en-US" altLang="ko-KR" dirty="0"/>
              <a:t>LATEX </a:t>
            </a:r>
            <a:r>
              <a:rPr lang="ko-KR" altLang="en-US" dirty="0"/>
              <a:t>명령어 완성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a; dot  \dot{a} </a:t>
            </a:r>
          </a:p>
          <a:p>
            <a:endParaRPr lang="en-US" altLang="ko-KR" dirty="0"/>
          </a:p>
          <a:p>
            <a:r>
              <a:rPr lang="en-US" altLang="ko-KR" dirty="0"/>
              <a:t>Conv2: LATEX </a:t>
            </a:r>
            <a:r>
              <a:rPr lang="ko-KR" altLang="en-US" dirty="0"/>
              <a:t>명령어 완성</a:t>
            </a:r>
            <a:endParaRPr lang="en-US" altLang="ko-KR" dirty="0"/>
          </a:p>
          <a:p>
            <a:r>
              <a:rPr lang="en-US" altLang="ko-KR" dirty="0"/>
              <a:t>vector; X </a:t>
            </a:r>
            <a:r>
              <a:rPr lang="en-US" altLang="ko-KR" dirty="0">
                <a:sym typeface="Wingdings" panose="05000000000000000000" pitchFamily="2" charset="2"/>
              </a:rPr>
              <a:t> \</a:t>
            </a:r>
            <a:r>
              <a:rPr lang="en-US" altLang="ko-KR" dirty="0" err="1">
                <a:sym typeface="Wingdings" panose="05000000000000000000" pitchFamily="2" charset="2"/>
              </a:rPr>
              <a:t>vec</a:t>
            </a:r>
            <a:r>
              <a:rPr lang="en-US" altLang="ko-KR" dirty="0">
                <a:sym typeface="Wingdings" panose="05000000000000000000" pitchFamily="2" charset="2"/>
              </a:rPr>
              <a:t>{X}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4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0DA2-61FD-49FD-9738-E5F60AB1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98" y="-1870815"/>
            <a:ext cx="5090908" cy="2716325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ko-KR" altLang="en-US" sz="4000" spc="750" dirty="0"/>
              <a:t>프로그램</a:t>
            </a:r>
            <a:r>
              <a:rPr lang="en-US" altLang="ko-KR" sz="4000" spc="750" dirty="0"/>
              <a:t>(2)</a:t>
            </a:r>
            <a:endParaRPr lang="en-US" sz="4000" spc="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BB936-A8E1-42F3-9052-CED331E4358B}"/>
              </a:ext>
            </a:extLst>
          </p:cNvPr>
          <p:cNvSpPr txBox="1"/>
          <p:nvPr/>
        </p:nvSpPr>
        <p:spPr>
          <a:xfrm>
            <a:off x="523875" y="1181100"/>
            <a:ext cx="5448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Div1: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dirty="0"/>
              <a:t>등호</a:t>
            </a:r>
            <a:r>
              <a:rPr lang="en-US" altLang="ko-KR" dirty="0"/>
              <a:t>‘ = ‘</a:t>
            </a:r>
            <a:r>
              <a:rPr lang="ko-KR" altLang="en-US" dirty="0"/>
              <a:t>가 없는 항의 경우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       </a:t>
            </a:r>
            <a:r>
              <a:rPr lang="ko-KR" altLang="en-US" dirty="0">
                <a:sym typeface="Wingdings" panose="05000000000000000000" pitchFamily="2" charset="2"/>
              </a:rPr>
              <a:t>분수항 도출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등호</a:t>
            </a:r>
            <a:r>
              <a:rPr lang="en-US" altLang="ko-KR" dirty="0"/>
              <a:t>‘ = ‘</a:t>
            </a:r>
            <a:r>
              <a:rPr lang="ko-KR" altLang="en-US" dirty="0"/>
              <a:t>가 있는 수식의 경우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 </a:t>
            </a:r>
            <a:r>
              <a:rPr lang="ko-KR" altLang="en-US" dirty="0">
                <a:sym typeface="Wingdings" panose="05000000000000000000" pitchFamily="2" charset="2"/>
              </a:rPr>
              <a:t>분수 수식 도출</a:t>
            </a:r>
            <a:endParaRPr lang="en-US" altLang="ko-KR" dirty="0"/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B60E9-7416-4DCD-BE6C-583083D5F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75" y="114300"/>
            <a:ext cx="4918853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4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6DFAD-9586-44E2-9D75-E2CF2679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276" y="661358"/>
            <a:ext cx="6692881" cy="3347559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ko-KR" altLang="en-US" sz="4400" spc="750" dirty="0">
                <a:solidFill>
                  <a:schemeClr val="bg1"/>
                </a:solidFill>
              </a:rPr>
              <a:t>감사합니다</a:t>
            </a:r>
            <a:endParaRPr lang="en-US" sz="4400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9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5CC21-0F38-45C0-A290-DFAC3BF3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35" y="295720"/>
            <a:ext cx="9448800" cy="106135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문제점 및 해결방안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5B22-EF39-499C-8197-F0C1E2CA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35" y="1652797"/>
            <a:ext cx="9448800" cy="381274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오늘날 컴퓨터로 수식 입력을 하려면 </a:t>
            </a:r>
            <a:r>
              <a:rPr lang="en-US" altLang="ko-KR" sz="1800" dirty="0"/>
              <a:t>LATEX </a:t>
            </a:r>
            <a:r>
              <a:rPr lang="ko-KR" altLang="en-US" sz="1800" dirty="0"/>
              <a:t>기반 함수 명령어를 알고 있거나 </a:t>
            </a:r>
            <a:br>
              <a:rPr lang="en-US" altLang="ko-KR" sz="1800" dirty="0"/>
            </a:br>
            <a:r>
              <a:rPr lang="ko-KR" altLang="en-US" sz="1800" dirty="0"/>
              <a:t>마우스로 수식입력기 상 수식과 기호를 클릭하여 입력해야 한다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  </a:t>
            </a:r>
            <a:r>
              <a:rPr lang="ko-KR" altLang="en-US" sz="1800" dirty="0"/>
              <a:t>이는 매우 비효율적인 입력 방법이다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인간이 수식을 읽고 말하는 대로 수식을 입력하는 방법을 고안해본다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보다 직관적이고 쉬운 수식 입력기를 만든다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7194-2712-467F-9093-AC6E4020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44" y="-46325"/>
            <a:ext cx="10240903" cy="1233488"/>
          </a:xfrm>
        </p:spPr>
        <p:txBody>
          <a:bodyPr/>
          <a:lstStyle/>
          <a:p>
            <a:r>
              <a:rPr lang="en-US" dirty="0"/>
              <a:t>Latex </a:t>
            </a:r>
            <a:r>
              <a:rPr lang="ko-KR" altLang="en-US" dirty="0"/>
              <a:t>명령어 치환 자연어 수식입력기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01BF-9D6E-4701-8ECC-B7A351B9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" y="1298193"/>
            <a:ext cx="10240903" cy="3956179"/>
          </a:xfrm>
        </p:spPr>
        <p:txBody>
          <a:bodyPr/>
          <a:lstStyle/>
          <a:p>
            <a:r>
              <a:rPr lang="ko-KR" altLang="en-US" dirty="0"/>
              <a:t>수식을 영어로 읽는 그대로 입력을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항의 구분은 우리가 숨표로 구분하듯이 </a:t>
            </a:r>
            <a:r>
              <a:rPr lang="en-US" altLang="ko-KR" dirty="0"/>
              <a:t>‘; ‘</a:t>
            </a:r>
            <a:r>
              <a:rPr lang="ko-KR" altLang="en-US" dirty="0"/>
              <a:t>자로 구분한다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자판 입력의 편의를 고려하여 </a:t>
            </a:r>
            <a:r>
              <a:rPr lang="en-US" altLang="ko-KR" dirty="0"/>
              <a:t>shift </a:t>
            </a:r>
            <a:r>
              <a:rPr lang="ko-KR" altLang="en-US" dirty="0"/>
              <a:t>키는 최대한 적게 사용한다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 ( ) </a:t>
            </a:r>
            <a:r>
              <a:rPr lang="ko-KR" altLang="en-US" dirty="0">
                <a:sym typeface="Wingdings" panose="05000000000000000000" pitchFamily="2" charset="2"/>
              </a:rPr>
              <a:t>괄호항을 읽을 때 우리가 숨표로 구분한다는 점을 착안한다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529ABE-4831-487C-BB29-022DE46D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2" y="3276282"/>
            <a:ext cx="3604335" cy="9954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068827-5D7D-4F5D-B5E0-CDB21B4F5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82" y="1898466"/>
            <a:ext cx="9870824" cy="59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1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293-878F-408B-B068-B705AC48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10" y="170138"/>
            <a:ext cx="10240903" cy="1233488"/>
          </a:xfrm>
        </p:spPr>
        <p:txBody>
          <a:bodyPr/>
          <a:lstStyle/>
          <a:p>
            <a:r>
              <a:rPr lang="ko-KR" altLang="en-US" dirty="0"/>
              <a:t>프로그램 설계 방향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F869-2B67-4A89-8B10-06BD55F3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10" y="1671055"/>
            <a:ext cx="10675398" cy="4339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Dictionary </a:t>
            </a:r>
            <a:r>
              <a:rPr lang="ko-KR" altLang="en-US" dirty="0"/>
              <a:t>자료형으로 일상어와 </a:t>
            </a:r>
            <a:r>
              <a:rPr lang="en-US" altLang="ko-KR" dirty="0"/>
              <a:t>LATEX</a:t>
            </a:r>
            <a:r>
              <a:rPr lang="ko-KR" altLang="en-US" dirty="0"/>
              <a:t>함수 간 </a:t>
            </a:r>
            <a:r>
              <a:rPr lang="en-US" altLang="ko-KR" dirty="0"/>
              <a:t>map </a:t>
            </a:r>
            <a:r>
              <a:rPr lang="ko-KR" altLang="en-US" dirty="0"/>
              <a:t>형성</a:t>
            </a:r>
            <a:endParaRPr lang="en-US" altLang="ko-KR" dirty="0"/>
          </a:p>
          <a:p>
            <a:r>
              <a:rPr lang="ko-KR" altLang="en-US" dirty="0"/>
              <a:t>일상어에서 </a:t>
            </a:r>
            <a:r>
              <a:rPr lang="en-US" altLang="ko-KR" dirty="0"/>
              <a:t>‘</a:t>
            </a:r>
            <a:r>
              <a:rPr lang="ko-KR" altLang="en-US" dirty="0"/>
              <a:t>변수 </a:t>
            </a:r>
            <a:r>
              <a:rPr lang="en-US" altLang="ko-KR" dirty="0"/>
              <a:t>– </a:t>
            </a:r>
            <a:r>
              <a:rPr lang="ko-KR" altLang="en-US" dirty="0"/>
              <a:t>명령어</a:t>
            </a:r>
            <a:r>
              <a:rPr lang="en-US" altLang="ko-KR" dirty="0"/>
              <a:t>’, ‘</a:t>
            </a:r>
            <a:r>
              <a:rPr lang="ko-KR" altLang="en-US" dirty="0"/>
              <a:t>명령어 </a:t>
            </a:r>
            <a:r>
              <a:rPr lang="en-US" altLang="ko-KR" dirty="0"/>
              <a:t>– </a:t>
            </a:r>
            <a:r>
              <a:rPr lang="ko-KR" altLang="en-US" dirty="0"/>
              <a:t>변수</a:t>
            </a:r>
            <a:r>
              <a:rPr lang="en-US" altLang="ko-KR" dirty="0"/>
              <a:t>‘ </a:t>
            </a:r>
            <a:r>
              <a:rPr lang="ko-KR" altLang="en-US" dirty="0"/>
              <a:t>관계를 </a:t>
            </a:r>
            <a:r>
              <a:rPr lang="en-US" altLang="ko-KR" dirty="0"/>
              <a:t>LATEX </a:t>
            </a:r>
            <a:r>
              <a:rPr lang="ko-KR" altLang="en-US" dirty="0"/>
              <a:t>함수 꼴로 치환하는 프로그램 작성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ko-KR" altLang="en-US" dirty="0"/>
              <a:t>예</a:t>
            </a:r>
            <a:r>
              <a:rPr lang="en-US" altLang="ko-KR" dirty="0"/>
              <a:t>) vector; X </a:t>
            </a:r>
            <a:r>
              <a:rPr lang="en-US" altLang="ko-KR" dirty="0">
                <a:sym typeface="Wingdings" panose="05000000000000000000" pitchFamily="2" charset="2"/>
              </a:rPr>
              <a:t> \</a:t>
            </a:r>
            <a:r>
              <a:rPr lang="en-US" altLang="ko-KR" dirty="0" err="1">
                <a:sym typeface="Wingdings" panose="05000000000000000000" pitchFamily="2" charset="2"/>
              </a:rPr>
              <a:t>vec</a:t>
            </a:r>
            <a:r>
              <a:rPr lang="en-US" altLang="ko-KR" dirty="0">
                <a:sym typeface="Wingdings" panose="05000000000000000000" pitchFamily="2" charset="2"/>
              </a:rPr>
              <a:t>{X}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       a; dot  \dot{a} </a:t>
            </a:r>
          </a:p>
          <a:p>
            <a:r>
              <a:rPr lang="ko-KR" altLang="en-US" dirty="0"/>
              <a:t>원활한 분수 표현 위해 나눗셈 표현 프로그램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입력</a:t>
            </a:r>
            <a:r>
              <a:rPr lang="en-US" altLang="ko-KR" dirty="0">
                <a:sym typeface="Wingdings" panose="05000000000000000000" pitchFamily="2" charset="2"/>
              </a:rPr>
              <a:t>: a; divided by; b  </a:t>
            </a:r>
            <a:r>
              <a:rPr lang="ko-KR" altLang="en-US" dirty="0">
                <a:sym typeface="Wingdings" panose="05000000000000000000" pitchFamily="2" charset="2"/>
              </a:rPr>
              <a:t>출력</a:t>
            </a:r>
            <a:r>
              <a:rPr lang="en-US" altLang="ko-KR" dirty="0">
                <a:sym typeface="Wingdings" panose="05000000000000000000" pitchFamily="2" charset="2"/>
              </a:rPr>
              <a:t>: \frac{a} {b}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프로그램 실행 후 수식을 일상어로 입력하면 </a:t>
            </a:r>
            <a:r>
              <a:rPr lang="en-US" altLang="ko-KR" dirty="0">
                <a:sym typeface="Wingdings" panose="05000000000000000000" pitchFamily="2" charset="2"/>
              </a:rPr>
              <a:t>LATEX </a:t>
            </a:r>
            <a:r>
              <a:rPr lang="ko-KR" altLang="en-US" dirty="0">
                <a:sym typeface="Wingdings" panose="05000000000000000000" pitchFamily="2" charset="2"/>
              </a:rPr>
              <a:t>명령어로 출력 후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LATEX</a:t>
            </a:r>
            <a:r>
              <a:rPr lang="ko-KR" altLang="en-US" dirty="0">
                <a:sym typeface="Wingdings" panose="05000000000000000000" pitchFamily="2" charset="2"/>
              </a:rPr>
              <a:t> 수식변환 웹페이지 오픈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이후 사용자가 </a:t>
            </a:r>
            <a:r>
              <a:rPr lang="en-US" altLang="ko-KR" dirty="0">
                <a:sym typeface="Wingdings" panose="05000000000000000000" pitchFamily="2" charset="2"/>
              </a:rPr>
              <a:t>LATEX </a:t>
            </a:r>
            <a:r>
              <a:rPr lang="ko-KR" altLang="en-US" dirty="0">
                <a:sym typeface="Wingdings" panose="05000000000000000000" pitchFamily="2" charset="2"/>
              </a:rPr>
              <a:t>명령어를 복사하여 웹페이지 입력란에 붙여넣고 렌더링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최종 수식 도출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78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605347-2613-41EB-8B87-A77912065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B278-FB65-4FE6-9DB8-8D1518E2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85" y="-655091"/>
            <a:ext cx="6657975" cy="16857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Dictionary 	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956D-C8D2-4AD2-B689-B0EFFCED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85" y="1354921"/>
            <a:ext cx="5155660" cy="3145555"/>
          </a:xfrm>
        </p:spPr>
        <p:txBody>
          <a:bodyPr anchor="t">
            <a:normAutofit/>
          </a:bodyPr>
          <a:lstStyle/>
          <a:p>
            <a:r>
              <a:rPr lang="en-US" sz="1800" dirty="0"/>
              <a:t>LATEX </a:t>
            </a:r>
            <a:r>
              <a:rPr lang="ko-KR" altLang="en-US" sz="1800" dirty="0"/>
              <a:t>명령어와 일상어를 대응하여 </a:t>
            </a:r>
            <a:r>
              <a:rPr lang="en-US" altLang="ko-KR" sz="1800" dirty="0"/>
              <a:t>dictionary</a:t>
            </a:r>
            <a:r>
              <a:rPr lang="ko-KR" altLang="en-US" sz="1800" dirty="0"/>
              <a:t>를 만든다 </a:t>
            </a:r>
            <a:endParaRPr lang="en-US" altLang="ko-KR" sz="1800" dirty="0"/>
          </a:p>
          <a:p>
            <a:r>
              <a:rPr lang="en-US" sz="1800" dirty="0"/>
              <a:t>map.py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AEE1D-6888-4AFE-B702-2C1FE07A6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" r="41336" b="-2"/>
          <a:stretch/>
        </p:blipFill>
        <p:spPr>
          <a:xfrm>
            <a:off x="7103660" y="1"/>
            <a:ext cx="4631140" cy="5745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03C481-2433-4417-965E-BECB9D12A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786A78-84CD-4AC4-B2E4-2BFDC38D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6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B278-FB65-4FE6-9DB8-8D1518E2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-618530"/>
            <a:ext cx="10240903" cy="1233488"/>
          </a:xfrm>
        </p:spPr>
        <p:txBody>
          <a:bodyPr/>
          <a:lstStyle/>
          <a:p>
            <a:r>
              <a:rPr lang="en-US" altLang="ko-KR" dirty="0"/>
              <a:t>Main – </a:t>
            </a:r>
            <a:r>
              <a:rPr lang="ko-KR" altLang="en-US" dirty="0"/>
              <a:t>실행 화면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956D-C8D2-4AD2-B689-B0EFFCED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CAFF7-619A-4E73-9888-68D28B546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703789"/>
            <a:ext cx="10777492" cy="56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7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B278-FB65-4FE6-9DB8-8D1518E2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-616744"/>
            <a:ext cx="10240903" cy="1233488"/>
          </a:xfrm>
        </p:spPr>
        <p:txBody>
          <a:bodyPr/>
          <a:lstStyle/>
          <a:p>
            <a:r>
              <a:rPr lang="en-US" altLang="ko-KR" dirty="0"/>
              <a:t>Main – </a:t>
            </a:r>
            <a:r>
              <a:rPr lang="ko-KR" altLang="en-US" dirty="0"/>
              <a:t>수식 일상어로 입력</a:t>
            </a:r>
            <a:r>
              <a:rPr lang="en-US" altLang="ko-KR" dirty="0"/>
              <a:t>(test1)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956D-C8D2-4AD2-B689-B0EFFCED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852E2-B305-4D69-BDEA-C0A3EA2E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786882"/>
            <a:ext cx="11344275" cy="55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B278-FB65-4FE6-9DB8-8D1518E2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-616744"/>
            <a:ext cx="10240903" cy="1233488"/>
          </a:xfrm>
        </p:spPr>
        <p:txBody>
          <a:bodyPr/>
          <a:lstStyle/>
          <a:p>
            <a:r>
              <a:rPr lang="en-US" altLang="ko-KR" dirty="0"/>
              <a:t>Main – Latex</a:t>
            </a:r>
            <a:r>
              <a:rPr lang="ko-KR" altLang="en-US" dirty="0"/>
              <a:t>명령어 출력</a:t>
            </a:r>
            <a:r>
              <a:rPr lang="en-US" altLang="ko-KR" dirty="0"/>
              <a:t>(test1)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956D-C8D2-4AD2-B689-B0EFFCED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563B5-1BAD-46B0-984F-31663850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786882"/>
            <a:ext cx="11706244" cy="49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4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B278-FB65-4FE6-9DB8-8D1518E2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-616744"/>
            <a:ext cx="11706244" cy="1233488"/>
          </a:xfrm>
        </p:spPr>
        <p:txBody>
          <a:bodyPr/>
          <a:lstStyle/>
          <a:p>
            <a:r>
              <a:rPr lang="en-US" altLang="ko-KR" dirty="0"/>
              <a:t>Main – Latex</a:t>
            </a:r>
            <a:r>
              <a:rPr lang="ko-KR" altLang="en-US" dirty="0"/>
              <a:t>웹페이지 오픈</a:t>
            </a:r>
            <a:r>
              <a:rPr lang="en-US" altLang="ko-KR" dirty="0"/>
              <a:t>(test1)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956D-C8D2-4AD2-B689-B0EFFCED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8D2228-5AD5-4E69-9C7F-2C3FD249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697905"/>
            <a:ext cx="11201400" cy="59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617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490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Avenir Next LT Pro Light</vt:lpstr>
      <vt:lpstr>GradientRiseVTI</vt:lpstr>
      <vt:lpstr>창의공학설계 2020년 1학기   일상어 수식 LATEX 변환기</vt:lpstr>
      <vt:lpstr>문제점 및 해결방안</vt:lpstr>
      <vt:lpstr>Latex 명령어 치환 자연어 수식입력기</vt:lpstr>
      <vt:lpstr>프로그램 설계 방향</vt:lpstr>
      <vt:lpstr>Dictionary  </vt:lpstr>
      <vt:lpstr>Main – 실행 화면</vt:lpstr>
      <vt:lpstr>Main – 수식 일상어로 입력(test1) </vt:lpstr>
      <vt:lpstr>Main – Latex명령어 출력(test1) </vt:lpstr>
      <vt:lpstr>Main – Latex웹페이지 오픈(test1)</vt:lpstr>
      <vt:lpstr>Main – Latex 명령어 입력(test1)</vt:lpstr>
      <vt:lpstr>Main – Latex 수식 렌더링(test1)</vt:lpstr>
      <vt:lpstr>Main – 수식 최종 출력</vt:lpstr>
      <vt:lpstr>프로그램(1)</vt:lpstr>
      <vt:lpstr>프로그램(2)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창의공학설계 2020년 1학기   일상어 수식 LATEX 변환기</dc:title>
  <dc:creator>KIMKWANGKYUN</dc:creator>
  <cp:lastModifiedBy>KIMKWANGKYUN</cp:lastModifiedBy>
  <cp:revision>1</cp:revision>
  <dcterms:created xsi:type="dcterms:W3CDTF">2020-06-20T07:23:43Z</dcterms:created>
  <dcterms:modified xsi:type="dcterms:W3CDTF">2020-06-20T07:36:46Z</dcterms:modified>
</cp:coreProperties>
</file>