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8"/>
  </p:notesMasterIdLst>
  <p:sldIdLst>
    <p:sldId id="258" r:id="rId2"/>
    <p:sldId id="414" r:id="rId3"/>
    <p:sldId id="379" r:id="rId4"/>
    <p:sldId id="678" r:id="rId5"/>
    <p:sldId id="683" r:id="rId6"/>
    <p:sldId id="684" r:id="rId7"/>
    <p:sldId id="685" r:id="rId8"/>
    <p:sldId id="666" r:id="rId9"/>
    <p:sldId id="466" r:id="rId10"/>
    <p:sldId id="679" r:id="rId11"/>
    <p:sldId id="680" r:id="rId12"/>
    <p:sldId id="681" r:id="rId13"/>
    <p:sldId id="676" r:id="rId14"/>
    <p:sldId id="677" r:id="rId15"/>
    <p:sldId id="682" r:id="rId16"/>
    <p:sldId id="637" r:id="rId17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FF0000"/>
    <a:srgbClr val="FFFF00"/>
    <a:srgbClr val="00FF00"/>
    <a:srgbClr val="FF6600"/>
    <a:srgbClr val="CCFF99"/>
    <a:srgbClr val="FFFF66"/>
    <a:srgbClr val="D6E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28" autoAdjust="0"/>
    <p:restoredTop sz="91074" autoAdjust="0"/>
  </p:normalViewPr>
  <p:slideViewPr>
    <p:cSldViewPr>
      <p:cViewPr>
        <p:scale>
          <a:sx n="62" d="100"/>
          <a:sy n="62" d="100"/>
        </p:scale>
        <p:origin x="1230" y="348"/>
      </p:cViewPr>
      <p:guideLst>
        <p:guide orient="horz" pos="206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BFC9A19-3E07-493B-8C20-31C51F28A3C6}" type="datetime1">
              <a:rPr lang="zh-CN" altLang="en-US"/>
              <a:pPr>
                <a:defRPr/>
              </a:pPr>
              <a:t>2018/6/8 Friday</a:t>
            </a:fld>
            <a:endParaRPr lang="zh-CN" altLang="en-US" sz="1200"/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/>
              <a:t>单击此处编辑母版文本样式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/>
              <a:t>第二级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/>
              <a:t>第三级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/>
              <a:t>第四级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noProof="1" dirty="0"/>
            </a:lvl1pPr>
          </a:lstStyle>
          <a:p>
            <a:fld id="{A2661F15-D55E-4059-9BCA-F46C94E886AC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2757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0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6ABE1F4D-7823-4D2C-9B14-101DB4FD09AA}" type="slidenum">
              <a:rPr lang="zh-CN" altLang="en-US" smtClean="0"/>
              <a:pPr>
                <a:buFont typeface="Arial" panose="020B0604020202020204" pitchFamily="34" charset="0"/>
                <a:buChar char="•"/>
              </a:pPr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12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821" y="2130428"/>
            <a:ext cx="8420358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642" y="3886200"/>
            <a:ext cx="6934716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056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214" y="1600203"/>
            <a:ext cx="89155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1085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1649" y="981075"/>
            <a:ext cx="2476070" cy="5145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20" y="981075"/>
            <a:ext cx="7264858" cy="5145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360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214" y="1600203"/>
            <a:ext cx="89155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86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371" y="4406903"/>
            <a:ext cx="842035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371" y="2906713"/>
            <a:ext cx="842035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977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214" y="1600203"/>
            <a:ext cx="437439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4676" y="1600203"/>
            <a:ext cx="437611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3855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14" y="274638"/>
            <a:ext cx="89155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14" y="1535113"/>
            <a:ext cx="437611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14" y="2174875"/>
            <a:ext cx="437611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958" y="1535113"/>
            <a:ext cx="437782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958" y="2174875"/>
            <a:ext cx="437782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1811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6404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46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14" y="908720"/>
            <a:ext cx="3258440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298" y="908723"/>
            <a:ext cx="5538488" cy="52174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214" y="1772816"/>
            <a:ext cx="3258440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155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310" y="4800600"/>
            <a:ext cx="59442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310" y="908722"/>
            <a:ext cx="5944287" cy="38188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310" y="5367338"/>
            <a:ext cx="5944287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704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3" y="333375"/>
            <a:ext cx="29638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2300288" y="6165850"/>
            <a:ext cx="51673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以客户为中心    创造令人尖叫的产品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88" y="981075"/>
            <a:ext cx="9906000" cy="2087563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2016年某某部门预算工作汇报</a:t>
            </a:r>
            <a:br>
              <a:rPr lang="zh-CN" altLang="zh-CN" smtClean="0">
                <a:sym typeface="Calibri" panose="020F0502020204030204" pitchFamily="34" charset="0"/>
              </a:rPr>
            </a:br>
            <a:r>
              <a:rPr lang="zh-CN" altLang="zh-CN" smtClean="0">
                <a:sym typeface="Calibri" panose="020F0502020204030204" pitchFamily="34" charset="0"/>
              </a:rPr>
              <a:t>                                     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>
          <a:solidFill>
            <a:srgbClr val="FF0000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Object 1"/>
          <p:cNvSpPr>
            <a:spLocks noChangeAspect="1" noChangeArrowheads="1"/>
          </p:cNvSpPr>
          <p:nvPr/>
        </p:nvSpPr>
        <p:spPr bwMode="auto">
          <a:xfrm>
            <a:off x="9164638" y="3070225"/>
            <a:ext cx="58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4338" name="TextBox 3"/>
          <p:cNvSpPr>
            <a:spLocks noChangeArrowheads="1"/>
          </p:cNvSpPr>
          <p:nvPr/>
        </p:nvSpPr>
        <p:spPr bwMode="auto">
          <a:xfrm>
            <a:off x="7043738" y="4935538"/>
            <a:ext cx="2473325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姓名</a:t>
            </a: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王新强</a:t>
            </a:r>
          </a:p>
        </p:txBody>
      </p:sp>
      <p:sp>
        <p:nvSpPr>
          <p:cNvPr id="14339" name="矩形 7"/>
          <p:cNvSpPr>
            <a:spLocks noChangeArrowheads="1"/>
          </p:cNvSpPr>
          <p:nvPr/>
        </p:nvSpPr>
        <p:spPr bwMode="auto">
          <a:xfrm>
            <a:off x="0" y="1812925"/>
            <a:ext cx="9906000" cy="24479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47" tIns="45973" rIns="91947" bIns="45973"/>
          <a:lstStyle>
            <a:lvl1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191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191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191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191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54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54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后备人才库工作汇报</a:t>
            </a:r>
          </a:p>
          <a:p>
            <a:endParaRPr lang="zh-CN" altLang="en-US" sz="5400" dirty="0"/>
          </a:p>
        </p:txBody>
      </p:sp>
    </p:spTree>
    <p:custDataLst>
      <p:tags r:id="rId1"/>
    </p:custData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1"/>
          <p:cNvSpPr>
            <a:spLocks noChangeAspect="1" noChangeArrowheads="1"/>
          </p:cNvSpPr>
          <p:nvPr/>
        </p:nvSpPr>
        <p:spPr bwMode="auto">
          <a:xfrm>
            <a:off x="9164638" y="3070225"/>
            <a:ext cx="58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8434" name="AutoShape 9"/>
          <p:cNvSpPr>
            <a:spLocks noChangeArrowheads="1"/>
          </p:cNvSpPr>
          <p:nvPr/>
        </p:nvSpPr>
        <p:spPr bwMode="auto">
          <a:xfrm>
            <a:off x="0" y="1357313"/>
            <a:ext cx="9907588" cy="2232025"/>
          </a:xfrm>
          <a:prstGeom prst="flowChartProces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sym typeface="宋体" panose="02010600030101010101" pitchFamily="2" charset="-122"/>
              </a:rPr>
              <a:t>三</a:t>
            </a:r>
            <a:r>
              <a:rPr lang="zh-CN" altLang="en-US" sz="3200" dirty="0">
                <a:latin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</a:rPr>
              <a:t>45</a:t>
            </a:r>
            <a:r>
              <a:rPr lang="zh-CN" altLang="en-US" sz="3200" dirty="0">
                <a:latin typeface="宋体" panose="02010600030101010101" pitchFamily="2" charset="-122"/>
              </a:rPr>
              <a:t>项技能中自己擅长的，需提升的？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589588" y="3140980"/>
            <a:ext cx="7107672" cy="2951845"/>
          </a:xfrm>
          <a:prstGeom prst="rect">
            <a:avLst/>
          </a:prstGeom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>
                <a:solidFill>
                  <a:srgbClr val="FF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</a:rPr>
              <a:t>需提升</a:t>
            </a:r>
            <a:r>
              <a:rPr lang="zh-CN" altLang="en-US" kern="0" dirty="0" smtClean="0">
                <a:solidFill>
                  <a:schemeClr val="tx1"/>
                </a:solidFill>
              </a:rPr>
              <a:t>：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r>
              <a:rPr lang="en-US" altLang="zh-CN" sz="2800" kern="0" dirty="0">
                <a:solidFill>
                  <a:schemeClr val="tx1"/>
                </a:solidFill>
              </a:rPr>
              <a:t>1</a:t>
            </a:r>
            <a:r>
              <a:rPr lang="en-US" altLang="zh-CN" sz="2800" kern="0" dirty="0" smtClean="0">
                <a:solidFill>
                  <a:schemeClr val="tx1"/>
                </a:solidFill>
              </a:rPr>
              <a:t>. </a:t>
            </a:r>
            <a:r>
              <a:rPr lang="zh-CN" altLang="en-US" sz="2800" kern="0" dirty="0" smtClean="0">
                <a:solidFill>
                  <a:schemeClr val="tx1"/>
                </a:solidFill>
              </a:rPr>
              <a:t>产品制作：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酸奶操作速度</a:t>
            </a:r>
            <a:endParaRPr lang="en-US" altLang="zh-CN" sz="2400" kern="0" dirty="0" smtClean="0">
              <a:solidFill>
                <a:schemeClr val="tx1"/>
              </a:solidFill>
            </a:endParaRPr>
          </a:p>
          <a:p>
            <a:r>
              <a:rPr lang="en-US" altLang="zh-CN" sz="2800" kern="0" dirty="0" smtClean="0">
                <a:solidFill>
                  <a:schemeClr val="tx1"/>
                </a:solidFill>
              </a:rPr>
              <a:t>2. </a:t>
            </a:r>
            <a:r>
              <a:rPr lang="zh-CN" altLang="en-US" sz="2800" kern="0" dirty="0" smtClean="0">
                <a:solidFill>
                  <a:schemeClr val="tx1"/>
                </a:solidFill>
              </a:rPr>
              <a:t>收银操作：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建议性销售</a:t>
            </a:r>
            <a:endParaRPr lang="en-US" altLang="zh-CN" sz="2400" kern="0" dirty="0" smtClean="0">
              <a:solidFill>
                <a:schemeClr val="tx1"/>
              </a:solidFill>
            </a:endParaRPr>
          </a:p>
          <a:p>
            <a:r>
              <a:rPr lang="en-US" altLang="zh-CN" sz="2800" kern="0" dirty="0" smtClean="0">
                <a:solidFill>
                  <a:schemeClr val="tx1"/>
                </a:solidFill>
              </a:rPr>
              <a:t>3. </a:t>
            </a:r>
            <a:r>
              <a:rPr lang="zh-CN" altLang="en-US" sz="2800" kern="0" dirty="0" smtClean="0">
                <a:solidFill>
                  <a:schemeClr val="tx1"/>
                </a:solidFill>
              </a:rPr>
              <a:t>日清日结制度：</a:t>
            </a:r>
            <a:endParaRPr lang="en-US" altLang="zh-CN" sz="2800" kern="0" dirty="0" smtClean="0">
              <a:solidFill>
                <a:schemeClr val="tx1"/>
              </a:solidFill>
            </a:endParaRPr>
          </a:p>
          <a:p>
            <a:r>
              <a:rPr lang="en-US" altLang="zh-CN" sz="2800" kern="0" dirty="0">
                <a:solidFill>
                  <a:schemeClr val="tx1"/>
                </a:solidFill>
              </a:rPr>
              <a:t> </a:t>
            </a:r>
            <a:r>
              <a:rPr lang="en-US" altLang="zh-CN" sz="2800" kern="0" dirty="0" smtClean="0">
                <a:solidFill>
                  <a:schemeClr val="tx1"/>
                </a:solidFill>
              </a:rPr>
              <a:t>   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质量退货，调拨，要货，瓶装拆解，盘点差异</a:t>
            </a:r>
            <a:endParaRPr lang="en-US" altLang="zh-CN" sz="2400" kern="0" dirty="0" smtClean="0">
              <a:solidFill>
                <a:schemeClr val="tx1"/>
              </a:solidFill>
            </a:endParaRPr>
          </a:p>
          <a:p>
            <a:r>
              <a:rPr lang="en-US" altLang="zh-CN" sz="2400" kern="0" dirty="0">
                <a:solidFill>
                  <a:schemeClr val="tx1"/>
                </a:solidFill>
              </a:rPr>
              <a:t> 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kern="0" dirty="0" smtClean="0">
                <a:solidFill>
                  <a:srgbClr val="00B0F0"/>
                </a:solidFill>
              </a:rPr>
              <a:t>登录系统，入库，损益处理，盘点，缴款</a:t>
            </a:r>
            <a:endParaRPr lang="en-US" altLang="zh-CN" sz="2400" kern="0" dirty="0" smtClean="0">
              <a:solidFill>
                <a:srgbClr val="00B0F0"/>
              </a:solidFill>
            </a:endParaRPr>
          </a:p>
          <a:p>
            <a:endParaRPr lang="en-US" altLang="zh-CN" sz="2400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957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1"/>
          <p:cNvSpPr>
            <a:spLocks noChangeAspect="1" noChangeArrowheads="1"/>
          </p:cNvSpPr>
          <p:nvPr/>
        </p:nvSpPr>
        <p:spPr bwMode="auto">
          <a:xfrm>
            <a:off x="9164638" y="3070225"/>
            <a:ext cx="58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9458" name="AutoShape 9"/>
          <p:cNvSpPr>
            <a:spLocks noChangeArrowheads="1"/>
          </p:cNvSpPr>
          <p:nvPr/>
        </p:nvSpPr>
        <p:spPr bwMode="auto">
          <a:xfrm>
            <a:off x="0" y="1357313"/>
            <a:ext cx="9907588" cy="2232025"/>
          </a:xfrm>
          <a:prstGeom prst="flowChartProces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3200">
                <a:latin typeface="宋体" panose="02010600030101010101" pitchFamily="2" charset="-122"/>
              </a:rPr>
              <a:t>四、成为一个优秀店长需要掌握的技能有哪些？</a:t>
            </a:r>
            <a:endParaRPr lang="zh-CN" altLang="en-US" sz="3200" b="1">
              <a:solidFill>
                <a:srgbClr val="00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24838" y="3624830"/>
            <a:ext cx="6257911" cy="2396350"/>
          </a:xfrm>
          <a:prstGeom prst="rect">
            <a:avLst/>
          </a:prstGeom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>
                <a:solidFill>
                  <a:srgbClr val="FF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en-US" altLang="zh-CN" kern="0" dirty="0" smtClean="0"/>
              <a:t>1. </a:t>
            </a:r>
            <a:r>
              <a:rPr lang="zh-CN" altLang="en-US" kern="0" dirty="0"/>
              <a:t>个人</a:t>
            </a:r>
            <a:r>
              <a:rPr lang="zh-CN" altLang="en-US" kern="0" dirty="0" smtClean="0"/>
              <a:t>能力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sz="2400" kern="0" dirty="0" smtClean="0"/>
              <a:t>           </a:t>
            </a:r>
            <a:r>
              <a:rPr lang="zh-CN" altLang="en-US" sz="2400" kern="0" dirty="0" smtClean="0"/>
              <a:t>学习能力</a:t>
            </a:r>
            <a:endParaRPr lang="en-US" altLang="zh-CN" sz="2400" kern="0" dirty="0" smtClean="0"/>
          </a:p>
          <a:p>
            <a:pPr marL="0" indent="0">
              <a:buNone/>
            </a:pPr>
            <a:r>
              <a:rPr lang="zh-CN" altLang="en-US" sz="2400" kern="0" dirty="0" smtClean="0"/>
              <a:t>           执行能力</a:t>
            </a:r>
            <a:endParaRPr lang="en-US" altLang="zh-CN" sz="2400" kern="0" dirty="0"/>
          </a:p>
          <a:p>
            <a:pPr marL="0" indent="0">
              <a:buNone/>
            </a:pPr>
            <a:r>
              <a:rPr lang="en-US" altLang="zh-CN" sz="2400" kern="0" dirty="0" smtClean="0"/>
              <a:t>           </a:t>
            </a:r>
            <a:r>
              <a:rPr lang="zh-CN" altLang="en-US" sz="2400" kern="0" dirty="0" smtClean="0"/>
              <a:t>影响力</a:t>
            </a:r>
            <a:endParaRPr lang="en-US" altLang="zh-CN" sz="2400" kern="0" dirty="0" smtClean="0"/>
          </a:p>
          <a:p>
            <a:pPr marL="0" indent="0">
              <a:buNone/>
            </a:pPr>
            <a:r>
              <a:rPr lang="en-US" altLang="zh-CN" sz="2400" kern="0" dirty="0"/>
              <a:t> </a:t>
            </a:r>
            <a:r>
              <a:rPr lang="en-US" altLang="zh-CN" sz="2400" kern="0" dirty="0" smtClean="0"/>
              <a:t>          </a:t>
            </a:r>
            <a:r>
              <a:rPr lang="zh-CN" altLang="en-US" sz="2400" kern="0" dirty="0" smtClean="0"/>
              <a:t>沟通技巧</a:t>
            </a:r>
            <a:r>
              <a:rPr lang="en-US" altLang="zh-CN" sz="2400" kern="0" dirty="0" smtClean="0"/>
              <a:t> </a:t>
            </a:r>
            <a:endParaRPr lang="en-US" altLang="zh-CN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05929023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1"/>
          <p:cNvSpPr>
            <a:spLocks noChangeAspect="1" noChangeArrowheads="1"/>
          </p:cNvSpPr>
          <p:nvPr/>
        </p:nvSpPr>
        <p:spPr bwMode="auto">
          <a:xfrm>
            <a:off x="9164638" y="3070225"/>
            <a:ext cx="58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9458" name="AutoShape 9"/>
          <p:cNvSpPr>
            <a:spLocks noChangeArrowheads="1"/>
          </p:cNvSpPr>
          <p:nvPr/>
        </p:nvSpPr>
        <p:spPr bwMode="auto">
          <a:xfrm>
            <a:off x="0" y="1357313"/>
            <a:ext cx="9907588" cy="2232025"/>
          </a:xfrm>
          <a:prstGeom prst="flowChartProces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3200">
                <a:latin typeface="宋体" panose="02010600030101010101" pitchFamily="2" charset="-122"/>
              </a:rPr>
              <a:t>四、成为一个优秀店长需要掌握的技能有哪些？</a:t>
            </a:r>
            <a:endParaRPr lang="zh-CN" altLang="en-US" sz="3200" b="1">
              <a:solidFill>
                <a:srgbClr val="00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24838" y="3624830"/>
            <a:ext cx="6257911" cy="2396350"/>
          </a:xfrm>
          <a:prstGeom prst="rect">
            <a:avLst/>
          </a:prstGeom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>
                <a:solidFill>
                  <a:srgbClr val="FF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en-US" altLang="zh-CN" kern="0" dirty="0"/>
              <a:t>2</a:t>
            </a:r>
            <a:r>
              <a:rPr lang="en-US" altLang="zh-CN" kern="0" dirty="0" smtClean="0"/>
              <a:t>. </a:t>
            </a:r>
            <a:r>
              <a:rPr lang="zh-CN" altLang="en-US" kern="0" dirty="0"/>
              <a:t>职业素养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sz="2400" kern="0" dirty="0" smtClean="0"/>
              <a:t>           </a:t>
            </a:r>
            <a:r>
              <a:rPr lang="zh-CN" altLang="en-US" sz="2400" kern="0" dirty="0" smtClean="0"/>
              <a:t>对事业的热爱程度</a:t>
            </a:r>
            <a:endParaRPr lang="en-US" altLang="zh-CN" sz="2400" kern="0" dirty="0" smtClean="0"/>
          </a:p>
          <a:p>
            <a:pPr marL="0" indent="0">
              <a:buNone/>
            </a:pPr>
            <a:r>
              <a:rPr lang="zh-CN" altLang="en-US" sz="2400" kern="0" dirty="0" smtClean="0"/>
              <a:t>           专业度</a:t>
            </a:r>
            <a:endParaRPr lang="en-US" altLang="zh-CN" sz="2400" kern="0" dirty="0"/>
          </a:p>
          <a:p>
            <a:pPr marL="0" indent="0">
              <a:buNone/>
            </a:pPr>
            <a:r>
              <a:rPr lang="en-US" altLang="zh-CN" sz="2400" kern="0" dirty="0" smtClean="0"/>
              <a:t>           </a:t>
            </a:r>
            <a:r>
              <a:rPr lang="zh-CN" altLang="en-US" sz="2400" kern="0" dirty="0"/>
              <a:t>领导能力</a:t>
            </a:r>
            <a:endParaRPr lang="en-US" altLang="zh-CN" sz="2400" kern="0" dirty="0" smtClean="0"/>
          </a:p>
          <a:p>
            <a:pPr marL="0" indent="0">
              <a:buNone/>
            </a:pPr>
            <a:r>
              <a:rPr lang="en-US" altLang="zh-CN" sz="2400" kern="0" dirty="0"/>
              <a:t> </a:t>
            </a:r>
            <a:r>
              <a:rPr lang="en-US" altLang="zh-CN" sz="2400" kern="0" dirty="0" smtClean="0"/>
              <a:t>          </a:t>
            </a:r>
            <a:r>
              <a:rPr lang="zh-CN" altLang="en-US" sz="2400" kern="0" dirty="0" smtClean="0"/>
              <a:t>团队精神</a:t>
            </a:r>
            <a:r>
              <a:rPr lang="en-US" altLang="zh-CN" sz="2400" kern="0" dirty="0" smtClean="0"/>
              <a:t> </a:t>
            </a:r>
            <a:endParaRPr lang="en-US" altLang="zh-CN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423640033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bject 1"/>
          <p:cNvSpPr>
            <a:spLocks noChangeAspect="1" noChangeArrowheads="1"/>
          </p:cNvSpPr>
          <p:nvPr/>
        </p:nvSpPr>
        <p:spPr bwMode="auto">
          <a:xfrm>
            <a:off x="9164638" y="3070225"/>
            <a:ext cx="58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9458" name="AutoShape 9"/>
          <p:cNvSpPr>
            <a:spLocks noChangeArrowheads="1"/>
          </p:cNvSpPr>
          <p:nvPr/>
        </p:nvSpPr>
        <p:spPr bwMode="auto">
          <a:xfrm>
            <a:off x="0" y="1357313"/>
            <a:ext cx="9907588" cy="2232025"/>
          </a:xfrm>
          <a:prstGeom prst="flowChartProces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3200">
                <a:latin typeface="宋体" panose="02010600030101010101" pitchFamily="2" charset="-122"/>
              </a:rPr>
              <a:t>四、成为一个优秀店长需要掌握的技能有哪些？</a:t>
            </a:r>
            <a:endParaRPr lang="zh-CN" altLang="en-US" sz="3200" b="1">
              <a:solidFill>
                <a:srgbClr val="00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24838" y="3624830"/>
            <a:ext cx="6257911" cy="2396350"/>
          </a:xfrm>
          <a:prstGeom prst="rect">
            <a:avLst/>
          </a:prstGeom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>
                <a:solidFill>
                  <a:srgbClr val="FF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en-US" altLang="zh-CN" kern="0" dirty="0" smtClean="0"/>
              <a:t>3.</a:t>
            </a:r>
            <a:r>
              <a:rPr lang="zh-CN" altLang="en-US" kern="0" dirty="0" smtClean="0"/>
              <a:t>自身素质</a:t>
            </a:r>
            <a:endParaRPr lang="en-US" altLang="zh-CN" kern="0" dirty="0"/>
          </a:p>
          <a:p>
            <a:pPr marL="0" indent="0">
              <a:buNone/>
            </a:pPr>
            <a:r>
              <a:rPr lang="zh-CN" altLang="en-US" sz="2400" kern="0" dirty="0" smtClean="0"/>
              <a:t>          热爱与热情</a:t>
            </a:r>
            <a:endParaRPr lang="en-US" altLang="zh-CN" sz="2400" kern="0" dirty="0" smtClean="0"/>
          </a:p>
          <a:p>
            <a:pPr marL="0" indent="0">
              <a:buNone/>
            </a:pPr>
            <a:r>
              <a:rPr lang="zh-CN" altLang="en-US" sz="2400" kern="0" dirty="0" smtClean="0"/>
              <a:t>          自信、自知、自制</a:t>
            </a:r>
            <a:endParaRPr lang="en-US" altLang="zh-CN" sz="2400" kern="0" dirty="0" smtClean="0"/>
          </a:p>
          <a:p>
            <a:pPr marL="0" indent="0">
              <a:buNone/>
            </a:pPr>
            <a:r>
              <a:rPr lang="en-US" altLang="zh-CN" sz="2400" kern="0" dirty="0" smtClean="0"/>
              <a:t>          </a:t>
            </a:r>
            <a:r>
              <a:rPr lang="zh-CN" altLang="en-US" sz="2400" kern="0" dirty="0" smtClean="0"/>
              <a:t>努力和思考相结合</a:t>
            </a:r>
            <a:endParaRPr lang="en-US" altLang="zh-CN" sz="2400" kern="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9"/>
          <p:cNvSpPr>
            <a:spLocks noChangeArrowheads="1"/>
          </p:cNvSpPr>
          <p:nvPr/>
        </p:nvSpPr>
        <p:spPr bwMode="auto">
          <a:xfrm>
            <a:off x="0" y="1357313"/>
            <a:ext cx="9907588" cy="2232025"/>
          </a:xfrm>
          <a:prstGeom prst="flowChartProces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40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五、我为即将成为店长做了哪些准备以及</a:t>
            </a:r>
            <a:r>
              <a:rPr lang="zh-CN" altLang="zh-CN" sz="3200" dirty="0">
                <a:latin typeface="宋体" panose="02010600030101010101" pitchFamily="2" charset="-122"/>
                <a:sym typeface="宋体" panose="02010600030101010101" pitchFamily="2" charset="-122"/>
              </a:rPr>
              <a:t>职业规划</a:t>
            </a:r>
            <a:endParaRPr lang="zh-CN" altLang="zh-CN" sz="3200" dirty="0">
              <a:latin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24838" y="3356995"/>
            <a:ext cx="6257911" cy="2880200"/>
          </a:xfrm>
          <a:prstGeom prst="rect">
            <a:avLst/>
          </a:prstGeom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>
                <a:solidFill>
                  <a:srgbClr val="FF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zh-CN" altLang="en-US" kern="0" dirty="0" smtClean="0"/>
              <a:t>准备</a:t>
            </a:r>
            <a:endParaRPr lang="en-US" altLang="zh-CN" kern="0" dirty="0" smtClean="0"/>
          </a:p>
          <a:p>
            <a:r>
              <a:rPr lang="en-US" altLang="zh-CN" kern="0" dirty="0" smtClean="0"/>
              <a:t>     </a:t>
            </a:r>
            <a:r>
              <a:rPr lang="zh-CN" altLang="en-US" kern="0" dirty="0"/>
              <a:t>门</a:t>
            </a:r>
            <a:r>
              <a:rPr lang="zh-CN" altLang="en-US" kern="0" dirty="0" smtClean="0"/>
              <a:t>店基础经营</a:t>
            </a:r>
            <a:endParaRPr lang="en-US" altLang="zh-CN" kern="0" dirty="0" smtClean="0"/>
          </a:p>
          <a:p>
            <a:r>
              <a:rPr lang="en-US" altLang="zh-CN" kern="0" dirty="0"/>
              <a:t> </a:t>
            </a:r>
            <a:r>
              <a:rPr lang="en-US" altLang="zh-CN" kern="0" dirty="0" smtClean="0"/>
              <a:t>    </a:t>
            </a:r>
            <a:r>
              <a:rPr lang="zh-CN" altLang="en-US" kern="0" dirty="0" smtClean="0"/>
              <a:t>必要的知识储备</a:t>
            </a:r>
            <a:endParaRPr lang="en-US" altLang="zh-CN" kern="0" dirty="0" smtClean="0"/>
          </a:p>
          <a:p>
            <a:r>
              <a:rPr lang="en-US" altLang="zh-CN" kern="0" dirty="0" smtClean="0"/>
              <a:t>     </a:t>
            </a:r>
            <a:r>
              <a:rPr lang="zh-CN" altLang="en-US" kern="0" dirty="0" smtClean="0"/>
              <a:t>良好的心态</a:t>
            </a:r>
            <a:endParaRPr lang="en-US" altLang="zh-CN" kern="0" dirty="0" smtClean="0"/>
          </a:p>
          <a:p>
            <a:endParaRPr lang="en-US" altLang="zh-CN" kern="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bject 1"/>
          <p:cNvSpPr>
            <a:spLocks noChangeAspect="1" noChangeArrowheads="1"/>
          </p:cNvSpPr>
          <p:nvPr/>
        </p:nvSpPr>
        <p:spPr bwMode="auto">
          <a:xfrm>
            <a:off x="9164638" y="3070225"/>
            <a:ext cx="58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20482" name="AutoShape 9"/>
          <p:cNvSpPr>
            <a:spLocks noChangeArrowheads="1"/>
          </p:cNvSpPr>
          <p:nvPr/>
        </p:nvSpPr>
        <p:spPr bwMode="auto">
          <a:xfrm>
            <a:off x="0" y="1357313"/>
            <a:ext cx="9907588" cy="2232025"/>
          </a:xfrm>
          <a:prstGeom prst="flowChartProces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40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五、我为即将成为店长做了哪些准备以及</a:t>
            </a:r>
            <a:r>
              <a:rPr lang="zh-CN" altLang="zh-CN" sz="3200" dirty="0">
                <a:latin typeface="宋体" panose="02010600030101010101" pitchFamily="2" charset="-122"/>
                <a:sym typeface="宋体" panose="02010600030101010101" pitchFamily="2" charset="-122"/>
              </a:rPr>
              <a:t>职业规划</a:t>
            </a:r>
            <a:endParaRPr lang="zh-CN" altLang="zh-CN" sz="3200" dirty="0">
              <a:latin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24838" y="3284990"/>
            <a:ext cx="6257911" cy="2756375"/>
          </a:xfrm>
          <a:prstGeom prst="rect">
            <a:avLst/>
          </a:prstGeom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>
                <a:solidFill>
                  <a:srgbClr val="FF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zh-CN" altLang="en-US" kern="0" dirty="0"/>
              <a:t>职业</a:t>
            </a:r>
            <a:r>
              <a:rPr lang="zh-CN" altLang="en-US" kern="0" dirty="0" smtClean="0"/>
              <a:t>规划</a:t>
            </a:r>
            <a:endParaRPr lang="en-US" altLang="zh-CN" kern="0" dirty="0"/>
          </a:p>
          <a:p>
            <a:pPr marL="0" indent="0">
              <a:buNone/>
            </a:pPr>
            <a:r>
              <a:rPr lang="en-US" altLang="zh-CN" sz="2400" kern="0" dirty="0" smtClean="0"/>
              <a:t>     08</a:t>
            </a:r>
            <a:r>
              <a:rPr lang="zh-CN" altLang="en-US" sz="2400" kern="0" dirty="0" smtClean="0"/>
              <a:t>月</a:t>
            </a:r>
            <a:r>
              <a:rPr lang="en-US" altLang="zh-CN" sz="2400" kern="0" dirty="0" smtClean="0"/>
              <a:t>—09</a:t>
            </a:r>
            <a:r>
              <a:rPr lang="zh-CN" altLang="en-US" sz="2400" kern="0" dirty="0" smtClean="0"/>
              <a:t>月           考值班店长</a:t>
            </a:r>
            <a:endParaRPr lang="en-US" altLang="zh-CN" sz="2400" kern="0" dirty="0" smtClean="0"/>
          </a:p>
          <a:p>
            <a:pPr marL="0" indent="0">
              <a:buNone/>
            </a:pPr>
            <a:r>
              <a:rPr lang="en-US" altLang="zh-CN" sz="2400" kern="0" dirty="0"/>
              <a:t> </a:t>
            </a:r>
            <a:r>
              <a:rPr lang="en-US" altLang="zh-CN" sz="2400" kern="0" dirty="0" smtClean="0"/>
              <a:t>    10</a:t>
            </a:r>
            <a:r>
              <a:rPr lang="zh-CN" altLang="en-US" sz="2400" kern="0" dirty="0" smtClean="0"/>
              <a:t>月</a:t>
            </a:r>
            <a:r>
              <a:rPr lang="en-US" altLang="zh-CN" sz="2400" kern="0" dirty="0" smtClean="0"/>
              <a:t>—11</a:t>
            </a:r>
            <a:r>
              <a:rPr lang="zh-CN" altLang="en-US" sz="2400" kern="0" dirty="0" smtClean="0"/>
              <a:t>月           考店长</a:t>
            </a:r>
            <a:endParaRPr lang="en-US" altLang="zh-CN" sz="2400" kern="0" dirty="0" smtClean="0"/>
          </a:p>
          <a:p>
            <a:pPr marL="0" indent="0">
              <a:buNone/>
            </a:pPr>
            <a:r>
              <a:rPr lang="en-US" altLang="zh-CN" sz="2400" kern="0" dirty="0"/>
              <a:t> </a:t>
            </a:r>
            <a:r>
              <a:rPr lang="en-US" altLang="zh-CN" sz="2400" kern="0" dirty="0" smtClean="0"/>
              <a:t>    </a:t>
            </a:r>
            <a:r>
              <a:rPr lang="zh-CN" altLang="en-US" sz="2400" kern="0" dirty="0" smtClean="0"/>
              <a:t>两年</a:t>
            </a:r>
            <a:r>
              <a:rPr lang="en-US" altLang="zh-CN" sz="2400" kern="0" dirty="0" smtClean="0"/>
              <a:t>—</a:t>
            </a:r>
            <a:r>
              <a:rPr lang="zh-CN" altLang="en-US" sz="2400" kern="0" dirty="0" smtClean="0"/>
              <a:t>两年半    考综合经理</a:t>
            </a:r>
            <a:endParaRPr lang="en-US" altLang="zh-CN" kern="0" dirty="0" smtClean="0"/>
          </a:p>
          <a:p>
            <a:pPr marL="0" indent="0">
              <a:buNone/>
            </a:pPr>
            <a:r>
              <a:rPr lang="en-US" altLang="zh-CN" sz="2400" kern="0" dirty="0"/>
              <a:t> </a:t>
            </a:r>
            <a:r>
              <a:rPr lang="en-US" altLang="zh-CN" sz="2400" kern="0" dirty="0" smtClean="0"/>
              <a:t>    </a:t>
            </a:r>
            <a:r>
              <a:rPr lang="zh-CN" altLang="en-US" sz="2400" kern="0" dirty="0" smtClean="0"/>
              <a:t>四年</a:t>
            </a:r>
            <a:r>
              <a:rPr lang="en-US" altLang="zh-CN" sz="2400" kern="0" dirty="0" smtClean="0"/>
              <a:t>—</a:t>
            </a:r>
            <a:r>
              <a:rPr lang="zh-CN" altLang="en-US" sz="2400" kern="0" dirty="0" smtClean="0"/>
              <a:t>五年         考小区经理</a:t>
            </a:r>
            <a:endParaRPr lang="en-US" altLang="zh-CN" sz="2400" kern="0" dirty="0" smtClean="0"/>
          </a:p>
          <a:p>
            <a:pPr marL="0" indent="0">
              <a:buNone/>
            </a:pPr>
            <a:r>
              <a:rPr lang="en-US" altLang="zh-CN" sz="2400" kern="0" dirty="0" smtClean="0"/>
              <a:t>     ······</a:t>
            </a:r>
            <a:endParaRPr lang="en-US" altLang="zh-CN" sz="2400" kern="0" dirty="0" smtClean="0"/>
          </a:p>
          <a:p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1576411745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8"/>
          <p:cNvSpPr>
            <a:spLocks noChangeArrowheads="1"/>
          </p:cNvSpPr>
          <p:nvPr/>
        </p:nvSpPr>
        <p:spPr bwMode="auto">
          <a:xfrm>
            <a:off x="-1588" y="2054225"/>
            <a:ext cx="9906001" cy="24479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47" tIns="45973" rIns="91947" bIns="45973"/>
          <a:lstStyle>
            <a:lvl1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9191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9191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9191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9191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900"/>
          </a:p>
        </p:txBody>
      </p:sp>
      <p:sp>
        <p:nvSpPr>
          <p:cNvPr id="25603" name="TextBox 9"/>
          <p:cNvSpPr txBox="1"/>
          <p:nvPr/>
        </p:nvSpPr>
        <p:spPr>
          <a:xfrm>
            <a:off x="1844993" y="2309809"/>
            <a:ext cx="6213475" cy="2143125"/>
          </a:xfrm>
          <a:prstGeom prst="rect">
            <a:avLst/>
          </a:prstGeom>
          <a:noFill/>
          <a:ln w="9525">
            <a:noFill/>
          </a:ln>
        </p:spPr>
        <p:txBody>
          <a:bodyPr lIns="91947" tIns="45973" rIns="91947" bIns="45973">
            <a:spAutoFit/>
          </a:bodyPr>
          <a:lstStyle/>
          <a:p>
            <a:pPr algn="ctr" eaLnBrk="0" hangingPunct="0">
              <a:lnSpc>
                <a:spcPts val="3200"/>
              </a:lnSpc>
              <a:defRPr/>
            </a:pPr>
            <a:r>
              <a:rPr lang="zh-CN" altLang="en-US" sz="5600" b="1" noProof="1">
                <a:solidFill>
                  <a:schemeClr val="bg1"/>
                </a:solidFill>
                <a:latin typeface="汉仪旗黑-50S"/>
                <a:ea typeface="汉仪旗黑-50S"/>
                <a:sym typeface="+mn-ea"/>
              </a:rPr>
              <a:t>观念改变行动</a:t>
            </a:r>
            <a:endParaRPr lang="en-US" altLang="zh-CN" sz="5600" b="1" noProof="1">
              <a:solidFill>
                <a:schemeClr val="bg1"/>
              </a:solidFill>
              <a:latin typeface="汉仪旗黑-50S"/>
              <a:ea typeface="汉仪旗黑-50S"/>
            </a:endParaRPr>
          </a:p>
          <a:p>
            <a:pPr algn="ctr" eaLnBrk="0" hangingPunct="0">
              <a:lnSpc>
                <a:spcPts val="3200"/>
              </a:lnSpc>
              <a:defRPr/>
            </a:pPr>
            <a:endParaRPr lang="zh-CN" altLang="en-US" sz="5600" b="1" noProof="1">
              <a:solidFill>
                <a:schemeClr val="bg1"/>
              </a:solidFill>
              <a:latin typeface="汉仪旗黑-50S"/>
              <a:ea typeface="汉仪旗黑-50S"/>
              <a:sym typeface="+mn-ea"/>
            </a:endParaRPr>
          </a:p>
          <a:p>
            <a:pPr algn="ctr" eaLnBrk="0" hangingPunct="0">
              <a:lnSpc>
                <a:spcPts val="3200"/>
              </a:lnSpc>
              <a:defRPr/>
            </a:pPr>
            <a:endParaRPr lang="zh-CN" altLang="en-US" sz="5600" b="1" noProof="1">
              <a:solidFill>
                <a:schemeClr val="bg1"/>
              </a:solidFill>
              <a:latin typeface="汉仪旗黑-50S"/>
              <a:ea typeface="汉仪旗黑-50S"/>
              <a:sym typeface="+mn-ea"/>
            </a:endParaRPr>
          </a:p>
          <a:p>
            <a:pPr algn="ctr" eaLnBrk="0" hangingPunct="0">
              <a:lnSpc>
                <a:spcPts val="3200"/>
              </a:lnSpc>
              <a:defRPr/>
            </a:pPr>
            <a:endParaRPr lang="zh-CN" altLang="en-US" sz="5600" b="1" noProof="1">
              <a:solidFill>
                <a:schemeClr val="bg1"/>
              </a:solidFill>
              <a:latin typeface="汉仪旗黑-50S"/>
              <a:ea typeface="汉仪旗黑-50S"/>
              <a:sym typeface="+mn-ea"/>
            </a:endParaRPr>
          </a:p>
          <a:p>
            <a:pPr algn="ctr" eaLnBrk="0" hangingPunct="0">
              <a:lnSpc>
                <a:spcPts val="3200"/>
              </a:lnSpc>
              <a:defRPr/>
            </a:pPr>
            <a:r>
              <a:rPr lang="zh-CN" altLang="en-US" sz="5600" b="1" noProof="1">
                <a:solidFill>
                  <a:schemeClr val="bg1"/>
                </a:solidFill>
                <a:latin typeface="汉仪旗黑-50S"/>
                <a:ea typeface="汉仪旗黑-50S"/>
                <a:sym typeface="+mn-ea"/>
              </a:rPr>
              <a:t>行动创造结果</a:t>
            </a:r>
            <a:endParaRPr lang="zh-CN" altLang="en-US" sz="5600" b="1" noProof="1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Object 1"/>
          <p:cNvSpPr>
            <a:spLocks noChangeAspect="1" noChangeArrowheads="1"/>
          </p:cNvSpPr>
          <p:nvPr/>
        </p:nvSpPr>
        <p:spPr bwMode="auto">
          <a:xfrm>
            <a:off x="9164638" y="3070225"/>
            <a:ext cx="58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5362" name="AutoShape 9"/>
          <p:cNvSpPr>
            <a:spLocks noChangeArrowheads="1"/>
          </p:cNvSpPr>
          <p:nvPr/>
        </p:nvSpPr>
        <p:spPr bwMode="auto">
          <a:xfrm>
            <a:off x="34925" y="1282700"/>
            <a:ext cx="9907588" cy="4646613"/>
          </a:xfrm>
          <a:prstGeom prst="flowChartProces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目录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一、自我介绍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二、目前在门店，你具体的工作职责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三、</a:t>
            </a:r>
            <a:r>
              <a:rPr lang="en-US" altLang="zh-CN" sz="2800" dirty="0">
                <a:latin typeface="宋体" panose="02010600030101010101" pitchFamily="2" charset="-122"/>
              </a:rPr>
              <a:t>45</a:t>
            </a:r>
            <a:r>
              <a:rPr lang="zh-CN" altLang="en-US" sz="2800" dirty="0">
                <a:latin typeface="宋体" panose="02010600030101010101" pitchFamily="2" charset="-122"/>
              </a:rPr>
              <a:t>项技能中自己擅长的，需提升的？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四、成为一个优秀店长需要掌握的技能有哪些？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五、我为即将成为店长做了哪些准备以及</a:t>
            </a:r>
            <a:r>
              <a:rPr lang="zh-CN" altLang="zh-CN" sz="2800" dirty="0">
                <a:latin typeface="宋体" panose="02010600030101010101" pitchFamily="2" charset="-122"/>
              </a:rPr>
              <a:t>职业规划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1"/>
          <p:cNvSpPr>
            <a:spLocks noChangeAspect="1" noChangeArrowheads="1"/>
          </p:cNvSpPr>
          <p:nvPr/>
        </p:nvSpPr>
        <p:spPr bwMode="auto">
          <a:xfrm>
            <a:off x="9164638" y="3070225"/>
            <a:ext cx="58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6386" name="AutoShape 9"/>
          <p:cNvSpPr>
            <a:spLocks noChangeArrowheads="1"/>
          </p:cNvSpPr>
          <p:nvPr/>
        </p:nvSpPr>
        <p:spPr bwMode="auto">
          <a:xfrm>
            <a:off x="0" y="1320800"/>
            <a:ext cx="9907588" cy="2232025"/>
          </a:xfrm>
          <a:prstGeom prst="flowChartProces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一</a:t>
            </a:r>
            <a:r>
              <a:rPr lang="zh-CN" altLang="en-US" sz="3200" dirty="0">
                <a:latin typeface="宋体" panose="02010600030101010101" pitchFamily="2" charset="-122"/>
              </a:rPr>
              <a:t>、</a:t>
            </a: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自我介绍</a:t>
            </a:r>
            <a:endParaRPr lang="zh-CN" altLang="en-US" sz="3200" dirty="0">
              <a:solidFill>
                <a:srgbClr val="00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4838" y="3552825"/>
            <a:ext cx="6257911" cy="23963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父母  在家</a:t>
            </a:r>
            <a:r>
              <a:rPr lang="zh-CN" altLang="en-US" dirty="0" smtClean="0">
                <a:solidFill>
                  <a:schemeClr val="tx1"/>
                </a:solidFill>
              </a:rPr>
              <a:t>务农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姐姐  </a:t>
            </a:r>
            <a:r>
              <a:rPr lang="zh-CN" altLang="en-US" dirty="0" smtClean="0">
                <a:solidFill>
                  <a:schemeClr val="tx1"/>
                </a:solidFill>
              </a:rPr>
              <a:t>现居</a:t>
            </a:r>
            <a:r>
              <a:rPr lang="zh-CN" altLang="en-US" dirty="0" smtClean="0">
                <a:solidFill>
                  <a:schemeClr val="tx1"/>
                </a:solidFill>
              </a:rPr>
              <a:t>常州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1"/>
          <p:cNvSpPr>
            <a:spLocks noChangeAspect="1" noChangeArrowheads="1"/>
          </p:cNvSpPr>
          <p:nvPr/>
        </p:nvSpPr>
        <p:spPr bwMode="auto">
          <a:xfrm>
            <a:off x="9164638" y="3070225"/>
            <a:ext cx="58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6386" name="AutoShape 9"/>
          <p:cNvSpPr>
            <a:spLocks noChangeArrowheads="1"/>
          </p:cNvSpPr>
          <p:nvPr/>
        </p:nvSpPr>
        <p:spPr bwMode="auto">
          <a:xfrm>
            <a:off x="0" y="1320800"/>
            <a:ext cx="9907588" cy="2232025"/>
          </a:xfrm>
          <a:prstGeom prst="flowChartProces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一</a:t>
            </a:r>
            <a:r>
              <a:rPr lang="zh-CN" altLang="en-US" sz="3200" dirty="0">
                <a:latin typeface="宋体" panose="02010600030101010101" pitchFamily="2" charset="-122"/>
              </a:rPr>
              <a:t>、</a:t>
            </a:r>
            <a:r>
              <a:rPr lang="zh-CN" altLang="en-US" sz="3200" dirty="0" smtClean="0">
                <a:solidFill>
                  <a:srgbClr val="00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自我介绍</a:t>
            </a:r>
            <a:endParaRPr lang="zh-CN" altLang="en-US" sz="3200" dirty="0">
              <a:solidFill>
                <a:srgbClr val="00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4838" y="3552825"/>
            <a:ext cx="6257911" cy="23963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安徽工程大学  </a:t>
            </a:r>
            <a:r>
              <a:rPr lang="en-US" altLang="zh-CN" sz="2400" dirty="0" smtClean="0">
                <a:solidFill>
                  <a:schemeClr val="tx1"/>
                </a:solidFill>
              </a:rPr>
              <a:t>2018</a:t>
            </a:r>
            <a:r>
              <a:rPr lang="zh-CN" altLang="en-US" sz="2400" dirty="0" smtClean="0">
                <a:solidFill>
                  <a:schemeClr val="tx1"/>
                </a:solidFill>
              </a:rPr>
              <a:t>届毕业生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95</a:t>
            </a:r>
            <a:r>
              <a:rPr lang="zh-CN" altLang="en-US" sz="2400" dirty="0" smtClean="0">
                <a:solidFill>
                  <a:schemeClr val="tx1"/>
                </a:solidFill>
              </a:rPr>
              <a:t>后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喜欢书法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篮球  摄影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喜欢金庸小说，悬疑烧脑电影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8991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16125" y="-21922"/>
            <a:ext cx="5876925" cy="78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53710" y="-17899"/>
            <a:ext cx="6001755" cy="799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4" y="2230"/>
            <a:ext cx="9119927" cy="68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1"/>
          <p:cNvSpPr>
            <a:spLocks noChangeAspect="1" noChangeArrowheads="1"/>
          </p:cNvSpPr>
          <p:nvPr/>
        </p:nvSpPr>
        <p:spPr bwMode="auto">
          <a:xfrm>
            <a:off x="9164638" y="3070225"/>
            <a:ext cx="58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7410" name="AutoShape 9"/>
          <p:cNvSpPr>
            <a:spLocks noChangeArrowheads="1"/>
          </p:cNvSpPr>
          <p:nvPr/>
        </p:nvSpPr>
        <p:spPr bwMode="auto">
          <a:xfrm>
            <a:off x="0" y="1357313"/>
            <a:ext cx="9907588" cy="2232025"/>
          </a:xfrm>
          <a:prstGeom prst="flowChartProces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二</a:t>
            </a:r>
            <a:r>
              <a:rPr lang="zh-CN" altLang="en-US" sz="3200" dirty="0">
                <a:latin typeface="宋体" panose="02010600030101010101" pitchFamily="2" charset="-122"/>
              </a:rPr>
              <a:t>、目前在门店，你具体的工作职责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24838" y="3624830"/>
            <a:ext cx="6257911" cy="2396350"/>
          </a:xfrm>
          <a:prstGeom prst="rect">
            <a:avLst/>
          </a:prstGeom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>
                <a:solidFill>
                  <a:srgbClr val="FF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endParaRPr lang="en-US" altLang="zh-CN" kern="0" dirty="0" smtClean="0">
              <a:solidFill>
                <a:schemeClr val="tx1"/>
              </a:solidFill>
            </a:endParaRPr>
          </a:p>
          <a:p>
            <a:endParaRPr lang="en-US" altLang="zh-CN" kern="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977238" y="3624830"/>
            <a:ext cx="6257911" cy="2396350"/>
          </a:xfrm>
          <a:prstGeom prst="rect">
            <a:avLst/>
          </a:prstGeom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>
                <a:solidFill>
                  <a:srgbClr val="FF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endParaRPr lang="en-US" altLang="zh-CN" kern="0" dirty="0" smtClean="0"/>
          </a:p>
          <a:p>
            <a:endParaRPr lang="en-US" altLang="zh-CN" kern="0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824838" y="3589338"/>
            <a:ext cx="6257911" cy="2396350"/>
          </a:xfrm>
          <a:prstGeom prst="rect">
            <a:avLst/>
          </a:prstGeom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>
                <a:solidFill>
                  <a:srgbClr val="FF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</a:rPr>
              <a:t>产品操作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kern="0" dirty="0">
                <a:solidFill>
                  <a:schemeClr val="tx1"/>
                </a:solidFill>
              </a:rPr>
              <a:t> 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酸奶制作，米类加热</a:t>
            </a:r>
            <a:endParaRPr lang="en-US" altLang="zh-CN" sz="2400" kern="0" dirty="0" smtClean="0">
              <a:solidFill>
                <a:schemeClr val="tx1"/>
              </a:solidFill>
            </a:endParaRPr>
          </a:p>
          <a:p>
            <a:r>
              <a:rPr lang="zh-CN" altLang="en-US" kern="0" dirty="0">
                <a:solidFill>
                  <a:schemeClr val="tx1"/>
                </a:solidFill>
              </a:rPr>
              <a:t>收</a:t>
            </a:r>
            <a:r>
              <a:rPr lang="zh-CN" altLang="en-US" kern="0" dirty="0" smtClean="0">
                <a:solidFill>
                  <a:schemeClr val="tx1"/>
                </a:solidFill>
              </a:rPr>
              <a:t>银操作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r>
              <a:rPr lang="zh-CN" altLang="en-US" kern="0" dirty="0" smtClean="0">
                <a:solidFill>
                  <a:schemeClr val="tx1"/>
                </a:solidFill>
              </a:rPr>
              <a:t>高峰后导购</a:t>
            </a:r>
            <a:endParaRPr lang="en-US" altLang="zh-CN" kern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1"/>
          <p:cNvSpPr>
            <a:spLocks noChangeAspect="1" noChangeArrowheads="1"/>
          </p:cNvSpPr>
          <p:nvPr/>
        </p:nvSpPr>
        <p:spPr bwMode="auto">
          <a:xfrm>
            <a:off x="9164638" y="3070225"/>
            <a:ext cx="58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8434" name="AutoShape 9"/>
          <p:cNvSpPr>
            <a:spLocks noChangeArrowheads="1"/>
          </p:cNvSpPr>
          <p:nvPr/>
        </p:nvSpPr>
        <p:spPr bwMode="auto">
          <a:xfrm>
            <a:off x="0" y="1357313"/>
            <a:ext cx="9907588" cy="2232025"/>
          </a:xfrm>
          <a:prstGeom prst="flowChartProcess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sym typeface="宋体" panose="02010600030101010101" pitchFamily="2" charset="-122"/>
              </a:rPr>
              <a:t>三</a:t>
            </a:r>
            <a:r>
              <a:rPr lang="zh-CN" altLang="en-US" sz="3200" dirty="0">
                <a:latin typeface="宋体" panose="02010600030101010101" pitchFamily="2" charset="-122"/>
              </a:rPr>
              <a:t>、</a:t>
            </a:r>
            <a:r>
              <a:rPr lang="en-US" altLang="zh-CN" sz="3200" dirty="0">
                <a:latin typeface="宋体" panose="02010600030101010101" pitchFamily="2" charset="-122"/>
              </a:rPr>
              <a:t>45</a:t>
            </a:r>
            <a:r>
              <a:rPr lang="zh-CN" altLang="en-US" sz="3200" dirty="0">
                <a:latin typeface="宋体" panose="02010600030101010101" pitchFamily="2" charset="-122"/>
              </a:rPr>
              <a:t>项技能中自己擅长的，需提升的？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589588" y="3625190"/>
            <a:ext cx="6728412" cy="2684010"/>
          </a:xfrm>
          <a:prstGeom prst="rect">
            <a:avLst/>
          </a:prstGeom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>
                <a:solidFill>
                  <a:srgbClr val="FF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zh-CN" altLang="en-US" kern="0" dirty="0" smtClean="0">
                <a:solidFill>
                  <a:schemeClr val="tx1"/>
                </a:solidFill>
              </a:rPr>
              <a:t>擅长：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r>
              <a:rPr lang="en-US" altLang="zh-CN" sz="2800" kern="0" dirty="0">
                <a:solidFill>
                  <a:schemeClr val="tx1"/>
                </a:solidFill>
              </a:rPr>
              <a:t>1</a:t>
            </a:r>
            <a:r>
              <a:rPr lang="en-US" altLang="zh-CN" sz="2800" kern="0" dirty="0" smtClean="0">
                <a:solidFill>
                  <a:schemeClr val="tx1"/>
                </a:solidFill>
              </a:rPr>
              <a:t>. </a:t>
            </a:r>
            <a:r>
              <a:rPr lang="zh-CN" altLang="en-US" sz="2800" kern="0" dirty="0" smtClean="0">
                <a:solidFill>
                  <a:schemeClr val="tx1"/>
                </a:solidFill>
              </a:rPr>
              <a:t>产品知识</a:t>
            </a:r>
            <a:r>
              <a:rPr lang="zh-CN" altLang="en-US" sz="2800" kern="0" dirty="0" smtClean="0">
                <a:solidFill>
                  <a:schemeClr val="tx1"/>
                </a:solidFill>
              </a:rPr>
              <a:t>：</a:t>
            </a:r>
            <a:r>
              <a:rPr lang="zh-CN" altLang="en-US" sz="2400" kern="0" dirty="0">
                <a:solidFill>
                  <a:schemeClr val="tx1"/>
                </a:solidFill>
              </a:rPr>
              <a:t>熟记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产品保质期，价格，卖点</a:t>
            </a:r>
            <a:endParaRPr lang="en-US" altLang="zh-CN" sz="2400" kern="0" dirty="0" smtClean="0">
              <a:solidFill>
                <a:schemeClr val="tx1"/>
              </a:solidFill>
            </a:endParaRPr>
          </a:p>
          <a:p>
            <a:r>
              <a:rPr lang="en-US" altLang="zh-CN" sz="2800" kern="0" dirty="0">
                <a:solidFill>
                  <a:schemeClr val="tx1"/>
                </a:solidFill>
              </a:rPr>
              <a:t>2</a:t>
            </a:r>
            <a:r>
              <a:rPr lang="en-US" altLang="zh-CN" sz="2800" kern="0" dirty="0" smtClean="0">
                <a:solidFill>
                  <a:schemeClr val="tx1"/>
                </a:solidFill>
              </a:rPr>
              <a:t>. </a:t>
            </a:r>
            <a:r>
              <a:rPr lang="zh-CN" altLang="en-US" sz="2800" kern="0" dirty="0" smtClean="0">
                <a:solidFill>
                  <a:schemeClr val="tx1"/>
                </a:solidFill>
              </a:rPr>
              <a:t>产品制作：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预包装产品制作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r>
              <a:rPr lang="en-US" altLang="zh-CN" sz="2800" kern="0" dirty="0" smtClean="0">
                <a:solidFill>
                  <a:schemeClr val="tx1"/>
                </a:solidFill>
              </a:rPr>
              <a:t>3. </a:t>
            </a:r>
            <a:r>
              <a:rPr lang="zh-CN" altLang="en-US" sz="2800" kern="0" dirty="0" smtClean="0">
                <a:solidFill>
                  <a:schemeClr val="tx1"/>
                </a:solidFill>
              </a:rPr>
              <a:t>收银操作：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打单速度</a:t>
            </a:r>
            <a:r>
              <a:rPr lang="en-US" altLang="zh-CN" sz="2400" kern="0" dirty="0" smtClean="0">
                <a:solidFill>
                  <a:schemeClr val="tx1"/>
                </a:solidFill>
              </a:rPr>
              <a:t>34/min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2_演示母版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_演示母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演示母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Pages>0</Pages>
  <Words>434</Words>
  <Characters>0</Characters>
  <Application>Microsoft Office PowerPoint</Application>
  <DocSecurity>0</DocSecurity>
  <PresentationFormat>A4 纸张(210x297 毫米)</PresentationFormat>
  <Lines>0</Lines>
  <Paragraphs>71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Calibri</vt:lpstr>
      <vt:lpstr>汉仪旗黑-50S</vt:lpstr>
      <vt:lpstr>2_演示母版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</cp:lastModifiedBy>
  <cp:revision>1229</cp:revision>
  <dcterms:created xsi:type="dcterms:W3CDTF">2015-11-14T10:02:29Z</dcterms:created>
  <dcterms:modified xsi:type="dcterms:W3CDTF">2018-06-08T13:32:05Z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