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Lato" panose="020F0502020204030203" pitchFamily="34" charset="0"/>
      <p:regular r:id="rId18"/>
      <p:bold r:id="rId19"/>
      <p:italic r:id="rId20"/>
      <p:boldItalic r:id="rId21"/>
    </p:embeddedFont>
    <p:embeddedFont>
      <p:font typeface="Playfair Display" panose="000005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de65399721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de65399721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de65399721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de65399721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de65399721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de65399721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de65399721_0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de65399721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de65399721_0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de65399721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de65399721_0_1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de65399721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de65399721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de6539972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de65399721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de65399721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de65399721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de65399721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de65399721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de65399721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de65399721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de65399721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de65399721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de65399721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de65399721_0_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de65399721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de65399721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de65399721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586721" y="0"/>
            <a:ext cx="7970700" cy="6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86721" y="5076900"/>
            <a:ext cx="7970700" cy="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12;p2"/>
          <p:cNvCxnSpPr/>
          <p:nvPr/>
        </p:nvCxnSpPr>
        <p:spPr>
          <a:xfrm>
            <a:off x="733219" y="2235351"/>
            <a:ext cx="385200" cy="0"/>
          </a:xfrm>
          <a:prstGeom prst="straightConnector1">
            <a:avLst/>
          </a:prstGeom>
          <a:noFill/>
          <a:ln w="28575" cap="flat" cmpd="sng">
            <a:solidFill>
              <a:schemeClr val="dk1"/>
            </a:solidFill>
            <a:prstDash val="solid"/>
            <a:round/>
            <a:headEnd type="none" w="sm" len="sm"/>
            <a:tailEnd type="none" w="sm" len="sm"/>
          </a:ln>
        </p:spPr>
      </p:cxnSp>
      <p:sp>
        <p:nvSpPr>
          <p:cNvPr id="13" name="Google Shape;13;p2"/>
          <p:cNvSpPr txBox="1">
            <a:spLocks noGrp="1"/>
          </p:cNvSpPr>
          <p:nvPr>
            <p:ph type="ctrTitle"/>
          </p:nvPr>
        </p:nvSpPr>
        <p:spPr>
          <a:xfrm>
            <a:off x="630600" y="136800"/>
            <a:ext cx="7893000" cy="1853700"/>
          </a:xfrm>
          <a:prstGeom prst="rect">
            <a:avLst/>
          </a:prstGeom>
        </p:spPr>
        <p:txBody>
          <a:bodyPr spcFirstLastPara="1" wrap="square" lIns="91425" tIns="91425" rIns="91425" bIns="91425" anchor="b" anchorCtr="0">
            <a:normAutofit/>
          </a:bodyPr>
          <a:lstStyle>
            <a:lvl1pPr lvl="0">
              <a:spcBef>
                <a:spcPts val="100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4" name="Google Shape;14;p2"/>
          <p:cNvSpPr txBox="1">
            <a:spLocks noGrp="1"/>
          </p:cNvSpPr>
          <p:nvPr>
            <p:ph type="subTitle" idx="1"/>
          </p:nvPr>
        </p:nvSpPr>
        <p:spPr>
          <a:xfrm>
            <a:off x="630600" y="3228375"/>
            <a:ext cx="7893000" cy="1274100"/>
          </a:xfrm>
          <a:prstGeom prst="rect">
            <a:avLst/>
          </a:prstGeom>
        </p:spPr>
        <p:txBody>
          <a:bodyPr spcFirstLastPara="1" wrap="square" lIns="91425" tIns="91425" rIns="91425" bIns="91425" anchor="b" anchorCtr="0">
            <a:normAutofit/>
          </a:bodyPr>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0"/>
              </a:spcBef>
              <a:spcAft>
                <a:spcPts val="0"/>
              </a:spcAft>
              <a:buClr>
                <a:schemeClr val="accent6"/>
              </a:buClr>
              <a:buSzPts val="2400"/>
              <a:buNone/>
              <a:defRPr sz="2400">
                <a:solidFill>
                  <a:schemeClr val="accent6"/>
                </a:solidFill>
              </a:defRPr>
            </a:lvl2pPr>
            <a:lvl3pPr lvl="2">
              <a:lnSpc>
                <a:spcPct val="100000"/>
              </a:lnSpc>
              <a:spcBef>
                <a:spcPts val="0"/>
              </a:spcBef>
              <a:spcAft>
                <a:spcPts val="0"/>
              </a:spcAft>
              <a:buClr>
                <a:schemeClr val="accent6"/>
              </a:buClr>
              <a:buSzPts val="2400"/>
              <a:buNone/>
              <a:defRPr sz="2400">
                <a:solidFill>
                  <a:schemeClr val="accent6"/>
                </a:solidFill>
              </a:defRPr>
            </a:lvl3pPr>
            <a:lvl4pPr lvl="3">
              <a:lnSpc>
                <a:spcPct val="100000"/>
              </a:lnSpc>
              <a:spcBef>
                <a:spcPts val="0"/>
              </a:spcBef>
              <a:spcAft>
                <a:spcPts val="0"/>
              </a:spcAft>
              <a:buClr>
                <a:schemeClr val="accent6"/>
              </a:buClr>
              <a:buSzPts val="2400"/>
              <a:buNone/>
              <a:defRPr sz="2400">
                <a:solidFill>
                  <a:schemeClr val="accent6"/>
                </a:solidFill>
              </a:defRPr>
            </a:lvl4pPr>
            <a:lvl5pPr lvl="4">
              <a:lnSpc>
                <a:spcPct val="100000"/>
              </a:lnSpc>
              <a:spcBef>
                <a:spcPts val="0"/>
              </a:spcBef>
              <a:spcAft>
                <a:spcPts val="0"/>
              </a:spcAft>
              <a:buClr>
                <a:schemeClr val="accent6"/>
              </a:buClr>
              <a:buSzPts val="2400"/>
              <a:buNone/>
              <a:defRPr sz="2400">
                <a:solidFill>
                  <a:schemeClr val="accent6"/>
                </a:solidFill>
              </a:defRPr>
            </a:lvl5pPr>
            <a:lvl6pPr lvl="5">
              <a:lnSpc>
                <a:spcPct val="100000"/>
              </a:lnSpc>
              <a:spcBef>
                <a:spcPts val="0"/>
              </a:spcBef>
              <a:spcAft>
                <a:spcPts val="0"/>
              </a:spcAft>
              <a:buClr>
                <a:schemeClr val="accent6"/>
              </a:buClr>
              <a:buSzPts val="2400"/>
              <a:buNone/>
              <a:defRPr sz="2400">
                <a:solidFill>
                  <a:schemeClr val="accent6"/>
                </a:solidFill>
              </a:defRPr>
            </a:lvl6pPr>
            <a:lvl7pPr lvl="6">
              <a:lnSpc>
                <a:spcPct val="100000"/>
              </a:lnSpc>
              <a:spcBef>
                <a:spcPts val="0"/>
              </a:spcBef>
              <a:spcAft>
                <a:spcPts val="0"/>
              </a:spcAft>
              <a:buClr>
                <a:schemeClr val="accent6"/>
              </a:buClr>
              <a:buSzPts val="2400"/>
              <a:buNone/>
              <a:defRPr sz="2400">
                <a:solidFill>
                  <a:schemeClr val="accent6"/>
                </a:solidFill>
              </a:defRPr>
            </a:lvl7pPr>
            <a:lvl8pPr lvl="7">
              <a:lnSpc>
                <a:spcPct val="100000"/>
              </a:lnSpc>
              <a:spcBef>
                <a:spcPts val="0"/>
              </a:spcBef>
              <a:spcAft>
                <a:spcPts val="0"/>
              </a:spcAft>
              <a:buClr>
                <a:schemeClr val="accent6"/>
              </a:buClr>
              <a:buSzPts val="2400"/>
              <a:buNone/>
              <a:defRPr sz="2400">
                <a:solidFill>
                  <a:schemeClr val="accent6"/>
                </a:solidFill>
              </a:defRPr>
            </a:lvl8pPr>
            <a:lvl9pPr lvl="8">
              <a:lnSpc>
                <a:spcPct val="100000"/>
              </a:lnSpc>
              <a:spcBef>
                <a:spcPts val="0"/>
              </a:spcBef>
              <a:spcAft>
                <a:spcPts val="0"/>
              </a:spcAft>
              <a:buClr>
                <a:schemeClr val="accent6"/>
              </a:buClr>
              <a:buSzPts val="2400"/>
              <a:buNone/>
              <a:defRPr sz="2400">
                <a:solidFill>
                  <a:schemeClr val="accent6"/>
                </a:solidFill>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6"/>
        <p:cNvGrpSpPr/>
        <p:nvPr/>
      </p:nvGrpSpPr>
      <p:grpSpPr>
        <a:xfrm>
          <a:off x="0" y="0"/>
          <a:ext cx="0" cy="0"/>
          <a:chOff x="0" y="0"/>
          <a:chExt cx="0" cy="0"/>
        </a:xfrm>
      </p:grpSpPr>
      <p:sp>
        <p:nvSpPr>
          <p:cNvPr id="57" name="Google Shape;57;p11"/>
          <p:cNvSpPr/>
          <p:nvPr/>
        </p:nvSpPr>
        <p:spPr>
          <a:xfrm>
            <a:off x="586721" y="0"/>
            <a:ext cx="7970700" cy="6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1"/>
          <p:cNvSpPr/>
          <p:nvPr/>
        </p:nvSpPr>
        <p:spPr>
          <a:xfrm>
            <a:off x="586721" y="5076900"/>
            <a:ext cx="7970700" cy="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1"/>
          <p:cNvSpPr txBox="1">
            <a:spLocks noGrp="1"/>
          </p:cNvSpPr>
          <p:nvPr>
            <p:ph type="title" hasCustomPrompt="1"/>
          </p:nvPr>
        </p:nvSpPr>
        <p:spPr>
          <a:xfrm>
            <a:off x="586725" y="1353788"/>
            <a:ext cx="79707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0" name="Google Shape;60;p11"/>
          <p:cNvSpPr txBox="1">
            <a:spLocks noGrp="1"/>
          </p:cNvSpPr>
          <p:nvPr>
            <p:ph type="body" idx="1"/>
          </p:nvPr>
        </p:nvSpPr>
        <p:spPr>
          <a:xfrm>
            <a:off x="586725" y="2968388"/>
            <a:ext cx="79707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1" name="Google Shape;6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p:nvPr/>
        </p:nvSpPr>
        <p:spPr>
          <a:xfrm>
            <a:off x="586721" y="5076900"/>
            <a:ext cx="7970700" cy="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586721" y="0"/>
            <a:ext cx="7970700" cy="6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txBox="1">
            <a:spLocks noGrp="1"/>
          </p:cNvSpPr>
          <p:nvPr>
            <p:ph type="title"/>
          </p:nvPr>
        </p:nvSpPr>
        <p:spPr>
          <a:xfrm>
            <a:off x="509550" y="1921350"/>
            <a:ext cx="8124900" cy="1300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0" name="Google Shape;2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p:nvPr/>
        </p:nvSpPr>
        <p:spPr>
          <a:xfrm>
            <a:off x="-125" y="5045700"/>
            <a:ext cx="9144000" cy="978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 name="Google Shape;23;p4"/>
          <p:cNvCxnSpPr/>
          <p:nvPr/>
        </p:nvCxnSpPr>
        <p:spPr>
          <a:xfrm>
            <a:off x="419425" y="1154195"/>
            <a:ext cx="385200" cy="0"/>
          </a:xfrm>
          <a:prstGeom prst="straightConnector1">
            <a:avLst/>
          </a:prstGeom>
          <a:noFill/>
          <a:ln w="28575" cap="flat" cmpd="sng">
            <a:solidFill>
              <a:schemeClr val="dk1"/>
            </a:solidFill>
            <a:prstDash val="solid"/>
            <a:round/>
            <a:headEnd type="none" w="sm" len="sm"/>
            <a:tailEnd type="none" w="sm" len="sm"/>
          </a:ln>
        </p:spPr>
      </p:cxnSp>
      <p:sp>
        <p:nvSpPr>
          <p:cNvPr id="24" name="Google Shape;24;p4"/>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4"/>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6" name="Google Shape;26;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cxnSp>
        <p:nvCxnSpPr>
          <p:cNvPr id="28" name="Google Shape;28;p5"/>
          <p:cNvCxnSpPr/>
          <p:nvPr/>
        </p:nvCxnSpPr>
        <p:spPr>
          <a:xfrm>
            <a:off x="419425" y="1154195"/>
            <a:ext cx="385200" cy="0"/>
          </a:xfrm>
          <a:prstGeom prst="straightConnector1">
            <a:avLst/>
          </a:prstGeom>
          <a:noFill/>
          <a:ln w="28575" cap="flat" cmpd="sng">
            <a:solidFill>
              <a:schemeClr val="dk1"/>
            </a:solidFill>
            <a:prstDash val="solid"/>
            <a:round/>
            <a:headEnd type="none" w="sm" len="sm"/>
            <a:tailEnd type="none" w="sm" len="sm"/>
          </a:ln>
        </p:spPr>
      </p:cxnSp>
      <p:sp>
        <p:nvSpPr>
          <p:cNvPr id="29" name="Google Shape;29;p5"/>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5"/>
          <p:cNvSpPr txBox="1">
            <a:spLocks noGrp="1"/>
          </p:cNvSpPr>
          <p:nvPr>
            <p:ph type="body" idx="1"/>
          </p:nvPr>
        </p:nvSpPr>
        <p:spPr>
          <a:xfrm>
            <a:off x="311700" y="1417950"/>
            <a:ext cx="3999900" cy="3150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5"/>
          <p:cNvSpPr txBox="1">
            <a:spLocks noGrp="1"/>
          </p:cNvSpPr>
          <p:nvPr>
            <p:ph type="body" idx="2"/>
          </p:nvPr>
        </p:nvSpPr>
        <p:spPr>
          <a:xfrm>
            <a:off x="4832400" y="1417950"/>
            <a:ext cx="3999900" cy="3150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cxnSp>
        <p:nvCxnSpPr>
          <p:cNvPr id="37" name="Google Shape;37;p7"/>
          <p:cNvCxnSpPr/>
          <p:nvPr/>
        </p:nvCxnSpPr>
        <p:spPr>
          <a:xfrm>
            <a:off x="411044" y="1417772"/>
            <a:ext cx="385200" cy="0"/>
          </a:xfrm>
          <a:prstGeom prst="straightConnector1">
            <a:avLst/>
          </a:prstGeom>
          <a:noFill/>
          <a:ln w="28575" cap="flat" cmpd="sng">
            <a:solidFill>
              <a:schemeClr val="dk1"/>
            </a:solidFill>
            <a:prstDash val="solid"/>
            <a:round/>
            <a:headEnd type="none" w="sm" len="sm"/>
            <a:tailEnd type="none" w="sm" len="sm"/>
          </a:ln>
        </p:spPr>
      </p:cxnSp>
      <p:sp>
        <p:nvSpPr>
          <p:cNvPr id="38" name="Google Shape;38;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9" name="Google Shape;39;p7"/>
          <p:cNvSpPr txBox="1">
            <a:spLocks noGrp="1"/>
          </p:cNvSpPr>
          <p:nvPr>
            <p:ph type="body" idx="1"/>
          </p:nvPr>
        </p:nvSpPr>
        <p:spPr>
          <a:xfrm>
            <a:off x="311700" y="1640350"/>
            <a:ext cx="2808000" cy="29289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
        <p:cNvGrpSpPr/>
        <p:nvPr/>
      </p:nvGrpSpPr>
      <p:grpSpPr>
        <a:xfrm>
          <a:off x="0" y="0"/>
          <a:ext cx="0" cy="0"/>
          <a:chOff x="0" y="0"/>
          <a:chExt cx="0" cy="0"/>
        </a:xfrm>
      </p:grpSpPr>
      <p:sp>
        <p:nvSpPr>
          <p:cNvPr id="42" name="Google Shape;42;p8"/>
          <p:cNvSpPr/>
          <p:nvPr/>
        </p:nvSpPr>
        <p:spPr>
          <a:xfrm>
            <a:off x="586721" y="0"/>
            <a:ext cx="7970700" cy="6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8"/>
          <p:cNvSpPr/>
          <p:nvPr/>
        </p:nvSpPr>
        <p:spPr>
          <a:xfrm>
            <a:off x="586721" y="5076900"/>
            <a:ext cx="7970700" cy="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45" name="Google Shape;4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9"/>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 name="Google Shape;48;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9" name="Google Shape;49;p9"/>
          <p:cNvSpPr txBox="1">
            <a:spLocks noGrp="1"/>
          </p:cNvSpPr>
          <p:nvPr>
            <p:ph type="title"/>
          </p:nvPr>
        </p:nvSpPr>
        <p:spPr>
          <a:xfrm>
            <a:off x="265500" y="1084625"/>
            <a:ext cx="4045200" cy="17070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0" name="Google Shape;50;p9"/>
          <p:cNvSpPr txBox="1">
            <a:spLocks noGrp="1"/>
          </p:cNvSpPr>
          <p:nvPr>
            <p:ph type="subTitle" idx="1"/>
          </p:nvPr>
        </p:nvSpPr>
        <p:spPr>
          <a:xfrm>
            <a:off x="265500" y="2845200"/>
            <a:ext cx="4045200" cy="14217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a:endParaRPr/>
          </a:p>
        </p:txBody>
      </p:sp>
      <p:sp>
        <p:nvSpPr>
          <p:cNvPr id="51" name="Google Shape;5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0"/>
              </a:spcBef>
              <a:spcAft>
                <a:spcPts val="0"/>
              </a:spcAft>
              <a:buClr>
                <a:schemeClr val="accent1"/>
              </a:buClr>
              <a:buSzPts val="1400"/>
              <a:buChar char="○"/>
              <a:defRPr>
                <a:solidFill>
                  <a:schemeClr val="accent1"/>
                </a:solidFill>
              </a:defRPr>
            </a:lvl2pPr>
            <a:lvl3pPr marL="1371600" lvl="2" indent="-317500">
              <a:spcBef>
                <a:spcPts val="0"/>
              </a:spcBef>
              <a:spcAft>
                <a:spcPts val="0"/>
              </a:spcAft>
              <a:buClr>
                <a:schemeClr val="accent1"/>
              </a:buClr>
              <a:buSzPts val="1400"/>
              <a:buChar char="■"/>
              <a:defRPr>
                <a:solidFill>
                  <a:schemeClr val="accent1"/>
                </a:solidFill>
              </a:defRPr>
            </a:lvl3pPr>
            <a:lvl4pPr marL="1828800" lvl="3" indent="-317500">
              <a:spcBef>
                <a:spcPts val="0"/>
              </a:spcBef>
              <a:spcAft>
                <a:spcPts val="0"/>
              </a:spcAft>
              <a:buClr>
                <a:schemeClr val="accent1"/>
              </a:buClr>
              <a:buSzPts val="1400"/>
              <a:buChar char="●"/>
              <a:defRPr>
                <a:solidFill>
                  <a:schemeClr val="accent1"/>
                </a:solidFill>
              </a:defRPr>
            </a:lvl4pPr>
            <a:lvl5pPr marL="2286000" lvl="4" indent="-317500">
              <a:spcBef>
                <a:spcPts val="0"/>
              </a:spcBef>
              <a:spcAft>
                <a:spcPts val="0"/>
              </a:spcAft>
              <a:buClr>
                <a:schemeClr val="accent1"/>
              </a:buClr>
              <a:buSzPts val="1400"/>
              <a:buChar char="○"/>
              <a:defRPr>
                <a:solidFill>
                  <a:schemeClr val="accent1"/>
                </a:solidFill>
              </a:defRPr>
            </a:lvl5pPr>
            <a:lvl6pPr marL="2743200" lvl="5" indent="-317500">
              <a:spcBef>
                <a:spcPts val="0"/>
              </a:spcBef>
              <a:spcAft>
                <a:spcPts val="0"/>
              </a:spcAft>
              <a:buClr>
                <a:schemeClr val="accent1"/>
              </a:buClr>
              <a:buSzPts val="1400"/>
              <a:buChar char="■"/>
              <a:defRPr>
                <a:solidFill>
                  <a:schemeClr val="accent1"/>
                </a:solidFill>
              </a:defRPr>
            </a:lvl6pPr>
            <a:lvl7pPr marL="3200400" lvl="6" indent="-317500">
              <a:spcBef>
                <a:spcPts val="0"/>
              </a:spcBef>
              <a:spcAft>
                <a:spcPts val="0"/>
              </a:spcAft>
              <a:buClr>
                <a:schemeClr val="accent1"/>
              </a:buClr>
              <a:buSzPts val="1400"/>
              <a:buChar char="●"/>
              <a:defRPr>
                <a:solidFill>
                  <a:schemeClr val="accent1"/>
                </a:solidFill>
              </a:defRPr>
            </a:lvl7pPr>
            <a:lvl8pPr marL="3657600" lvl="7" indent="-317500">
              <a:spcBef>
                <a:spcPts val="0"/>
              </a:spcBef>
              <a:spcAft>
                <a:spcPts val="0"/>
              </a:spcAft>
              <a:buClr>
                <a:schemeClr val="accent1"/>
              </a:buClr>
              <a:buSzPts val="1400"/>
              <a:buChar char="○"/>
              <a:defRPr>
                <a:solidFill>
                  <a:schemeClr val="accent1"/>
                </a:solidFill>
              </a:defRPr>
            </a:lvl8pPr>
            <a:lvl9pPr marL="4114800" lvl="8" indent="-317500">
              <a:spcBef>
                <a:spcPts val="0"/>
              </a:spcBef>
              <a:spcAft>
                <a:spcPts val="0"/>
              </a:spcAft>
              <a:buClr>
                <a:schemeClr val="accent1"/>
              </a:buClr>
              <a:buSzPts val="1400"/>
              <a:buChar char="■"/>
              <a:defRPr>
                <a:solidFill>
                  <a:schemeClr val="accent1"/>
                </a:solidFill>
              </a:defRPr>
            </a:lvl9pPr>
          </a:lstStyle>
          <a:p>
            <a:endParaRPr/>
          </a:p>
        </p:txBody>
      </p:sp>
      <p:sp>
        <p:nvSpPr>
          <p:cNvPr id="52" name="Google Shape;5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3"/>
        <p:cNvGrpSpPr/>
        <p:nvPr/>
      </p:nvGrpSpPr>
      <p:grpSpPr>
        <a:xfrm>
          <a:off x="0" y="0"/>
          <a:ext cx="0" cy="0"/>
          <a:chOff x="0" y="0"/>
          <a:chExt cx="0" cy="0"/>
        </a:xfrm>
      </p:grpSpPr>
      <p:sp>
        <p:nvSpPr>
          <p:cNvPr id="54" name="Google Shape;54;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55" name="Google Shape;5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lue-go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72725"/>
            <a:ext cx="8520600" cy="6450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311700" y="1417800"/>
            <a:ext cx="8520600" cy="3150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marL="914400" lvl="1"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ctrTitle"/>
          </p:nvPr>
        </p:nvSpPr>
        <p:spPr>
          <a:xfrm>
            <a:off x="630600" y="136800"/>
            <a:ext cx="7893000" cy="1853700"/>
          </a:xfrm>
          <a:prstGeom prst="rect">
            <a:avLst/>
          </a:prstGeom>
        </p:spPr>
        <p:txBody>
          <a:bodyPr spcFirstLastPara="1" wrap="square" lIns="91425" tIns="91425" rIns="91425" bIns="91425" anchor="b" anchorCtr="0">
            <a:normAutofit/>
          </a:bodyPr>
          <a:lstStyle/>
          <a:p>
            <a:pPr marL="0" lvl="0" indent="0" algn="l" rtl="0">
              <a:spcBef>
                <a:spcPts val="1000"/>
              </a:spcBef>
              <a:spcAft>
                <a:spcPts val="0"/>
              </a:spcAft>
              <a:buNone/>
            </a:pPr>
            <a:r>
              <a:rPr lang="en" dirty="0"/>
              <a:t>GOVERNMENT SCHEME  BOT</a:t>
            </a:r>
            <a:endParaRPr dirty="0"/>
          </a:p>
        </p:txBody>
      </p:sp>
      <p:sp>
        <p:nvSpPr>
          <p:cNvPr id="69" name="Google Shape;69;p13"/>
          <p:cNvSpPr txBox="1">
            <a:spLocks noGrp="1"/>
          </p:cNvSpPr>
          <p:nvPr>
            <p:ph type="subTitle" idx="1"/>
          </p:nvPr>
        </p:nvSpPr>
        <p:spPr>
          <a:xfrm>
            <a:off x="630600" y="3228375"/>
            <a:ext cx="7893000" cy="1274100"/>
          </a:xfrm>
          <a:prstGeom prst="rect">
            <a:avLst/>
          </a:prstGeom>
        </p:spPr>
        <p:txBody>
          <a:bodyPr spcFirstLastPara="1" wrap="square" lIns="91425" tIns="91425" rIns="91425" bIns="91425" anchor="b" anchorCtr="0">
            <a:normAutofit/>
          </a:bodyPr>
          <a:lstStyle/>
          <a:p>
            <a:pPr marL="0" lvl="0" indent="0" algn="l" rtl="0">
              <a:spcBef>
                <a:spcPts val="1000"/>
              </a:spcBef>
              <a:spcAft>
                <a:spcPts val="0"/>
              </a:spcAft>
              <a:buNone/>
            </a:pPr>
            <a:r>
              <a:rPr lang="en" dirty="0"/>
              <a:t>210701040-BARATH NIVASH KP</a:t>
            </a:r>
            <a:endParaRPr dirty="0"/>
          </a:p>
          <a:p>
            <a:pPr marL="0" lvl="0" indent="0" algn="l" rtl="0">
              <a:spcBef>
                <a:spcPts val="1000"/>
              </a:spcBef>
              <a:spcAft>
                <a:spcPts val="0"/>
              </a:spcAft>
              <a:buNone/>
            </a:pPr>
            <a:r>
              <a:rPr lang="en"/>
              <a:t>210701044-BRUCELIN </a:t>
            </a:r>
            <a:r>
              <a:rPr lang="en" dirty="0"/>
              <a:t>PRAISE WS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2"/>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OUTPUT SCREENSHOTS</a:t>
            </a:r>
            <a:endParaRPr/>
          </a:p>
        </p:txBody>
      </p:sp>
      <p:pic>
        <p:nvPicPr>
          <p:cNvPr id="126" name="Google Shape;126;p22"/>
          <p:cNvPicPr preferRelativeResize="0"/>
          <p:nvPr/>
        </p:nvPicPr>
        <p:blipFill>
          <a:blip r:embed="rId3">
            <a:alphaModFix/>
          </a:blip>
          <a:stretch>
            <a:fillRect/>
          </a:stretch>
        </p:blipFill>
        <p:spPr>
          <a:xfrm>
            <a:off x="1704975" y="1517600"/>
            <a:ext cx="5734050" cy="2862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3"/>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OUTPUT SCREENSHOTS</a:t>
            </a:r>
            <a:endParaRPr/>
          </a:p>
        </p:txBody>
      </p:sp>
      <p:pic>
        <p:nvPicPr>
          <p:cNvPr id="133" name="Google Shape;133;p23"/>
          <p:cNvPicPr preferRelativeResize="0"/>
          <p:nvPr/>
        </p:nvPicPr>
        <p:blipFill>
          <a:blip r:embed="rId3">
            <a:alphaModFix/>
          </a:blip>
          <a:stretch>
            <a:fillRect/>
          </a:stretch>
        </p:blipFill>
        <p:spPr>
          <a:xfrm>
            <a:off x="1704975" y="1517600"/>
            <a:ext cx="5734050" cy="2910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4"/>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OUTPUT SCREENSHOTS</a:t>
            </a:r>
            <a:endParaRPr/>
          </a:p>
        </p:txBody>
      </p:sp>
      <p:pic>
        <p:nvPicPr>
          <p:cNvPr id="140" name="Google Shape;140;p24"/>
          <p:cNvPicPr preferRelativeResize="0"/>
          <p:nvPr/>
        </p:nvPicPr>
        <p:blipFill>
          <a:blip r:embed="rId3">
            <a:alphaModFix/>
          </a:blip>
          <a:stretch>
            <a:fillRect/>
          </a:stretch>
        </p:blipFill>
        <p:spPr>
          <a:xfrm>
            <a:off x="1704975" y="1560825"/>
            <a:ext cx="5734050" cy="2852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5"/>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146" name="Google Shape;146;p25"/>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In conclusion, the web-based chatbot application for Indian government schemes provides an efficient and user-friendly platform for accessing comprehensive information about various initiatives. By leveraging intuitive interface design, backend processing with Flask, and database management, the project offers a streamlined solution to bridge the gap between users and scheme details. With its chatbot functionality and cross-origin compatibility, the application enhances accessibility and awareness of government benefits, ultimately empowering users to make informed decisions and utilize available resources effectively.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6"/>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FUTURE ENHANCEMENTS</a:t>
            </a:r>
            <a:endParaRPr/>
          </a:p>
        </p:txBody>
      </p:sp>
      <p:sp>
        <p:nvSpPr>
          <p:cNvPr id="152" name="Google Shape;152;p26"/>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1200"/>
              </a:spcAft>
              <a:buNone/>
            </a:pPr>
            <a:r>
              <a:rPr lang="en"/>
              <a:t>Future enhancements for the web-based chatbot application could include expanding the scheme database to encompass new government initiatives, implementing user authentication for personalized experiences, introducing multilingual support for broader accessibility, integrating with social platforms to reach a wider audience, adding interactive features like calculators or quizzes, ensuring accessibility compliance, incorporating a feedback mechanism for user input, utilizing data analytics to refine functionality, developing a mobile application version, and exploring integration with official government portals for real-time data access. These enhancements aim to enhance user engagement, accessibility, and the overall effectiveness of the application in providing valuable information about government schemes to users.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7"/>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a:t>
            </a:r>
            <a:endParaRPr/>
          </a:p>
        </p:txBody>
      </p:sp>
      <p:sp>
        <p:nvSpPr>
          <p:cNvPr id="158" name="Google Shape;158;p27"/>
          <p:cNvSpPr txBox="1">
            <a:spLocks noGrp="1"/>
          </p:cNvSpPr>
          <p:nvPr>
            <p:ph type="body" idx="1"/>
          </p:nvPr>
        </p:nvSpPr>
        <p:spPr>
          <a:xfrm>
            <a:off x="311700" y="1258250"/>
            <a:ext cx="8520600" cy="3529800"/>
          </a:xfrm>
          <a:prstGeom prst="rect">
            <a:avLst/>
          </a:prstGeom>
        </p:spPr>
        <p:txBody>
          <a:bodyPr spcFirstLastPara="1" wrap="square" lIns="91425" tIns="91425" rIns="91425" bIns="91425" anchor="t" anchorCtr="0">
            <a:normAutofit fontScale="85000" lnSpcReduction="20000"/>
          </a:bodyPr>
          <a:lstStyle/>
          <a:p>
            <a:pPr marL="0" lvl="0" indent="0" algn="just" rtl="0">
              <a:lnSpc>
                <a:spcPct val="150000"/>
              </a:lnSpc>
              <a:spcBef>
                <a:spcPts val="1200"/>
              </a:spcBef>
              <a:spcAft>
                <a:spcPts val="0"/>
              </a:spcAft>
              <a:buNone/>
            </a:pPr>
            <a:r>
              <a:rPr lang="en" sz="1400">
                <a:solidFill>
                  <a:srgbClr val="000000"/>
                </a:solidFill>
                <a:latin typeface="Times New Roman"/>
                <a:ea typeface="Times New Roman"/>
                <a:cs typeface="Times New Roman"/>
                <a:sym typeface="Times New Roman"/>
              </a:rPr>
              <a:t>1.</a:t>
            </a:r>
            <a:r>
              <a:rPr lang="en" sz="700">
                <a:solidFill>
                  <a:srgbClr val="000000"/>
                </a:solidFill>
                <a:latin typeface="Times New Roman"/>
                <a:ea typeface="Times New Roman"/>
                <a:cs typeface="Times New Roman"/>
                <a:sym typeface="Times New Roman"/>
              </a:rPr>
              <a:t>    </a:t>
            </a:r>
            <a:r>
              <a:rPr lang="en" sz="1400">
                <a:solidFill>
                  <a:srgbClr val="000000"/>
                </a:solidFill>
                <a:latin typeface="Times New Roman"/>
                <a:ea typeface="Times New Roman"/>
                <a:cs typeface="Times New Roman"/>
                <a:sym typeface="Times New Roman"/>
              </a:rPr>
              <a:t>Adarsh Chugh, Avi Aggarwal, "Chatbot-based conversation interface for e-commerce transactions," 2019 IEEE International Conference on Consumer Electronics (ICCE), Las Vegas, NV, USA, 2019, pp. 1-4.</a:t>
            </a:r>
            <a:endParaRPr sz="1400">
              <a:solidFill>
                <a:srgbClr val="000000"/>
              </a:solidFill>
              <a:latin typeface="Times New Roman"/>
              <a:ea typeface="Times New Roman"/>
              <a:cs typeface="Times New Roman"/>
              <a:sym typeface="Times New Roman"/>
            </a:endParaRPr>
          </a:p>
          <a:p>
            <a:pPr marL="0" lvl="0" indent="0" algn="just" rtl="0">
              <a:lnSpc>
                <a:spcPct val="150000"/>
              </a:lnSpc>
              <a:spcBef>
                <a:spcPts val="1200"/>
              </a:spcBef>
              <a:spcAft>
                <a:spcPts val="0"/>
              </a:spcAft>
              <a:buNone/>
            </a:pPr>
            <a:r>
              <a:rPr lang="en" sz="1400">
                <a:solidFill>
                  <a:srgbClr val="000000"/>
                </a:solidFill>
                <a:latin typeface="Times New Roman"/>
                <a:ea typeface="Times New Roman"/>
                <a:cs typeface="Times New Roman"/>
                <a:sym typeface="Times New Roman"/>
              </a:rPr>
              <a:t>2.</a:t>
            </a:r>
            <a:r>
              <a:rPr lang="en" sz="700">
                <a:solidFill>
                  <a:srgbClr val="000000"/>
                </a:solidFill>
                <a:latin typeface="Times New Roman"/>
                <a:ea typeface="Times New Roman"/>
                <a:cs typeface="Times New Roman"/>
                <a:sym typeface="Times New Roman"/>
              </a:rPr>
              <a:t>    </a:t>
            </a:r>
            <a:r>
              <a:rPr lang="en" sz="1400">
                <a:solidFill>
                  <a:srgbClr val="000000"/>
                </a:solidFill>
                <a:latin typeface="Times New Roman"/>
                <a:ea typeface="Times New Roman"/>
                <a:cs typeface="Times New Roman"/>
                <a:sym typeface="Times New Roman"/>
              </a:rPr>
              <a:t>H. Nguyen, A. Surana and P. Gupta, "Understanding Customer Reviews of Chatbots," 2021 IEEE International Conference on Big Data (Big Data), Honolulu, HI, USA, 2021, pp. 1-6.</a:t>
            </a:r>
            <a:endParaRPr sz="1400">
              <a:solidFill>
                <a:srgbClr val="000000"/>
              </a:solidFill>
              <a:latin typeface="Times New Roman"/>
              <a:ea typeface="Times New Roman"/>
              <a:cs typeface="Times New Roman"/>
              <a:sym typeface="Times New Roman"/>
            </a:endParaRPr>
          </a:p>
          <a:p>
            <a:pPr marL="0" lvl="0" indent="0" algn="just" rtl="0">
              <a:lnSpc>
                <a:spcPct val="150000"/>
              </a:lnSpc>
              <a:spcBef>
                <a:spcPts val="1200"/>
              </a:spcBef>
              <a:spcAft>
                <a:spcPts val="0"/>
              </a:spcAft>
              <a:buNone/>
            </a:pPr>
            <a:r>
              <a:rPr lang="en" sz="1400">
                <a:solidFill>
                  <a:srgbClr val="000000"/>
                </a:solidFill>
                <a:latin typeface="Times New Roman"/>
                <a:ea typeface="Times New Roman"/>
                <a:cs typeface="Times New Roman"/>
                <a:sym typeface="Times New Roman"/>
              </a:rPr>
              <a:t>3.</a:t>
            </a:r>
            <a:r>
              <a:rPr lang="en" sz="700">
                <a:solidFill>
                  <a:srgbClr val="000000"/>
                </a:solidFill>
                <a:latin typeface="Times New Roman"/>
                <a:ea typeface="Times New Roman"/>
                <a:cs typeface="Times New Roman"/>
                <a:sym typeface="Times New Roman"/>
              </a:rPr>
              <a:t>    </a:t>
            </a:r>
            <a:r>
              <a:rPr lang="en" sz="1400">
                <a:solidFill>
                  <a:srgbClr val="000000"/>
                </a:solidFill>
                <a:latin typeface="Times New Roman"/>
                <a:ea typeface="Times New Roman"/>
                <a:cs typeface="Times New Roman"/>
                <a:sym typeface="Times New Roman"/>
              </a:rPr>
              <a:t>Y. Shalyminov, P. Zaytsev and O. Orobets, "Research on Chatbot Architecture: State of the Art," 2020 IEEE International Conference on Artificial Intelligence and Computer Applications (ICAICA), Dnipro, Ukraine, 2020, pp. 179-183.</a:t>
            </a:r>
            <a:endParaRPr sz="1400">
              <a:solidFill>
                <a:srgbClr val="000000"/>
              </a:solidFill>
              <a:latin typeface="Times New Roman"/>
              <a:ea typeface="Times New Roman"/>
              <a:cs typeface="Times New Roman"/>
              <a:sym typeface="Times New Roman"/>
            </a:endParaRPr>
          </a:p>
          <a:p>
            <a:pPr marL="0" lvl="0" indent="0" algn="just" rtl="0">
              <a:lnSpc>
                <a:spcPct val="150000"/>
              </a:lnSpc>
              <a:spcBef>
                <a:spcPts val="1200"/>
              </a:spcBef>
              <a:spcAft>
                <a:spcPts val="0"/>
              </a:spcAft>
              <a:buNone/>
            </a:pPr>
            <a:r>
              <a:rPr lang="en" sz="1400">
                <a:solidFill>
                  <a:srgbClr val="000000"/>
                </a:solidFill>
                <a:latin typeface="Times New Roman"/>
                <a:ea typeface="Times New Roman"/>
                <a:cs typeface="Times New Roman"/>
                <a:sym typeface="Times New Roman"/>
              </a:rPr>
              <a:t>4.</a:t>
            </a:r>
            <a:r>
              <a:rPr lang="en" sz="700">
                <a:solidFill>
                  <a:srgbClr val="000000"/>
                </a:solidFill>
                <a:latin typeface="Times New Roman"/>
                <a:ea typeface="Times New Roman"/>
                <a:cs typeface="Times New Roman"/>
                <a:sym typeface="Times New Roman"/>
              </a:rPr>
              <a:t>    </a:t>
            </a:r>
            <a:r>
              <a:rPr lang="en" sz="1400">
                <a:solidFill>
                  <a:srgbClr val="000000"/>
                </a:solidFill>
                <a:latin typeface="Times New Roman"/>
                <a:ea typeface="Times New Roman"/>
                <a:cs typeface="Times New Roman"/>
                <a:sym typeface="Times New Roman"/>
              </a:rPr>
              <a:t>P. Bharti and A. Jain, "Chatbot Based Student Query System Using Natural Language Processing," 2019 IEEE International Conference on Electrical, Computer and Communication Technologies (ICECCT), Coimbatore, India, 2019, pp. 1-4.</a:t>
            </a:r>
            <a:endParaRPr sz="1400">
              <a:solidFill>
                <a:srgbClr val="000000"/>
              </a:solidFill>
              <a:latin typeface="Times New Roman"/>
              <a:ea typeface="Times New Roman"/>
              <a:cs typeface="Times New Roman"/>
              <a:sym typeface="Times New Roman"/>
            </a:endParaRPr>
          </a:p>
          <a:p>
            <a:pPr marL="0" lvl="0" indent="0" algn="just" rtl="0">
              <a:lnSpc>
                <a:spcPct val="150000"/>
              </a:lnSpc>
              <a:spcBef>
                <a:spcPts val="1200"/>
              </a:spcBef>
              <a:spcAft>
                <a:spcPts val="0"/>
              </a:spcAft>
              <a:buNone/>
            </a:pPr>
            <a:r>
              <a:rPr lang="en" sz="1400">
                <a:solidFill>
                  <a:srgbClr val="000000"/>
                </a:solidFill>
                <a:latin typeface="Times New Roman"/>
                <a:ea typeface="Times New Roman"/>
                <a:cs typeface="Times New Roman"/>
                <a:sym typeface="Times New Roman"/>
              </a:rPr>
              <a:t>5.</a:t>
            </a:r>
            <a:r>
              <a:rPr lang="en" sz="700">
                <a:solidFill>
                  <a:srgbClr val="000000"/>
                </a:solidFill>
                <a:latin typeface="Times New Roman"/>
                <a:ea typeface="Times New Roman"/>
                <a:cs typeface="Times New Roman"/>
                <a:sym typeface="Times New Roman"/>
              </a:rPr>
              <a:t>    </a:t>
            </a:r>
            <a:r>
              <a:rPr lang="en" sz="1400">
                <a:solidFill>
                  <a:srgbClr val="000000"/>
                </a:solidFill>
                <a:latin typeface="Times New Roman"/>
                <a:ea typeface="Times New Roman"/>
                <a:cs typeface="Times New Roman"/>
                <a:sym typeface="Times New Roman"/>
              </a:rPr>
              <a:t>M. Alsmadi, "Chatbot Adoption in E-government Services: A Systematic Review," 2019 International Conference on Information and Communication Technologies for Ageing Well and e-Health (ICT4AWE), Heraklion, Greece, 2019, pp. 1-10.</a:t>
            </a: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ABSTRACT</a:t>
            </a:r>
            <a:endParaRPr/>
          </a:p>
        </p:txBody>
      </p:sp>
      <p:sp>
        <p:nvSpPr>
          <p:cNvPr id="75" name="Google Shape;75;p14"/>
          <p:cNvSpPr txBox="1">
            <a:spLocks noGrp="1"/>
          </p:cNvSpPr>
          <p:nvPr>
            <p:ph type="body" idx="1"/>
          </p:nvPr>
        </p:nvSpPr>
        <p:spPr>
          <a:xfrm>
            <a:off x="311700" y="1272675"/>
            <a:ext cx="8217600" cy="3486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This project is a web-based chatbot application that provides information about various Indian government schemes. Featuring a user-friendly interface with a clean and colorful design, the chatbot allows users to inquire about different government initiatives, their eligibility criteria, benefits, and other details. The backend, implemented using Flask, handles user queries and delivers relevant data from a predefined set of 15 prominent schemes. By recognizing keywords in user inputs, the chatbot fetches and displays corresponding scheme details. The application ensures seamless communication between the frontend and backend through Cross-Origin Resource Sharing (CORS), making it a valuable resource for users seeking information about government schemes.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a:t>
            </a:r>
            <a:endParaRPr/>
          </a:p>
        </p:txBody>
      </p:sp>
      <p:sp>
        <p:nvSpPr>
          <p:cNvPr id="81" name="Google Shape;81;p15"/>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This project introduces a web-based chatbot designed to provide users with comprehensive information about various Indian government schemes. The chatbot features an intuitive and visually appealing interface that allows users to easily inquire about different government initiatives. Powered by a Flask backend, the application processes user queries, retrieves detailed information on 15 major schemes, and presents it in a user-friendly format. The project aims to enhance public awareness and accessibility of government benefits, ensuring users can quickly and easily find relevant scheme details and eligibility criteria.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6"/>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EXISTING SYSTEM</a:t>
            </a:r>
            <a:endParaRPr/>
          </a:p>
        </p:txBody>
      </p:sp>
      <p:sp>
        <p:nvSpPr>
          <p:cNvPr id="87" name="Google Shape;87;p16"/>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a:t>In the current scenario, information about Indian government schemes is dispersed across multiple platforms, including official government websites, portals, and documents. Users often face challenges in accessing consolidated and comprehensible information due to the fragmented nature of these sources. Searching for specific scheme details, eligibility criteria, and benefits can be time-consuming and overwhelming. Additionally, traditional methods of obtaining this information, such as visiting government offices or navigating through dense websites, lack the interactive and immediate response capabilities that modern users expect. This creates a need for a more streamlined and accessible solution.</a:t>
            </a:r>
            <a:endParaRPr/>
          </a:p>
          <a:p>
            <a:pPr marL="0" lvl="0" indent="0" algn="l" rtl="0">
              <a:spcBef>
                <a:spcPts val="120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PROPOSED SYSTEM</a:t>
            </a:r>
            <a:endParaRPr/>
          </a:p>
        </p:txBody>
      </p:sp>
      <p:sp>
        <p:nvSpPr>
          <p:cNvPr id="93" name="Google Shape;93;p17"/>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a:t>The proposed system is a web-based chatbot designed to provide a centralized, user-friendly platform for accessing information about Indian government schemes. This chatbot leverages an intuitive interface and natural language processing to help users easily inquire about various schemes, including their eligibility criteria, benefits, and other pertinent details. Powered by a Flask backend, the chatbot efficiently handles user queries and retrieves comprehensive information from a predefined database of 15 major government schemes. This system aims to streamline the process of obtaining scheme-related information, making it more accessible and convenient for users, thereby enhancing public awareness and utilization of government benefits.</a:t>
            </a:r>
            <a:endParaRPr/>
          </a:p>
          <a:p>
            <a:pPr marL="0" lvl="0" indent="0" algn="l" rtl="0">
              <a:spcBef>
                <a:spcPts val="12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SYSTEM DIAGRAM</a:t>
            </a:r>
            <a:endParaRPr/>
          </a:p>
        </p:txBody>
      </p:sp>
      <p:sp>
        <p:nvSpPr>
          <p:cNvPr id="99" name="Google Shape;99;p18"/>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00" name="Google Shape;100;p18"/>
          <p:cNvPicPr preferRelativeResize="0"/>
          <p:nvPr/>
        </p:nvPicPr>
        <p:blipFill>
          <a:blip r:embed="rId3">
            <a:alphaModFix/>
          </a:blip>
          <a:stretch>
            <a:fillRect/>
          </a:stretch>
        </p:blipFill>
        <p:spPr>
          <a:xfrm>
            <a:off x="3869375" y="1417800"/>
            <a:ext cx="1405250" cy="31508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SOFTWARE /HARDWARE USED</a:t>
            </a:r>
            <a:endParaRPr dirty="0"/>
          </a:p>
        </p:txBody>
      </p:sp>
      <p:sp>
        <p:nvSpPr>
          <p:cNvPr id="106" name="Google Shape;106;p19"/>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rmAutofit fontScale="77500" lnSpcReduction="10000"/>
          </a:bodyPr>
          <a:lstStyle/>
          <a:p>
            <a:pPr marL="0" lvl="0" indent="0" algn="l" rtl="0">
              <a:spcBef>
                <a:spcPts val="0"/>
              </a:spcBef>
              <a:spcAft>
                <a:spcPts val="0"/>
              </a:spcAft>
              <a:buNone/>
            </a:pPr>
            <a:r>
              <a:rPr lang="en" dirty="0"/>
              <a:t>Hardware: Standard computer hardware with internet connectivity for hosting the web application.</a:t>
            </a:r>
            <a:endParaRPr dirty="0"/>
          </a:p>
          <a:p>
            <a:pPr marL="0" lvl="0" indent="0" algn="l" rtl="0">
              <a:spcBef>
                <a:spcPts val="1200"/>
              </a:spcBef>
              <a:spcAft>
                <a:spcPts val="0"/>
              </a:spcAft>
              <a:buNone/>
            </a:pPr>
            <a:r>
              <a:rPr lang="en" dirty="0"/>
              <a:t>Software: </a:t>
            </a:r>
            <a:endParaRPr dirty="0"/>
          </a:p>
          <a:p>
            <a:pPr marL="0" lvl="0" indent="0" algn="l" rtl="0">
              <a:spcBef>
                <a:spcPts val="1200"/>
              </a:spcBef>
              <a:spcAft>
                <a:spcPts val="0"/>
              </a:spcAft>
              <a:buNone/>
            </a:pPr>
            <a:r>
              <a:rPr lang="en" dirty="0"/>
              <a:t>  - Frontend: HTML, CSS, JavaScript for building the user interface.</a:t>
            </a:r>
            <a:endParaRPr dirty="0"/>
          </a:p>
          <a:p>
            <a:pPr marL="0" lvl="0" indent="0" algn="l" rtl="0">
              <a:spcBef>
                <a:spcPts val="1200"/>
              </a:spcBef>
              <a:spcAft>
                <a:spcPts val="0"/>
              </a:spcAft>
              <a:buNone/>
            </a:pPr>
            <a:r>
              <a:rPr lang="en" dirty="0"/>
              <a:t>  - Backend: Flask, a Python web framework, for handling server-side logic and API endpoints.</a:t>
            </a:r>
            <a:endParaRPr dirty="0"/>
          </a:p>
          <a:p>
            <a:pPr marL="0" lvl="0" indent="0" algn="l" rtl="0">
              <a:spcBef>
                <a:spcPts val="1200"/>
              </a:spcBef>
              <a:spcAft>
                <a:spcPts val="0"/>
              </a:spcAft>
              <a:buNone/>
            </a:pPr>
            <a:r>
              <a:rPr lang="en" dirty="0"/>
              <a:t>  - Database: NoSQL or SQL database to store scheme information (not specified in the provided context).</a:t>
            </a:r>
            <a:endParaRPr dirty="0"/>
          </a:p>
          <a:p>
            <a:pPr marL="0" lvl="0" indent="0" algn="l" rtl="0">
              <a:spcBef>
                <a:spcPts val="1200"/>
              </a:spcBef>
              <a:spcAft>
                <a:spcPts val="0"/>
              </a:spcAft>
              <a:buNone/>
            </a:pPr>
            <a:r>
              <a:rPr lang="en" dirty="0"/>
              <a:t>  - Libraries/Frameworks: Flask-CORS for enabling Cross-Origin Resource Sharing, and any additional libraries for enhanced functionality (e.g., Natural Language Processing libraries for improved chatbot capabilities).</a:t>
            </a:r>
            <a:endParaRPr dirty="0"/>
          </a:p>
          <a:p>
            <a:pPr marL="0" lvl="0" indent="0" algn="l" rtl="0">
              <a:spcBef>
                <a:spcPts val="1200"/>
              </a:spcBef>
              <a:spcAft>
                <a:spcPts val="120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MODULES</a:t>
            </a:r>
            <a:endParaRPr/>
          </a:p>
        </p:txBody>
      </p:sp>
      <p:sp>
        <p:nvSpPr>
          <p:cNvPr id="112" name="Google Shape;112;p20"/>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rmAutofit fontScale="77500"/>
          </a:bodyPr>
          <a:lstStyle/>
          <a:p>
            <a:pPr marL="0" lvl="0" indent="0" algn="l" rtl="0">
              <a:spcBef>
                <a:spcPts val="0"/>
              </a:spcBef>
              <a:spcAft>
                <a:spcPts val="0"/>
              </a:spcAft>
              <a:buNone/>
            </a:pPr>
            <a:r>
              <a:rPr lang="en"/>
              <a:t>1. **Frontend Interface**: Implements the user interface using HTML, CSS, and JavaScript.</a:t>
            </a:r>
            <a:endParaRPr/>
          </a:p>
          <a:p>
            <a:pPr marL="0" lvl="0" indent="0" algn="l" rtl="0">
              <a:spcBef>
                <a:spcPts val="1200"/>
              </a:spcBef>
              <a:spcAft>
                <a:spcPts val="0"/>
              </a:spcAft>
              <a:buNone/>
            </a:pPr>
            <a:r>
              <a:rPr lang="en"/>
              <a:t>2. **Backend Logic**: Develops server-side logic using Flask for handling requests and processing queries.</a:t>
            </a:r>
            <a:endParaRPr/>
          </a:p>
          <a:p>
            <a:pPr marL="0" lvl="0" indent="0" algn="l" rtl="0">
              <a:spcBef>
                <a:spcPts val="1200"/>
              </a:spcBef>
              <a:spcAft>
                <a:spcPts val="0"/>
              </a:spcAft>
              <a:buNone/>
            </a:pPr>
            <a:r>
              <a:rPr lang="en"/>
              <a:t>3. **Database Management**: Manages scheme data storage and retrieval using a database system.</a:t>
            </a:r>
            <a:endParaRPr/>
          </a:p>
          <a:p>
            <a:pPr marL="0" lvl="0" indent="0" algn="l" rtl="0">
              <a:spcBef>
                <a:spcPts val="1200"/>
              </a:spcBef>
              <a:spcAft>
                <a:spcPts val="0"/>
              </a:spcAft>
              <a:buNone/>
            </a:pPr>
            <a:r>
              <a:rPr lang="en"/>
              <a:t>4. **Chatbot Functionality**: Implements the chatbot features, including keyword recognition and response generation.</a:t>
            </a:r>
            <a:endParaRPr/>
          </a:p>
          <a:p>
            <a:pPr marL="0" lvl="0" indent="0" algn="l" rtl="0">
              <a:spcBef>
                <a:spcPts val="1200"/>
              </a:spcBef>
              <a:spcAft>
                <a:spcPts val="0"/>
              </a:spcAft>
              <a:buNone/>
            </a:pPr>
            <a:r>
              <a:rPr lang="en"/>
              <a:t>5. **Cross-Origin Compatibility**: Ensures seamless communication between frontend and backend using CORS.</a:t>
            </a:r>
            <a:endParaRPr/>
          </a:p>
          <a:p>
            <a:pPr marL="0" lvl="0" indent="0" algn="l" rtl="0">
              <a:spcBef>
                <a:spcPts val="120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1"/>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OUTPUT SCREENSHOTS</a:t>
            </a:r>
            <a:endParaRPr/>
          </a:p>
        </p:txBody>
      </p:sp>
      <p:pic>
        <p:nvPicPr>
          <p:cNvPr id="119" name="Google Shape;119;p21"/>
          <p:cNvPicPr preferRelativeResize="0"/>
          <p:nvPr/>
        </p:nvPicPr>
        <p:blipFill>
          <a:blip r:embed="rId3">
            <a:alphaModFix/>
          </a:blip>
          <a:stretch>
            <a:fillRect/>
          </a:stretch>
        </p:blipFill>
        <p:spPr>
          <a:xfrm>
            <a:off x="1527200" y="1575225"/>
            <a:ext cx="5716575" cy="2823875"/>
          </a:xfrm>
          <a:prstGeom prst="rect">
            <a:avLst/>
          </a:prstGeom>
          <a:noFill/>
          <a:ln>
            <a:noFill/>
          </a:ln>
        </p:spPr>
      </p:pic>
    </p:spTree>
  </p:cSld>
  <p:clrMapOvr>
    <a:masterClrMapping/>
  </p:clrMapOvr>
</p:sld>
</file>

<file path=ppt/theme/theme1.xml><?xml version="1.0" encoding="utf-8"?>
<a:theme xmlns:a="http://schemas.openxmlformats.org/drawingml/2006/main"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TotalTime>
  <Words>1074</Words>
  <Application>Microsoft Office PowerPoint</Application>
  <PresentationFormat>On-screen Show (16:9)</PresentationFormat>
  <Paragraphs>39</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Times New Roman</vt:lpstr>
      <vt:lpstr>Arial</vt:lpstr>
      <vt:lpstr>Lato</vt:lpstr>
      <vt:lpstr>Playfair Display</vt:lpstr>
      <vt:lpstr>Blue &amp; Gold</vt:lpstr>
      <vt:lpstr>GOVERNMENT SCHEME  BOT</vt:lpstr>
      <vt:lpstr>ABSTRACT</vt:lpstr>
      <vt:lpstr>INTRODUCTION</vt:lpstr>
      <vt:lpstr>EXISTING SYSTEM</vt:lpstr>
      <vt:lpstr>PROPOSED SYSTEM</vt:lpstr>
      <vt:lpstr>SYSTEM DIAGRAM</vt:lpstr>
      <vt:lpstr>SOFTWARE /HARDWARE USED</vt:lpstr>
      <vt:lpstr>MODULES</vt:lpstr>
      <vt:lpstr>OUTPUT SCREENSHOTS</vt:lpstr>
      <vt:lpstr>OUTPUT SCREENSHOTS</vt:lpstr>
      <vt:lpstr>OUTPUT SCREENSHOTS</vt:lpstr>
      <vt:lpstr>OUTPUT SCREENSHOTS</vt:lpstr>
      <vt:lpstr>CONCLUSION</vt:lpstr>
      <vt:lpstr>FUTURE ENHANCEMENTS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GOVERNMENT SCHEME  BOT</dc:title>
  <cp:lastModifiedBy>deepak deepak</cp:lastModifiedBy>
  <cp:revision>4</cp:revision>
  <dcterms:modified xsi:type="dcterms:W3CDTF">2024-05-20T08:44:07Z</dcterms:modified>
</cp:coreProperties>
</file>