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0" r:id="rId4"/>
    <p:sldId id="278" r:id="rId5"/>
    <p:sldId id="283" r:id="rId6"/>
  </p:sldIdLst>
  <p:sldSz cx="9144000" cy="6858000" type="screen4x3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650" autoAdjust="0"/>
  </p:normalViewPr>
  <p:slideViewPr>
    <p:cSldViewPr>
      <p:cViewPr>
        <p:scale>
          <a:sx n="110" d="100"/>
          <a:sy n="110" d="100"/>
        </p:scale>
        <p:origin x="396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04AB-6081-4128-A2CF-62AC60C9FE35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1676C-976A-4ED7-85D3-398D81605A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【1】</a:t>
            </a:r>
            <a:r>
              <a:rPr lang="zh-CN" altLang="en-US" dirty="0" smtClean="0"/>
              <a:t>从服务器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到本地，此时本地和服务器的代码状态完全一样。主要使用①命令</a:t>
            </a:r>
          </a:p>
          <a:p>
            <a:r>
              <a:rPr lang="en-US" altLang="zh-CN" dirty="0" smtClean="0"/>
              <a:t>【2】</a:t>
            </a:r>
            <a:r>
              <a:rPr lang="zh-CN" altLang="en-US" dirty="0" smtClean="0"/>
              <a:t>在本地，基于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分支新建一个分支</a:t>
            </a:r>
            <a:r>
              <a:rPr lang="en-US" altLang="zh-CN" dirty="0" smtClean="0"/>
              <a:t>work1-user</a:t>
            </a:r>
            <a:r>
              <a:rPr lang="zh-CN" altLang="en-US" dirty="0" smtClean="0"/>
              <a:t>作为个人工作之用。主要使用②命令</a:t>
            </a:r>
          </a:p>
          <a:p>
            <a:r>
              <a:rPr lang="en-US" altLang="zh-CN" dirty="0" smtClean="0"/>
              <a:t>【3】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work1-user</a:t>
            </a:r>
            <a:r>
              <a:rPr lang="zh-CN" altLang="en-US" dirty="0" smtClean="0"/>
              <a:t>分支上进行代码修改和提交，到</a:t>
            </a:r>
            <a:r>
              <a:rPr lang="en-US" altLang="zh-CN" dirty="0" smtClean="0"/>
              <a:t>w1</a:t>
            </a:r>
            <a:r>
              <a:rPr lang="zh-CN" altLang="en-US" dirty="0" smtClean="0"/>
              <a:t>完成一个功能的开发。主要使用③④命令</a:t>
            </a:r>
          </a:p>
          <a:p>
            <a:r>
              <a:rPr lang="en-US" altLang="zh-CN" dirty="0" smtClean="0"/>
              <a:t>【4】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命令，和服务器上的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分支做一次同步，由于服务器上没有新的提交，因此该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操作没有更新代码，然后把</a:t>
            </a:r>
            <a:r>
              <a:rPr lang="en-US" altLang="zh-CN" dirty="0" smtClean="0"/>
              <a:t>work1-user</a:t>
            </a:r>
            <a:r>
              <a:rPr lang="zh-CN" altLang="en-US" dirty="0" smtClean="0"/>
              <a:t>分支上所有的提交压缩成一个提交，然后合并到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分支，由于服务器上没有新提交，此次合并肯定没有冲突，注意该合并操作要求加上详细的注释。主要使用②③④⑤⑥命令</a:t>
            </a:r>
          </a:p>
          <a:p>
            <a:r>
              <a:rPr lang="en-US" altLang="zh-CN" dirty="0" smtClean="0"/>
              <a:t>【5】</a:t>
            </a:r>
            <a:r>
              <a:rPr lang="zh-CN" altLang="en-US" dirty="0" smtClean="0"/>
              <a:t>由于上步采用了压合合并，在本地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分支上仅有一个提交，过滤了多余信息，便于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分支的简洁性。在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分支上制作</a:t>
            </a:r>
            <a:r>
              <a:rPr lang="en-US" altLang="zh-CN" dirty="0" smtClean="0"/>
              <a:t>r1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r2`</a:t>
            </a:r>
            <a:r>
              <a:rPr lang="zh-CN" altLang="en-US" dirty="0" smtClean="0"/>
              <a:t>的补丁，然后把补丁发给管理员。主要使用⑧命令</a:t>
            </a:r>
          </a:p>
          <a:p>
            <a:r>
              <a:rPr lang="en-US" altLang="zh-CN" dirty="0" smtClean="0"/>
              <a:t>【6】</a:t>
            </a:r>
            <a:r>
              <a:rPr lang="zh-CN" altLang="en-US" dirty="0" smtClean="0"/>
              <a:t>管理员把补丁文件合到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分支上，然后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到服务器，服务器上最新版本处于</a:t>
            </a:r>
            <a:r>
              <a:rPr lang="en-US" altLang="zh-CN" dirty="0" smtClean="0"/>
              <a:t>r2</a:t>
            </a:r>
            <a:r>
              <a:rPr lang="zh-CN" altLang="en-US" dirty="0" smtClean="0"/>
              <a:t>。主要使用⑤⑨命令</a:t>
            </a:r>
          </a:p>
          <a:p>
            <a:r>
              <a:rPr lang="en-US" altLang="zh-CN" dirty="0" smtClean="0"/>
              <a:t>【7】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r2</a:t>
            </a:r>
            <a:r>
              <a:rPr lang="zh-CN" altLang="en-US" dirty="0" smtClean="0"/>
              <a:t>在服务器上，与本地分支的</a:t>
            </a:r>
            <a:r>
              <a:rPr lang="en-US" altLang="zh-CN" dirty="0" smtClean="0"/>
              <a:t>r2`</a:t>
            </a:r>
            <a:r>
              <a:rPr lang="zh-CN" altLang="en-US" dirty="0" smtClean="0"/>
              <a:t>内容是重复的，但是哈希值不一致，为了和服务器上保持一致，把本地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分支回退到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分支同步。主要使用⑤⑦命令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【1】</a:t>
            </a:r>
            <a:r>
              <a:rPr lang="zh-CN" altLang="en-US" dirty="0" smtClean="0"/>
              <a:t>新功能的开发，可以服务器的最新版本</a:t>
            </a:r>
            <a:r>
              <a:rPr lang="en-US" altLang="zh-CN" dirty="0" smtClean="0"/>
              <a:t>r2</a:t>
            </a:r>
            <a:r>
              <a:rPr lang="zh-CN" altLang="en-US" dirty="0" smtClean="0"/>
              <a:t>创建新的个人分支</a:t>
            </a:r>
            <a:r>
              <a:rPr lang="en-US" altLang="zh-CN" dirty="0" smtClean="0"/>
              <a:t>work2-user</a:t>
            </a:r>
            <a:r>
              <a:rPr lang="zh-CN" altLang="en-US" dirty="0" smtClean="0"/>
              <a:t>建。主要使用②⑤命令</a:t>
            </a:r>
          </a:p>
          <a:p>
            <a:r>
              <a:rPr lang="en-US" altLang="zh-CN" dirty="0" smtClean="0"/>
              <a:t>【2】</a:t>
            </a:r>
            <a:r>
              <a:rPr lang="zh-CN" altLang="en-US" dirty="0" smtClean="0"/>
              <a:t>在个人分支</a:t>
            </a:r>
            <a:r>
              <a:rPr lang="en-US" altLang="zh-CN" dirty="0" smtClean="0"/>
              <a:t>work2-user</a:t>
            </a:r>
            <a:r>
              <a:rPr lang="zh-CN" altLang="en-US" dirty="0" smtClean="0"/>
              <a:t>进行开发，到</a:t>
            </a:r>
            <a:r>
              <a:rPr lang="en-US" altLang="zh-CN" dirty="0" smtClean="0"/>
              <a:t>w2</a:t>
            </a:r>
            <a:r>
              <a:rPr lang="zh-CN" altLang="en-US" dirty="0" smtClean="0"/>
              <a:t>完成一个功能。主要使用③④命令</a:t>
            </a:r>
          </a:p>
          <a:p>
            <a:r>
              <a:rPr lang="en-US" altLang="zh-CN" dirty="0" smtClean="0"/>
              <a:t>【3】</a:t>
            </a:r>
            <a:r>
              <a:rPr lang="zh-CN" altLang="en-US" dirty="0" smtClean="0"/>
              <a:t>计划把分支</a:t>
            </a:r>
            <a:r>
              <a:rPr lang="en-US" altLang="zh-CN" dirty="0" smtClean="0"/>
              <a:t>work2-user</a:t>
            </a:r>
            <a:r>
              <a:rPr lang="zh-CN" altLang="en-US" dirty="0" smtClean="0"/>
              <a:t>上的变更发给管理员。首先切换到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分支，并使用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和服务器做一次同步，在此之前，服务器上的代码已经有了变更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，那么本地的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分支也会更新到</a:t>
            </a:r>
            <a:r>
              <a:rPr lang="en-US" altLang="zh-CN" dirty="0" smtClean="0"/>
              <a:t>r3</a:t>
            </a:r>
            <a:r>
              <a:rPr lang="zh-CN" altLang="en-US" dirty="0" smtClean="0"/>
              <a:t>。主要使用②③④⑤命令</a:t>
            </a:r>
          </a:p>
          <a:p>
            <a:r>
              <a:rPr lang="en-US" altLang="zh-CN" dirty="0" smtClean="0"/>
              <a:t>【4】</a:t>
            </a:r>
            <a:r>
              <a:rPr lang="zh-CN" altLang="en-US" dirty="0" smtClean="0"/>
              <a:t>把分支</a:t>
            </a:r>
            <a:r>
              <a:rPr lang="en-US" altLang="zh-CN" dirty="0" smtClean="0"/>
              <a:t>work2-user</a:t>
            </a:r>
            <a:r>
              <a:rPr lang="zh-CN" altLang="en-US" dirty="0" smtClean="0"/>
              <a:t>压合合并到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分支，此时可能存在冲突，主要由工程师解决冲突。主要使用②③④⑥命令</a:t>
            </a:r>
          </a:p>
          <a:p>
            <a:r>
              <a:rPr lang="en-US" altLang="zh-CN" dirty="0" smtClean="0"/>
              <a:t>【5】</a:t>
            </a:r>
            <a:r>
              <a:rPr lang="zh-CN" altLang="en-US" dirty="0" smtClean="0"/>
              <a:t>冲突解决之后，得到</a:t>
            </a:r>
            <a:r>
              <a:rPr lang="en-US" altLang="zh-CN" dirty="0" smtClean="0"/>
              <a:t>r4`</a:t>
            </a:r>
            <a:r>
              <a:rPr lang="zh-CN" altLang="en-US" dirty="0" smtClean="0"/>
              <a:t>，然后制作</a:t>
            </a:r>
            <a:r>
              <a:rPr lang="en-US" altLang="zh-CN" dirty="0" smtClean="0"/>
              <a:t>r3</a:t>
            </a:r>
            <a:r>
              <a:rPr lang="zh-CN" altLang="en-US" dirty="0" smtClean="0"/>
              <a:t>到</a:t>
            </a:r>
            <a:r>
              <a:rPr lang="en-US" altLang="zh-CN" dirty="0" smtClean="0"/>
              <a:t>r4`</a:t>
            </a:r>
            <a:r>
              <a:rPr lang="zh-CN" altLang="en-US" dirty="0" smtClean="0"/>
              <a:t>的补丁，并把补丁文件发给管理员。主要使用⑧命令</a:t>
            </a:r>
          </a:p>
          <a:p>
            <a:r>
              <a:rPr lang="en-US" altLang="zh-CN" dirty="0" smtClean="0"/>
              <a:t>【6】</a:t>
            </a:r>
            <a:r>
              <a:rPr lang="zh-CN" altLang="en-US" dirty="0" smtClean="0"/>
              <a:t>管理员把补丁文件合到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分支上，然后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到服务器，服务器上最新版本处于</a:t>
            </a:r>
            <a:r>
              <a:rPr lang="en-US" altLang="zh-CN" dirty="0" smtClean="0"/>
              <a:t>r4</a:t>
            </a:r>
            <a:r>
              <a:rPr lang="zh-CN" altLang="en-US" dirty="0" smtClean="0"/>
              <a:t>。主要使用⑤⑨命令</a:t>
            </a:r>
          </a:p>
          <a:p>
            <a:r>
              <a:rPr lang="en-US" altLang="zh-CN" dirty="0" smtClean="0"/>
              <a:t>【7】</a:t>
            </a:r>
            <a:r>
              <a:rPr lang="zh-CN" altLang="en-US" dirty="0" smtClean="0"/>
              <a:t>现在</a:t>
            </a:r>
            <a:r>
              <a:rPr lang="en-US" altLang="zh-CN" dirty="0" smtClean="0"/>
              <a:t>r4</a:t>
            </a:r>
            <a:r>
              <a:rPr lang="zh-CN" altLang="en-US" dirty="0" smtClean="0"/>
              <a:t>在服务器上，与本地分支的</a:t>
            </a:r>
            <a:r>
              <a:rPr lang="en-US" altLang="zh-CN" dirty="0" smtClean="0"/>
              <a:t>r4`</a:t>
            </a:r>
            <a:r>
              <a:rPr lang="zh-CN" altLang="en-US" dirty="0" smtClean="0"/>
              <a:t>内容是重复的，但是哈希值不一致，为了和服务器上保持一致，把本地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分支回退到</a:t>
            </a:r>
            <a:r>
              <a:rPr lang="en-US" altLang="zh-CN" dirty="0" smtClean="0"/>
              <a:t>r3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W900p</a:t>
            </a:r>
            <a:r>
              <a:rPr lang="zh-CN" altLang="en-US" dirty="0" smtClean="0"/>
              <a:t>分支同步。主要使用⑤⑦命令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1676C-976A-4ED7-85D3-398D81605A2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2012-11-22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273657" y="1000108"/>
            <a:ext cx="8513185" cy="5000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86872" y="1071546"/>
            <a:ext cx="3399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ALPS.GB2.MP.V1.18_KONKA75CU_GB2</a:t>
            </a:r>
            <a:endParaRPr lang="zh-CN" altLang="en-US" sz="1500" b="1" dirty="0"/>
          </a:p>
        </p:txBody>
      </p:sp>
      <p:sp>
        <p:nvSpPr>
          <p:cNvPr id="73" name="矩形 72"/>
          <p:cNvSpPr/>
          <p:nvPr/>
        </p:nvSpPr>
        <p:spPr>
          <a:xfrm>
            <a:off x="3428992" y="4249542"/>
            <a:ext cx="3929090" cy="10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曲线连接符 185"/>
          <p:cNvCxnSpPr>
            <a:stCxn id="83" idx="0"/>
            <a:endCxn id="51" idx="3"/>
          </p:cNvCxnSpPr>
          <p:nvPr/>
        </p:nvCxnSpPr>
        <p:spPr>
          <a:xfrm rot="16200000" flipV="1">
            <a:off x="2313638" y="2174300"/>
            <a:ext cx="2390979" cy="154718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曲线连接符 115"/>
          <p:cNvCxnSpPr>
            <a:stCxn id="83" idx="4"/>
            <a:endCxn id="38" idx="1"/>
          </p:cNvCxnSpPr>
          <p:nvPr/>
        </p:nvCxnSpPr>
        <p:spPr>
          <a:xfrm rot="5400000">
            <a:off x="3011250" y="4021455"/>
            <a:ext cx="900505" cy="16424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曲线连接符 185"/>
          <p:cNvCxnSpPr>
            <a:stCxn id="96" idx="4"/>
            <a:endCxn id="183" idx="0"/>
          </p:cNvCxnSpPr>
          <p:nvPr/>
        </p:nvCxnSpPr>
        <p:spPr>
          <a:xfrm rot="5400000">
            <a:off x="5521204" y="4514786"/>
            <a:ext cx="906032" cy="6612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曲线连接符 185"/>
          <p:cNvCxnSpPr>
            <a:stCxn id="96" idx="7"/>
            <a:endCxn id="132" idx="3"/>
          </p:cNvCxnSpPr>
          <p:nvPr/>
        </p:nvCxnSpPr>
        <p:spPr>
          <a:xfrm rot="16200000" flipV="1">
            <a:off x="4857001" y="2643934"/>
            <a:ext cx="2414849" cy="6569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928926" y="2928934"/>
            <a:ext cx="3786214" cy="142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846176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6" name="TextBox 55"/>
          <p:cNvSpPr txBox="1"/>
          <p:nvPr/>
        </p:nvSpPr>
        <p:spPr>
          <a:xfrm>
            <a:off x="729148" y="2786058"/>
            <a:ext cx="15568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6477-4.0-V1F1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857488" y="285749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TextBox 59"/>
          <p:cNvSpPr txBox="1"/>
          <p:nvPr/>
        </p:nvSpPr>
        <p:spPr>
          <a:xfrm>
            <a:off x="3060339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72478" y="300037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62" name="矩形 61"/>
          <p:cNvSpPr/>
          <p:nvPr/>
        </p:nvSpPr>
        <p:spPr>
          <a:xfrm>
            <a:off x="3286116" y="3678038"/>
            <a:ext cx="3929090" cy="1081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929058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535526" y="3571876"/>
            <a:ext cx="69089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driver</a:t>
            </a:r>
            <a:endParaRPr lang="zh-CN" altLang="en-US" sz="2000" b="1" dirty="0"/>
          </a:p>
        </p:txBody>
      </p:sp>
      <p:sp>
        <p:nvSpPr>
          <p:cNvPr id="67" name="椭圆 66"/>
          <p:cNvSpPr/>
          <p:nvPr/>
        </p:nvSpPr>
        <p:spPr>
          <a:xfrm>
            <a:off x="3214678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14942" y="364331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81558" y="3769013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D1</a:t>
            </a:r>
            <a:endParaRPr lang="zh-CN" alt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653494" y="3781076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D2</a:t>
            </a:r>
            <a:endParaRPr lang="zh-CN" altLang="en-US" sz="1600" b="1" dirty="0"/>
          </a:p>
        </p:txBody>
      </p:sp>
      <p:sp>
        <p:nvSpPr>
          <p:cNvPr id="37" name="矩形 36"/>
          <p:cNvSpPr/>
          <p:nvPr/>
        </p:nvSpPr>
        <p:spPr>
          <a:xfrm>
            <a:off x="2690800" y="5323322"/>
            <a:ext cx="4310092" cy="105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619362" y="527200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857752" y="5285563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130739" y="5143512"/>
            <a:ext cx="940931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50" name="矩形 49"/>
          <p:cNvSpPr/>
          <p:nvPr/>
        </p:nvSpPr>
        <p:spPr>
          <a:xfrm>
            <a:off x="2772510" y="1645399"/>
            <a:ext cx="4371258" cy="1524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714612" y="1630449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085606" y="1632137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3262304" y="528638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3857620" y="528638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500430" y="16358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715008" y="1643050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143372" y="1635874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603447" y="535782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258264" y="535782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3798245" y="5357826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857752" y="5368101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3071802" y="252691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服务器版本库方案</a:t>
            </a:r>
            <a:endParaRPr lang="zh-CN" altLang="en-US" sz="2400" b="1" dirty="0"/>
          </a:p>
        </p:txBody>
      </p:sp>
      <p:sp>
        <p:nvSpPr>
          <p:cNvPr id="183" name="椭圆 182"/>
          <p:cNvSpPr/>
          <p:nvPr/>
        </p:nvSpPr>
        <p:spPr>
          <a:xfrm>
            <a:off x="5572132" y="5298451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544280" y="5380989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30739" y="1440611"/>
            <a:ext cx="94093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  <a:p>
            <a:r>
              <a:rPr lang="zh-CN" altLang="en-US" sz="1100" b="1" dirty="0" smtClean="0"/>
              <a:t>产品代码</a:t>
            </a:r>
            <a:endParaRPr lang="zh-CN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714612" y="17263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556079" y="17263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14810" y="17263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000628" y="174851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758594" y="1736638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83" name="椭圆 82"/>
          <p:cNvSpPr/>
          <p:nvPr/>
        </p:nvSpPr>
        <p:spPr>
          <a:xfrm>
            <a:off x="4158198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1772950" y="4073667"/>
            <a:ext cx="441596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sys</a:t>
            </a:r>
            <a:endParaRPr lang="zh-CN" altLang="en-US" b="1" dirty="0"/>
          </a:p>
        </p:txBody>
      </p:sp>
      <p:sp>
        <p:nvSpPr>
          <p:cNvPr id="87" name="椭圆 86"/>
          <p:cNvSpPr/>
          <p:nvPr/>
        </p:nvSpPr>
        <p:spPr>
          <a:xfrm>
            <a:off x="3357554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251223" y="4328830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96" name="椭圆 95"/>
          <p:cNvSpPr/>
          <p:nvPr/>
        </p:nvSpPr>
        <p:spPr>
          <a:xfrm>
            <a:off x="6180349" y="4143380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275237" y="4333944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sp>
        <p:nvSpPr>
          <p:cNvPr id="135" name="椭圆 134"/>
          <p:cNvSpPr/>
          <p:nvPr/>
        </p:nvSpPr>
        <p:spPr>
          <a:xfrm>
            <a:off x="3726807" y="4214818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/>
          <p:cNvCxnSpPr>
            <a:stCxn id="63" idx="3"/>
            <a:endCxn id="87" idx="0"/>
          </p:cNvCxnSpPr>
          <p:nvPr/>
        </p:nvCxnSpPr>
        <p:spPr>
          <a:xfrm rot="5400000">
            <a:off x="3482074" y="3731363"/>
            <a:ext cx="430374" cy="536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5680283" y="3571876"/>
            <a:ext cx="249039" cy="24903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146" name="直接箭头连接符 145"/>
          <p:cNvCxnSpPr>
            <a:stCxn id="55" idx="4"/>
            <a:endCxn id="68" idx="0"/>
          </p:cNvCxnSpPr>
          <p:nvPr/>
        </p:nvCxnSpPr>
        <p:spPr>
          <a:xfrm rot="16200000" flipH="1">
            <a:off x="4860149" y="3217082"/>
            <a:ext cx="536779" cy="315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57" idx="4"/>
            <a:endCxn id="67" idx="1"/>
          </p:cNvCxnSpPr>
          <p:nvPr/>
        </p:nvCxnSpPr>
        <p:spPr>
          <a:xfrm rot="16200000" flipH="1">
            <a:off x="2829954" y="3258589"/>
            <a:ext cx="557703" cy="253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5072066" y="4238756"/>
            <a:ext cx="142876" cy="1428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/>
          <p:cNvCxnSpPr>
            <a:stCxn id="143" idx="3"/>
            <a:endCxn id="153" idx="0"/>
          </p:cNvCxnSpPr>
          <p:nvPr/>
        </p:nvCxnSpPr>
        <p:spPr>
          <a:xfrm rot="5400000">
            <a:off x="5202973" y="3724975"/>
            <a:ext cx="454312" cy="5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73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 animBg="1"/>
      <p:bldP spid="63" grpId="0" animBg="1"/>
      <p:bldP spid="66" grpId="0" animBg="1"/>
      <p:bldP spid="67" grpId="0" animBg="1"/>
      <p:bldP spid="68" grpId="0" animBg="1"/>
      <p:bldP spid="71" grpId="0"/>
      <p:bldP spid="72" grpId="0"/>
      <p:bldP spid="37" grpId="0" animBg="1"/>
      <p:bldP spid="38" grpId="0" animBg="1"/>
      <p:bldP spid="39" grpId="0" animBg="1"/>
      <p:bldP spid="45" grpId="0" animBg="1"/>
      <p:bldP spid="50" grpId="0" animBg="1"/>
      <p:bldP spid="51" grpId="0" animBg="1"/>
      <p:bldP spid="52" grpId="0" animBg="1"/>
      <p:bldP spid="115" grpId="0" animBg="1"/>
      <p:bldP spid="117" grpId="0" animBg="1"/>
      <p:bldP spid="131" grpId="0" animBg="1"/>
      <p:bldP spid="132" grpId="0" animBg="1"/>
      <p:bldP spid="138" grpId="0" animBg="1"/>
      <p:bldP spid="158" grpId="0"/>
      <p:bldP spid="159" grpId="0"/>
      <p:bldP spid="160" grpId="0"/>
      <p:bldP spid="161" grpId="0"/>
      <p:bldP spid="183" grpId="0" animBg="1"/>
      <p:bldP spid="184" grpId="0"/>
      <p:bldP spid="74" grpId="0" animBg="1"/>
      <p:bldP spid="75" grpId="0"/>
      <p:bldP spid="76" grpId="0"/>
      <p:bldP spid="77" grpId="0"/>
      <p:bldP spid="78" grpId="0"/>
      <p:bldP spid="79" grpId="0"/>
      <p:bldP spid="83" grpId="0" animBg="1"/>
      <p:bldP spid="86" grpId="0" animBg="1"/>
      <p:bldP spid="87" grpId="0" animBg="1"/>
      <p:bldP spid="92" grpId="0"/>
      <p:bldP spid="96" grpId="0" animBg="1"/>
      <p:bldP spid="119" grpId="0"/>
      <p:bldP spid="135" grpId="0" animBg="1"/>
      <p:bldP spid="143" grpId="0" animBg="1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1785918" y="1928803"/>
          <a:ext cx="4429157" cy="2143140"/>
        </p:xfrm>
        <a:graphic>
          <a:graphicData uri="http://schemas.openxmlformats.org/drawingml/2006/table">
            <a:tbl>
              <a:tblPr/>
              <a:tblGrid>
                <a:gridCol w="971007"/>
                <a:gridCol w="1533170"/>
                <a:gridCol w="1924980"/>
              </a:tblGrid>
              <a:tr h="359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分支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分支命名规则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宋体"/>
                          <a:ea typeface="宋体"/>
                          <a:cs typeface="宋体"/>
                        </a:rPr>
                        <a:t>Tag</a:t>
                      </a: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命名规则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宋体"/>
                          <a:ea typeface="宋体"/>
                          <a:cs typeface="宋体"/>
                        </a:rPr>
                        <a:t>Mtk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6577-4.0-V1F1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宋体"/>
                          <a:ea typeface="宋体"/>
                          <a:cs typeface="宋体"/>
                        </a:rPr>
                        <a:t>mTag</a:t>
                      </a: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自定义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驱动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driver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宋体"/>
                          <a:ea typeface="宋体"/>
                          <a:cs typeface="宋体"/>
                        </a:rPr>
                        <a:t>dTag</a:t>
                      </a: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自定义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系统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sys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宋体"/>
                          <a:ea typeface="宋体"/>
                          <a:cs typeface="宋体"/>
                        </a:rPr>
                        <a:t>sTag</a:t>
                      </a: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自定义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latin typeface="Calibri"/>
                          <a:ea typeface="宋体"/>
                          <a:cs typeface="宋体"/>
                        </a:rPr>
                        <a:t>产品</a:t>
                      </a:r>
                      <a:endParaRPr lang="zh-CN" sz="1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w900p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宋体"/>
                          <a:ea typeface="宋体"/>
                          <a:cs typeface="宋体"/>
                        </a:rPr>
                        <a:t>pTag</a:t>
                      </a:r>
                      <a:r>
                        <a:rPr lang="en-US" sz="1400" dirty="0">
                          <a:latin typeface="宋体"/>
                          <a:ea typeface="宋体"/>
                          <a:cs typeface="宋体"/>
                        </a:rPr>
                        <a:t>-</a:t>
                      </a:r>
                      <a:r>
                        <a:rPr lang="zh-CN" sz="1400" dirty="0">
                          <a:latin typeface="Calibri"/>
                          <a:ea typeface="宋体"/>
                          <a:cs typeface="宋体"/>
                        </a:rPr>
                        <a:t>自定义</a:t>
                      </a:r>
                      <a:endParaRPr lang="zh-CN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71472" y="1139595"/>
            <a:ext cx="6643702" cy="52322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/>
              <a:t>git</a:t>
            </a:r>
            <a:r>
              <a:rPr lang="zh-CN" altLang="en-US" sz="2800" b="1" dirty="0" smtClean="0"/>
              <a:t>版本库分支命名规范：</a:t>
            </a: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" name="Rectangle 1"/>
          <p:cNvSpPr>
            <a:spLocks noChangeArrowheads="1"/>
          </p:cNvSpPr>
          <p:nvPr/>
        </p:nvSpPr>
        <p:spPr bwMode="auto">
          <a:xfrm>
            <a:off x="571472" y="4433367"/>
            <a:ext cx="6991368" cy="76944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err="1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git</a:t>
            </a:r>
            <a:r>
              <a:rPr lang="zh-CN" altLang="en-US" sz="28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版本库命名规范：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MTK</a:t>
            </a:r>
            <a:r>
              <a:rPr lang="zh-CN" altLang="en-US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代码包名字命名</a:t>
            </a:r>
            <a:r>
              <a:rPr lang="en-US" altLang="zh-CN" sz="1600" b="1" dirty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0" name="Rectangle 1"/>
          <p:cNvSpPr>
            <a:spLocks noChangeArrowheads="1"/>
          </p:cNvSpPr>
          <p:nvPr/>
        </p:nvSpPr>
        <p:spPr bwMode="auto">
          <a:xfrm>
            <a:off x="1783567" y="5447900"/>
            <a:ext cx="3490938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 bmk="OLE_LINK2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ALPS.GB2.MP.V1.18_KONKA75CU_GB2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71802" y="252691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zh-CN" altLang="en-US" sz="2400" b="1" dirty="0" smtClean="0"/>
              <a:t>版本库命名规范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71472" y="1139595"/>
            <a:ext cx="6643702" cy="64633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 smtClean="0"/>
              <a:t>git</a:t>
            </a:r>
            <a:r>
              <a:rPr lang="zh-CN" altLang="en-US" sz="2800" b="1" dirty="0" smtClean="0"/>
              <a:t>版本库权限分配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en-US" altLang="zh-CN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5852" y="2473186"/>
          <a:ext cx="6691338" cy="2170260"/>
        </p:xfrm>
        <a:graphic>
          <a:graphicData uri="http://schemas.openxmlformats.org/drawingml/2006/table">
            <a:tbl>
              <a:tblPr/>
              <a:tblGrid>
                <a:gridCol w="791299"/>
                <a:gridCol w="1249420"/>
                <a:gridCol w="1568716"/>
                <a:gridCol w="1527069"/>
                <a:gridCol w="1554834"/>
              </a:tblGrid>
              <a:tr h="6155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latin typeface="Calibri"/>
                          <a:ea typeface="宋体"/>
                          <a:cs typeface="宋体"/>
                        </a:rPr>
                        <a:t>分支</a:t>
                      </a:r>
                      <a:endParaRPr lang="zh-CN" sz="1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宋体"/>
                          <a:ea typeface="宋体"/>
                          <a:cs typeface="宋体"/>
                        </a:rPr>
                        <a:t>mtk</a:t>
                      </a: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补丁负责人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驱动负责人</a:t>
                      </a:r>
                      <a:r>
                        <a:rPr lang="en-US" sz="1200" b="1"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开发人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系统负责人</a:t>
                      </a:r>
                      <a:r>
                        <a:rPr lang="en-US" sz="1200" b="1"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开发人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产品负责人</a:t>
                      </a:r>
                      <a:r>
                        <a:rPr lang="en-US" sz="1200" b="1"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开发人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4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宋体"/>
                          <a:ea typeface="宋体"/>
                          <a:cs typeface="宋体"/>
                        </a:rPr>
                        <a:t>mtk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W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驱动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W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7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系统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W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latin typeface="Calibri"/>
                          <a:ea typeface="宋体"/>
                          <a:cs typeface="宋体"/>
                        </a:rPr>
                        <a:t>产品</a:t>
                      </a:r>
                      <a:endParaRPr lang="zh-CN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宋体"/>
                        </a:rPr>
                        <a:t>W</a:t>
                      </a:r>
                      <a:r>
                        <a:rPr lang="en-US" sz="1600" b="1" dirty="0">
                          <a:solidFill>
                            <a:srgbClr val="0D0D0D"/>
                          </a:solidFill>
                          <a:latin typeface="宋体"/>
                          <a:ea typeface="宋体"/>
                          <a:cs typeface="宋体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宋体"/>
                          <a:ea typeface="宋体"/>
                          <a:cs typeface="宋体"/>
                        </a:rPr>
                        <a:t>R</a:t>
                      </a:r>
                      <a:endParaRPr lang="zh-CN" sz="1400" b="1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295" marR="682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71802" y="252691"/>
            <a:ext cx="279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Git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版本库权限分配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714356"/>
            <a:ext cx="9144000" cy="3333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04596" y="4298130"/>
            <a:ext cx="8239182" cy="177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7142955" y="785794"/>
            <a:ext cx="185820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 err="1" smtClean="0"/>
              <a:t>git</a:t>
            </a:r>
            <a:r>
              <a:rPr lang="zh-CN" altLang="en-US" sz="3200" b="1" dirty="0" smtClean="0"/>
              <a:t>服务器</a:t>
            </a:r>
            <a:endParaRPr lang="zh-CN" altLang="en-US" sz="24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3286116" y="7141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MTK Patch</a:t>
            </a:r>
            <a:r>
              <a:rPr lang="zh-CN" altLang="en-US" b="1" dirty="0" smtClean="0"/>
              <a:t>合并方式</a:t>
            </a:r>
            <a:endParaRPr lang="zh-CN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618910" y="5429264"/>
            <a:ext cx="237116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git</a:t>
            </a:r>
            <a:r>
              <a:rPr lang="zh-CN" altLang="en-US" sz="2800" b="1" dirty="0" smtClean="0"/>
              <a:t>个人工作区</a:t>
            </a:r>
            <a:endParaRPr lang="zh-CN" altLang="en-US" sz="2000" b="1" dirty="0"/>
          </a:p>
        </p:txBody>
      </p:sp>
      <p:cxnSp>
        <p:nvCxnSpPr>
          <p:cNvPr id="171" name="曲线连接符 170"/>
          <p:cNvCxnSpPr>
            <a:stCxn id="206" idx="3"/>
            <a:endCxn id="173" idx="1"/>
          </p:cNvCxnSpPr>
          <p:nvPr/>
        </p:nvCxnSpPr>
        <p:spPr>
          <a:xfrm rot="5400000">
            <a:off x="3281036" y="2262748"/>
            <a:ext cx="460600" cy="3133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3405180" y="2680116"/>
            <a:ext cx="4310092" cy="105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3333742" y="262879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5572132" y="2642357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TextBox 174"/>
          <p:cNvSpPr txBox="1"/>
          <p:nvPr/>
        </p:nvSpPr>
        <p:spPr>
          <a:xfrm>
            <a:off x="1916557" y="2566442"/>
            <a:ext cx="94093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</p:txBody>
      </p:sp>
      <p:sp>
        <p:nvSpPr>
          <p:cNvPr id="176" name="椭圆 175"/>
          <p:cNvSpPr/>
          <p:nvPr/>
        </p:nvSpPr>
        <p:spPr>
          <a:xfrm>
            <a:off x="3976684" y="264318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4572000" y="264318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317827" y="271462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3972644" y="271462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4512625" y="271462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5631507" y="2724895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187" name="矩形 186"/>
          <p:cNvSpPr/>
          <p:nvPr/>
        </p:nvSpPr>
        <p:spPr>
          <a:xfrm>
            <a:off x="2999637" y="2108528"/>
            <a:ext cx="3429751" cy="8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2563123" y="1108320"/>
            <a:ext cx="3305033" cy="108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4236714" y="1054214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1" name="TextBox 190"/>
          <p:cNvSpPr txBox="1"/>
          <p:nvPr/>
        </p:nvSpPr>
        <p:spPr>
          <a:xfrm>
            <a:off x="642910" y="1000108"/>
            <a:ext cx="165482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6477-4.0-V1F 1</a:t>
            </a:r>
            <a:endParaRPr lang="zh-CN" altLang="en-US" sz="3600" dirty="0">
              <a:solidFill>
                <a:srgbClr val="92D050"/>
              </a:solidFill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2500764" y="1054214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93" name="TextBox 192"/>
          <p:cNvSpPr txBox="1"/>
          <p:nvPr/>
        </p:nvSpPr>
        <p:spPr>
          <a:xfrm>
            <a:off x="2677835" y="1162426"/>
            <a:ext cx="408870" cy="2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M1</a:t>
            </a:r>
            <a:endParaRPr lang="zh-CN" altLang="en-US" sz="1600" b="1" dirty="0"/>
          </a:p>
        </p:txBody>
      </p:sp>
      <p:sp>
        <p:nvSpPr>
          <p:cNvPr id="198" name="TextBox 197"/>
          <p:cNvSpPr txBox="1"/>
          <p:nvPr/>
        </p:nvSpPr>
        <p:spPr>
          <a:xfrm>
            <a:off x="4434256" y="1162426"/>
            <a:ext cx="408870" cy="2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M2</a:t>
            </a:r>
            <a:endParaRPr lang="zh-CN" altLang="en-US" sz="1600" b="1" dirty="0"/>
          </a:p>
        </p:txBody>
      </p:sp>
      <p:sp>
        <p:nvSpPr>
          <p:cNvPr id="199" name="矩形 198"/>
          <p:cNvSpPr/>
          <p:nvPr/>
        </p:nvSpPr>
        <p:spPr>
          <a:xfrm>
            <a:off x="2874919" y="1675680"/>
            <a:ext cx="3429751" cy="819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3436151" y="1595274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346807" y="1595274"/>
            <a:ext cx="758037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driver </a:t>
            </a:r>
            <a:endParaRPr lang="zh-CN" altLang="en-US" sz="2000" b="1" dirty="0"/>
          </a:p>
        </p:txBody>
      </p:sp>
      <p:sp>
        <p:nvSpPr>
          <p:cNvPr id="202" name="椭圆 201"/>
          <p:cNvSpPr/>
          <p:nvPr/>
        </p:nvSpPr>
        <p:spPr>
          <a:xfrm>
            <a:off x="2812560" y="1649380"/>
            <a:ext cx="124718" cy="1082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394687" y="1744583"/>
            <a:ext cx="365492" cy="2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D1</a:t>
            </a:r>
            <a:endParaRPr lang="zh-CN" altLang="en-US" sz="1600" b="1" dirty="0"/>
          </a:p>
        </p:txBody>
      </p:sp>
      <p:sp>
        <p:nvSpPr>
          <p:cNvPr id="206" name="椭圆 205"/>
          <p:cNvSpPr/>
          <p:nvPr/>
        </p:nvSpPr>
        <p:spPr>
          <a:xfrm>
            <a:off x="3636170" y="2028122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1554058" y="1975323"/>
            <a:ext cx="501754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sys </a:t>
            </a:r>
            <a:endParaRPr lang="zh-CN" altLang="en-US" b="1" dirty="0"/>
          </a:p>
        </p:txBody>
      </p:sp>
      <p:sp>
        <p:nvSpPr>
          <p:cNvPr id="208" name="椭圆 207"/>
          <p:cNvSpPr/>
          <p:nvPr/>
        </p:nvSpPr>
        <p:spPr>
          <a:xfrm>
            <a:off x="2937278" y="2082228"/>
            <a:ext cx="124718" cy="1082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TextBox 208"/>
          <p:cNvSpPr txBox="1"/>
          <p:nvPr/>
        </p:nvSpPr>
        <p:spPr>
          <a:xfrm>
            <a:off x="3717373" y="2168579"/>
            <a:ext cx="352899" cy="2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R1</a:t>
            </a:r>
            <a:endParaRPr lang="zh-CN" altLang="en-US" sz="1600" b="1" dirty="0"/>
          </a:p>
        </p:txBody>
      </p:sp>
      <p:sp>
        <p:nvSpPr>
          <p:cNvPr id="212" name="椭圆 211"/>
          <p:cNvSpPr/>
          <p:nvPr/>
        </p:nvSpPr>
        <p:spPr>
          <a:xfrm>
            <a:off x="3259603" y="2082228"/>
            <a:ext cx="124718" cy="10821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>
            <a:stCxn id="200" idx="3"/>
            <a:endCxn id="208" idx="0"/>
          </p:cNvCxnSpPr>
          <p:nvPr/>
        </p:nvCxnSpPr>
        <p:spPr>
          <a:xfrm rot="5400000">
            <a:off x="3070833" y="1685075"/>
            <a:ext cx="325959" cy="468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192" idx="4"/>
            <a:endCxn id="202" idx="1"/>
          </p:cNvCxnSpPr>
          <p:nvPr/>
        </p:nvCxnSpPr>
        <p:spPr>
          <a:xfrm rot="16200000" flipH="1">
            <a:off x="2508945" y="1343347"/>
            <a:ext cx="422395" cy="221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174" idx="4"/>
            <a:endCxn id="222" idx="1"/>
          </p:cNvCxnSpPr>
          <p:nvPr/>
        </p:nvCxnSpPr>
        <p:spPr>
          <a:xfrm rot="16200000" flipH="1">
            <a:off x="5007579" y="3421224"/>
            <a:ext cx="1864411" cy="5924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0" name="矩形 219"/>
          <p:cNvSpPr/>
          <p:nvPr/>
        </p:nvSpPr>
        <p:spPr>
          <a:xfrm>
            <a:off x="4048122" y="4666479"/>
            <a:ext cx="4310092" cy="105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3976684" y="4615157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215074" y="462872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488061" y="4486669"/>
            <a:ext cx="94093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w900p</a:t>
            </a:r>
          </a:p>
        </p:txBody>
      </p:sp>
      <p:sp>
        <p:nvSpPr>
          <p:cNvPr id="224" name="椭圆 223"/>
          <p:cNvSpPr/>
          <p:nvPr/>
        </p:nvSpPr>
        <p:spPr>
          <a:xfrm>
            <a:off x="4619626" y="46295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5214942" y="46295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TextBox 225"/>
          <p:cNvSpPr txBox="1"/>
          <p:nvPr/>
        </p:nvSpPr>
        <p:spPr>
          <a:xfrm>
            <a:off x="3960769" y="470098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4615586" y="470098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5155567" y="470098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6258660" y="4687508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5000629" y="5281274"/>
            <a:ext cx="1071569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patch-test</a:t>
            </a:r>
          </a:p>
        </p:txBody>
      </p:sp>
      <p:sp>
        <p:nvSpPr>
          <p:cNvPr id="240" name="矩形 239"/>
          <p:cNvSpPr/>
          <p:nvPr/>
        </p:nvSpPr>
        <p:spPr>
          <a:xfrm>
            <a:off x="6357950" y="5382697"/>
            <a:ext cx="1000132" cy="95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224730" y="535782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TextBox 241"/>
          <p:cNvSpPr txBox="1"/>
          <p:nvPr/>
        </p:nvSpPr>
        <p:spPr>
          <a:xfrm>
            <a:off x="7196878" y="5440364"/>
            <a:ext cx="3497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t1</a:t>
            </a:r>
            <a:endParaRPr lang="zh-CN" altLang="en-US" sz="1500" b="1" dirty="0"/>
          </a:p>
        </p:txBody>
      </p:sp>
      <p:sp>
        <p:nvSpPr>
          <p:cNvPr id="243" name="椭圆 242"/>
          <p:cNvSpPr/>
          <p:nvPr/>
        </p:nvSpPr>
        <p:spPr>
          <a:xfrm>
            <a:off x="6357950" y="5358651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4" name="直接箭头连接符 243"/>
          <p:cNvCxnSpPr>
            <a:stCxn id="222" idx="4"/>
            <a:endCxn id="243" idx="1"/>
          </p:cNvCxnSpPr>
          <p:nvPr/>
        </p:nvCxnSpPr>
        <p:spPr>
          <a:xfrm rot="16200000" flipH="1">
            <a:off x="6028704" y="5029404"/>
            <a:ext cx="607979" cy="92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椭圆 248"/>
          <p:cNvSpPr/>
          <p:nvPr/>
        </p:nvSpPr>
        <p:spPr>
          <a:xfrm>
            <a:off x="7143768" y="4607633"/>
            <a:ext cx="214314" cy="214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TextBox 249"/>
          <p:cNvSpPr txBox="1"/>
          <p:nvPr/>
        </p:nvSpPr>
        <p:spPr>
          <a:xfrm>
            <a:off x="7286644" y="4702234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cxnSp>
        <p:nvCxnSpPr>
          <p:cNvPr id="251" name="直接箭头连接符 250"/>
          <p:cNvCxnSpPr>
            <a:stCxn id="241" idx="0"/>
            <a:endCxn id="249" idx="4"/>
          </p:cNvCxnSpPr>
          <p:nvPr/>
        </p:nvCxnSpPr>
        <p:spPr>
          <a:xfrm rot="16200000" flipV="1">
            <a:off x="7005608" y="5067265"/>
            <a:ext cx="535879" cy="45243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stCxn id="249" idx="0"/>
            <a:endCxn id="258" idx="3"/>
          </p:cNvCxnSpPr>
          <p:nvPr/>
        </p:nvCxnSpPr>
        <p:spPr>
          <a:xfrm rot="16200000" flipV="1">
            <a:off x="5965089" y="3321796"/>
            <a:ext cx="1781523" cy="7901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椭圆 257"/>
          <p:cNvSpPr/>
          <p:nvPr/>
        </p:nvSpPr>
        <p:spPr>
          <a:xfrm>
            <a:off x="6429388" y="2643182"/>
            <a:ext cx="214314" cy="214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TextBox 258"/>
          <p:cNvSpPr txBox="1"/>
          <p:nvPr/>
        </p:nvSpPr>
        <p:spPr>
          <a:xfrm>
            <a:off x="6544412" y="273778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sp>
        <p:nvSpPr>
          <p:cNvPr id="261" name="椭圆 260"/>
          <p:cNvSpPr/>
          <p:nvPr/>
        </p:nvSpPr>
        <p:spPr>
          <a:xfrm>
            <a:off x="4723697" y="1595362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62" name="TextBox 261"/>
          <p:cNvSpPr txBox="1"/>
          <p:nvPr/>
        </p:nvSpPr>
        <p:spPr>
          <a:xfrm>
            <a:off x="4682233" y="1744671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D2</a:t>
            </a:r>
            <a:endParaRPr lang="zh-CN" altLang="en-US" sz="1600" b="1" dirty="0"/>
          </a:p>
        </p:txBody>
      </p:sp>
      <p:sp>
        <p:nvSpPr>
          <p:cNvPr id="263" name="椭圆 262"/>
          <p:cNvSpPr/>
          <p:nvPr/>
        </p:nvSpPr>
        <p:spPr>
          <a:xfrm>
            <a:off x="5086651" y="2028210"/>
            <a:ext cx="217389" cy="1886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5167854" y="2168667"/>
            <a:ext cx="404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R2</a:t>
            </a:r>
            <a:endParaRPr lang="zh-CN" altLang="en-US" sz="1600" b="1" dirty="0"/>
          </a:p>
        </p:txBody>
      </p:sp>
      <p:cxnSp>
        <p:nvCxnSpPr>
          <p:cNvPr id="265" name="直接箭头连接符 264"/>
          <p:cNvCxnSpPr>
            <a:stCxn id="190" idx="4"/>
            <a:endCxn id="261" idx="1"/>
          </p:cNvCxnSpPr>
          <p:nvPr/>
        </p:nvCxnSpPr>
        <p:spPr>
          <a:xfrm rot="16200000" flipH="1">
            <a:off x="4360395" y="1227846"/>
            <a:ext cx="380152" cy="410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1" idx="6"/>
            <a:endCxn id="263" idx="7"/>
          </p:cNvCxnSpPr>
          <p:nvPr/>
        </p:nvCxnSpPr>
        <p:spPr>
          <a:xfrm>
            <a:off x="4941086" y="1689671"/>
            <a:ext cx="331118" cy="3661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2417285" y="3476796"/>
            <a:ext cx="3297723" cy="95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2345847" y="342547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4286248" y="3439037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928662" y="3363122"/>
            <a:ext cx="94093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w960</a:t>
            </a:r>
          </a:p>
        </p:txBody>
      </p:sp>
      <p:sp>
        <p:nvSpPr>
          <p:cNvPr id="275" name="椭圆 274"/>
          <p:cNvSpPr/>
          <p:nvPr/>
        </p:nvSpPr>
        <p:spPr>
          <a:xfrm>
            <a:off x="2988789" y="343986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3559805" y="343986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TextBox 276"/>
          <p:cNvSpPr txBox="1"/>
          <p:nvPr/>
        </p:nvSpPr>
        <p:spPr>
          <a:xfrm>
            <a:off x="2329932" y="351130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p1</a:t>
            </a:r>
            <a:endParaRPr lang="zh-CN" altLang="en-US" sz="1500" b="1" dirty="0"/>
          </a:p>
        </p:txBody>
      </p:sp>
      <p:sp>
        <p:nvSpPr>
          <p:cNvPr id="278" name="TextBox 277"/>
          <p:cNvSpPr txBox="1"/>
          <p:nvPr/>
        </p:nvSpPr>
        <p:spPr>
          <a:xfrm>
            <a:off x="2984749" y="351130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p2</a:t>
            </a:r>
            <a:endParaRPr lang="zh-CN" altLang="en-US" sz="1500" b="1" dirty="0"/>
          </a:p>
        </p:txBody>
      </p:sp>
      <p:sp>
        <p:nvSpPr>
          <p:cNvPr id="279" name="TextBox 278"/>
          <p:cNvSpPr txBox="1"/>
          <p:nvPr/>
        </p:nvSpPr>
        <p:spPr>
          <a:xfrm>
            <a:off x="3500430" y="3511300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p3</a:t>
            </a:r>
            <a:endParaRPr lang="zh-CN" altLang="en-US" sz="1500" b="1" dirty="0"/>
          </a:p>
        </p:txBody>
      </p:sp>
      <p:sp>
        <p:nvSpPr>
          <p:cNvPr id="280" name="TextBox 279"/>
          <p:cNvSpPr txBox="1"/>
          <p:nvPr/>
        </p:nvSpPr>
        <p:spPr>
          <a:xfrm>
            <a:off x="4345623" y="3521575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p4</a:t>
            </a:r>
            <a:endParaRPr lang="zh-CN" altLang="en-US" sz="1500" b="1" dirty="0"/>
          </a:p>
        </p:txBody>
      </p:sp>
      <p:sp>
        <p:nvSpPr>
          <p:cNvPr id="281" name="椭圆 280"/>
          <p:cNvSpPr/>
          <p:nvPr/>
        </p:nvSpPr>
        <p:spPr>
          <a:xfrm>
            <a:off x="4916953" y="3404237"/>
            <a:ext cx="214314" cy="2143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TextBox 281"/>
          <p:cNvSpPr txBox="1"/>
          <p:nvPr/>
        </p:nvSpPr>
        <p:spPr>
          <a:xfrm>
            <a:off x="5031977" y="3534463"/>
            <a:ext cx="385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p5</a:t>
            </a:r>
            <a:endParaRPr lang="zh-CN" altLang="en-US" sz="1500" b="1" dirty="0"/>
          </a:p>
        </p:txBody>
      </p:sp>
      <p:cxnSp>
        <p:nvCxnSpPr>
          <p:cNvPr id="283" name="直接箭头连接符 282"/>
          <p:cNvCxnSpPr>
            <a:stCxn id="263" idx="3"/>
            <a:endCxn id="281" idx="6"/>
          </p:cNvCxnSpPr>
          <p:nvPr/>
        </p:nvCxnSpPr>
        <p:spPr>
          <a:xfrm rot="16200000" flipH="1">
            <a:off x="4463783" y="2843910"/>
            <a:ext cx="1322188" cy="127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8" grpId="0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/>
      <p:bldP spid="227" grpId="0"/>
      <p:bldP spid="228" grpId="0"/>
      <p:bldP spid="229" grpId="0"/>
      <p:bldP spid="237" grpId="0" animBg="1"/>
      <p:bldP spid="237" grpId="1" animBg="1"/>
      <p:bldP spid="240" grpId="0" animBg="1"/>
      <p:bldP spid="240" grpId="1" animBg="1"/>
      <p:bldP spid="241" grpId="0" animBg="1"/>
      <p:bldP spid="241" grpId="1" animBg="1"/>
      <p:bldP spid="242" grpId="0"/>
      <p:bldP spid="242" grpId="1"/>
      <p:bldP spid="243" grpId="0" animBg="1"/>
      <p:bldP spid="243" grpId="1" animBg="1"/>
      <p:bldP spid="249" grpId="0" animBg="1"/>
      <p:bldP spid="250" grpId="0"/>
      <p:bldP spid="258" grpId="0" animBg="1"/>
      <p:bldP spid="259" grpId="0"/>
      <p:bldP spid="261" grpId="0" animBg="1"/>
      <p:bldP spid="262" grpId="0"/>
      <p:bldP spid="263" grpId="0" animBg="1"/>
      <p:bldP spid="264" grpId="0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/>
      <p:bldP spid="278" grpId="0"/>
      <p:bldP spid="279" grpId="0"/>
      <p:bldP spid="280" grpId="0"/>
      <p:bldP spid="281" grpId="0" animBg="1"/>
      <p:bldP spid="2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500042"/>
            <a:ext cx="9144000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31665" y="1556924"/>
            <a:ext cx="5429288" cy="861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73790" y="150863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678186" y="152219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715140" y="152219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67456" y="1428736"/>
            <a:ext cx="71846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417417" y="152531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3846045" y="15233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5203367" y="152531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774871" y="15233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6132061" y="1511749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42844" y="2571744"/>
            <a:ext cx="8239182" cy="177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flipV="1">
            <a:off x="1595416" y="2769382"/>
            <a:ext cx="6572296" cy="71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537541" y="272308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286116" y="27366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810258" y="273664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53072" y="2643182"/>
            <a:ext cx="71846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W900p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881168" y="273975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2309796" y="273777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857620" y="273975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429124" y="273777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857752" y="2726195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6096010" y="3334412"/>
            <a:ext cx="642942" cy="945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6024572" y="32861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5807266" y="2784458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r1</a:t>
            </a:r>
            <a:endParaRPr lang="zh-CN" altLang="en-US" sz="1500" b="1" dirty="0"/>
          </a:p>
        </p:txBody>
      </p:sp>
      <p:cxnSp>
        <p:nvCxnSpPr>
          <p:cNvPr id="131" name="曲线连接符 130"/>
          <p:cNvCxnSpPr>
            <a:stCxn id="84" idx="3"/>
            <a:endCxn id="102" idx="7"/>
          </p:cNvCxnSpPr>
          <p:nvPr/>
        </p:nvCxnSpPr>
        <p:spPr>
          <a:xfrm rot="16200000" flipH="1">
            <a:off x="5764628" y="2925151"/>
            <a:ext cx="448451" cy="3153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95151" y="649412"/>
            <a:ext cx="185820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 err="1" smtClean="0"/>
              <a:t>git</a:t>
            </a:r>
            <a:r>
              <a:rPr lang="zh-CN" altLang="en-US" sz="3200" b="1" dirty="0" smtClean="0"/>
              <a:t>服务器</a:t>
            </a:r>
            <a:endParaRPr lang="zh-CN" altLang="en-US" sz="2400" b="1" dirty="0"/>
          </a:p>
        </p:txBody>
      </p:sp>
      <p:sp>
        <p:nvSpPr>
          <p:cNvPr id="90" name="椭圆 89"/>
          <p:cNvSpPr/>
          <p:nvPr/>
        </p:nvSpPr>
        <p:spPr>
          <a:xfrm>
            <a:off x="6381762" y="32861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6667514" y="3286124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10126" y="3214686"/>
            <a:ext cx="103118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work1-user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310324" y="274208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曲线连接符 102"/>
          <p:cNvCxnSpPr>
            <a:stCxn id="92" idx="7"/>
            <a:endCxn id="94" idx="3"/>
          </p:cNvCxnSpPr>
          <p:nvPr/>
        </p:nvCxnSpPr>
        <p:spPr>
          <a:xfrm rot="16200000" flipV="1">
            <a:off x="6338852" y="2856434"/>
            <a:ext cx="443010" cy="458218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387574" y="2810326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r2`</a:t>
            </a:r>
            <a:endParaRPr lang="zh-CN" altLang="en-US" sz="1500" b="1" dirty="0"/>
          </a:p>
        </p:txBody>
      </p:sp>
      <p:sp>
        <p:nvSpPr>
          <p:cNvPr id="107" name="椭圆 106"/>
          <p:cNvSpPr/>
          <p:nvPr/>
        </p:nvSpPr>
        <p:spPr>
          <a:xfrm>
            <a:off x="6738952" y="273888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6810390" y="280340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</a:t>
            </a:r>
            <a:endParaRPr lang="zh-CN" altLang="en-US" sz="1500" b="1" dirty="0"/>
          </a:p>
        </p:txBody>
      </p:sp>
      <p:sp>
        <p:nvSpPr>
          <p:cNvPr id="109" name="矩形 108"/>
          <p:cNvSpPr/>
          <p:nvPr/>
        </p:nvSpPr>
        <p:spPr>
          <a:xfrm>
            <a:off x="7024704" y="3977354"/>
            <a:ext cx="1143008" cy="945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6953266" y="392906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7310456" y="392906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7596208" y="392906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5738820" y="3832575"/>
            <a:ext cx="103118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work2-user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8024836" y="392906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曲线连接符 122"/>
          <p:cNvCxnSpPr>
            <a:stCxn id="107" idx="5"/>
            <a:endCxn id="110" idx="1"/>
          </p:cNvCxnSpPr>
          <p:nvPr/>
        </p:nvCxnSpPr>
        <p:spPr>
          <a:xfrm rot="16200000" flipH="1">
            <a:off x="6372972" y="3348772"/>
            <a:ext cx="1089150" cy="1132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椭圆 126"/>
          <p:cNvSpPr/>
          <p:nvPr/>
        </p:nvSpPr>
        <p:spPr>
          <a:xfrm>
            <a:off x="7239018" y="273888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7129250" y="2827172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r3</a:t>
            </a:r>
            <a:endParaRPr lang="zh-CN" altLang="en-US" sz="1500" b="1" dirty="0"/>
          </a:p>
        </p:txBody>
      </p:sp>
      <p:sp>
        <p:nvSpPr>
          <p:cNvPr id="130" name="椭圆 129"/>
          <p:cNvSpPr/>
          <p:nvPr/>
        </p:nvSpPr>
        <p:spPr>
          <a:xfrm>
            <a:off x="7524770" y="2742086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7524770" y="2827172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r4`</a:t>
            </a:r>
            <a:endParaRPr lang="zh-CN" altLang="en-US" sz="1500" b="1" dirty="0"/>
          </a:p>
        </p:txBody>
      </p:sp>
      <p:cxnSp>
        <p:nvCxnSpPr>
          <p:cNvPr id="133" name="曲线连接符 132"/>
          <p:cNvCxnSpPr>
            <a:stCxn id="121" idx="0"/>
            <a:endCxn id="130" idx="3"/>
          </p:cNvCxnSpPr>
          <p:nvPr/>
        </p:nvCxnSpPr>
        <p:spPr>
          <a:xfrm rot="16200000" flipV="1">
            <a:off x="7288470" y="3121262"/>
            <a:ext cx="1065028" cy="550580"/>
          </a:xfrm>
          <a:prstGeom prst="curvedConnector3">
            <a:avLst>
              <a:gd name="adj1" fmla="val 50000"/>
            </a:avLst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7953398" y="2728438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7887772" y="280340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</a:t>
            </a:r>
            <a:endParaRPr lang="zh-CN" altLang="en-US" sz="15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649514" y="1595362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r1</a:t>
            </a:r>
            <a:endParaRPr lang="zh-CN" altLang="en-US" sz="1500" b="1" dirty="0"/>
          </a:p>
        </p:txBody>
      </p:sp>
      <p:sp>
        <p:nvSpPr>
          <p:cNvPr id="153" name="椭圆 152"/>
          <p:cNvSpPr/>
          <p:nvPr/>
        </p:nvSpPr>
        <p:spPr>
          <a:xfrm>
            <a:off x="7201558" y="1513822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7215206" y="1605637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r2</a:t>
            </a:r>
            <a:endParaRPr lang="zh-CN" altLang="en-US" sz="1500" b="1" dirty="0"/>
          </a:p>
        </p:txBody>
      </p:sp>
      <p:sp>
        <p:nvSpPr>
          <p:cNvPr id="156" name="椭圆 155"/>
          <p:cNvSpPr/>
          <p:nvPr/>
        </p:nvSpPr>
        <p:spPr>
          <a:xfrm>
            <a:off x="7630186" y="152747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7643834" y="1615754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r3</a:t>
            </a:r>
            <a:endParaRPr lang="zh-CN" altLang="en-US" sz="1500" b="1" dirty="0"/>
          </a:p>
        </p:txBody>
      </p:sp>
      <p:sp>
        <p:nvSpPr>
          <p:cNvPr id="164" name="椭圆 163"/>
          <p:cNvSpPr/>
          <p:nvPr/>
        </p:nvSpPr>
        <p:spPr>
          <a:xfrm>
            <a:off x="8273128" y="1527470"/>
            <a:ext cx="142876" cy="14287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8292588" y="1619285"/>
            <a:ext cx="3513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r4</a:t>
            </a:r>
            <a:endParaRPr lang="zh-CN" altLang="en-US" sz="1500" b="1" dirty="0"/>
          </a:p>
        </p:txBody>
      </p:sp>
      <p:cxnSp>
        <p:nvCxnSpPr>
          <p:cNvPr id="169" name="曲线连接符 168"/>
          <p:cNvCxnSpPr>
            <a:stCxn id="153" idx="3"/>
            <a:endCxn id="107" idx="0"/>
          </p:cNvCxnSpPr>
          <p:nvPr/>
        </p:nvCxnSpPr>
        <p:spPr>
          <a:xfrm rot="5400000">
            <a:off x="6464879" y="1981285"/>
            <a:ext cx="1103114" cy="41209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曲线连接符 177"/>
          <p:cNvCxnSpPr>
            <a:stCxn id="156" idx="3"/>
            <a:endCxn id="127" idx="0"/>
          </p:cNvCxnSpPr>
          <p:nvPr/>
        </p:nvCxnSpPr>
        <p:spPr>
          <a:xfrm rot="5400000">
            <a:off x="6936050" y="2023828"/>
            <a:ext cx="1089466" cy="3406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曲线连接符 180"/>
          <p:cNvCxnSpPr>
            <a:stCxn id="164" idx="3"/>
            <a:endCxn id="149" idx="0"/>
          </p:cNvCxnSpPr>
          <p:nvPr/>
        </p:nvCxnSpPr>
        <p:spPr>
          <a:xfrm rot="5400000">
            <a:off x="7619936" y="2054322"/>
            <a:ext cx="1079016" cy="2692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3286116" y="71414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Git</a:t>
            </a:r>
            <a:r>
              <a:rPr lang="zh-CN" altLang="en-US" b="1" dirty="0" smtClean="0"/>
              <a:t>个人工作区分支操作规范</a:t>
            </a:r>
            <a:endParaRPr lang="zh-CN" alt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6565582" y="337121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w1</a:t>
            </a:r>
            <a:endParaRPr lang="zh-CN" altLang="en-US" sz="15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8012876" y="4007233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/>
              <a:t>w2</a:t>
            </a:r>
            <a:endParaRPr lang="zh-CN" altLang="en-US" sz="15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357158" y="3702878"/>
            <a:ext cx="237116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err="1" smtClean="0"/>
              <a:t>git</a:t>
            </a:r>
            <a:r>
              <a:rPr lang="zh-CN" altLang="en-US" sz="2800" b="1" dirty="0" smtClean="0"/>
              <a:t>个人工作区</a:t>
            </a:r>
            <a:endParaRPr lang="zh-CN" altLang="en-US" sz="2000" b="1" dirty="0"/>
          </a:p>
        </p:txBody>
      </p:sp>
      <p:cxnSp>
        <p:nvCxnSpPr>
          <p:cNvPr id="148" name="直接箭头连接符 147"/>
          <p:cNvCxnSpPr>
            <a:stCxn id="44" idx="3"/>
            <a:endCxn id="84" idx="7"/>
          </p:cNvCxnSpPr>
          <p:nvPr/>
        </p:nvCxnSpPr>
        <p:spPr>
          <a:xfrm rot="5400000">
            <a:off x="5777428" y="1798933"/>
            <a:ext cx="1113418" cy="8038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071538" y="4572008"/>
            <a:ext cx="685804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clone  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-b  W900p</a:t>
            </a:r>
            <a:r>
              <a:rPr lang="en-US" altLang="zh-CN" sz="1400" b="1" dirty="0" smtClean="0"/>
              <a:t> 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git@172.21.5.248:ALPS.GB2.MP.V1.18_KONKA75CU_GB2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checkout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-b</a:t>
            </a:r>
            <a:r>
              <a:rPr lang="en-US" altLang="zh-CN" sz="1400" b="1" dirty="0" smtClean="0"/>
              <a:t>  work1-user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add  .     </a:t>
            </a:r>
            <a:r>
              <a:rPr lang="en-US" altLang="zh-CN" sz="1400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  add  -u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commit  -m  "</a:t>
            </a:r>
            <a:r>
              <a:rPr lang="en-US" altLang="zh-CN" sz="1400" b="1" dirty="0" err="1" smtClean="0"/>
              <a:t>myWork</a:t>
            </a:r>
            <a:r>
              <a:rPr lang="en-US" altLang="zh-CN" sz="1400" b="1" dirty="0" smtClean="0"/>
              <a:t>  message"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pull    /    </a:t>
            </a: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push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merge  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--squash</a:t>
            </a:r>
            <a:r>
              <a:rPr lang="en-US" altLang="zh-CN" sz="1400" b="1" dirty="0" smtClean="0"/>
              <a:t>  work1-user 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reset  r1  --hard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format-patch  r1..r2`</a:t>
            </a:r>
          </a:p>
          <a:p>
            <a:pPr marL="342900" indent="-342900">
              <a:buAutoNum type="circleNumDbPlain"/>
            </a:pPr>
            <a:r>
              <a:rPr lang="en-US" altLang="zh-CN" sz="1400" b="1" dirty="0" err="1" smtClean="0"/>
              <a:t>git</a:t>
            </a:r>
            <a:r>
              <a:rPr lang="en-US" altLang="zh-CN" sz="1400" b="1" dirty="0" smtClean="0"/>
              <a:t>  am  0001-r2`.patch</a:t>
            </a:r>
            <a:endParaRPr lang="zh-CN" altLang="en-US" sz="14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5857884" y="20716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28138" y="291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000760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③④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286512" y="20716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⑤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13956" y="29882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⑥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942970" y="25853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⑧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513824" y="2571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⑦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00892" y="1211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9" grpId="0" animBg="1"/>
      <p:bldP spid="100" grpId="0" animBg="1"/>
      <p:bldP spid="101" grpId="0" animBg="1"/>
      <p:bldP spid="102" grpId="0" animBg="1"/>
      <p:bldP spid="124" grpId="0"/>
      <p:bldP spid="90" grpId="0" animBg="1"/>
      <p:bldP spid="92" grpId="0" animBg="1"/>
      <p:bldP spid="93" grpId="0" animBg="1"/>
      <p:bldP spid="94" grpId="0" animBg="1"/>
      <p:bldP spid="94" grpId="1" animBg="1"/>
      <p:bldP spid="106" grpId="0"/>
      <p:bldP spid="106" grpId="1"/>
      <p:bldP spid="107" grpId="0" animBg="1"/>
      <p:bldP spid="108" grpId="0"/>
      <p:bldP spid="109" grpId="0" animBg="1"/>
      <p:bldP spid="110" grpId="0" animBg="1"/>
      <p:bldP spid="111" grpId="0" animBg="1"/>
      <p:bldP spid="114" grpId="0" animBg="1"/>
      <p:bldP spid="118" grpId="0" animBg="1"/>
      <p:bldP spid="121" grpId="0" animBg="1"/>
      <p:bldP spid="127" grpId="0" animBg="1"/>
      <p:bldP spid="129" grpId="0"/>
      <p:bldP spid="130" grpId="0" animBg="1"/>
      <p:bldP spid="130" grpId="1" animBg="1"/>
      <p:bldP spid="132" grpId="0"/>
      <p:bldP spid="132" grpId="1"/>
      <p:bldP spid="149" grpId="0" animBg="1"/>
      <p:bldP spid="150" grpId="0"/>
      <p:bldP spid="153" grpId="0" animBg="1"/>
      <p:bldP spid="154" grpId="0"/>
      <p:bldP spid="156" grpId="0" animBg="1"/>
      <p:bldP spid="163" grpId="0"/>
      <p:bldP spid="164" grpId="0" animBg="1"/>
      <p:bldP spid="165" grpId="0"/>
      <p:bldP spid="195" grpId="0"/>
      <p:bldP spid="196" grpId="0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825</Words>
  <PresentationFormat>全屏显示(4:3)</PresentationFormat>
  <Paragraphs>160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konka</cp:lastModifiedBy>
  <cp:revision>393</cp:revision>
  <dcterms:modified xsi:type="dcterms:W3CDTF">2012-11-22T02:34:08Z</dcterms:modified>
</cp:coreProperties>
</file>