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314" r:id="rId3"/>
    <p:sldId id="312" r:id="rId4"/>
    <p:sldId id="257" r:id="rId5"/>
    <p:sldId id="311" r:id="rId6"/>
    <p:sldId id="260" r:id="rId7"/>
    <p:sldId id="261" r:id="rId8"/>
    <p:sldId id="263" r:id="rId9"/>
    <p:sldId id="289" r:id="rId10"/>
    <p:sldId id="303" r:id="rId11"/>
    <p:sldId id="285" r:id="rId12"/>
    <p:sldId id="264" r:id="rId13"/>
    <p:sldId id="291" r:id="rId14"/>
    <p:sldId id="277" r:id="rId15"/>
    <p:sldId id="278" r:id="rId16"/>
    <p:sldId id="279" r:id="rId17"/>
    <p:sldId id="280" r:id="rId18"/>
    <p:sldId id="292" r:id="rId19"/>
    <p:sldId id="281" r:id="rId20"/>
    <p:sldId id="282" r:id="rId21"/>
    <p:sldId id="287" r:id="rId22"/>
    <p:sldId id="293" r:id="rId23"/>
    <p:sldId id="295" r:id="rId24"/>
    <p:sldId id="294" r:id="rId25"/>
    <p:sldId id="290" r:id="rId26"/>
    <p:sldId id="296" r:id="rId27"/>
    <p:sldId id="297" r:id="rId28"/>
    <p:sldId id="298" r:id="rId29"/>
    <p:sldId id="301" r:id="rId30"/>
    <p:sldId id="299" r:id="rId31"/>
    <p:sldId id="300" r:id="rId32"/>
    <p:sldId id="302" r:id="rId33"/>
    <p:sldId id="308" r:id="rId34"/>
    <p:sldId id="309" r:id="rId35"/>
    <p:sldId id="304" r:id="rId36"/>
    <p:sldId id="305" r:id="rId37"/>
    <p:sldId id="306" r:id="rId38"/>
    <p:sldId id="310" r:id="rId39"/>
    <p:sldId id="313" r:id="rId40"/>
    <p:sldId id="30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8.emf"/><Relationship Id="rId4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4.emf"/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4.emf"/><Relationship Id="rId1" Type="http://schemas.openxmlformats.org/officeDocument/2006/relationships/image" Target="../media/image22.emf"/><Relationship Id="rId4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6D994-7382-430E-B2BD-A16741A1135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D4765-6990-4DB3-A2C2-A10A8E8BC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5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4765-6990-4DB3-A2C2-A10A8E8BC8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70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5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emf"/><Relationship Id="rId11" Type="http://schemas.openxmlformats.org/officeDocument/2006/relationships/image" Target="../media/image17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8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1.png"/><Relationship Id="rId4" Type="http://schemas.openxmlformats.org/officeDocument/2006/relationships/image" Target="../media/image7.emf"/><Relationship Id="rId9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12.bin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3.emf"/><Relationship Id="rId5" Type="http://schemas.openxmlformats.org/officeDocument/2006/relationships/image" Target="../media/image21.png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22.emf"/><Relationship Id="rId9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5.bin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1.png"/><Relationship Id="rId4" Type="http://schemas.openxmlformats.org/officeDocument/2006/relationships/image" Target="../media/image22.emf"/><Relationship Id="rId9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2.bin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1.png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20.bin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1.png"/><Relationship Id="rId4" Type="http://schemas.openxmlformats.org/officeDocument/2006/relationships/image" Target="../media/image22.emf"/><Relationship Id="rId9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chor.fm/four-strands" TargetMode="External"/><Relationship Id="rId2" Type="http://schemas.openxmlformats.org/officeDocument/2006/relationships/hyperlink" Target="https://twitter.com/bnielson01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ym.openai.com/" TargetMode="External"/><Relationship Id="rId2" Type="http://schemas.openxmlformats.org/officeDocument/2006/relationships/hyperlink" Target="https://github.com/brucenielson/Reinforcement-Lear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ym.openai.com/envs/LunarLander-v2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072E8D-5DDC-438D-9FA4-063DF4C95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3" y="1140747"/>
            <a:ext cx="12192000" cy="6098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DCC338-39F1-4F5B-BD76-E9CC6D029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863115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n-US" dirty="0"/>
              <a:t>Bootstrapping Intelligence: </a:t>
            </a:r>
            <a:br>
              <a:rPr lang="en-US" dirty="0"/>
            </a:br>
            <a:r>
              <a:rPr lang="en-US" dirty="0"/>
              <a:t>Getting started with Deep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1DC38-5160-4957-A299-C56E44D5F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338128"/>
            <a:ext cx="10993546" cy="590321"/>
          </a:xfrm>
        </p:spPr>
        <p:txBody>
          <a:bodyPr/>
          <a:lstStyle/>
          <a:p>
            <a:r>
              <a:rPr lang="en-US" dirty="0"/>
              <a:t>By Bruce Nielson (brucenielson1@gmail.com)</a:t>
            </a:r>
          </a:p>
        </p:txBody>
      </p:sp>
    </p:spTree>
    <p:extLst>
      <p:ext uri="{BB962C8B-B14F-4D97-AF65-F5344CB8AC3E}">
        <p14:creationId xmlns:p14="http://schemas.microsoft.com/office/powerpoint/2010/main" val="356075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2BD1-FE55-4062-ACE6-33496EA6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value function and optimal policy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2CB22A-E836-42DD-A996-0CC34F8DF8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153497"/>
              </p:ext>
            </p:extLst>
          </p:nvPr>
        </p:nvGraphicFramePr>
        <p:xfrm>
          <a:off x="581025" y="3176588"/>
          <a:ext cx="4491038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7" name="Worksheet" r:id="rId3" imgW="2704923" imgH="1905174" progId="Excel.Sheet.12">
                  <p:embed/>
                </p:oleObj>
              </mc:Choice>
              <mc:Fallback>
                <p:oleObj name="Worksheet" r:id="rId3" imgW="2704923" imgH="1905174" progId="Excel.Sheet.12">
                  <p:embed/>
                  <p:pic>
                    <p:nvPicPr>
                      <p:cNvPr id="44" name="Object 43">
                        <a:extLst>
                          <a:ext uri="{FF2B5EF4-FFF2-40B4-BE49-F238E27FC236}">
                            <a16:creationId xmlns:a16="http://schemas.microsoft.com/office/drawing/2014/main" id="{FB0F746A-1B38-4E29-8AF3-AA4C019348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025" y="3176588"/>
                        <a:ext cx="4491038" cy="316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79849B-0873-4979-98E9-5C25C643279F}"/>
              </a:ext>
            </a:extLst>
          </p:cNvPr>
          <p:cNvSpPr txBox="1">
            <a:spLocks/>
          </p:cNvSpPr>
          <p:nvPr/>
        </p:nvSpPr>
        <p:spPr>
          <a:xfrm>
            <a:off x="581192" y="2132872"/>
            <a:ext cx="4812081" cy="6413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The Optimal Value Function: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07E4DB-218A-4E00-AFC5-F724752E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7042" y="2305019"/>
            <a:ext cx="5058013" cy="641362"/>
          </a:xfrm>
        </p:spPr>
        <p:txBody>
          <a:bodyPr anchor="t"/>
          <a:lstStyle/>
          <a:p>
            <a:r>
              <a:rPr lang="en-US" dirty="0"/>
              <a:t>An optimal policy can be created from the optimal value function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A2D465-D19A-467E-B801-66AE6D389652}"/>
              </a:ext>
            </a:extLst>
          </p:cNvPr>
          <p:cNvGrpSpPr/>
          <p:nvPr/>
        </p:nvGrpSpPr>
        <p:grpSpPr>
          <a:xfrm>
            <a:off x="5477042" y="3113017"/>
            <a:ext cx="4738060" cy="3235324"/>
            <a:chOff x="4019550" y="3165475"/>
            <a:chExt cx="2749550" cy="1911350"/>
          </a:xfrm>
        </p:grpSpPr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2A01E366-2E95-41F8-9763-9972572192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9550" y="3165475"/>
            <a:ext cx="2749550" cy="191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8" name="Worksheet" r:id="rId5" imgW="2749680" imgH="1911583" progId="Excel.Sheet.12">
                    <p:embed/>
                  </p:oleObj>
                </mc:Choice>
                <mc:Fallback>
                  <p:oleObj name="Worksheet" r:id="rId5" imgW="2749680" imgH="1911583" progId="Excel.Sheet.12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DC98B481-9318-4ED1-9B2E-B03AB07F0C9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19550" y="3165475"/>
                          <a:ext cx="2749550" cy="1911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Arrow: Down 5">
              <a:extLst>
                <a:ext uri="{FF2B5EF4-FFF2-40B4-BE49-F238E27FC236}">
                  <a16:creationId xmlns:a16="http://schemas.microsoft.com/office/drawing/2014/main" id="{7862CD87-ADB6-477C-B73A-11825120BA8C}"/>
                </a:ext>
              </a:extLst>
            </p:cNvPr>
            <p:cNvSpPr/>
            <p:nvPr/>
          </p:nvSpPr>
          <p:spPr>
            <a:xfrm flipV="1">
              <a:off x="4379232" y="4651829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" name="Arrow: Down 6">
              <a:extLst>
                <a:ext uri="{FF2B5EF4-FFF2-40B4-BE49-F238E27FC236}">
                  <a16:creationId xmlns:a16="http://schemas.microsoft.com/office/drawing/2014/main" id="{F5ECB368-BFD5-45ED-99FB-28EC94AC3193}"/>
                </a:ext>
              </a:extLst>
            </p:cNvPr>
            <p:cNvSpPr/>
            <p:nvPr/>
          </p:nvSpPr>
          <p:spPr>
            <a:xfrm flipV="1">
              <a:off x="4379232" y="4013427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" name="Arrow: Down 7">
              <a:extLst>
                <a:ext uri="{FF2B5EF4-FFF2-40B4-BE49-F238E27FC236}">
                  <a16:creationId xmlns:a16="http://schemas.microsoft.com/office/drawing/2014/main" id="{B9B9ADAA-9A9E-4E77-9874-D95D093F8344}"/>
                </a:ext>
              </a:extLst>
            </p:cNvPr>
            <p:cNvSpPr/>
            <p:nvPr/>
          </p:nvSpPr>
          <p:spPr>
            <a:xfrm flipV="1">
              <a:off x="5301797" y="4013427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279121E2-EF6B-4CDE-B764-37DB6E2D4DEC}"/>
                </a:ext>
              </a:extLst>
            </p:cNvPr>
            <p:cNvSpPr/>
            <p:nvPr/>
          </p:nvSpPr>
          <p:spPr>
            <a:xfrm flipV="1">
              <a:off x="5301797" y="4651829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12EFEC0D-C0E0-489C-8B8E-A494AF8738BD}"/>
                </a:ext>
              </a:extLst>
            </p:cNvPr>
            <p:cNvSpPr/>
            <p:nvPr/>
          </p:nvSpPr>
          <p:spPr>
            <a:xfrm flipV="1">
              <a:off x="6195787" y="4651829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AB069AEA-A386-498C-A1D7-F979F1D34171}"/>
                </a:ext>
              </a:extLst>
            </p:cNvPr>
            <p:cNvSpPr/>
            <p:nvPr/>
          </p:nvSpPr>
          <p:spPr>
            <a:xfrm flipV="1">
              <a:off x="6195787" y="4013427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13C7F6BD-FFCD-48E9-95DE-9199F1EFAA4E}"/>
                </a:ext>
              </a:extLst>
            </p:cNvPr>
            <p:cNvSpPr/>
            <p:nvPr/>
          </p:nvSpPr>
          <p:spPr>
            <a:xfrm rot="5400000" flipV="1">
              <a:off x="4374923" y="3392489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773C6D50-0F10-440C-82A3-16BBB224B137}"/>
                </a:ext>
              </a:extLst>
            </p:cNvPr>
            <p:cNvSpPr/>
            <p:nvPr/>
          </p:nvSpPr>
          <p:spPr>
            <a:xfrm rot="5400000" flipV="1">
              <a:off x="5301797" y="3389540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42766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Q-Function and Optimal Value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7"/>
            <a:ext cx="5799288" cy="641362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The Q-Function is the expected value of a given state </a:t>
            </a:r>
            <a:r>
              <a:rPr lang="en-US" b="1" u="sng" dirty="0"/>
              <a:t>and</a:t>
            </a:r>
            <a:r>
              <a:rPr lang="en-US" dirty="0"/>
              <a:t> action: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986690" y="2197897"/>
            <a:ext cx="3479531" cy="6413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581192" y="2839259"/>
            <a:ext cx="5931368" cy="4018741"/>
            <a:chOff x="581192" y="2839259"/>
            <a:chExt cx="5931368" cy="4018741"/>
          </a:xfrm>
        </p:grpSpPr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84CF9A3E-12F2-453B-937A-33BBE8EBE5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1192" y="2839259"/>
            <a:ext cx="5931368" cy="4018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0" name="Worksheet" r:id="rId3" imgW="2749420" imgH="2095639" progId="Excel.Sheet.12">
                    <p:embed/>
                  </p:oleObj>
                </mc:Choice>
                <mc:Fallback>
                  <p:oleObj name="Worksheet" r:id="rId3" imgW="2749420" imgH="2095639" progId="Excel.Sheet.12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84CF9A3E-12F2-453B-937A-33BBE8EBE55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81192" y="2839259"/>
                          <a:ext cx="5931368" cy="40187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D23858A-C306-4CC4-8B22-648F26E03DE5}"/>
                </a:ext>
              </a:extLst>
            </p:cNvPr>
            <p:cNvGrpSpPr/>
            <p:nvPr/>
          </p:nvGrpSpPr>
          <p:grpSpPr>
            <a:xfrm>
              <a:off x="1112492" y="4092792"/>
              <a:ext cx="871795" cy="567892"/>
              <a:chOff x="3783694" y="3596629"/>
              <a:chExt cx="404130" cy="296117"/>
            </a:xfrm>
          </p:grpSpPr>
          <p:sp>
            <p:nvSpPr>
              <p:cNvPr id="42" name="Arrow: Down 7">
                <a:extLst>
                  <a:ext uri="{FF2B5EF4-FFF2-40B4-BE49-F238E27FC236}">
                    <a16:creationId xmlns:a16="http://schemas.microsoft.com/office/drawing/2014/main" id="{BE7E0FF1-3337-4D9F-BAA9-A1789B710A3F}"/>
                  </a:ext>
                </a:extLst>
              </p:cNvPr>
              <p:cNvSpPr/>
              <p:nvPr/>
            </p:nvSpPr>
            <p:spPr>
              <a:xfrm>
                <a:off x="3783694" y="3596629"/>
                <a:ext cx="191860" cy="296117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100" b="1" dirty="0">
                    <a:solidFill>
                      <a:srgbClr val="FF0000"/>
                    </a:solidFill>
                  </a:rPr>
                  <a:t>65.61</a:t>
                </a:r>
              </a:p>
            </p:txBody>
          </p:sp>
          <p:sp>
            <p:nvSpPr>
              <p:cNvPr id="43" name="Arrow: Down 8">
                <a:extLst>
                  <a:ext uri="{FF2B5EF4-FFF2-40B4-BE49-F238E27FC236}">
                    <a16:creationId xmlns:a16="http://schemas.microsoft.com/office/drawing/2014/main" id="{81227905-3AFD-4D56-A7ED-5A0F426F9BEF}"/>
                  </a:ext>
                </a:extLst>
              </p:cNvPr>
              <p:cNvSpPr/>
              <p:nvPr/>
            </p:nvSpPr>
            <p:spPr>
              <a:xfrm flipV="1">
                <a:off x="4016374" y="3637189"/>
                <a:ext cx="171450" cy="247533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100" b="1" dirty="0">
                    <a:solidFill>
                      <a:srgbClr val="FF0000"/>
                    </a:solidFill>
                  </a:rPr>
                  <a:t>72.9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4DAB121-7662-4C0A-8D52-B4AC9E6CFC5A}"/>
                </a:ext>
              </a:extLst>
            </p:cNvPr>
            <p:cNvGrpSpPr/>
            <p:nvPr/>
          </p:nvGrpSpPr>
          <p:grpSpPr>
            <a:xfrm>
              <a:off x="3052751" y="4092789"/>
              <a:ext cx="827766" cy="490104"/>
              <a:chOff x="3804104" y="3591184"/>
              <a:chExt cx="383720" cy="255556"/>
            </a:xfrm>
          </p:grpSpPr>
          <p:sp>
            <p:nvSpPr>
              <p:cNvPr id="40" name="Arrow: Down 11">
                <a:extLst>
                  <a:ext uri="{FF2B5EF4-FFF2-40B4-BE49-F238E27FC236}">
                    <a16:creationId xmlns:a16="http://schemas.microsoft.com/office/drawing/2014/main" id="{6E4E6771-728E-4A53-A935-399E8368C637}"/>
                  </a:ext>
                </a:extLst>
              </p:cNvPr>
              <p:cNvSpPr/>
              <p:nvPr/>
            </p:nvSpPr>
            <p:spPr>
              <a:xfrm>
                <a:off x="3804104" y="3591184"/>
                <a:ext cx="171450" cy="255556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100" b="1" dirty="0">
                    <a:solidFill>
                      <a:srgbClr val="FF0000"/>
                    </a:solidFill>
                  </a:rPr>
                  <a:t>72.9</a:t>
                </a:r>
              </a:p>
            </p:txBody>
          </p:sp>
          <p:sp>
            <p:nvSpPr>
              <p:cNvPr id="41" name="Arrow: Down 12">
                <a:extLst>
                  <a:ext uri="{FF2B5EF4-FFF2-40B4-BE49-F238E27FC236}">
                    <a16:creationId xmlns:a16="http://schemas.microsoft.com/office/drawing/2014/main" id="{FD0EF121-E337-49C0-9F9E-5F5F8A53EC0A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100" b="1" dirty="0">
                    <a:solidFill>
                      <a:srgbClr val="FF0000"/>
                    </a:solidFill>
                  </a:rPr>
                  <a:t>81</a:t>
                </a:r>
              </a:p>
            </p:txBody>
          </p:sp>
        </p:grpSp>
        <p:sp>
          <p:nvSpPr>
            <p:cNvPr id="39" name="Arrow: Down 15">
              <a:extLst>
                <a:ext uri="{FF2B5EF4-FFF2-40B4-BE49-F238E27FC236}">
                  <a16:creationId xmlns:a16="http://schemas.microsoft.com/office/drawing/2014/main" id="{A828B397-2093-4AE9-AC3D-397D49842A5B}"/>
                </a:ext>
              </a:extLst>
            </p:cNvPr>
            <p:cNvSpPr/>
            <p:nvPr/>
          </p:nvSpPr>
          <p:spPr>
            <a:xfrm flipV="1">
              <a:off x="5395168" y="4181014"/>
              <a:ext cx="426511" cy="479666"/>
            </a:xfrm>
            <a:prstGeom prst="down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b="1" dirty="0">
                  <a:solidFill>
                    <a:srgbClr val="FF0000"/>
                  </a:solidFill>
                </a:rPr>
                <a:t>90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74B9FDB-4A86-45D2-8312-E8BDE79C08D1}"/>
                </a:ext>
              </a:extLst>
            </p:cNvPr>
            <p:cNvGrpSpPr/>
            <p:nvPr/>
          </p:nvGrpSpPr>
          <p:grpSpPr>
            <a:xfrm>
              <a:off x="1112492" y="5381190"/>
              <a:ext cx="827766" cy="401874"/>
              <a:chOff x="3804104" y="3637190"/>
              <a:chExt cx="383720" cy="209550"/>
            </a:xfrm>
          </p:grpSpPr>
          <p:sp>
            <p:nvSpPr>
              <p:cNvPr id="36" name="Arrow: Down 20">
                <a:extLst>
                  <a:ext uri="{FF2B5EF4-FFF2-40B4-BE49-F238E27FC236}">
                    <a16:creationId xmlns:a16="http://schemas.microsoft.com/office/drawing/2014/main" id="{75165E09-4485-45E6-84E4-AD0B1B04AE86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7" name="Arrow: Down 21">
                <a:extLst>
                  <a:ext uri="{FF2B5EF4-FFF2-40B4-BE49-F238E27FC236}">
                    <a16:creationId xmlns:a16="http://schemas.microsoft.com/office/drawing/2014/main" id="{2D36A99B-3105-4E0A-915A-32636342F59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41E41-3800-4D5D-A029-1A02FD741FFA}"/>
                </a:ext>
              </a:extLst>
            </p:cNvPr>
            <p:cNvGrpSpPr/>
            <p:nvPr/>
          </p:nvGrpSpPr>
          <p:grpSpPr>
            <a:xfrm>
              <a:off x="3008722" y="5391634"/>
              <a:ext cx="827766" cy="401874"/>
              <a:chOff x="3804104" y="3637190"/>
              <a:chExt cx="383720" cy="209550"/>
            </a:xfrm>
          </p:grpSpPr>
          <p:sp>
            <p:nvSpPr>
              <p:cNvPr id="34" name="Arrow: Down 23">
                <a:extLst>
                  <a:ext uri="{FF2B5EF4-FFF2-40B4-BE49-F238E27FC236}">
                    <a16:creationId xmlns:a16="http://schemas.microsoft.com/office/drawing/2014/main" id="{C4067621-582B-401A-8BB4-6519D4DA6CB1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5" name="Arrow: Down 24">
                <a:extLst>
                  <a:ext uri="{FF2B5EF4-FFF2-40B4-BE49-F238E27FC236}">
                    <a16:creationId xmlns:a16="http://schemas.microsoft.com/office/drawing/2014/main" id="{6964B135-FBF0-4022-BA68-E47FC9FA5F6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0D14642-994A-43C4-8970-90D8F840DA42}"/>
                </a:ext>
              </a:extLst>
            </p:cNvPr>
            <p:cNvGrpSpPr/>
            <p:nvPr/>
          </p:nvGrpSpPr>
          <p:grpSpPr>
            <a:xfrm>
              <a:off x="4893228" y="5391628"/>
              <a:ext cx="827766" cy="401874"/>
              <a:chOff x="3804104" y="3637190"/>
              <a:chExt cx="383720" cy="209550"/>
            </a:xfrm>
          </p:grpSpPr>
          <p:sp>
            <p:nvSpPr>
              <p:cNvPr id="32" name="Arrow: Down 26">
                <a:extLst>
                  <a:ext uri="{FF2B5EF4-FFF2-40B4-BE49-F238E27FC236}">
                    <a16:creationId xmlns:a16="http://schemas.microsoft.com/office/drawing/2014/main" id="{3A73424F-2CF6-44A9-96C7-4D01D356D69C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3" name="Arrow: Down 27">
                <a:extLst>
                  <a:ext uri="{FF2B5EF4-FFF2-40B4-BE49-F238E27FC236}">
                    <a16:creationId xmlns:a16="http://schemas.microsoft.com/office/drawing/2014/main" id="{404290C6-4EA8-4FE5-AD87-0CEAD5DD47A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CD5733D8-949D-4923-9227-6C8C784E3F0C}"/>
                </a:ext>
              </a:extLst>
            </p:cNvPr>
            <p:cNvSpPr/>
            <p:nvPr/>
          </p:nvSpPr>
          <p:spPr>
            <a:xfrm rot="5400000" flipV="1">
              <a:off x="4331265" y="3773697"/>
              <a:ext cx="328806" cy="45204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vert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00" b="1" dirty="0">
                  <a:solidFill>
                    <a:srgbClr val="FF0000"/>
                  </a:solidFill>
                </a:rPr>
                <a:t>90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C4079EC-62EE-4553-9686-DC273DE68D2C}"/>
                </a:ext>
              </a:extLst>
            </p:cNvPr>
            <p:cNvGrpSpPr/>
            <p:nvPr/>
          </p:nvGrpSpPr>
          <p:grpSpPr>
            <a:xfrm rot="5400000">
              <a:off x="4120379" y="4787219"/>
              <a:ext cx="735897" cy="452044"/>
              <a:chOff x="3804104" y="3637190"/>
              <a:chExt cx="383720" cy="209550"/>
            </a:xfrm>
          </p:grpSpPr>
          <p:sp>
            <p:nvSpPr>
              <p:cNvPr id="28" name="Arrow: Down 32">
                <a:extLst>
                  <a:ext uri="{FF2B5EF4-FFF2-40B4-BE49-F238E27FC236}">
                    <a16:creationId xmlns:a16="http://schemas.microsoft.com/office/drawing/2014/main" id="{6417C3FE-7F2F-49CC-8221-51F1DF233818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9" name="Arrow: Down 33">
                <a:extLst>
                  <a:ext uri="{FF2B5EF4-FFF2-40B4-BE49-F238E27FC236}">
                    <a16:creationId xmlns:a16="http://schemas.microsoft.com/office/drawing/2014/main" id="{1104EB2E-389B-4398-B7AE-B678B4D5CC99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900E99E-EBDF-4686-A2E7-51031481527B}"/>
                </a:ext>
              </a:extLst>
            </p:cNvPr>
            <p:cNvGrpSpPr/>
            <p:nvPr/>
          </p:nvGrpSpPr>
          <p:grpSpPr>
            <a:xfrm rot="5400000">
              <a:off x="4120379" y="6006403"/>
              <a:ext cx="735897" cy="452044"/>
              <a:chOff x="3804104" y="3637190"/>
              <a:chExt cx="383720" cy="209550"/>
            </a:xfrm>
          </p:grpSpPr>
          <p:sp>
            <p:nvSpPr>
              <p:cNvPr id="26" name="Arrow: Down 35">
                <a:extLst>
                  <a:ext uri="{FF2B5EF4-FFF2-40B4-BE49-F238E27FC236}">
                    <a16:creationId xmlns:a16="http://schemas.microsoft.com/office/drawing/2014/main" id="{AB8A4594-E10D-48FC-BFB1-8C653B792905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7" name="Arrow: Down 36">
                <a:extLst>
                  <a:ext uri="{FF2B5EF4-FFF2-40B4-BE49-F238E27FC236}">
                    <a16:creationId xmlns:a16="http://schemas.microsoft.com/office/drawing/2014/main" id="{4723F3D4-BABC-4EC5-A937-4FA6F48212AB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4757FBE-CE8F-4D95-A574-2462B88FB065}"/>
                </a:ext>
              </a:extLst>
            </p:cNvPr>
            <p:cNvGrpSpPr/>
            <p:nvPr/>
          </p:nvGrpSpPr>
          <p:grpSpPr>
            <a:xfrm rot="5400000">
              <a:off x="2142801" y="3585538"/>
              <a:ext cx="735897" cy="452044"/>
              <a:chOff x="3804104" y="3637190"/>
              <a:chExt cx="383720" cy="209550"/>
            </a:xfrm>
          </p:grpSpPr>
          <p:sp>
            <p:nvSpPr>
              <p:cNvPr id="24" name="Arrow: Down 45">
                <a:extLst>
                  <a:ext uri="{FF2B5EF4-FFF2-40B4-BE49-F238E27FC236}">
                    <a16:creationId xmlns:a16="http://schemas.microsoft.com/office/drawing/2014/main" id="{6A72145C-4E7C-4377-83BC-2915D8CD02D4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b="1" dirty="0">
                    <a:solidFill>
                      <a:srgbClr val="FF0000"/>
                    </a:solidFill>
                  </a:rPr>
                  <a:t>72.9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Arrow: Down 46">
                <a:extLst>
                  <a:ext uri="{FF2B5EF4-FFF2-40B4-BE49-F238E27FC236}">
                    <a16:creationId xmlns:a16="http://schemas.microsoft.com/office/drawing/2014/main" id="{F8DF8F0D-C00F-4137-AC6F-1D178D29A757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100" b="1" dirty="0">
                    <a:solidFill>
                      <a:srgbClr val="FF0000"/>
                    </a:solidFill>
                  </a:rPr>
                  <a:t>81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BF6D937-A048-4C59-9BEA-F70FC059F889}"/>
                </a:ext>
              </a:extLst>
            </p:cNvPr>
            <p:cNvGrpSpPr/>
            <p:nvPr/>
          </p:nvGrpSpPr>
          <p:grpSpPr>
            <a:xfrm rot="5400000">
              <a:off x="2135460" y="4802606"/>
              <a:ext cx="735897" cy="452044"/>
              <a:chOff x="3804104" y="3637190"/>
              <a:chExt cx="383720" cy="209550"/>
            </a:xfrm>
          </p:grpSpPr>
          <p:sp>
            <p:nvSpPr>
              <p:cNvPr id="22" name="Arrow: Down 48">
                <a:extLst>
                  <a:ext uri="{FF2B5EF4-FFF2-40B4-BE49-F238E27FC236}">
                    <a16:creationId xmlns:a16="http://schemas.microsoft.com/office/drawing/2014/main" id="{CC7EB9D4-6BC0-4A27-B48B-BA7539F0F2FE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3" name="Arrow: Down 49">
                <a:extLst>
                  <a:ext uri="{FF2B5EF4-FFF2-40B4-BE49-F238E27FC236}">
                    <a16:creationId xmlns:a16="http://schemas.microsoft.com/office/drawing/2014/main" id="{5B1828D7-5A16-4A06-BD26-E0A933B2493D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378E02A-62D1-4E0A-88BC-5CF9495D677F}"/>
                </a:ext>
              </a:extLst>
            </p:cNvPr>
            <p:cNvGrpSpPr/>
            <p:nvPr/>
          </p:nvGrpSpPr>
          <p:grpSpPr>
            <a:xfrm rot="5400000">
              <a:off x="2135460" y="6021789"/>
              <a:ext cx="735897" cy="452044"/>
              <a:chOff x="3804104" y="3637190"/>
              <a:chExt cx="383720" cy="209550"/>
            </a:xfrm>
          </p:grpSpPr>
          <p:sp>
            <p:nvSpPr>
              <p:cNvPr id="20" name="Arrow: Down 51">
                <a:extLst>
                  <a:ext uri="{FF2B5EF4-FFF2-40B4-BE49-F238E27FC236}">
                    <a16:creationId xmlns:a16="http://schemas.microsoft.com/office/drawing/2014/main" id="{50A8F0F0-9002-4D57-A5FD-4F483A1FDAAE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1" name="Arrow: Down 52">
                <a:extLst>
                  <a:ext uri="{FF2B5EF4-FFF2-40B4-BE49-F238E27FC236}">
                    <a16:creationId xmlns:a16="http://schemas.microsoft.com/office/drawing/2014/main" id="{021C8655-A56F-4343-883B-AB78D19C6CB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</p:grp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FB0F746A-1B38-4E29-8AF3-AA4C019348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803189"/>
              </p:ext>
            </p:extLst>
          </p:nvPr>
        </p:nvGraphicFramePr>
        <p:xfrm>
          <a:off x="6902450" y="3224213"/>
          <a:ext cx="4489450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1" name="Worksheet" r:id="rId5" imgW="2704923" imgH="1905174" progId="Excel.Sheet.12">
                  <p:embed/>
                </p:oleObj>
              </mc:Choice>
              <mc:Fallback>
                <p:oleObj name="Worksheet" r:id="rId5" imgW="2704923" imgH="1905174" progId="Excel.Sheet.12">
                  <p:embed/>
                  <p:pic>
                    <p:nvPicPr>
                      <p:cNvPr id="44" name="Object 43">
                        <a:extLst>
                          <a:ext uri="{FF2B5EF4-FFF2-40B4-BE49-F238E27FC236}">
                            <a16:creationId xmlns:a16="http://schemas.microsoft.com/office/drawing/2014/main" id="{FB0F746A-1B38-4E29-8AF3-AA4C019348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02450" y="3224213"/>
                        <a:ext cx="4489450" cy="316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Content Placeholder 2"/>
          <p:cNvSpPr txBox="1">
            <a:spLocks/>
          </p:cNvSpPr>
          <p:nvPr/>
        </p:nvSpPr>
        <p:spPr>
          <a:xfrm>
            <a:off x="6902400" y="2180497"/>
            <a:ext cx="4812081" cy="6413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The Optimal Value Function can be created from the Q-Function:</a:t>
            </a:r>
          </a:p>
        </p:txBody>
      </p:sp>
    </p:spTree>
    <p:extLst>
      <p:ext uri="{BB962C8B-B14F-4D97-AF65-F5344CB8AC3E}">
        <p14:creationId xmlns:p14="http://schemas.microsoft.com/office/powerpoint/2010/main" val="389585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CEDA-DD27-40BD-8145-7C7E1AA4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do I calculate the value function/Q function?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BBC369-A1FF-4695-A1EA-8D63262D77AE}"/>
              </a:ext>
            </a:extLst>
          </p:cNvPr>
          <p:cNvGrpSpPr/>
          <p:nvPr/>
        </p:nvGrpSpPr>
        <p:grpSpPr>
          <a:xfrm>
            <a:off x="143297" y="1715956"/>
            <a:ext cx="2749550" cy="2534910"/>
            <a:chOff x="3537404" y="2503589"/>
            <a:chExt cx="2749550" cy="2534910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3B93F2F1-5E51-4D48-8078-EACEE4D54B1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7479335"/>
                </p:ext>
              </p:extLst>
            </p:nvPr>
          </p:nvGraphicFramePr>
          <p:xfrm>
            <a:off x="3537404" y="2942999"/>
            <a:ext cx="2749550" cy="209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8" name="Worksheet" r:id="rId3" imgW="2749680" imgH="2095545" progId="Excel.Sheet.12">
                    <p:embed/>
                  </p:oleObj>
                </mc:Choice>
                <mc:Fallback>
                  <p:oleObj name="Worksheet" r:id="rId3" imgW="2749680" imgH="2095545" progId="Excel.Sheet.12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84CF9A3E-12F2-453B-937A-33BBE8EBE55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37404" y="2942999"/>
                          <a:ext cx="2749550" cy="2095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87DF7C-6986-4A50-A3E7-47E977E0B22B}"/>
                </a:ext>
              </a:extLst>
            </p:cNvPr>
            <p:cNvGrpSpPr/>
            <p:nvPr/>
          </p:nvGrpSpPr>
          <p:grpSpPr>
            <a:xfrm>
              <a:off x="3804104" y="3637190"/>
              <a:ext cx="383720" cy="209550"/>
              <a:chOff x="3804104" y="3637190"/>
              <a:chExt cx="383720" cy="209550"/>
            </a:xfrm>
          </p:grpSpPr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826D81D4-1082-4BAA-92FB-CA78CBE47844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2" name="Arrow: Down 41">
                <a:extLst>
                  <a:ext uri="{FF2B5EF4-FFF2-40B4-BE49-F238E27FC236}">
                    <a16:creationId xmlns:a16="http://schemas.microsoft.com/office/drawing/2014/main" id="{F3B9363B-7ACE-4E59-9693-D216CB50AE96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144CBB7-1D7A-44D1-B933-790C80CEB7C3}"/>
                </a:ext>
              </a:extLst>
            </p:cNvPr>
            <p:cNvGrpSpPr/>
            <p:nvPr/>
          </p:nvGrpSpPr>
          <p:grpSpPr>
            <a:xfrm>
              <a:off x="4683122" y="3642636"/>
              <a:ext cx="383720" cy="209550"/>
              <a:chOff x="3804104" y="3637190"/>
              <a:chExt cx="383720" cy="209550"/>
            </a:xfrm>
          </p:grpSpPr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C983CE65-BEC8-4D84-A80A-EA11DBD7DF0B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CB18AEC0-5D32-4322-9ABF-29CB2192F7E6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DE8AFA-6F38-4F47-A670-A1196FDC283D}"/>
                </a:ext>
              </a:extLst>
            </p:cNvPr>
            <p:cNvGrpSpPr/>
            <p:nvPr/>
          </p:nvGrpSpPr>
          <p:grpSpPr>
            <a:xfrm>
              <a:off x="5556705" y="3642633"/>
              <a:ext cx="383720" cy="209550"/>
              <a:chOff x="3804104" y="3637190"/>
              <a:chExt cx="383720" cy="209550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706A731E-B575-41A3-83DD-04AE3558537A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095BCE82-0C79-4413-BA1A-7056675C8C4F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CB9373-D904-4B6C-A884-67860B15FD84}"/>
                </a:ext>
              </a:extLst>
            </p:cNvPr>
            <p:cNvGrpSpPr/>
            <p:nvPr/>
          </p:nvGrpSpPr>
          <p:grpSpPr>
            <a:xfrm>
              <a:off x="3783694" y="4268443"/>
              <a:ext cx="383720" cy="209550"/>
              <a:chOff x="3804104" y="3637190"/>
              <a:chExt cx="383720" cy="209550"/>
            </a:xfrm>
          </p:grpSpPr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AA402FFB-7460-4646-8AF0-79CB0FCC30E2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6" name="Arrow: Down 35">
                <a:extLst>
                  <a:ext uri="{FF2B5EF4-FFF2-40B4-BE49-F238E27FC236}">
                    <a16:creationId xmlns:a16="http://schemas.microsoft.com/office/drawing/2014/main" id="{C537BCB0-703F-45DA-96B2-1F8B1281B7ED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0493283-E0E4-4352-8472-6AA144740257}"/>
                </a:ext>
              </a:extLst>
            </p:cNvPr>
            <p:cNvGrpSpPr/>
            <p:nvPr/>
          </p:nvGrpSpPr>
          <p:grpSpPr>
            <a:xfrm>
              <a:off x="4662712" y="4273889"/>
              <a:ext cx="383720" cy="209550"/>
              <a:chOff x="3804104" y="3637190"/>
              <a:chExt cx="383720" cy="209550"/>
            </a:xfrm>
          </p:grpSpPr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C970F4EF-9307-498D-A7F3-1199F4B69A4D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B96E4FAD-1B48-451E-9BEA-3AC628D2CC83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7D001E4-A2B4-4AB6-A5D7-8493EFBD75F8}"/>
                </a:ext>
              </a:extLst>
            </p:cNvPr>
            <p:cNvGrpSpPr/>
            <p:nvPr/>
          </p:nvGrpSpPr>
          <p:grpSpPr>
            <a:xfrm>
              <a:off x="5536295" y="4273886"/>
              <a:ext cx="383720" cy="209550"/>
              <a:chOff x="3804104" y="3637190"/>
              <a:chExt cx="383720" cy="209550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45983FA6-98F5-41A3-8AC1-CE2158DBF16A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C29FD8F8-9D08-4051-9B64-963BA51E55C0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43021B6-4079-41E6-B25E-E6B979B6CE32}"/>
                </a:ext>
              </a:extLst>
            </p:cNvPr>
            <p:cNvGrpSpPr/>
            <p:nvPr/>
          </p:nvGrpSpPr>
          <p:grpSpPr>
            <a:xfrm rot="5400000">
              <a:off x="5160142" y="3337190"/>
              <a:ext cx="383720" cy="209550"/>
              <a:chOff x="3804104" y="3637190"/>
              <a:chExt cx="383720" cy="209550"/>
            </a:xfrm>
          </p:grpSpPr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25338B80-C79A-4959-9E1D-DE616C40C17F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0" name="Arrow: Down 29">
                <a:extLst>
                  <a:ext uri="{FF2B5EF4-FFF2-40B4-BE49-F238E27FC236}">
                    <a16:creationId xmlns:a16="http://schemas.microsoft.com/office/drawing/2014/main" id="{EDEE7AC1-179F-47C4-B268-82F4C57972A0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057B9D8-5829-4D65-A0B8-A1E953EA3F7A}"/>
                </a:ext>
              </a:extLst>
            </p:cNvPr>
            <p:cNvGrpSpPr/>
            <p:nvPr/>
          </p:nvGrpSpPr>
          <p:grpSpPr>
            <a:xfrm rot="5400000">
              <a:off x="5156739" y="3971808"/>
              <a:ext cx="383720" cy="209550"/>
              <a:chOff x="3804104" y="3637190"/>
              <a:chExt cx="383720" cy="209550"/>
            </a:xfrm>
          </p:grpSpPr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BF6A04A0-1ADE-41F7-A9E9-1864CE7BAE14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9226EACB-05AA-4D6D-A099-8F1C6D0DE728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320004F-7667-4CAC-B88D-AFE10E761E6D}"/>
                </a:ext>
              </a:extLst>
            </p:cNvPr>
            <p:cNvGrpSpPr/>
            <p:nvPr/>
          </p:nvGrpSpPr>
          <p:grpSpPr>
            <a:xfrm rot="5400000">
              <a:off x="5156739" y="4607529"/>
              <a:ext cx="383720" cy="209550"/>
              <a:chOff x="3804104" y="3637190"/>
              <a:chExt cx="383720" cy="209550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B1A6850C-DFD3-485F-904D-6588B8838FF6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681211B7-B4CD-49AC-BF25-1519004E7332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CF4A56C-0B4C-4838-994C-4F152298AE5A}"/>
                </a:ext>
              </a:extLst>
            </p:cNvPr>
            <p:cNvGrpSpPr/>
            <p:nvPr/>
          </p:nvGrpSpPr>
          <p:grpSpPr>
            <a:xfrm rot="5400000">
              <a:off x="4240011" y="3345213"/>
              <a:ext cx="383720" cy="209550"/>
              <a:chOff x="3804104" y="3637190"/>
              <a:chExt cx="383720" cy="209550"/>
            </a:xfrm>
          </p:grpSpPr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6BB83B75-06B8-4821-8F2D-F1F69CB5776A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4" name="Arrow: Down 23">
                <a:extLst>
                  <a:ext uri="{FF2B5EF4-FFF2-40B4-BE49-F238E27FC236}">
                    <a16:creationId xmlns:a16="http://schemas.microsoft.com/office/drawing/2014/main" id="{0DEEC33C-1C2F-4ED9-8D00-F78DF6E87F75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DE9E49-1E6E-4714-9E5F-E13E41DE1D71}"/>
                </a:ext>
              </a:extLst>
            </p:cNvPr>
            <p:cNvGrpSpPr/>
            <p:nvPr/>
          </p:nvGrpSpPr>
          <p:grpSpPr>
            <a:xfrm rot="5400000">
              <a:off x="4236608" y="3979831"/>
              <a:ext cx="383720" cy="209550"/>
              <a:chOff x="3804104" y="3637190"/>
              <a:chExt cx="383720" cy="209550"/>
            </a:xfrm>
          </p:grpSpPr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F1868827-B4D5-4087-9F37-7A629879FED5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BC9374C7-0DA2-41E7-849F-02803C0609C4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2E08215-580E-4A48-BCAF-65D23609269D}"/>
                </a:ext>
              </a:extLst>
            </p:cNvPr>
            <p:cNvGrpSpPr/>
            <p:nvPr/>
          </p:nvGrpSpPr>
          <p:grpSpPr>
            <a:xfrm rot="5400000">
              <a:off x="4236608" y="4615552"/>
              <a:ext cx="383720" cy="209550"/>
              <a:chOff x="3804104" y="3637190"/>
              <a:chExt cx="383720" cy="209550"/>
            </a:xfrm>
          </p:grpSpPr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F7A9A132-57D1-4C12-BB17-AD02127DDF1F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ECD10975-C0CC-4C1A-99F3-91401F2199D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EA52B98-36FA-4525-93BD-88226A53D27C}"/>
                </a:ext>
              </a:extLst>
            </p:cNvPr>
            <p:cNvSpPr/>
            <p:nvPr/>
          </p:nvSpPr>
          <p:spPr>
            <a:xfrm>
              <a:off x="3603055" y="2503589"/>
              <a:ext cx="246221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States and Actions</a:t>
              </a:r>
            </a:p>
          </p:txBody>
        </p:sp>
      </p:grpSp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DE9671C0-7FBD-4889-993C-29A9CA137F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438004"/>
              </p:ext>
            </p:extLst>
          </p:nvPr>
        </p:nvGraphicFramePr>
        <p:xfrm>
          <a:off x="3166459" y="1957778"/>
          <a:ext cx="1835150" cy="479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" name="Worksheet" r:id="rId5" imgW="1834920" imgH="4794378" progId="Excel.Sheet.12">
                  <p:embed/>
                </p:oleObj>
              </mc:Choice>
              <mc:Fallback>
                <p:oleObj name="Worksheet" r:id="rId5" imgW="1834920" imgH="47943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6459" y="1957778"/>
                        <a:ext cx="1835150" cy="479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28F9C9E1-A14A-4CD5-8B09-FE95DB26F0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791329"/>
              </p:ext>
            </p:extLst>
          </p:nvPr>
        </p:nvGraphicFramePr>
        <p:xfrm>
          <a:off x="5172981" y="1957778"/>
          <a:ext cx="2017411" cy="3344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" name="Worksheet" r:id="rId7" imgW="1225800" imgH="2032240" progId="Excel.Sheet.12">
                  <p:embed/>
                </p:oleObj>
              </mc:Choice>
              <mc:Fallback>
                <p:oleObj name="Worksheet" r:id="rId7" imgW="1225800" imgH="20322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72981" y="1957778"/>
                        <a:ext cx="2017411" cy="3344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B5081888-5179-4283-A691-266319A190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392315"/>
              </p:ext>
            </p:extLst>
          </p:nvPr>
        </p:nvGraphicFramePr>
        <p:xfrm>
          <a:off x="5173743" y="1954952"/>
          <a:ext cx="2024040" cy="335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" name="Worksheet" r:id="rId9" imgW="1225800" imgH="2032240" progId="Excel.Sheet.12">
                  <p:embed/>
                </p:oleObj>
              </mc:Choice>
              <mc:Fallback>
                <p:oleObj name="Worksheet" r:id="rId9" imgW="1225800" imgH="20322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73743" y="1954952"/>
                        <a:ext cx="2024040" cy="335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A10BD00-DCF3-4991-B8FD-969624F946B7}"/>
              </a:ext>
            </a:extLst>
          </p:cNvPr>
          <p:cNvSpPr/>
          <p:nvPr/>
        </p:nvSpPr>
        <p:spPr>
          <a:xfrm>
            <a:off x="7504191" y="1997839"/>
            <a:ext cx="4544512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If I have the transition function and reward function, I could calculate the optimal value function directly using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91977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possible to approximate the Q-function…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b="1" dirty="0"/>
              <a:t>We use the Bell Equation in the following form: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 the Q-Function is recursively defined in terms of itself</a:t>
            </a:r>
          </a:p>
          <a:p>
            <a:r>
              <a:rPr lang="en-US" b="1" dirty="0"/>
              <a:t>This allows us to iteratively approximate Q with no knowledge of the transition function or reward function!</a:t>
            </a:r>
          </a:p>
          <a:p>
            <a:r>
              <a:rPr lang="en-US" dirty="0"/>
              <a:t>Start with a table of Q values for every state/action pair</a:t>
            </a:r>
          </a:p>
          <a:p>
            <a:r>
              <a:rPr lang="en-US" dirty="0"/>
              <a:t>Initial ‘estimate’ for the Q values can be all zeroes or even random values. Then follow this algorithm: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48FF8-4C62-47A0-A882-808A51287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563977"/>
            <a:ext cx="7279903" cy="3365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6DA2B-D597-4CE3-86AC-AC7ECF65F93A}"/>
              </a:ext>
            </a:extLst>
          </p:cNvPr>
          <p:cNvSpPr txBox="1"/>
          <p:nvPr/>
        </p:nvSpPr>
        <p:spPr>
          <a:xfrm>
            <a:off x="581192" y="4934575"/>
            <a:ext cx="46764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Q-Learning Algorithm: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an action a and execute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 immediate reward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the new state s’ (s’ becomes new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the table entry as follows: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EB3DB-05E2-43EB-ADAB-01E3E7597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13" y="6411903"/>
            <a:ext cx="2895601" cy="28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0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3A8B-FAE7-4DEE-96C0-DCBEC5F6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in Practice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B806E43-8E82-46AF-8AC6-E4025E13DA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794610"/>
              </p:ext>
            </p:extLst>
          </p:nvPr>
        </p:nvGraphicFramePr>
        <p:xfrm>
          <a:off x="545813" y="1922463"/>
          <a:ext cx="2241550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8" name="Worksheet" r:id="rId3" imgW="2241540" imgH="4609875" progId="Excel.Sheet.12">
                  <p:embed/>
                </p:oleObj>
              </mc:Choice>
              <mc:Fallback>
                <p:oleObj name="Worksheet" r:id="rId3" imgW="2241540" imgH="46098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5813" y="1922463"/>
                        <a:ext cx="2241550" cy="461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9C32ADD-B4F4-4F81-822E-B60BFE730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385047"/>
              </p:ext>
            </p:extLst>
          </p:nvPr>
        </p:nvGraphicFramePr>
        <p:xfrm>
          <a:off x="2991304" y="4316413"/>
          <a:ext cx="2241550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9" name="Worksheet" r:id="rId5" imgW="2241540" imgH="2216203" progId="Excel.Sheet.12">
                  <p:embed/>
                </p:oleObj>
              </mc:Choice>
              <mc:Fallback>
                <p:oleObj name="Worksheet" r:id="rId5" imgW="2241540" imgH="221620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1304" y="4316413"/>
                        <a:ext cx="2241550" cy="221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F2592DB-F5FD-4EFB-ACD3-8BFBB4716A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911414"/>
              </p:ext>
            </p:extLst>
          </p:nvPr>
        </p:nvGraphicFramePr>
        <p:xfrm>
          <a:off x="5436795" y="2142168"/>
          <a:ext cx="27495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0" name="Worksheet" r:id="rId7" imgW="2749680" imgH="2095545" progId="Excel.Sheet.12">
                  <p:embed/>
                </p:oleObj>
              </mc:Choice>
              <mc:Fallback>
                <p:oleObj name="Worksheet" r:id="rId7" imgW="2749680" imgH="209554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5583A62-EC43-4D7B-9833-62504080C9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36795" y="2142168"/>
                        <a:ext cx="274955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B03FE465-7196-4E48-85D5-1E6F706B18D7}"/>
              </a:ext>
            </a:extLst>
          </p:cNvPr>
          <p:cNvGrpSpPr/>
          <p:nvPr/>
        </p:nvGrpSpPr>
        <p:grpSpPr>
          <a:xfrm>
            <a:off x="8719094" y="1922463"/>
            <a:ext cx="2749550" cy="2534910"/>
            <a:chOff x="3537404" y="2503589"/>
            <a:chExt cx="2749550" cy="2534910"/>
          </a:xfrm>
        </p:grpSpPr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6514C30C-1266-4923-B79C-8BDA05AF0D4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6897729"/>
                </p:ext>
              </p:extLst>
            </p:nvPr>
          </p:nvGraphicFramePr>
          <p:xfrm>
            <a:off x="3537404" y="2942999"/>
            <a:ext cx="2749550" cy="209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01" name="Worksheet" r:id="rId9" imgW="2749680" imgH="2095545" progId="Excel.Sheet.12">
                    <p:embed/>
                  </p:oleObj>
                </mc:Choice>
                <mc:Fallback>
                  <p:oleObj name="Worksheet" r:id="rId9" imgW="2749680" imgH="2095545" progId="Excel.Sheet.12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84CF9A3E-12F2-453B-937A-33BBE8EBE55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37404" y="2942999"/>
                          <a:ext cx="2749550" cy="2095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67EE28C-3EA7-4DE5-916B-A3E0D158736D}"/>
                </a:ext>
              </a:extLst>
            </p:cNvPr>
            <p:cNvGrpSpPr/>
            <p:nvPr/>
          </p:nvGrpSpPr>
          <p:grpSpPr>
            <a:xfrm>
              <a:off x="3804104" y="3637190"/>
              <a:ext cx="383720" cy="209550"/>
              <a:chOff x="3804104" y="3637190"/>
              <a:chExt cx="383720" cy="209550"/>
            </a:xfrm>
          </p:grpSpPr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64BF6B37-E4C5-40E3-A8A0-767A3A8BCEB8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B3DB26C3-3C8E-43D3-ACB3-C3D9D5DEB102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0EBB3A-A570-4F58-B490-381FF41CBC05}"/>
                </a:ext>
              </a:extLst>
            </p:cNvPr>
            <p:cNvGrpSpPr/>
            <p:nvPr/>
          </p:nvGrpSpPr>
          <p:grpSpPr>
            <a:xfrm>
              <a:off x="4683122" y="3642636"/>
              <a:ext cx="383720" cy="209550"/>
              <a:chOff x="3804104" y="3637190"/>
              <a:chExt cx="383720" cy="209550"/>
            </a:xfrm>
          </p:grpSpPr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C8777CF3-16D3-403C-AC6C-4A23008B8243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A1F32D84-9D0E-4A10-8D95-E92D3CAAB113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3047724-07B4-436E-9F2A-31BE8DA89176}"/>
                </a:ext>
              </a:extLst>
            </p:cNvPr>
            <p:cNvGrpSpPr/>
            <p:nvPr/>
          </p:nvGrpSpPr>
          <p:grpSpPr>
            <a:xfrm>
              <a:off x="5556705" y="3642633"/>
              <a:ext cx="383720" cy="209550"/>
              <a:chOff x="3804104" y="3637190"/>
              <a:chExt cx="383720" cy="209550"/>
            </a:xfrm>
          </p:grpSpPr>
          <p:sp>
            <p:nvSpPr>
              <p:cNvPr id="42" name="Arrow: Down 41">
                <a:extLst>
                  <a:ext uri="{FF2B5EF4-FFF2-40B4-BE49-F238E27FC236}">
                    <a16:creationId xmlns:a16="http://schemas.microsoft.com/office/drawing/2014/main" id="{0AF18627-7BB1-40EB-8173-C9E03903B2B6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77BB8EAC-D749-487E-854D-A453ECD8EA98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170D52-329E-4300-A412-07E21D0BAF19}"/>
                </a:ext>
              </a:extLst>
            </p:cNvPr>
            <p:cNvGrpSpPr/>
            <p:nvPr/>
          </p:nvGrpSpPr>
          <p:grpSpPr>
            <a:xfrm>
              <a:off x="3783694" y="4268443"/>
              <a:ext cx="383720" cy="209550"/>
              <a:chOff x="3804104" y="3637190"/>
              <a:chExt cx="383720" cy="209550"/>
            </a:xfrm>
          </p:grpSpPr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A75380E3-26D6-4A41-B32D-CBCA49CEF443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D8814458-DE2D-453E-BE81-3E104A5D6E3B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E48890B-FB0E-4F45-9EDE-98DB4B4C6FD7}"/>
                </a:ext>
              </a:extLst>
            </p:cNvPr>
            <p:cNvGrpSpPr/>
            <p:nvPr/>
          </p:nvGrpSpPr>
          <p:grpSpPr>
            <a:xfrm>
              <a:off x="4662712" y="4273889"/>
              <a:ext cx="383720" cy="209550"/>
              <a:chOff x="3804104" y="3637190"/>
              <a:chExt cx="383720" cy="209550"/>
            </a:xfrm>
          </p:grpSpPr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063DE979-2D48-4F59-955E-D1190FEF7401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FEDF3F2F-09DD-4084-B143-EE38087B2755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B08C1EC-7124-44C6-87EB-0C41E142234D}"/>
                </a:ext>
              </a:extLst>
            </p:cNvPr>
            <p:cNvGrpSpPr/>
            <p:nvPr/>
          </p:nvGrpSpPr>
          <p:grpSpPr>
            <a:xfrm>
              <a:off x="5536295" y="4273886"/>
              <a:ext cx="383720" cy="209550"/>
              <a:chOff x="3804104" y="3637190"/>
              <a:chExt cx="383720" cy="209550"/>
            </a:xfrm>
          </p:grpSpPr>
          <p:sp>
            <p:nvSpPr>
              <p:cNvPr id="36" name="Arrow: Down 35">
                <a:extLst>
                  <a:ext uri="{FF2B5EF4-FFF2-40B4-BE49-F238E27FC236}">
                    <a16:creationId xmlns:a16="http://schemas.microsoft.com/office/drawing/2014/main" id="{F72EC7DF-6F1A-42E8-BDF9-B0E6F90E5BF7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08DCC7B9-9F66-4051-85F5-56EFB2437C4B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0F9D9AA-2A61-489F-81E5-906D4EA20665}"/>
                </a:ext>
              </a:extLst>
            </p:cNvPr>
            <p:cNvGrpSpPr/>
            <p:nvPr/>
          </p:nvGrpSpPr>
          <p:grpSpPr>
            <a:xfrm rot="5400000">
              <a:off x="5160142" y="3337190"/>
              <a:ext cx="383720" cy="209550"/>
              <a:chOff x="3804104" y="3637190"/>
              <a:chExt cx="383720" cy="209550"/>
            </a:xfrm>
          </p:grpSpPr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9C875F21-4049-4977-8419-E3DA2959DBA2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BB4C8B7E-B478-4EDC-A611-3F796C084812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20C86EF-652C-4810-B640-899DCF3BC187}"/>
                </a:ext>
              </a:extLst>
            </p:cNvPr>
            <p:cNvGrpSpPr/>
            <p:nvPr/>
          </p:nvGrpSpPr>
          <p:grpSpPr>
            <a:xfrm rot="5400000">
              <a:off x="5156739" y="3971808"/>
              <a:ext cx="383720" cy="209550"/>
              <a:chOff x="3804104" y="3637190"/>
              <a:chExt cx="383720" cy="209550"/>
            </a:xfrm>
          </p:grpSpPr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0093EAA9-9388-402C-B453-E1732FB6804E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D539B118-67F2-44C1-A4B4-F3BDAA0BA73D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37279A8-7492-47C9-B166-62EE8FF2370E}"/>
                </a:ext>
              </a:extLst>
            </p:cNvPr>
            <p:cNvGrpSpPr/>
            <p:nvPr/>
          </p:nvGrpSpPr>
          <p:grpSpPr>
            <a:xfrm rot="5400000">
              <a:off x="5156739" y="4607529"/>
              <a:ext cx="383720" cy="209550"/>
              <a:chOff x="3804104" y="3637190"/>
              <a:chExt cx="383720" cy="209550"/>
            </a:xfrm>
          </p:grpSpPr>
          <p:sp>
            <p:nvSpPr>
              <p:cNvPr id="30" name="Arrow: Down 29">
                <a:extLst>
                  <a:ext uri="{FF2B5EF4-FFF2-40B4-BE49-F238E27FC236}">
                    <a16:creationId xmlns:a16="http://schemas.microsoft.com/office/drawing/2014/main" id="{0BBBB0BB-EBCD-4C16-9E99-DF6DBC4A34C4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658954F7-DC75-4B91-90DF-5EFA1CFDE6A7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8A27743-20D5-4683-872B-B846F6C795EE}"/>
                </a:ext>
              </a:extLst>
            </p:cNvPr>
            <p:cNvGrpSpPr/>
            <p:nvPr/>
          </p:nvGrpSpPr>
          <p:grpSpPr>
            <a:xfrm rot="5400000">
              <a:off x="4240011" y="3345213"/>
              <a:ext cx="383720" cy="209550"/>
              <a:chOff x="3804104" y="3637190"/>
              <a:chExt cx="383720" cy="209550"/>
            </a:xfrm>
          </p:grpSpPr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159C1BA9-545E-4378-8C21-F9DCDA8C07A3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C6A62F53-97F9-416A-A11E-3A046C744DF3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F442414-FEC3-41CE-AA61-BBD48974E978}"/>
                </a:ext>
              </a:extLst>
            </p:cNvPr>
            <p:cNvGrpSpPr/>
            <p:nvPr/>
          </p:nvGrpSpPr>
          <p:grpSpPr>
            <a:xfrm rot="5400000">
              <a:off x="4236608" y="3979831"/>
              <a:ext cx="383720" cy="209550"/>
              <a:chOff x="3804104" y="3637190"/>
              <a:chExt cx="383720" cy="209550"/>
            </a:xfrm>
          </p:grpSpPr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BEC9012C-62F0-4A8C-AA40-09EC0ABD8633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96539522-7A3E-4E36-BA3C-1E4807FD4DEA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CED1D9E-723F-4933-95F8-7C0F733AFECF}"/>
                </a:ext>
              </a:extLst>
            </p:cNvPr>
            <p:cNvGrpSpPr/>
            <p:nvPr/>
          </p:nvGrpSpPr>
          <p:grpSpPr>
            <a:xfrm rot="5400000">
              <a:off x="4236608" y="4615552"/>
              <a:ext cx="383720" cy="209550"/>
              <a:chOff x="3804104" y="3637190"/>
              <a:chExt cx="383720" cy="209550"/>
            </a:xfrm>
          </p:grpSpPr>
          <p:sp>
            <p:nvSpPr>
              <p:cNvPr id="24" name="Arrow: Down 23">
                <a:extLst>
                  <a:ext uri="{FF2B5EF4-FFF2-40B4-BE49-F238E27FC236}">
                    <a16:creationId xmlns:a16="http://schemas.microsoft.com/office/drawing/2014/main" id="{FDE0A7C2-EB28-4227-9EEE-296413CC60EE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9DD4ACD6-5BF7-4BF6-832C-641D9035C9A9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FF446D-5FA3-43D0-B6D4-C288A8D5A9EE}"/>
                </a:ext>
              </a:extLst>
            </p:cNvPr>
            <p:cNvSpPr/>
            <p:nvPr/>
          </p:nvSpPr>
          <p:spPr>
            <a:xfrm>
              <a:off x="3603055" y="2503589"/>
              <a:ext cx="246221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States and Actions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ACE823A-9B88-464C-B18E-1BC2B5D94EA5}"/>
              </a:ext>
            </a:extLst>
          </p:cNvPr>
          <p:cNvSpPr txBox="1"/>
          <p:nvPr/>
        </p:nvSpPr>
        <p:spPr>
          <a:xfrm>
            <a:off x="2962554" y="2014953"/>
            <a:ext cx="252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State = 7 (Start)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96DA2B-D597-4CE3-86AC-AC7ECF65F93A}"/>
              </a:ext>
            </a:extLst>
          </p:cNvPr>
          <p:cNvSpPr txBox="1"/>
          <p:nvPr/>
        </p:nvSpPr>
        <p:spPr>
          <a:xfrm>
            <a:off x="5548069" y="4278488"/>
            <a:ext cx="46764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Q-Learning Algorithm: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an action a and execute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 immediate reward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the new state s’ (s’ becomes new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the table entry as follows: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FEEB3DB-05E2-43EB-ADAB-01E3E75972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87142" y="5782637"/>
            <a:ext cx="2895601" cy="28481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C702A19-3ABF-455D-BFB1-BCC6FB0A2994}"/>
              </a:ext>
            </a:extLst>
          </p:cNvPr>
          <p:cNvSpPr txBox="1"/>
          <p:nvPr/>
        </p:nvSpPr>
        <p:spPr>
          <a:xfrm>
            <a:off x="5137729" y="6174158"/>
            <a:ext cx="7047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def </a:t>
            </a:r>
            <a:r>
              <a:rPr lang="en-US" sz="1200" dirty="0" err="1"/>
              <a:t>updateQ</a:t>
            </a:r>
            <a:r>
              <a:rPr lang="en-US" sz="1200" dirty="0"/>
              <a:t>(self, s, a, </a:t>
            </a:r>
            <a:r>
              <a:rPr lang="en-US" sz="1200" dirty="0" err="1"/>
              <a:t>s_prime</a:t>
            </a:r>
            <a:r>
              <a:rPr lang="en-US" sz="1200" dirty="0"/>
              <a:t>, </a:t>
            </a:r>
            <a:r>
              <a:rPr lang="en-US" sz="1200" dirty="0" err="1"/>
              <a:t>a_prime</a:t>
            </a:r>
            <a:r>
              <a:rPr lang="en-US" sz="1200" dirty="0"/>
              <a:t>, r):</a:t>
            </a:r>
          </a:p>
          <a:p>
            <a:r>
              <a:rPr lang="en-US" sz="1200" dirty="0"/>
              <a:t>        # Update Q table (</a:t>
            </a:r>
            <a:r>
              <a:rPr lang="en-US" sz="1200" dirty="0" err="1"/>
              <a:t>s_prime</a:t>
            </a:r>
            <a:r>
              <a:rPr lang="en-US" sz="1200" dirty="0"/>
              <a:t> is next state and </a:t>
            </a:r>
            <a:r>
              <a:rPr lang="en-US" sz="1200" dirty="0" err="1"/>
              <a:t>a_prime</a:t>
            </a:r>
            <a:r>
              <a:rPr lang="en-US" sz="1200" dirty="0"/>
              <a:t> is max (optimal) move from </a:t>
            </a:r>
            <a:r>
              <a:rPr lang="en-US" sz="1200" dirty="0" err="1"/>
              <a:t>s_prime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self.Q</a:t>
            </a:r>
            <a:r>
              <a:rPr lang="en-US" sz="1200" dirty="0"/>
              <a:t>[s, a] = ((1.0 - </a:t>
            </a:r>
            <a:r>
              <a:rPr lang="en-US" sz="1200" dirty="0" err="1"/>
              <a:t>self.alpha</a:t>
            </a:r>
            <a:r>
              <a:rPr lang="en-US" sz="1200" dirty="0"/>
              <a:t>) * </a:t>
            </a:r>
            <a:r>
              <a:rPr lang="en-US" sz="1200" dirty="0" err="1"/>
              <a:t>self.Q</a:t>
            </a:r>
            <a:r>
              <a:rPr lang="en-US" sz="1200" dirty="0"/>
              <a:t>[s, a]) + (</a:t>
            </a:r>
            <a:r>
              <a:rPr lang="en-US" sz="1200" dirty="0" err="1"/>
              <a:t>self.alpha</a:t>
            </a:r>
            <a:r>
              <a:rPr lang="en-US" sz="1200" dirty="0"/>
              <a:t> * (r + (</a:t>
            </a:r>
            <a:r>
              <a:rPr lang="en-US" sz="1200" dirty="0" err="1"/>
              <a:t>self.gamma</a:t>
            </a:r>
            <a:r>
              <a:rPr lang="en-US" sz="1200" dirty="0"/>
              <a:t> * </a:t>
            </a:r>
            <a:r>
              <a:rPr lang="en-US" sz="1200" dirty="0" err="1"/>
              <a:t>self.Q</a:t>
            </a:r>
            <a:r>
              <a:rPr lang="en-US" sz="1200" dirty="0"/>
              <a:t>[</a:t>
            </a:r>
            <a:r>
              <a:rPr lang="en-US" sz="1200" dirty="0" err="1"/>
              <a:t>s_prime</a:t>
            </a:r>
            <a:r>
              <a:rPr lang="en-US" sz="1200" dirty="0"/>
              <a:t>, </a:t>
            </a:r>
            <a:r>
              <a:rPr lang="en-US" sz="1200" dirty="0" err="1"/>
              <a:t>a_prime</a:t>
            </a:r>
            <a:r>
              <a:rPr lang="en-US" sz="1200" dirty="0"/>
              <a:t>])))</a:t>
            </a:r>
          </a:p>
        </p:txBody>
      </p:sp>
    </p:spTree>
    <p:extLst>
      <p:ext uri="{BB962C8B-B14F-4D97-AF65-F5344CB8AC3E}">
        <p14:creationId xmlns:p14="http://schemas.microsoft.com/office/powerpoint/2010/main" val="327128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8BD7-F665-446C-BE36-D9E0593F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in Practice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F7C149-28BA-4BAE-AC14-432EC988D4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525264"/>
              </p:ext>
            </p:extLst>
          </p:nvPr>
        </p:nvGraphicFramePr>
        <p:xfrm>
          <a:off x="383102" y="2060525"/>
          <a:ext cx="27495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2" name="Worksheet" r:id="rId3" imgW="2749680" imgH="2095545" progId="Excel.Sheet.12">
                  <p:embed/>
                </p:oleObj>
              </mc:Choice>
              <mc:Fallback>
                <p:oleObj name="Worksheet" r:id="rId3" imgW="2749680" imgH="2095545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BF2592DB-F5FD-4EFB-ACD3-8BFBB4716A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102" y="2060525"/>
                        <a:ext cx="274955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DE3AD11-E45A-47B2-A4E0-63A53C1E4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2" y="3575957"/>
            <a:ext cx="442911" cy="442911"/>
          </a:xfrm>
          <a:prstGeom prst="rect">
            <a:avLst/>
          </a:prstGeo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E04C247-B626-4C7B-953A-9D7893521E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465489"/>
              </p:ext>
            </p:extLst>
          </p:nvPr>
        </p:nvGraphicFramePr>
        <p:xfrm>
          <a:off x="3462482" y="1903492"/>
          <a:ext cx="2017411" cy="3344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" name="Worksheet" r:id="rId6" imgW="1225800" imgH="2032240" progId="Excel.Sheet.12">
                  <p:embed/>
                </p:oleObj>
              </mc:Choice>
              <mc:Fallback>
                <p:oleObj name="Worksheet" r:id="rId6" imgW="1225800" imgH="2032240" progId="Excel.Sheet.12">
                  <p:embed/>
                  <p:pic>
                    <p:nvPicPr>
                      <p:cNvPr id="44" name="Object 43">
                        <a:extLst>
                          <a:ext uri="{FF2B5EF4-FFF2-40B4-BE49-F238E27FC236}">
                            <a16:creationId xmlns:a16="http://schemas.microsoft.com/office/drawing/2014/main" id="{28F9C9E1-A14A-4CD5-8B09-FE95DB26F0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62482" y="1903492"/>
                        <a:ext cx="2017411" cy="3344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753F153-98BC-4292-8532-BA60F94010AA}"/>
              </a:ext>
            </a:extLst>
          </p:cNvPr>
          <p:cNvSpPr/>
          <p:nvPr/>
        </p:nvSpPr>
        <p:spPr>
          <a:xfrm>
            <a:off x="668972" y="2356576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94F60-0A1D-407F-A023-DFE27BCB3567}"/>
              </a:ext>
            </a:extLst>
          </p:cNvPr>
          <p:cNvSpPr/>
          <p:nvPr/>
        </p:nvSpPr>
        <p:spPr>
          <a:xfrm>
            <a:off x="1596453" y="2356574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0DA6-2F66-487C-A0B7-5D5F9790E417}"/>
              </a:ext>
            </a:extLst>
          </p:cNvPr>
          <p:cNvSpPr/>
          <p:nvPr/>
        </p:nvSpPr>
        <p:spPr>
          <a:xfrm>
            <a:off x="2433605" y="2356575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5C0199-7805-4B22-9081-D3B0E5AD6A99}"/>
              </a:ext>
            </a:extLst>
          </p:cNvPr>
          <p:cNvSpPr/>
          <p:nvPr/>
        </p:nvSpPr>
        <p:spPr>
          <a:xfrm>
            <a:off x="674415" y="3031490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B0A3FC-36D7-4DA8-9DFA-D5E1644625CC}"/>
              </a:ext>
            </a:extLst>
          </p:cNvPr>
          <p:cNvSpPr/>
          <p:nvPr/>
        </p:nvSpPr>
        <p:spPr>
          <a:xfrm>
            <a:off x="1601896" y="3031488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670613-10A8-4B3F-A540-43F65117E4B2}"/>
              </a:ext>
            </a:extLst>
          </p:cNvPr>
          <p:cNvSpPr/>
          <p:nvPr/>
        </p:nvSpPr>
        <p:spPr>
          <a:xfrm>
            <a:off x="2439048" y="3031489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34FE4E-EE42-4B44-B9D6-C4D6248F5C97}"/>
              </a:ext>
            </a:extLst>
          </p:cNvPr>
          <p:cNvSpPr/>
          <p:nvPr/>
        </p:nvSpPr>
        <p:spPr>
          <a:xfrm>
            <a:off x="674415" y="3570330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F8671A-CD3D-4538-AAE3-A79EF4219696}"/>
              </a:ext>
            </a:extLst>
          </p:cNvPr>
          <p:cNvSpPr/>
          <p:nvPr/>
        </p:nvSpPr>
        <p:spPr>
          <a:xfrm>
            <a:off x="1601896" y="3570328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67EB23-0053-4598-879A-62FBE9F4371A}"/>
              </a:ext>
            </a:extLst>
          </p:cNvPr>
          <p:cNvSpPr/>
          <p:nvPr/>
        </p:nvSpPr>
        <p:spPr>
          <a:xfrm>
            <a:off x="2439048" y="3570329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9</a:t>
            </a: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BB10C99B-CAF1-4F2C-BCBF-5BB8E7D637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263895"/>
              </p:ext>
            </p:extLst>
          </p:nvPr>
        </p:nvGraphicFramePr>
        <p:xfrm>
          <a:off x="5661025" y="1903491"/>
          <a:ext cx="2901130" cy="334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" name="Worksheet" r:id="rId8" imgW="2241540" imgH="2584668" progId="Excel.Sheet.12">
                  <p:embed/>
                </p:oleObj>
              </mc:Choice>
              <mc:Fallback>
                <p:oleObj name="Worksheet" r:id="rId8" imgW="2241540" imgH="258466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61025" y="1903491"/>
                        <a:ext cx="2901130" cy="334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4780A90-ABC2-46BE-8831-C11F8ED8ECF2}"/>
              </a:ext>
            </a:extLst>
          </p:cNvPr>
          <p:cNvSpPr txBox="1"/>
          <p:nvPr/>
        </p:nvSpPr>
        <p:spPr>
          <a:xfrm>
            <a:off x="3484253" y="5435955"/>
            <a:ext cx="7285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Q[s, a] = (0.8 * Q[s, a]) + (0.2 * (reward + 0.9 * Max Q[</a:t>
            </a:r>
            <a:r>
              <a:rPr lang="en-US" dirty="0" err="1"/>
              <a:t>s_prime</a:t>
            </a:r>
            <a:r>
              <a:rPr lang="en-US" dirty="0"/>
              <a:t>, </a:t>
            </a:r>
            <a:r>
              <a:rPr lang="en-US" dirty="0" err="1"/>
              <a:t>a_prime</a:t>
            </a:r>
            <a:r>
              <a:rPr lang="en-US" dirty="0"/>
              <a:t>]))</a:t>
            </a:r>
          </a:p>
          <a:p>
            <a:r>
              <a:rPr lang="en-US" dirty="0"/>
              <a:t>Q[s, a] = (0.8 * 0) + (0.2 * (0 + 0.9 * 0))</a:t>
            </a:r>
          </a:p>
          <a:p>
            <a:r>
              <a:rPr lang="en-US" dirty="0"/>
              <a:t>Q[s, a]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4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00209 L 0.00182 0.00209 C 0.00559 0.00301 0.00781 0.00301 0.01119 0.00463 C 0.01197 0.00486 0.01263 0.00533 0.01328 0.00579 L 0.02994 0.00463 C 0.03658 0.00394 0.03932 0.00278 0.04609 0.00093 C 0.05065 -0.00185 0.04505 0.00139 0.05338 -0.00139 C 0.05416 -0.00162 0.05481 -0.00208 0.05546 -0.00254 C 0.05833 -0.00208 0.06119 -0.00208 0.06419 -0.00139 C 0.06484 -0.00115 0.06549 -0.00046 0.06614 -0.00023 C 0.06705 0.00024 0.06796 0.00047 0.06888 0.00093 C 0.07018 0.00162 0.07148 0.00255 0.07278 0.00348 C 0.07356 0.00371 0.07421 0.00417 0.07487 0.00463 L 0.07747 0.00579 C 0.07799 0.00348 0.07851 0.00093 0.0789 -0.00139 C 0.08125 -0.01713 0.07812 -3.7037E-6 0.0802 -0.01088 C 0.08046 -0.01458 0.08059 -0.01805 0.08085 -0.02152 C 0.08098 -0.02314 0.08138 -0.02476 0.08151 -0.02639 C 0.08177 -0.0287 0.08203 -0.03125 0.08216 -0.03356 C 0.08203 -0.05856 0.08932 -0.08773 0.08151 -0.10856 C 0.07682 -0.12152 0.06419 -0.10694 0.05546 -0.10625 L 0.03867 -0.10486 C -0.01042 -0.09976 0.05052 -0.10486 0.00585 -0.10139 C -0.00235 -0.09652 0.00052 -0.09884 0.01523 -0.10023 L 0.04804 -0.09907 C 0.05729 -0.09861 0.0664 -0.09791 0.07552 -0.09791 C 0.08112 -0.09791 0.08789 -0.09907 0.09362 -0.10023 C 0.09583 -0.10092 0.09804 -0.10208 0.10026 -0.10254 C 0.11562 -0.10648 0.14362 -0.10185 0.15117 -0.10139 C 0.15338 -0.10046 0.15442 -0.10139 0.15455 -0.09652 C 0.15494 -0.07037 0.15494 -0.04421 0.1552 -0.01805 C 0.15533 -0.0081 0.15559 0.00186 0.15585 0.01181 C 0.15612 0.00116 0.15625 -0.01851 0.15716 -0.03125 C 0.15729 -0.03287 0.15768 -0.03426 0.15794 -0.03588 C 0.15807 -0.03796 0.15833 -0.03981 0.15859 -0.04189 C 0.15898 -0.0581 0.16002 -0.07824 0.15859 -0.09421 C 0.15846 -0.0956 0.15729 -0.09514 0.15651 -0.09537 C 0.15572 -0.09583 0.15481 -0.09652 0.1539 -0.09652 L -0.00612 -0.09791 C -0.00547 -0.10277 -0.00482 -0.10648 -0.00482 -0.11203 C -0.00482 -0.12083 -0.00534 -0.12963 -0.00547 -0.13819 C -0.00573 -0.15416 -0.00599 -0.17014 -0.00612 -0.18588 C -0.00573 -0.19097 -0.00717 -0.19814 -0.00482 -0.20139 C -0.00261 -0.20463 0.00104 -0.20069 0.0039 -0.20023 C 0.00703 -0.19953 0.01093 -0.19838 0.01393 -0.19652 C 0.01666 -0.19514 0.01927 -0.19305 0.022 -0.19189 C 0.02291 -0.19143 0.02369 -0.19074 0.0246 -0.19074 C 0.03867 -0.18958 0.05273 -0.18912 0.06679 -0.18819 C 0.07343 -0.18588 0.06901 -0.18703 0.0802 -0.18703 " pathEditMode="relative" ptsTypes="AAAAAAAAAAAAAAAAAAAAAAAAAAAAAAAAAAAAAAAAAAAAAAAAA">
                                      <p:cBhvr>
                                        <p:cTn id="6" dur="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1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8BD7-F665-446C-BE36-D9E0593F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in Practice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F7C149-28BA-4BAE-AC14-432EC988D4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063552"/>
              </p:ext>
            </p:extLst>
          </p:nvPr>
        </p:nvGraphicFramePr>
        <p:xfrm>
          <a:off x="383102" y="2060525"/>
          <a:ext cx="27495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6" name="Worksheet" r:id="rId3" imgW="2749680" imgH="2095545" progId="Excel.Sheet.12">
                  <p:embed/>
                </p:oleObj>
              </mc:Choice>
              <mc:Fallback>
                <p:oleObj name="Worksheet" r:id="rId3" imgW="2749680" imgH="209554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8F7C149-28BA-4BAE-AC14-432EC988D4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102" y="2060525"/>
                        <a:ext cx="274955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DE3AD11-E45A-47B2-A4E0-63A53C1E4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409" y="2328534"/>
            <a:ext cx="442911" cy="442911"/>
          </a:xfrm>
          <a:prstGeom prst="rect">
            <a:avLst/>
          </a:prstGeo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E04C247-B626-4C7B-953A-9D7893521E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864427"/>
              </p:ext>
            </p:extLst>
          </p:nvPr>
        </p:nvGraphicFramePr>
        <p:xfrm>
          <a:off x="3462482" y="1903492"/>
          <a:ext cx="2017411" cy="3344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7" name="Worksheet" r:id="rId6" imgW="1225800" imgH="2032240" progId="Excel.Sheet.12">
                  <p:embed/>
                </p:oleObj>
              </mc:Choice>
              <mc:Fallback>
                <p:oleObj name="Worksheet" r:id="rId6" imgW="1225800" imgH="2032240" progId="Excel.Shee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EE04C247-B626-4C7B-953A-9D7893521E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62482" y="1903492"/>
                        <a:ext cx="2017411" cy="3344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753F153-98BC-4292-8532-BA60F94010AA}"/>
              </a:ext>
            </a:extLst>
          </p:cNvPr>
          <p:cNvSpPr/>
          <p:nvPr/>
        </p:nvSpPr>
        <p:spPr>
          <a:xfrm>
            <a:off x="668972" y="2356576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94F60-0A1D-407F-A023-DFE27BCB3567}"/>
              </a:ext>
            </a:extLst>
          </p:cNvPr>
          <p:cNvSpPr/>
          <p:nvPr/>
        </p:nvSpPr>
        <p:spPr>
          <a:xfrm>
            <a:off x="1596453" y="2356574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0DA6-2F66-487C-A0B7-5D5F9790E417}"/>
              </a:ext>
            </a:extLst>
          </p:cNvPr>
          <p:cNvSpPr/>
          <p:nvPr/>
        </p:nvSpPr>
        <p:spPr>
          <a:xfrm>
            <a:off x="2433605" y="2356575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5C0199-7805-4B22-9081-D3B0E5AD6A99}"/>
              </a:ext>
            </a:extLst>
          </p:cNvPr>
          <p:cNvSpPr/>
          <p:nvPr/>
        </p:nvSpPr>
        <p:spPr>
          <a:xfrm>
            <a:off x="674415" y="3031490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B0A3FC-36D7-4DA8-9DFA-D5E1644625CC}"/>
              </a:ext>
            </a:extLst>
          </p:cNvPr>
          <p:cNvSpPr/>
          <p:nvPr/>
        </p:nvSpPr>
        <p:spPr>
          <a:xfrm>
            <a:off x="1601896" y="3031488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670613-10A8-4B3F-A540-43F65117E4B2}"/>
              </a:ext>
            </a:extLst>
          </p:cNvPr>
          <p:cNvSpPr/>
          <p:nvPr/>
        </p:nvSpPr>
        <p:spPr>
          <a:xfrm>
            <a:off x="2439048" y="3031489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34FE4E-EE42-4B44-B9D6-C4D6248F5C97}"/>
              </a:ext>
            </a:extLst>
          </p:cNvPr>
          <p:cNvSpPr/>
          <p:nvPr/>
        </p:nvSpPr>
        <p:spPr>
          <a:xfrm>
            <a:off x="674415" y="3570330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F8671A-CD3D-4538-AAE3-A79EF4219696}"/>
              </a:ext>
            </a:extLst>
          </p:cNvPr>
          <p:cNvSpPr/>
          <p:nvPr/>
        </p:nvSpPr>
        <p:spPr>
          <a:xfrm>
            <a:off x="1601896" y="3570328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67EB23-0053-4598-879A-62FBE9F4371A}"/>
              </a:ext>
            </a:extLst>
          </p:cNvPr>
          <p:cNvSpPr/>
          <p:nvPr/>
        </p:nvSpPr>
        <p:spPr>
          <a:xfrm>
            <a:off x="2439048" y="3570329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9</a:t>
            </a: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BB10C99B-CAF1-4F2C-BCBF-5BB8E7D637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1025" y="1903491"/>
          <a:ext cx="2901130" cy="334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8" name="Worksheet" r:id="rId8" imgW="2241540" imgH="2584668" progId="Excel.Sheet.12">
                  <p:embed/>
                </p:oleObj>
              </mc:Choice>
              <mc:Fallback>
                <p:oleObj name="Worksheet" r:id="rId8" imgW="2241540" imgH="2584668" progId="Excel.Sheet.12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BB10C99B-CAF1-4F2C-BCBF-5BB8E7D637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61025" y="1903491"/>
                        <a:ext cx="2901130" cy="334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4780A90-ABC2-46BE-8831-C11F8ED8ECF2}"/>
              </a:ext>
            </a:extLst>
          </p:cNvPr>
          <p:cNvSpPr txBox="1"/>
          <p:nvPr/>
        </p:nvSpPr>
        <p:spPr>
          <a:xfrm>
            <a:off x="3484253" y="5435955"/>
            <a:ext cx="73540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Q[s, a] = (0.8 * Q[s, a]) + (0.2 * (reward + 0.9 * Max Q[</a:t>
            </a:r>
            <a:r>
              <a:rPr lang="en-US" dirty="0" err="1"/>
              <a:t>s_prime</a:t>
            </a:r>
            <a:r>
              <a:rPr lang="en-US" dirty="0"/>
              <a:t>, </a:t>
            </a:r>
            <a:r>
              <a:rPr lang="en-US" dirty="0" err="1"/>
              <a:t>a_prime</a:t>
            </a:r>
            <a:r>
              <a:rPr lang="en-US" dirty="0"/>
              <a:t>]))</a:t>
            </a:r>
          </a:p>
          <a:p>
            <a:r>
              <a:rPr lang="en-US" dirty="0"/>
              <a:t>Q[2, R] = (0.8 * Q[s, a]) + (0.2 * (reward + 0.9 * Max Q[</a:t>
            </a:r>
            <a:r>
              <a:rPr lang="en-US" dirty="0" err="1"/>
              <a:t>s_prime</a:t>
            </a:r>
            <a:r>
              <a:rPr lang="en-US" dirty="0"/>
              <a:t>, </a:t>
            </a:r>
            <a:r>
              <a:rPr lang="en-US" dirty="0" err="1"/>
              <a:t>a_prime</a:t>
            </a:r>
            <a:r>
              <a:rPr lang="en-US" dirty="0"/>
              <a:t>]))</a:t>
            </a:r>
          </a:p>
          <a:p>
            <a:r>
              <a:rPr lang="en-US" dirty="0"/>
              <a:t>Q[2, R] = (0.8 * 0) + (0.2 * (</a:t>
            </a:r>
            <a:r>
              <a:rPr lang="en-US" b="1" dirty="0"/>
              <a:t>100</a:t>
            </a:r>
            <a:r>
              <a:rPr lang="en-US" dirty="0"/>
              <a:t> + 0.9 * 0))</a:t>
            </a:r>
          </a:p>
          <a:p>
            <a:r>
              <a:rPr lang="en-US" dirty="0"/>
              <a:t>Q[2, R] = 20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414035-AF8F-49F8-9A26-D4DE84EDEC47}"/>
              </a:ext>
            </a:extLst>
          </p:cNvPr>
          <p:cNvSpPr/>
          <p:nvPr/>
        </p:nvSpPr>
        <p:spPr>
          <a:xfrm>
            <a:off x="867212" y="2485553"/>
            <a:ext cx="172328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rgbClr val="FF0000"/>
                  </a:solidFill>
                  <a:prstDash val="solid"/>
                </a:ln>
                <a:pattFill prst="pct50">
                  <a:fgClr>
                    <a:srgbClr val="FF0000"/>
                  </a:fgClr>
                  <a:bgClr>
                    <a:srgbClr val="FF0000"/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Goal! </a:t>
            </a:r>
            <a:r>
              <a:rPr lang="en-US" sz="2400" b="1" cap="none" spc="0" dirty="0">
                <a:ln w="12700">
                  <a:solidFill>
                    <a:srgbClr val="FF0000"/>
                  </a:solidFill>
                  <a:prstDash val="solid"/>
                </a:ln>
                <a:pattFill prst="pct50">
                  <a:fgClr>
                    <a:srgbClr val="FF0000"/>
                  </a:fgClr>
                  <a:bgClr>
                    <a:schemeClr val="accent6"/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Reward</a:t>
            </a:r>
            <a:r>
              <a:rPr lang="en-US" sz="2400" b="1" cap="none" spc="0" dirty="0">
                <a:ln w="12700">
                  <a:solidFill>
                    <a:srgbClr val="FF0000"/>
                  </a:solidFill>
                  <a:prstDash val="solid"/>
                </a:ln>
                <a:pattFill prst="pct50">
                  <a:fgClr>
                    <a:srgbClr val="FF0000"/>
                  </a:fgClr>
                  <a:bgClr>
                    <a:srgbClr val="FF0000"/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100!</a:t>
            </a: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A76A037E-83E7-4D1B-A0A8-2BD3FF2C3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107911"/>
              </p:ext>
            </p:extLst>
          </p:nvPr>
        </p:nvGraphicFramePr>
        <p:xfrm>
          <a:off x="5661025" y="1903491"/>
          <a:ext cx="2901130" cy="334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9" name="Worksheet" r:id="rId10" imgW="2241420" imgH="2584427" progId="Excel.Sheet.12">
                  <p:embed/>
                </p:oleObj>
              </mc:Choice>
              <mc:Fallback>
                <p:oleObj name="Worksheet" r:id="rId10" imgW="2241420" imgH="2584427" progId="Excel.Sheet.12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BB10C99B-CAF1-4F2C-BCBF-5BB8E7D637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61025" y="1903491"/>
                        <a:ext cx="2901130" cy="334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826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0.07266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8BD7-F665-446C-BE36-D9E0593F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in Practice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F7C149-28BA-4BAE-AC14-432EC988D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102" y="2060525"/>
          <a:ext cx="27495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0" name="Worksheet" r:id="rId3" imgW="2749680" imgH="2095545" progId="Excel.Sheet.12">
                  <p:embed/>
                </p:oleObj>
              </mc:Choice>
              <mc:Fallback>
                <p:oleObj name="Worksheet" r:id="rId3" imgW="2749680" imgH="209554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8F7C149-28BA-4BAE-AC14-432EC988D4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102" y="2060525"/>
                        <a:ext cx="274955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DE3AD11-E45A-47B2-A4E0-63A53C1E4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36" y="2328536"/>
            <a:ext cx="442911" cy="4429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53F153-98BC-4292-8532-BA60F94010AA}"/>
              </a:ext>
            </a:extLst>
          </p:cNvPr>
          <p:cNvSpPr/>
          <p:nvPr/>
        </p:nvSpPr>
        <p:spPr>
          <a:xfrm>
            <a:off x="668972" y="2356576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94F60-0A1D-407F-A023-DFE27BCB3567}"/>
              </a:ext>
            </a:extLst>
          </p:cNvPr>
          <p:cNvSpPr/>
          <p:nvPr/>
        </p:nvSpPr>
        <p:spPr>
          <a:xfrm>
            <a:off x="1596453" y="2356574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0DA6-2F66-487C-A0B7-5D5F9790E417}"/>
              </a:ext>
            </a:extLst>
          </p:cNvPr>
          <p:cNvSpPr/>
          <p:nvPr/>
        </p:nvSpPr>
        <p:spPr>
          <a:xfrm>
            <a:off x="2433605" y="2356575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5C0199-7805-4B22-9081-D3B0E5AD6A99}"/>
              </a:ext>
            </a:extLst>
          </p:cNvPr>
          <p:cNvSpPr/>
          <p:nvPr/>
        </p:nvSpPr>
        <p:spPr>
          <a:xfrm>
            <a:off x="674415" y="3031490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B0A3FC-36D7-4DA8-9DFA-D5E1644625CC}"/>
              </a:ext>
            </a:extLst>
          </p:cNvPr>
          <p:cNvSpPr/>
          <p:nvPr/>
        </p:nvSpPr>
        <p:spPr>
          <a:xfrm>
            <a:off x="1601896" y="3031488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670613-10A8-4B3F-A540-43F65117E4B2}"/>
              </a:ext>
            </a:extLst>
          </p:cNvPr>
          <p:cNvSpPr/>
          <p:nvPr/>
        </p:nvSpPr>
        <p:spPr>
          <a:xfrm>
            <a:off x="2439048" y="3031489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34FE4E-EE42-4B44-B9D6-C4D6248F5C97}"/>
              </a:ext>
            </a:extLst>
          </p:cNvPr>
          <p:cNvSpPr/>
          <p:nvPr/>
        </p:nvSpPr>
        <p:spPr>
          <a:xfrm>
            <a:off x="674415" y="3570330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F8671A-CD3D-4538-AAE3-A79EF4219696}"/>
              </a:ext>
            </a:extLst>
          </p:cNvPr>
          <p:cNvSpPr/>
          <p:nvPr/>
        </p:nvSpPr>
        <p:spPr>
          <a:xfrm>
            <a:off x="1601896" y="3570328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67EB23-0053-4598-879A-62FBE9F4371A}"/>
              </a:ext>
            </a:extLst>
          </p:cNvPr>
          <p:cNvSpPr/>
          <p:nvPr/>
        </p:nvSpPr>
        <p:spPr>
          <a:xfrm>
            <a:off x="2439048" y="3570329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9</a:t>
            </a: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BB10C99B-CAF1-4F2C-BCBF-5BB8E7D637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94986"/>
              </p:ext>
            </p:extLst>
          </p:nvPr>
        </p:nvGraphicFramePr>
        <p:xfrm>
          <a:off x="3664585" y="1903491"/>
          <a:ext cx="2901130" cy="334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1" name="Worksheet" r:id="rId6" imgW="2241420" imgH="2584427" progId="Excel.Sheet.12">
                  <p:embed/>
                </p:oleObj>
              </mc:Choice>
              <mc:Fallback>
                <p:oleObj name="Worksheet" r:id="rId6" imgW="2241420" imgH="2584427" progId="Excel.Sheet.12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BB10C99B-CAF1-4F2C-BCBF-5BB8E7D637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64585" y="1903491"/>
                        <a:ext cx="2901130" cy="334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4780A90-ABC2-46BE-8831-C11F8ED8ECF2}"/>
              </a:ext>
            </a:extLst>
          </p:cNvPr>
          <p:cNvSpPr txBox="1"/>
          <p:nvPr/>
        </p:nvSpPr>
        <p:spPr>
          <a:xfrm>
            <a:off x="3484253" y="5435955"/>
            <a:ext cx="7313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Q[s, a] = (0.8 * Q[s, a]) + (0.2 * (reward + 0.9 * Max Q[</a:t>
            </a:r>
            <a:r>
              <a:rPr lang="en-US" dirty="0" err="1"/>
              <a:t>s_prime</a:t>
            </a:r>
            <a:r>
              <a:rPr lang="en-US" dirty="0"/>
              <a:t>, </a:t>
            </a:r>
            <a:r>
              <a:rPr lang="en-US" dirty="0" err="1"/>
              <a:t>a_prime</a:t>
            </a:r>
            <a:r>
              <a:rPr lang="en-US" dirty="0"/>
              <a:t>]))</a:t>
            </a:r>
          </a:p>
          <a:p>
            <a:r>
              <a:rPr lang="en-US" dirty="0"/>
              <a:t>Q[1, U] = (0.8 * Q[s, a]) + (0.2 * (reward + 0.9 * Max Q[</a:t>
            </a:r>
            <a:r>
              <a:rPr lang="en-US" dirty="0" err="1"/>
              <a:t>s_prime</a:t>
            </a:r>
            <a:r>
              <a:rPr lang="en-US" dirty="0"/>
              <a:t>, </a:t>
            </a:r>
            <a:r>
              <a:rPr lang="en-US" dirty="0" err="1"/>
              <a:t>a_prime</a:t>
            </a:r>
            <a:r>
              <a:rPr lang="en-US" dirty="0"/>
              <a:t>]))</a:t>
            </a:r>
          </a:p>
          <a:p>
            <a:r>
              <a:rPr lang="en-US" dirty="0"/>
              <a:t>Q[1, U] = (0.8 * 0) + (0.2 * (</a:t>
            </a:r>
            <a:r>
              <a:rPr lang="en-US" b="1" dirty="0"/>
              <a:t>0</a:t>
            </a:r>
            <a:r>
              <a:rPr lang="en-US" dirty="0"/>
              <a:t> + 0.9 * 20))</a:t>
            </a:r>
          </a:p>
          <a:p>
            <a:r>
              <a:rPr lang="en-US" dirty="0"/>
              <a:t>Q[1, R] = 3.6</a:t>
            </a:r>
          </a:p>
          <a:p>
            <a:endParaRPr lang="en-US" dirty="0"/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A76A037E-83E7-4D1B-A0A8-2BD3FF2C3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951551"/>
              </p:ext>
            </p:extLst>
          </p:nvPr>
        </p:nvGraphicFramePr>
        <p:xfrm>
          <a:off x="3664585" y="1903491"/>
          <a:ext cx="2901130" cy="334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2" name="Worksheet" r:id="rId8" imgW="2241420" imgH="2584427" progId="Excel.Sheet.12">
                  <p:embed/>
                </p:oleObj>
              </mc:Choice>
              <mc:Fallback>
                <p:oleObj name="Worksheet" r:id="rId8" imgW="2241420" imgH="2584427" progId="Excel.Sheet.12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A76A037E-83E7-4D1B-A0A8-2BD3FF2C3F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64585" y="1903491"/>
                        <a:ext cx="2901130" cy="334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725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0.07448 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8BD7-F665-446C-BE36-D9E0593F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in Practice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F7C149-28BA-4BAE-AC14-432EC988D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102" y="2060525"/>
          <a:ext cx="27495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4" name="Worksheet" r:id="rId3" imgW="2749680" imgH="2095545" progId="Excel.Sheet.12">
                  <p:embed/>
                </p:oleObj>
              </mc:Choice>
              <mc:Fallback>
                <p:oleObj name="Worksheet" r:id="rId3" imgW="2749680" imgH="209554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8F7C149-28BA-4BAE-AC14-432EC988D4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102" y="2060525"/>
                        <a:ext cx="274955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DE3AD11-E45A-47B2-A4E0-63A53C1E4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409" y="2328534"/>
            <a:ext cx="442911" cy="4429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53F153-98BC-4292-8532-BA60F94010AA}"/>
              </a:ext>
            </a:extLst>
          </p:cNvPr>
          <p:cNvSpPr/>
          <p:nvPr/>
        </p:nvSpPr>
        <p:spPr>
          <a:xfrm>
            <a:off x="668972" y="2356576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94F60-0A1D-407F-A023-DFE27BCB3567}"/>
              </a:ext>
            </a:extLst>
          </p:cNvPr>
          <p:cNvSpPr/>
          <p:nvPr/>
        </p:nvSpPr>
        <p:spPr>
          <a:xfrm>
            <a:off x="1596453" y="2356574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0DA6-2F66-487C-A0B7-5D5F9790E417}"/>
              </a:ext>
            </a:extLst>
          </p:cNvPr>
          <p:cNvSpPr/>
          <p:nvPr/>
        </p:nvSpPr>
        <p:spPr>
          <a:xfrm>
            <a:off x="2433605" y="2356575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5C0199-7805-4B22-9081-D3B0E5AD6A99}"/>
              </a:ext>
            </a:extLst>
          </p:cNvPr>
          <p:cNvSpPr/>
          <p:nvPr/>
        </p:nvSpPr>
        <p:spPr>
          <a:xfrm>
            <a:off x="674415" y="3031490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B0A3FC-36D7-4DA8-9DFA-D5E1644625CC}"/>
              </a:ext>
            </a:extLst>
          </p:cNvPr>
          <p:cNvSpPr/>
          <p:nvPr/>
        </p:nvSpPr>
        <p:spPr>
          <a:xfrm>
            <a:off x="1601896" y="3031488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670613-10A8-4B3F-A540-43F65117E4B2}"/>
              </a:ext>
            </a:extLst>
          </p:cNvPr>
          <p:cNvSpPr/>
          <p:nvPr/>
        </p:nvSpPr>
        <p:spPr>
          <a:xfrm>
            <a:off x="2439048" y="3031489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34FE4E-EE42-4B44-B9D6-C4D6248F5C97}"/>
              </a:ext>
            </a:extLst>
          </p:cNvPr>
          <p:cNvSpPr/>
          <p:nvPr/>
        </p:nvSpPr>
        <p:spPr>
          <a:xfrm>
            <a:off x="674415" y="3570330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F8671A-CD3D-4538-AAE3-A79EF4219696}"/>
              </a:ext>
            </a:extLst>
          </p:cNvPr>
          <p:cNvSpPr/>
          <p:nvPr/>
        </p:nvSpPr>
        <p:spPr>
          <a:xfrm>
            <a:off x="1601896" y="3570328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67EB23-0053-4598-879A-62FBE9F4371A}"/>
              </a:ext>
            </a:extLst>
          </p:cNvPr>
          <p:cNvSpPr/>
          <p:nvPr/>
        </p:nvSpPr>
        <p:spPr>
          <a:xfrm>
            <a:off x="2439048" y="3570329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9</a:t>
            </a: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BB10C99B-CAF1-4F2C-BCBF-5BB8E7D637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788257"/>
              </p:ext>
            </p:extLst>
          </p:nvPr>
        </p:nvGraphicFramePr>
        <p:xfrm>
          <a:off x="3666622" y="1903491"/>
          <a:ext cx="2901130" cy="334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5" name="Worksheet" r:id="rId6" imgW="2241420" imgH="2584427" progId="Excel.Sheet.12">
                  <p:embed/>
                </p:oleObj>
              </mc:Choice>
              <mc:Fallback>
                <p:oleObj name="Worksheet" r:id="rId6" imgW="2241420" imgH="2584427" progId="Excel.Sheet.12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BB10C99B-CAF1-4F2C-BCBF-5BB8E7D637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66622" y="1903491"/>
                        <a:ext cx="2901130" cy="334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4780A90-ABC2-46BE-8831-C11F8ED8ECF2}"/>
              </a:ext>
            </a:extLst>
          </p:cNvPr>
          <p:cNvSpPr txBox="1"/>
          <p:nvPr/>
        </p:nvSpPr>
        <p:spPr>
          <a:xfrm>
            <a:off x="3484253" y="5435955"/>
            <a:ext cx="73540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Q[s, a] = (0.8 * Q[s, a]) + (0.2 * (reward + 0.9 * Max Q[</a:t>
            </a:r>
            <a:r>
              <a:rPr lang="en-US" dirty="0" err="1"/>
              <a:t>s_prime</a:t>
            </a:r>
            <a:r>
              <a:rPr lang="en-US" dirty="0"/>
              <a:t>, </a:t>
            </a:r>
            <a:r>
              <a:rPr lang="en-US" dirty="0" err="1"/>
              <a:t>a_prime</a:t>
            </a:r>
            <a:r>
              <a:rPr lang="en-US" dirty="0"/>
              <a:t>]))</a:t>
            </a:r>
          </a:p>
          <a:p>
            <a:r>
              <a:rPr lang="en-US" dirty="0"/>
              <a:t>Q[2, R] = (0.8 * Q[s, a]) + (0.2 * (reward + 0.9 * Max Q[</a:t>
            </a:r>
            <a:r>
              <a:rPr lang="en-US" dirty="0" err="1"/>
              <a:t>s_prime</a:t>
            </a:r>
            <a:r>
              <a:rPr lang="en-US" dirty="0"/>
              <a:t>, </a:t>
            </a:r>
            <a:r>
              <a:rPr lang="en-US" dirty="0" err="1"/>
              <a:t>a_prime</a:t>
            </a:r>
            <a:r>
              <a:rPr lang="en-US" dirty="0"/>
              <a:t>]))</a:t>
            </a:r>
          </a:p>
          <a:p>
            <a:r>
              <a:rPr lang="en-US" dirty="0"/>
              <a:t>Q[2, R] = (0.8 * 20) + (0.2 * (</a:t>
            </a:r>
            <a:r>
              <a:rPr lang="en-US" b="1" dirty="0"/>
              <a:t>100</a:t>
            </a:r>
            <a:r>
              <a:rPr lang="en-US" dirty="0"/>
              <a:t> + 0.9 * 0))</a:t>
            </a:r>
          </a:p>
          <a:p>
            <a:r>
              <a:rPr lang="en-US" dirty="0"/>
              <a:t>Q[2, R] = 36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414035-AF8F-49F8-9A26-D4DE84EDEC47}"/>
              </a:ext>
            </a:extLst>
          </p:cNvPr>
          <p:cNvSpPr/>
          <p:nvPr/>
        </p:nvSpPr>
        <p:spPr>
          <a:xfrm>
            <a:off x="867212" y="2485553"/>
            <a:ext cx="172328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rgbClr val="FF0000"/>
                  </a:solidFill>
                  <a:prstDash val="solid"/>
                </a:ln>
                <a:pattFill prst="pct50">
                  <a:fgClr>
                    <a:srgbClr val="FF0000"/>
                  </a:fgClr>
                  <a:bgClr>
                    <a:srgbClr val="FF0000"/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Goal! </a:t>
            </a:r>
            <a:r>
              <a:rPr lang="en-US" sz="2400" b="1" cap="none" spc="0" dirty="0">
                <a:ln w="12700">
                  <a:solidFill>
                    <a:srgbClr val="FF0000"/>
                  </a:solidFill>
                  <a:prstDash val="solid"/>
                </a:ln>
                <a:pattFill prst="pct50">
                  <a:fgClr>
                    <a:srgbClr val="FF0000"/>
                  </a:fgClr>
                  <a:bgClr>
                    <a:schemeClr val="accent6"/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Reward</a:t>
            </a:r>
            <a:r>
              <a:rPr lang="en-US" sz="2400" b="1" cap="none" spc="0" dirty="0">
                <a:ln w="12700">
                  <a:solidFill>
                    <a:srgbClr val="FF0000"/>
                  </a:solidFill>
                  <a:prstDash val="solid"/>
                </a:ln>
                <a:pattFill prst="pct50">
                  <a:fgClr>
                    <a:srgbClr val="FF0000"/>
                  </a:fgClr>
                  <a:bgClr>
                    <a:srgbClr val="FF0000"/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100!</a:t>
            </a: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A76A037E-83E7-4D1B-A0A8-2BD3FF2C3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635817"/>
              </p:ext>
            </p:extLst>
          </p:nvPr>
        </p:nvGraphicFramePr>
        <p:xfrm>
          <a:off x="3666622" y="1903491"/>
          <a:ext cx="2901130" cy="334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6" name="Worksheet" r:id="rId8" imgW="2241420" imgH="2584427" progId="Excel.Sheet.12">
                  <p:embed/>
                </p:oleObj>
              </mc:Choice>
              <mc:Fallback>
                <p:oleObj name="Worksheet" r:id="rId8" imgW="2241420" imgH="2584427" progId="Excel.Sheet.12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A76A037E-83E7-4D1B-A0A8-2BD3FF2C3F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66622" y="1903491"/>
                        <a:ext cx="2901130" cy="334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48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0.07266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8BD7-F665-446C-BE36-D9E0593F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in Practice: Explore, Exploit, Converge!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F7C149-28BA-4BAE-AC14-432EC988D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102" y="2060525"/>
          <a:ext cx="27495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8" name="Worksheet" r:id="rId3" imgW="2749680" imgH="2095545" progId="Excel.Sheet.12">
                  <p:embed/>
                </p:oleObj>
              </mc:Choice>
              <mc:Fallback>
                <p:oleObj name="Worksheet" r:id="rId3" imgW="2749680" imgH="209554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8F7C149-28BA-4BAE-AC14-432EC988D4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102" y="2060525"/>
                        <a:ext cx="274955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DE3AD11-E45A-47B2-A4E0-63A53C1E4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2" y="3570328"/>
            <a:ext cx="442911" cy="4429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53F153-98BC-4292-8532-BA60F94010AA}"/>
              </a:ext>
            </a:extLst>
          </p:cNvPr>
          <p:cNvSpPr/>
          <p:nvPr/>
        </p:nvSpPr>
        <p:spPr>
          <a:xfrm>
            <a:off x="668972" y="2356576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94F60-0A1D-407F-A023-DFE27BCB3567}"/>
              </a:ext>
            </a:extLst>
          </p:cNvPr>
          <p:cNvSpPr/>
          <p:nvPr/>
        </p:nvSpPr>
        <p:spPr>
          <a:xfrm>
            <a:off x="1596453" y="2356574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0DA6-2F66-487C-A0B7-5D5F9790E417}"/>
              </a:ext>
            </a:extLst>
          </p:cNvPr>
          <p:cNvSpPr/>
          <p:nvPr/>
        </p:nvSpPr>
        <p:spPr>
          <a:xfrm>
            <a:off x="2433605" y="2356575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5C0199-7805-4B22-9081-D3B0E5AD6A99}"/>
              </a:ext>
            </a:extLst>
          </p:cNvPr>
          <p:cNvSpPr/>
          <p:nvPr/>
        </p:nvSpPr>
        <p:spPr>
          <a:xfrm>
            <a:off x="674415" y="3031490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B0A3FC-36D7-4DA8-9DFA-D5E1644625CC}"/>
              </a:ext>
            </a:extLst>
          </p:cNvPr>
          <p:cNvSpPr/>
          <p:nvPr/>
        </p:nvSpPr>
        <p:spPr>
          <a:xfrm>
            <a:off x="1601896" y="3031488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670613-10A8-4B3F-A540-43F65117E4B2}"/>
              </a:ext>
            </a:extLst>
          </p:cNvPr>
          <p:cNvSpPr/>
          <p:nvPr/>
        </p:nvSpPr>
        <p:spPr>
          <a:xfrm>
            <a:off x="2439048" y="3031489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34FE4E-EE42-4B44-B9D6-C4D6248F5C97}"/>
              </a:ext>
            </a:extLst>
          </p:cNvPr>
          <p:cNvSpPr/>
          <p:nvPr/>
        </p:nvSpPr>
        <p:spPr>
          <a:xfrm>
            <a:off x="674415" y="3570330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F8671A-CD3D-4538-AAE3-A79EF4219696}"/>
              </a:ext>
            </a:extLst>
          </p:cNvPr>
          <p:cNvSpPr/>
          <p:nvPr/>
        </p:nvSpPr>
        <p:spPr>
          <a:xfrm>
            <a:off x="1601896" y="3570328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67EB23-0053-4598-879A-62FBE9F4371A}"/>
              </a:ext>
            </a:extLst>
          </p:cNvPr>
          <p:cNvSpPr/>
          <p:nvPr/>
        </p:nvSpPr>
        <p:spPr>
          <a:xfrm>
            <a:off x="2439048" y="3570329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9</a:t>
            </a: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A76A037E-83E7-4D1B-A0A8-2BD3FF2C3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203780"/>
              </p:ext>
            </p:extLst>
          </p:nvPr>
        </p:nvGraphicFramePr>
        <p:xfrm>
          <a:off x="3504565" y="1903491"/>
          <a:ext cx="2901130" cy="334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9" name="Worksheet" r:id="rId6" imgW="2241420" imgH="2584427" progId="Excel.Sheet.12">
                  <p:embed/>
                </p:oleObj>
              </mc:Choice>
              <mc:Fallback>
                <p:oleObj name="Worksheet" r:id="rId6" imgW="2241420" imgH="2584427" progId="Excel.Sheet.12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A76A037E-83E7-4D1B-A0A8-2BD3FF2C3F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04565" y="1903491"/>
                        <a:ext cx="2901130" cy="334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7273482" y="2169680"/>
            <a:ext cx="3827137" cy="2801296"/>
            <a:chOff x="581192" y="2839259"/>
            <a:chExt cx="5931368" cy="4018740"/>
          </a:xfrm>
        </p:grpSpPr>
        <p:graphicFrame>
          <p:nvGraphicFramePr>
            <p:cNvPr id="18" name="Object 17">
              <a:extLst>
                <a:ext uri="{FF2B5EF4-FFF2-40B4-BE49-F238E27FC236}">
                  <a16:creationId xmlns:a16="http://schemas.microsoft.com/office/drawing/2014/main" id="{84CF9A3E-12F2-453B-937A-33BBE8EBE5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9798311"/>
                </p:ext>
              </p:extLst>
            </p:nvPr>
          </p:nvGraphicFramePr>
          <p:xfrm>
            <a:off x="581192" y="2839259"/>
            <a:ext cx="5931368" cy="4018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80" name="Worksheet" r:id="rId8" imgW="2749420" imgH="2095639" progId="Excel.Sheet.12">
                    <p:embed/>
                  </p:oleObj>
                </mc:Choice>
                <mc:Fallback>
                  <p:oleObj name="Worksheet" r:id="rId8" imgW="2749420" imgH="2095639" progId="Excel.Sheet.12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84CF9A3E-12F2-453B-937A-33BBE8EBE55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81192" y="2839259"/>
                          <a:ext cx="5931368" cy="40187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D23858A-C306-4CC4-8B22-648F26E03DE5}"/>
                </a:ext>
              </a:extLst>
            </p:cNvPr>
            <p:cNvGrpSpPr/>
            <p:nvPr/>
          </p:nvGrpSpPr>
          <p:grpSpPr>
            <a:xfrm>
              <a:off x="1112492" y="4170576"/>
              <a:ext cx="871795" cy="490104"/>
              <a:chOff x="3783694" y="3637190"/>
              <a:chExt cx="404130" cy="255556"/>
            </a:xfrm>
          </p:grpSpPr>
          <p:sp>
            <p:nvSpPr>
              <p:cNvPr id="56" name="Arrow: Down 7">
                <a:extLst>
                  <a:ext uri="{FF2B5EF4-FFF2-40B4-BE49-F238E27FC236}">
                    <a16:creationId xmlns:a16="http://schemas.microsoft.com/office/drawing/2014/main" id="{BE7E0FF1-3337-4D9F-BAA9-A1789B710A3F}"/>
                  </a:ext>
                </a:extLst>
              </p:cNvPr>
              <p:cNvSpPr/>
              <p:nvPr/>
            </p:nvSpPr>
            <p:spPr>
              <a:xfrm>
                <a:off x="3783694" y="3637190"/>
                <a:ext cx="191860" cy="255556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800" b="1" dirty="0">
                    <a:solidFill>
                      <a:srgbClr val="FF0000"/>
                    </a:solidFill>
                  </a:rPr>
                  <a:t>72</a:t>
                </a:r>
              </a:p>
            </p:txBody>
          </p:sp>
          <p:sp>
            <p:nvSpPr>
              <p:cNvPr id="57" name="Arrow: Down 8">
                <a:extLst>
                  <a:ext uri="{FF2B5EF4-FFF2-40B4-BE49-F238E27FC236}">
                    <a16:creationId xmlns:a16="http://schemas.microsoft.com/office/drawing/2014/main" id="{81227905-3AFD-4D56-A7ED-5A0F426F9BEF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800" b="1" dirty="0">
                    <a:solidFill>
                      <a:srgbClr val="FF0000"/>
                    </a:solidFill>
                  </a:rPr>
                  <a:t>81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4DAB121-7662-4C0A-8D52-B4AC9E6CFC5A}"/>
                </a:ext>
              </a:extLst>
            </p:cNvPr>
            <p:cNvGrpSpPr/>
            <p:nvPr/>
          </p:nvGrpSpPr>
          <p:grpSpPr>
            <a:xfrm>
              <a:off x="3052751" y="4181020"/>
              <a:ext cx="827766" cy="401874"/>
              <a:chOff x="3804104" y="3637190"/>
              <a:chExt cx="383720" cy="209550"/>
            </a:xfrm>
          </p:grpSpPr>
          <p:sp>
            <p:nvSpPr>
              <p:cNvPr id="54" name="Arrow: Down 11">
                <a:extLst>
                  <a:ext uri="{FF2B5EF4-FFF2-40B4-BE49-F238E27FC236}">
                    <a16:creationId xmlns:a16="http://schemas.microsoft.com/office/drawing/2014/main" id="{6E4E6771-728E-4A53-A935-399E8368C637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800" b="1" dirty="0">
                    <a:solidFill>
                      <a:srgbClr val="FF0000"/>
                    </a:solidFill>
                  </a:rPr>
                  <a:t>81</a:t>
                </a:r>
              </a:p>
            </p:txBody>
          </p:sp>
          <p:sp>
            <p:nvSpPr>
              <p:cNvPr id="55" name="Arrow: Down 12">
                <a:extLst>
                  <a:ext uri="{FF2B5EF4-FFF2-40B4-BE49-F238E27FC236}">
                    <a16:creationId xmlns:a16="http://schemas.microsoft.com/office/drawing/2014/main" id="{FD0EF121-E337-49C0-9F9E-5F5F8A53EC0A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800" b="1" dirty="0">
                    <a:solidFill>
                      <a:srgbClr val="FF0000"/>
                    </a:solidFill>
                  </a:rPr>
                  <a:t>90</a:t>
                </a:r>
              </a:p>
            </p:txBody>
          </p:sp>
        </p:grpSp>
        <p:sp>
          <p:nvSpPr>
            <p:cNvPr id="28" name="Arrow: Down 15">
              <a:extLst>
                <a:ext uri="{FF2B5EF4-FFF2-40B4-BE49-F238E27FC236}">
                  <a16:creationId xmlns:a16="http://schemas.microsoft.com/office/drawing/2014/main" id="{A828B397-2093-4AE9-AC3D-397D49842A5B}"/>
                </a:ext>
              </a:extLst>
            </p:cNvPr>
            <p:cNvSpPr/>
            <p:nvPr/>
          </p:nvSpPr>
          <p:spPr>
            <a:xfrm flipV="1">
              <a:off x="5395168" y="4181014"/>
              <a:ext cx="426511" cy="479666"/>
            </a:xfrm>
            <a:prstGeom prst="down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" b="1" dirty="0">
                  <a:solidFill>
                    <a:srgbClr val="FF0000"/>
                  </a:solidFill>
                </a:rPr>
                <a:t>100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74B9FDB-4A86-45D2-8312-E8BDE79C08D1}"/>
                </a:ext>
              </a:extLst>
            </p:cNvPr>
            <p:cNvGrpSpPr/>
            <p:nvPr/>
          </p:nvGrpSpPr>
          <p:grpSpPr>
            <a:xfrm>
              <a:off x="1112492" y="5381190"/>
              <a:ext cx="827766" cy="401874"/>
              <a:chOff x="3804104" y="3637190"/>
              <a:chExt cx="383720" cy="209550"/>
            </a:xfrm>
          </p:grpSpPr>
          <p:sp>
            <p:nvSpPr>
              <p:cNvPr id="52" name="Arrow: Down 20">
                <a:extLst>
                  <a:ext uri="{FF2B5EF4-FFF2-40B4-BE49-F238E27FC236}">
                    <a16:creationId xmlns:a16="http://schemas.microsoft.com/office/drawing/2014/main" id="{75165E09-4485-45E6-84E4-AD0B1B04AE86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53" name="Arrow: Down 21">
                <a:extLst>
                  <a:ext uri="{FF2B5EF4-FFF2-40B4-BE49-F238E27FC236}">
                    <a16:creationId xmlns:a16="http://schemas.microsoft.com/office/drawing/2014/main" id="{2D36A99B-3105-4E0A-915A-32636342F59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A441E41-3800-4D5D-A029-1A02FD741FFA}"/>
                </a:ext>
              </a:extLst>
            </p:cNvPr>
            <p:cNvGrpSpPr/>
            <p:nvPr/>
          </p:nvGrpSpPr>
          <p:grpSpPr>
            <a:xfrm>
              <a:off x="3008722" y="5391634"/>
              <a:ext cx="827766" cy="401874"/>
              <a:chOff x="3804104" y="3637190"/>
              <a:chExt cx="383720" cy="209550"/>
            </a:xfrm>
          </p:grpSpPr>
          <p:sp>
            <p:nvSpPr>
              <p:cNvPr id="50" name="Arrow: Down 23">
                <a:extLst>
                  <a:ext uri="{FF2B5EF4-FFF2-40B4-BE49-F238E27FC236}">
                    <a16:creationId xmlns:a16="http://schemas.microsoft.com/office/drawing/2014/main" id="{C4067621-582B-401A-8BB4-6519D4DA6CB1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51" name="Arrow: Down 24">
                <a:extLst>
                  <a:ext uri="{FF2B5EF4-FFF2-40B4-BE49-F238E27FC236}">
                    <a16:creationId xmlns:a16="http://schemas.microsoft.com/office/drawing/2014/main" id="{6964B135-FBF0-4022-BA68-E47FC9FA5F6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0D14642-994A-43C4-8970-90D8F840DA42}"/>
                </a:ext>
              </a:extLst>
            </p:cNvPr>
            <p:cNvGrpSpPr/>
            <p:nvPr/>
          </p:nvGrpSpPr>
          <p:grpSpPr>
            <a:xfrm>
              <a:off x="4893228" y="5391628"/>
              <a:ext cx="827766" cy="401874"/>
              <a:chOff x="3804104" y="3637190"/>
              <a:chExt cx="383720" cy="209550"/>
            </a:xfrm>
          </p:grpSpPr>
          <p:sp>
            <p:nvSpPr>
              <p:cNvPr id="48" name="Arrow: Down 26">
                <a:extLst>
                  <a:ext uri="{FF2B5EF4-FFF2-40B4-BE49-F238E27FC236}">
                    <a16:creationId xmlns:a16="http://schemas.microsoft.com/office/drawing/2014/main" id="{3A73424F-2CF6-44A9-96C7-4D01D356D69C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9" name="Arrow: Down 27">
                <a:extLst>
                  <a:ext uri="{FF2B5EF4-FFF2-40B4-BE49-F238E27FC236}">
                    <a16:creationId xmlns:a16="http://schemas.microsoft.com/office/drawing/2014/main" id="{404290C6-4EA8-4FE5-AD87-0CEAD5DD47A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32" name="Arrow: Down 30">
              <a:extLst>
                <a:ext uri="{FF2B5EF4-FFF2-40B4-BE49-F238E27FC236}">
                  <a16:creationId xmlns:a16="http://schemas.microsoft.com/office/drawing/2014/main" id="{CD5733D8-949D-4923-9227-6C8C784E3F0C}"/>
                </a:ext>
              </a:extLst>
            </p:cNvPr>
            <p:cNvSpPr/>
            <p:nvPr/>
          </p:nvSpPr>
          <p:spPr>
            <a:xfrm rot="5400000" flipV="1">
              <a:off x="4331265" y="3773697"/>
              <a:ext cx="328806" cy="45204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vert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" b="1" dirty="0">
                  <a:solidFill>
                    <a:srgbClr val="FF0000"/>
                  </a:solidFill>
                </a:rPr>
                <a:t>100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C4079EC-62EE-4553-9686-DC273DE68D2C}"/>
                </a:ext>
              </a:extLst>
            </p:cNvPr>
            <p:cNvGrpSpPr/>
            <p:nvPr/>
          </p:nvGrpSpPr>
          <p:grpSpPr>
            <a:xfrm rot="5400000">
              <a:off x="4120379" y="4787219"/>
              <a:ext cx="735897" cy="452044"/>
              <a:chOff x="3804104" y="3637190"/>
              <a:chExt cx="383720" cy="209550"/>
            </a:xfrm>
          </p:grpSpPr>
          <p:sp>
            <p:nvSpPr>
              <p:cNvPr id="46" name="Arrow: Down 32">
                <a:extLst>
                  <a:ext uri="{FF2B5EF4-FFF2-40B4-BE49-F238E27FC236}">
                    <a16:creationId xmlns:a16="http://schemas.microsoft.com/office/drawing/2014/main" id="{6417C3FE-7F2F-49CC-8221-51F1DF233818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100" dirty="0">
                    <a:solidFill>
                      <a:srgbClr val="FF0000"/>
                    </a:solidFill>
                  </a:rPr>
                  <a:t>81</a:t>
                </a:r>
              </a:p>
            </p:txBody>
          </p:sp>
          <p:sp>
            <p:nvSpPr>
              <p:cNvPr id="47" name="Arrow: Down 33">
                <a:extLst>
                  <a:ext uri="{FF2B5EF4-FFF2-40B4-BE49-F238E27FC236}">
                    <a16:creationId xmlns:a16="http://schemas.microsoft.com/office/drawing/2014/main" id="{1104EB2E-389B-4398-B7AE-B678B4D5CC99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100" dirty="0">
                    <a:solidFill>
                      <a:srgbClr val="FF0000"/>
                    </a:solidFill>
                  </a:rPr>
                  <a:t>90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900E99E-EBDF-4686-A2E7-51031481527B}"/>
                </a:ext>
              </a:extLst>
            </p:cNvPr>
            <p:cNvGrpSpPr/>
            <p:nvPr/>
          </p:nvGrpSpPr>
          <p:grpSpPr>
            <a:xfrm rot="5400000">
              <a:off x="4120379" y="6006403"/>
              <a:ext cx="735897" cy="452044"/>
              <a:chOff x="3804104" y="3637190"/>
              <a:chExt cx="383720" cy="209550"/>
            </a:xfrm>
          </p:grpSpPr>
          <p:sp>
            <p:nvSpPr>
              <p:cNvPr id="44" name="Arrow: Down 35">
                <a:extLst>
                  <a:ext uri="{FF2B5EF4-FFF2-40B4-BE49-F238E27FC236}">
                    <a16:creationId xmlns:a16="http://schemas.microsoft.com/office/drawing/2014/main" id="{AB8A4594-E10D-48FC-BFB1-8C653B792905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5" name="Arrow: Down 36">
                <a:extLst>
                  <a:ext uri="{FF2B5EF4-FFF2-40B4-BE49-F238E27FC236}">
                    <a16:creationId xmlns:a16="http://schemas.microsoft.com/office/drawing/2014/main" id="{4723F3D4-BABC-4EC5-A937-4FA6F48212AB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4757FBE-CE8F-4D95-A574-2462B88FB065}"/>
                </a:ext>
              </a:extLst>
            </p:cNvPr>
            <p:cNvGrpSpPr/>
            <p:nvPr/>
          </p:nvGrpSpPr>
          <p:grpSpPr>
            <a:xfrm rot="5400000">
              <a:off x="2142801" y="3585538"/>
              <a:ext cx="735897" cy="452044"/>
              <a:chOff x="3804104" y="3637190"/>
              <a:chExt cx="383720" cy="209550"/>
            </a:xfrm>
          </p:grpSpPr>
          <p:sp>
            <p:nvSpPr>
              <p:cNvPr id="42" name="Arrow: Down 45">
                <a:extLst>
                  <a:ext uri="{FF2B5EF4-FFF2-40B4-BE49-F238E27FC236}">
                    <a16:creationId xmlns:a16="http://schemas.microsoft.com/office/drawing/2014/main" id="{6A72145C-4E7C-4377-83BC-2915D8CD02D4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800" b="1" dirty="0">
                    <a:solidFill>
                      <a:srgbClr val="FF0000"/>
                    </a:solidFill>
                  </a:rPr>
                  <a:t>81</a:t>
                </a:r>
              </a:p>
            </p:txBody>
          </p:sp>
          <p:sp>
            <p:nvSpPr>
              <p:cNvPr id="43" name="Arrow: Down 46">
                <a:extLst>
                  <a:ext uri="{FF2B5EF4-FFF2-40B4-BE49-F238E27FC236}">
                    <a16:creationId xmlns:a16="http://schemas.microsoft.com/office/drawing/2014/main" id="{F8DF8F0D-C00F-4137-AC6F-1D178D29A757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800" b="1" dirty="0">
                    <a:solidFill>
                      <a:srgbClr val="FF0000"/>
                    </a:solidFill>
                  </a:rPr>
                  <a:t>90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BF6D937-A048-4C59-9BEA-F70FC059F889}"/>
                </a:ext>
              </a:extLst>
            </p:cNvPr>
            <p:cNvGrpSpPr/>
            <p:nvPr/>
          </p:nvGrpSpPr>
          <p:grpSpPr>
            <a:xfrm rot="5400000">
              <a:off x="2135460" y="4802606"/>
              <a:ext cx="735897" cy="452044"/>
              <a:chOff x="3804104" y="3637190"/>
              <a:chExt cx="383720" cy="209550"/>
            </a:xfrm>
          </p:grpSpPr>
          <p:sp>
            <p:nvSpPr>
              <p:cNvPr id="40" name="Arrow: Down 48">
                <a:extLst>
                  <a:ext uri="{FF2B5EF4-FFF2-40B4-BE49-F238E27FC236}">
                    <a16:creationId xmlns:a16="http://schemas.microsoft.com/office/drawing/2014/main" id="{CC7EB9D4-6BC0-4A27-B48B-BA7539F0F2FE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1" name="Arrow: Down 49">
                <a:extLst>
                  <a:ext uri="{FF2B5EF4-FFF2-40B4-BE49-F238E27FC236}">
                    <a16:creationId xmlns:a16="http://schemas.microsoft.com/office/drawing/2014/main" id="{5B1828D7-5A16-4A06-BD26-E0A933B2493D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378E02A-62D1-4E0A-88BC-5CF9495D677F}"/>
                </a:ext>
              </a:extLst>
            </p:cNvPr>
            <p:cNvGrpSpPr/>
            <p:nvPr/>
          </p:nvGrpSpPr>
          <p:grpSpPr>
            <a:xfrm rot="5400000">
              <a:off x="2135460" y="6021789"/>
              <a:ext cx="735897" cy="452044"/>
              <a:chOff x="3804104" y="3637190"/>
              <a:chExt cx="383720" cy="209550"/>
            </a:xfrm>
          </p:grpSpPr>
          <p:sp>
            <p:nvSpPr>
              <p:cNvPr id="38" name="Arrow: Down 51">
                <a:extLst>
                  <a:ext uri="{FF2B5EF4-FFF2-40B4-BE49-F238E27FC236}">
                    <a16:creationId xmlns:a16="http://schemas.microsoft.com/office/drawing/2014/main" id="{50A8F0F0-9002-4D57-A5FD-4F483A1FDAAE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9" name="Arrow: Down 52">
                <a:extLst>
                  <a:ext uri="{FF2B5EF4-FFF2-40B4-BE49-F238E27FC236}">
                    <a16:creationId xmlns:a16="http://schemas.microsoft.com/office/drawing/2014/main" id="{021C8655-A56F-4343-883B-AB78D19C6CB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0" y="5373228"/>
            <a:ext cx="6193422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Problem: Once a path performs ‘best’ how would you discover a better path?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277208" y="5392245"/>
            <a:ext cx="583602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Solution: The Exploit / Explore Trade-off, i.e. random moves with decaying occurrence</a:t>
            </a:r>
          </a:p>
        </p:txBody>
      </p:sp>
    </p:spTree>
    <p:extLst>
      <p:ext uri="{BB962C8B-B14F-4D97-AF65-F5344CB8AC3E}">
        <p14:creationId xmlns:p14="http://schemas.microsoft.com/office/powerpoint/2010/main" val="56901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AF55-1C49-41E7-AC10-A13726B4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8979812-924D-420F-9899-1997EE299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43" y="94046"/>
            <a:ext cx="11762913" cy="6616640"/>
          </a:xfrm>
        </p:spPr>
      </p:pic>
    </p:spTree>
    <p:extLst>
      <p:ext uri="{BB962C8B-B14F-4D97-AF65-F5344CB8AC3E}">
        <p14:creationId xmlns:p14="http://schemas.microsoft.com/office/powerpoint/2010/main" val="3596002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2CB2-32D6-4D34-9A8A-4AB3C038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1192" y="2399071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maze =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u"""3, 0, 0, 0, 0, 0, 0, 0, 0, 0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0, 0, 0, 0, 0, 0, 0, 0, 0, 0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0, 0, 0, 0, 0, 0, 0, 0, 0, 0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0, 0, 1, 1, 1, 1, 1, 0, 0, 0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0, 5, 1, 0, 0, 0, 1, 0, 0, 0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0, 5, 1, 0, 0, 0, 1, 0, 0, 0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0, 0, 1, 0, 0, 0, 1, 0, 0, 0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0, 0, 0, 0, 0, 0, 0, 0, 0, 0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0, 0, 0, 0, 0, 0, 0, 0, 0, 0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0, 0, 0, 0, 2, 0, 0, 0, 0, 0"""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170" y="3441680"/>
            <a:ext cx="61062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Optimal Policy: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[['3' '&lt;' '&lt;' '&lt;' '&lt;' '&lt;' 'v' '&lt;' '&lt;' '&lt;']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['^' '&lt;' '^' '&lt;' '&lt;' '&lt;' '&lt;' '&lt;' '&lt;' '&lt;']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['^' '&lt;' '^' '^' '^' '^' '&lt;' '&lt;' '&lt;' '&lt;']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['^' '^' '1' '1' '1' '1' '1' '^' '^' '^']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['&lt;' '5' '1' '^' 'v' '^' '1' '^' '&lt;' '&lt;']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['v' '5' '1' '^' 'v' '&gt;' '1' '^' '&lt;' '^']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['&gt;' '&lt;' '1' '&gt;' 'v' 'v' '1' '^' '^' '&lt;']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['&gt;' '&gt;' '^' '&gt;' '&gt;' '&gt;' '&gt;' '^' '&lt;' 'v']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['&lt;' '&lt;' '^' '&gt;' '&gt;' '&gt;' '^' '^' 'v' 'v']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['&gt;' '&lt;' 'v' '&gt;' '&gt;' '^' '^' '^' '^' '&lt;']] </a:t>
            </a:r>
            <a:r>
              <a:rPr lang="en-US" dirty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7404243" y="2193452"/>
            <a:ext cx="39795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Maze Path:</a:t>
            </a:r>
          </a:p>
          <a:p>
            <a:r>
              <a:rPr lang="en-US" dirty="0"/>
              <a:t>array([[3, 8, 8, 0, 0, 0, 0, 0, 0, 0],</a:t>
            </a:r>
          </a:p>
          <a:p>
            <a:r>
              <a:rPr lang="en-US" dirty="0"/>
              <a:t>          [0, 0, 8, 8, 8, 8, 0, 0, 0, 0],</a:t>
            </a:r>
          </a:p>
          <a:p>
            <a:r>
              <a:rPr lang="en-US" dirty="0"/>
              <a:t>          [0, 0, 0, 0, 0, 8, 8, 8, 0, 0],</a:t>
            </a:r>
          </a:p>
          <a:p>
            <a:r>
              <a:rPr lang="en-US" dirty="0"/>
              <a:t>          [0, 0, 1, 1, 1, 1, 1, 8, 0, 0],</a:t>
            </a:r>
          </a:p>
          <a:p>
            <a:r>
              <a:rPr lang="en-US" dirty="0"/>
              <a:t>          [0, 5, 1, 0, 0, 0, 1, 8, 0, 0],</a:t>
            </a:r>
          </a:p>
          <a:p>
            <a:r>
              <a:rPr lang="en-US" dirty="0"/>
              <a:t>          [0, 5, 1, 0, 0, 0, 1, 8, 0, 0],</a:t>
            </a:r>
          </a:p>
          <a:p>
            <a:r>
              <a:rPr lang="en-US" dirty="0"/>
              <a:t>          [0, 0, 1, 0, 0, 0, 1, 8, 0, 0],</a:t>
            </a:r>
          </a:p>
          <a:p>
            <a:r>
              <a:rPr lang="en-US" dirty="0"/>
              <a:t>          [0, 0, 0, 0, 0, 0, 8, 8, 0, 0],</a:t>
            </a:r>
          </a:p>
          <a:p>
            <a:r>
              <a:rPr lang="en-US" dirty="0"/>
              <a:t>          [0, 0, 0, 0, 0, 8, 8, 0, 0, 0],</a:t>
            </a:r>
          </a:p>
          <a:p>
            <a:r>
              <a:rPr lang="en-US" dirty="0"/>
              <a:t>          [0, 0, 0, 0, 8, 8, 0, 0, 0, 0]] </a:t>
            </a:r>
          </a:p>
        </p:txBody>
      </p:sp>
    </p:spTree>
    <p:extLst>
      <p:ext uri="{BB962C8B-B14F-4D97-AF65-F5344CB8AC3E}">
        <p14:creationId xmlns:p14="http://schemas.microsoft.com/office/powerpoint/2010/main" val="3405303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948062"/>
            <a:ext cx="6714447" cy="49099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824" y="1948062"/>
            <a:ext cx="5067332" cy="370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9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122780-29D7-4796-95BF-DA8AD947A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FB7A530-773D-4349-854E-66E09DD5D2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F589B4C-3CA2-49DE-9E63-145FF5CB7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7D4F7C-6EAA-4D74-BDD3-6602D41F3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B11D41-504D-4822-8E12-3AD6AB8B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E8FEE2-5DE0-40FF-A726-CBE29F2F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en-US" dirty="0"/>
              <a:t>Lunar Lander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962CB-867A-45C2-97E9-9C101D98A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1973 Lunar Lander was created to show off the DEC GT40 (Texted based)</a:t>
            </a:r>
          </a:p>
          <a:p>
            <a:r>
              <a:rPr lang="en-US" dirty="0">
                <a:solidFill>
                  <a:schemeClr val="bg1"/>
                </a:solidFill>
              </a:rPr>
              <a:t>Atari published an arcade version in 1979 (Graphic version)</a:t>
            </a:r>
          </a:p>
          <a:p>
            <a:r>
              <a:rPr lang="en-US" dirty="0">
                <a:solidFill>
                  <a:schemeClr val="bg1"/>
                </a:solidFill>
              </a:rPr>
              <a:t>(Source Wikipedia)</a:t>
            </a:r>
          </a:p>
        </p:txBody>
      </p:sp>
    </p:spTree>
    <p:extLst>
      <p:ext uri="{BB962C8B-B14F-4D97-AF65-F5344CB8AC3E}">
        <p14:creationId xmlns:p14="http://schemas.microsoft.com/office/powerpoint/2010/main" val="2906997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43EA-992B-4A0B-A481-0EB3A2EB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Lunar lander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FFBE9-28F2-41F0-8AE2-A5B61DFF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for this game are: </a:t>
            </a:r>
          </a:p>
          <a:p>
            <a:pPr lvl="1"/>
            <a:r>
              <a:rPr lang="en-US" dirty="0"/>
              <a:t>Do nothing</a:t>
            </a:r>
          </a:p>
          <a:p>
            <a:pPr lvl="1"/>
            <a:r>
              <a:rPr lang="en-US" dirty="0"/>
              <a:t>Fire left orientation engine</a:t>
            </a:r>
          </a:p>
          <a:p>
            <a:pPr lvl="1"/>
            <a:r>
              <a:rPr lang="en-US" dirty="0"/>
              <a:t>Fire right orientation engine</a:t>
            </a:r>
          </a:p>
          <a:p>
            <a:pPr lvl="1"/>
            <a:r>
              <a:rPr lang="en-US" dirty="0"/>
              <a:t>Fire main engine</a:t>
            </a:r>
          </a:p>
          <a:p>
            <a:r>
              <a:rPr lang="en-US" dirty="0"/>
              <a:t>Note: All actions are </a:t>
            </a:r>
            <a:r>
              <a:rPr lang="en-US" dirty="0" err="1"/>
              <a:t>distcrete</a:t>
            </a:r>
            <a:r>
              <a:rPr lang="en-US" dirty="0"/>
              <a:t>, i.e. off or on</a:t>
            </a:r>
          </a:p>
          <a:p>
            <a:r>
              <a:rPr lang="en-US" dirty="0"/>
              <a:t>Source: </a:t>
            </a:r>
            <a:r>
              <a:rPr lang="en-US" i="1" dirty="0"/>
              <a:t>Solving The Lunar Lander Problem under Uncertainty using Reinforcement Learning</a:t>
            </a:r>
            <a:r>
              <a:rPr lang="en-US" dirty="0"/>
              <a:t> by </a:t>
            </a:r>
            <a:r>
              <a:rPr lang="en-US" dirty="0" err="1"/>
              <a:t>Gadgil</a:t>
            </a:r>
            <a:r>
              <a:rPr lang="en-US" dirty="0"/>
              <a:t>, et 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00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C026-F1A9-4F32-9D38-FBB52705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Lunar lander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A2A1E-3E7D-4CF2-B34E-A4EC8204B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92837"/>
          </a:xfrm>
        </p:spPr>
        <p:txBody>
          <a:bodyPr>
            <a:normAutofit/>
          </a:bodyPr>
          <a:lstStyle/>
          <a:p>
            <a:r>
              <a:rPr lang="en-US" dirty="0"/>
              <a:t>“State” for this game consists of 8 values:</a:t>
            </a:r>
          </a:p>
          <a:p>
            <a:pPr lvl="1"/>
            <a:r>
              <a:rPr lang="en-US" dirty="0"/>
              <a:t>X Position (real)</a:t>
            </a:r>
          </a:p>
          <a:p>
            <a:pPr lvl="1"/>
            <a:r>
              <a:rPr lang="en-US" dirty="0"/>
              <a:t>Y Position (real)</a:t>
            </a:r>
          </a:p>
          <a:p>
            <a:pPr lvl="1"/>
            <a:r>
              <a:rPr lang="en-US" dirty="0"/>
              <a:t>X Velocity (real)</a:t>
            </a:r>
          </a:p>
          <a:p>
            <a:pPr lvl="1"/>
            <a:r>
              <a:rPr lang="en-US" dirty="0"/>
              <a:t>Y Velocity (real)</a:t>
            </a:r>
          </a:p>
          <a:p>
            <a:pPr lvl="1"/>
            <a:r>
              <a:rPr lang="en-US" dirty="0"/>
              <a:t>Angle of lander (real)</a:t>
            </a:r>
          </a:p>
          <a:p>
            <a:pPr lvl="1"/>
            <a:r>
              <a:rPr lang="en-US" dirty="0"/>
              <a:t>Left leg contact with ground? (bool)</a:t>
            </a:r>
          </a:p>
          <a:p>
            <a:pPr lvl="1"/>
            <a:r>
              <a:rPr lang="en-US" dirty="0"/>
              <a:t>Right leg contact with ground? (bool)</a:t>
            </a:r>
          </a:p>
          <a:p>
            <a:r>
              <a:rPr lang="en-US" dirty="0"/>
              <a:t>Source: </a:t>
            </a:r>
            <a:r>
              <a:rPr lang="en-US" i="1" dirty="0"/>
              <a:t>Solving The Lunar Lander Problem under Uncertainty using Reinforcement Learning</a:t>
            </a:r>
            <a:r>
              <a:rPr lang="en-US" dirty="0"/>
              <a:t> by </a:t>
            </a:r>
            <a:r>
              <a:rPr lang="en-US" dirty="0" err="1"/>
              <a:t>Gadgil</a:t>
            </a:r>
            <a:r>
              <a:rPr lang="en-US" dirty="0"/>
              <a:t>, et al</a:t>
            </a:r>
          </a:p>
          <a:p>
            <a:r>
              <a:rPr lang="en-US" dirty="0"/>
              <a:t>Problem: 6 of those are </a:t>
            </a:r>
            <a:r>
              <a:rPr lang="en-US" i="1" dirty="0"/>
              <a:t>real values</a:t>
            </a:r>
            <a:r>
              <a:rPr lang="en-US" dirty="0"/>
              <a:t> and are continuous. So the state space is </a:t>
            </a:r>
            <a:r>
              <a:rPr lang="en-US" i="1" dirty="0"/>
              <a:t>infinite.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How do you use Q-Learning on such a state space?</a:t>
            </a:r>
          </a:p>
        </p:txBody>
      </p:sp>
    </p:spTree>
    <p:extLst>
      <p:ext uri="{BB962C8B-B14F-4D97-AF65-F5344CB8AC3E}">
        <p14:creationId xmlns:p14="http://schemas.microsoft.com/office/powerpoint/2010/main" val="406309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1: Discretize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992" y="2303100"/>
            <a:ext cx="5852172" cy="427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1" y="2303100"/>
            <a:ext cx="5852172" cy="4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6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8824-D85F-4B8F-8226-6809FCE8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of discretization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F07F-DDAC-4881-AEBE-948E60A70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with a Q-Table with 1,000,000 state/action pairs the lander did little more than sort head towards the middle while crashing</a:t>
            </a:r>
          </a:p>
          <a:p>
            <a:r>
              <a:rPr lang="en-US" dirty="0"/>
              <a:t>Problem: I couldn’t seem to play the game nearly enough to fill up the Q-table. Most of the table stayed at zeroes and thus gave bad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14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05F2-3B2C-45EA-AAB6-BB087818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2: Deep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1D74-8C3F-452D-84EC-7D568AA74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9637"/>
          </a:xfrm>
        </p:spPr>
        <p:txBody>
          <a:bodyPr/>
          <a:lstStyle/>
          <a:p>
            <a:r>
              <a:rPr lang="en-US" dirty="0"/>
              <a:t>Intuition: Neural Nets can theoretically approximate any function</a:t>
            </a:r>
          </a:p>
          <a:p>
            <a:pPr lvl="1"/>
            <a:r>
              <a:rPr lang="en-US" dirty="0"/>
              <a:t>This is called the Universal Approximation Theorem</a:t>
            </a:r>
          </a:p>
          <a:p>
            <a:pPr lvl="1"/>
            <a:r>
              <a:rPr lang="en-US" dirty="0"/>
              <a:t>Source: </a:t>
            </a:r>
            <a:r>
              <a:rPr lang="en-US" i="1" dirty="0"/>
              <a:t>Multilayer Feedforward Networks are Universal Approximators</a:t>
            </a:r>
            <a:r>
              <a:rPr lang="en-US" dirty="0"/>
              <a:t> by Kurt </a:t>
            </a:r>
            <a:r>
              <a:rPr lang="en-US" dirty="0" err="1"/>
              <a:t>Hornik</a:t>
            </a:r>
            <a:endParaRPr lang="en-US" dirty="0"/>
          </a:p>
          <a:p>
            <a:r>
              <a:rPr lang="en-US" dirty="0"/>
              <a:t>A Q-Table is just a function: </a:t>
            </a:r>
          </a:p>
          <a:p>
            <a:pPr lvl="1"/>
            <a:r>
              <a:rPr lang="en-US" dirty="0"/>
              <a:t>Q-Function(State, Action) returns Q-Value which is the current known value of being in that state and taking that action</a:t>
            </a:r>
          </a:p>
          <a:p>
            <a:r>
              <a:rPr lang="en-US" dirty="0"/>
              <a:t>Why not just use a neural network to approximate the Q-Function?</a:t>
            </a:r>
          </a:p>
        </p:txBody>
      </p:sp>
    </p:spTree>
    <p:extLst>
      <p:ext uri="{BB962C8B-B14F-4D97-AF65-F5344CB8AC3E}">
        <p14:creationId xmlns:p14="http://schemas.microsoft.com/office/powerpoint/2010/main" val="391909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B53E-A11B-4CCE-BEA1-A77A1744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EE86D-D659-4D7A-A20B-7F32ADBD1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problem: How do you train a neural net to replace </a:t>
            </a:r>
            <a:r>
              <a:rPr lang="en-US"/>
              <a:t>the Q-Function</a:t>
            </a:r>
            <a:r>
              <a:rPr lang="en-US" dirty="0"/>
              <a:t>?</a:t>
            </a:r>
          </a:p>
          <a:p>
            <a:r>
              <a:rPr lang="en-US" dirty="0"/>
              <a:t>Normally we use supervised learning to train neural nets which requires a human to label ‘ground truth.’</a:t>
            </a:r>
          </a:p>
          <a:p>
            <a:r>
              <a:rPr lang="en-US" dirty="0"/>
              <a:t>But we have no ‘ground truth’ to work with here</a:t>
            </a:r>
          </a:p>
          <a:p>
            <a:r>
              <a:rPr lang="en-US" dirty="0"/>
              <a:t>Proposed solution:</a:t>
            </a:r>
          </a:p>
          <a:p>
            <a:pPr lvl="1"/>
            <a:r>
              <a:rPr lang="en-US" dirty="0"/>
              <a:t>Let the neural net train itself!</a:t>
            </a:r>
          </a:p>
          <a:p>
            <a:pPr lvl="1"/>
            <a:r>
              <a:rPr lang="en-US" dirty="0"/>
              <a:t>I have no idea who came up with it but it sounds absurd to me</a:t>
            </a:r>
          </a:p>
          <a:p>
            <a:pPr lvl="1"/>
            <a:r>
              <a:rPr lang="en-US" dirty="0"/>
              <a:t>But it turns out it actually works!</a:t>
            </a:r>
          </a:p>
        </p:txBody>
      </p:sp>
    </p:spTree>
    <p:extLst>
      <p:ext uri="{BB962C8B-B14F-4D97-AF65-F5344CB8AC3E}">
        <p14:creationId xmlns:p14="http://schemas.microsoft.com/office/powerpoint/2010/main" val="139084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122780-29D7-4796-95BF-DA8AD947A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2011F88-0FB9-49D5-BE55-D191D094E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F589B4C-3CA2-49DE-9E63-145FF5CB7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7D4F7C-6EAA-4D74-BDD3-6602D41F3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B11D41-504D-4822-8E12-3AD6AB8B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703FE4-544E-4499-AF25-955B836E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en-US" dirty="0"/>
              <a:t>Track the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C4D17-5579-4961-B5B8-4BA68971A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(state, action, reward, next state, done?)</a:t>
            </a:r>
          </a:p>
          <a:p>
            <a:r>
              <a:rPr lang="en-US" dirty="0">
                <a:solidFill>
                  <a:schemeClr val="bg1"/>
                </a:solidFill>
              </a:rPr>
              <a:t>State: All 8 values</a:t>
            </a:r>
          </a:p>
          <a:p>
            <a:r>
              <a:rPr lang="en-US" dirty="0">
                <a:solidFill>
                  <a:schemeClr val="bg1"/>
                </a:solidFill>
              </a:rPr>
              <a:t>Action taken</a:t>
            </a:r>
          </a:p>
          <a:p>
            <a:r>
              <a:rPr lang="en-US" dirty="0">
                <a:solidFill>
                  <a:schemeClr val="bg1"/>
                </a:solidFill>
              </a:rPr>
              <a:t>Reward received, if any</a:t>
            </a:r>
          </a:p>
          <a:p>
            <a:r>
              <a:rPr lang="en-US" dirty="0">
                <a:solidFill>
                  <a:schemeClr val="bg1"/>
                </a:solidFill>
              </a:rPr>
              <a:t>New state you found yourself in after the action</a:t>
            </a:r>
          </a:p>
          <a:p>
            <a:r>
              <a:rPr lang="en-US" dirty="0">
                <a:solidFill>
                  <a:schemeClr val="bg1"/>
                </a:solidFill>
              </a:rPr>
              <a:t>Did the episode end? (Crash or success)</a:t>
            </a:r>
          </a:p>
          <a:p>
            <a:r>
              <a:rPr lang="en-US" dirty="0">
                <a:solidFill>
                  <a:schemeClr val="bg1"/>
                </a:solidFill>
              </a:rPr>
              <a:t>Train off of this history by grabbing a mini-batch of a random 100 elements</a:t>
            </a:r>
          </a:p>
        </p:txBody>
      </p:sp>
    </p:spTree>
    <p:extLst>
      <p:ext uri="{BB962C8B-B14F-4D97-AF65-F5344CB8AC3E}">
        <p14:creationId xmlns:p14="http://schemas.microsoft.com/office/powerpoint/2010/main" val="39317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4926-D907-464F-BA2B-1C7FCDC0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F7C64-4BD2-43E9-BFF5-882E6F8A4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graduated from Georgia Institute of Technology with a Masters in Computer Science specializing in Machine Learning</a:t>
            </a:r>
          </a:p>
          <a:p>
            <a:r>
              <a:rPr lang="en-US" dirty="0"/>
              <a:t>I currently work for Get Predictive as a Data Scientist / Programmer</a:t>
            </a:r>
          </a:p>
          <a:p>
            <a:r>
              <a:rPr lang="en-US" dirty="0"/>
              <a:t>I’m a huge fan of the Physicist David Deutsch and the Philosopher Karl Popper</a:t>
            </a:r>
          </a:p>
          <a:p>
            <a:r>
              <a:rPr lang="en-US" dirty="0"/>
              <a:t>I want to help invent AGI</a:t>
            </a:r>
          </a:p>
          <a:p>
            <a:r>
              <a:rPr lang="en-US" dirty="0"/>
              <a:t>Follow me on Twitter: </a:t>
            </a:r>
            <a:r>
              <a:rPr lang="en-US" dirty="0">
                <a:hlinkClick r:id="rId2"/>
              </a:rPr>
              <a:t>https://twitter.com/bnielson01</a:t>
            </a:r>
            <a:r>
              <a:rPr lang="en-US" dirty="0"/>
              <a:t> </a:t>
            </a:r>
          </a:p>
          <a:p>
            <a:r>
              <a:rPr lang="en-US" dirty="0"/>
              <a:t>My very nerdy podcast is “The Theory of </a:t>
            </a:r>
            <a:r>
              <a:rPr lang="en-US" u="sng" dirty="0"/>
              <a:t>Anything</a:t>
            </a:r>
            <a:r>
              <a:rPr lang="en-US" dirty="0"/>
              <a:t>”: </a:t>
            </a:r>
            <a:r>
              <a:rPr lang="en-US" dirty="0">
                <a:hlinkClick r:id="rId3"/>
              </a:rPr>
              <a:t>https://anchor.fm/four-strands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Covers science, philosophy, machine learning</a:t>
            </a:r>
            <a:r>
              <a:rPr lang="en-US"/>
              <a:t>, Marvel and Star Wars, etc.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0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5C29-E846-46D6-9949-053CFB72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9D03C-C50F-42CC-9AAB-C16EFABE7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6844"/>
            <a:ext cx="11029615" cy="4871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update_q_model</a:t>
            </a:r>
            <a:r>
              <a:rPr lang="en-US" dirty="0"/>
              <a:t>(self, state: int, action: int, reward: float, </a:t>
            </a:r>
            <a:r>
              <a:rPr lang="en-US" dirty="0" err="1"/>
              <a:t>new_state</a:t>
            </a:r>
            <a:r>
              <a:rPr lang="en-US" dirty="0"/>
              <a:t>: object, done: bool = False, gamma: float = 0.9):</a:t>
            </a:r>
          </a:p>
          <a:p>
            <a:pPr marL="0" indent="0">
              <a:buNone/>
            </a:pPr>
            <a:r>
              <a:rPr lang="en-US" dirty="0"/>
              <a:t>        # Get samples in mini-batches</a:t>
            </a:r>
          </a:p>
          <a:p>
            <a:pPr marL="0" indent="0">
              <a:buNone/>
            </a:pPr>
            <a:r>
              <a:rPr lang="en-US" dirty="0"/>
              <a:t>        samples = </a:t>
            </a:r>
            <a:r>
              <a:rPr lang="en-US" dirty="0" err="1"/>
              <a:t>random.sample</a:t>
            </a:r>
            <a:r>
              <a:rPr lang="en-US" dirty="0"/>
              <a:t>(</a:t>
            </a:r>
            <a:r>
              <a:rPr lang="en-US" dirty="0" err="1"/>
              <a:t>self._history</a:t>
            </a:r>
            <a:r>
              <a:rPr lang="en-US" dirty="0"/>
              <a:t>, </a:t>
            </a:r>
            <a:r>
              <a:rPr lang="en-US" dirty="0" err="1"/>
              <a:t>row_count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# Separate into separate arrays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states_array</a:t>
            </a:r>
            <a:r>
              <a:rPr lang="en-US" dirty="0"/>
              <a:t> = [sample[state] for sample in samples]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actions_array</a:t>
            </a:r>
            <a:r>
              <a:rPr lang="en-US" dirty="0"/>
              <a:t> = [sample[action] for sample in samples]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rewards_array</a:t>
            </a:r>
            <a:r>
              <a:rPr lang="en-US" dirty="0"/>
              <a:t> = [sample[reward] for sample in samples]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next_states_array</a:t>
            </a:r>
            <a:r>
              <a:rPr lang="en-US" dirty="0"/>
              <a:t> = [sample[</a:t>
            </a:r>
            <a:r>
              <a:rPr lang="en-US" dirty="0" err="1"/>
              <a:t>next_state</a:t>
            </a:r>
            <a:r>
              <a:rPr lang="en-US" dirty="0"/>
              <a:t>] for sample in samples]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done_array</a:t>
            </a:r>
            <a:r>
              <a:rPr lang="en-US" dirty="0"/>
              <a:t> = [sample[done] for sample in samples]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1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DF35-195F-48F4-8342-C640CCD4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A5F1-917C-4E7B-B124-5F09EF636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67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update_q_model</a:t>
            </a:r>
            <a:r>
              <a:rPr lang="en-US" dirty="0"/>
              <a:t>(self, state: int, action: int, reward: float, </a:t>
            </a:r>
            <a:r>
              <a:rPr lang="en-US" dirty="0" err="1"/>
              <a:t>new_state</a:t>
            </a:r>
            <a:r>
              <a:rPr lang="en-US" dirty="0"/>
              <a:t>: object, done: bool = False, gamma: float = 0.9):        </a:t>
            </a:r>
          </a:p>
          <a:p>
            <a:pPr marL="0" indent="0">
              <a:buNone/>
            </a:pPr>
            <a:r>
              <a:rPr lang="en-US" dirty="0"/>
              <a:t>        (continued)</a:t>
            </a:r>
          </a:p>
          <a:p>
            <a:pPr marL="0" indent="0">
              <a:buNone/>
            </a:pPr>
            <a:r>
              <a:rPr lang="en-US" dirty="0"/>
              <a:t>        # Create y (i.e. labels for supervised learning)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predicted_values</a:t>
            </a:r>
            <a:r>
              <a:rPr lang="en-US" dirty="0"/>
              <a:t> = self._</a:t>
            </a:r>
            <a:r>
              <a:rPr lang="en-US" dirty="0" err="1"/>
              <a:t>model.predict_on_batch</a:t>
            </a:r>
            <a:r>
              <a:rPr lang="en-US" dirty="0"/>
              <a:t>(</a:t>
            </a:r>
            <a:r>
              <a:rPr lang="en-US" dirty="0" err="1"/>
              <a:t>states_array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next_predicted_values</a:t>
            </a:r>
            <a:r>
              <a:rPr lang="en-US" dirty="0"/>
              <a:t> = self._</a:t>
            </a:r>
            <a:r>
              <a:rPr lang="en-US" dirty="0" err="1"/>
              <a:t>model.predict_on_batch</a:t>
            </a:r>
            <a:r>
              <a:rPr lang="en-US" dirty="0"/>
              <a:t>(</a:t>
            </a:r>
            <a:r>
              <a:rPr lang="en-US" dirty="0" err="1"/>
              <a:t>next_states_array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actual_values</a:t>
            </a:r>
            <a:r>
              <a:rPr lang="en-US" dirty="0"/>
              <a:t> = </a:t>
            </a:r>
            <a:r>
              <a:rPr lang="en-US" dirty="0" err="1"/>
              <a:t>rewards_array</a:t>
            </a:r>
            <a:r>
              <a:rPr lang="en-US" dirty="0"/>
              <a:t> + gamma * </a:t>
            </a:r>
            <a:r>
              <a:rPr lang="en-US" dirty="0" err="1"/>
              <a:t>np.amax</a:t>
            </a:r>
            <a:r>
              <a:rPr lang="en-US" dirty="0"/>
              <a:t>(</a:t>
            </a:r>
            <a:r>
              <a:rPr lang="en-US" dirty="0" err="1"/>
              <a:t>next_predicted_values</a:t>
            </a:r>
            <a:r>
              <a:rPr lang="en-US" dirty="0"/>
              <a:t>, axis=1) * </a:t>
            </a:r>
            <a:r>
              <a:rPr lang="en-US" dirty="0" err="1"/>
              <a:t>done_array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actual_values</a:t>
            </a:r>
            <a:r>
              <a:rPr lang="en-US" dirty="0"/>
              <a:t>[list(range(</a:t>
            </a:r>
            <a:r>
              <a:rPr lang="en-US" dirty="0" err="1"/>
              <a:t>row_count</a:t>
            </a:r>
            <a:r>
              <a:rPr lang="en-US" dirty="0"/>
              <a:t>)), </a:t>
            </a:r>
            <a:r>
              <a:rPr lang="en-US" dirty="0" err="1"/>
              <a:t>actions_array</a:t>
            </a:r>
            <a:r>
              <a:rPr lang="en-US" dirty="0"/>
              <a:t>] = </a:t>
            </a:r>
            <a:r>
              <a:rPr lang="en-US" dirty="0" err="1"/>
              <a:t>actual_values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# Update network</a:t>
            </a:r>
          </a:p>
          <a:p>
            <a:pPr marL="0" indent="0">
              <a:buNone/>
            </a:pPr>
            <a:r>
              <a:rPr lang="en-US" dirty="0"/>
              <a:t>        self._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states_array</a:t>
            </a:r>
            <a:r>
              <a:rPr lang="en-US" dirty="0"/>
              <a:t>, </a:t>
            </a:r>
            <a:r>
              <a:rPr lang="en-US" dirty="0" err="1"/>
              <a:t>actual_values</a:t>
            </a:r>
            <a:r>
              <a:rPr lang="en-US" dirty="0"/>
              <a:t>, epochs=1, verbose=0)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BBED65-A41A-4420-AE3E-51FCECBE70BF}"/>
              </a:ext>
            </a:extLst>
          </p:cNvPr>
          <p:cNvSpPr/>
          <p:nvPr/>
        </p:nvSpPr>
        <p:spPr>
          <a:xfrm>
            <a:off x="7832509" y="3013501"/>
            <a:ext cx="368415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3"/>
                </a:solidFill>
                <a:effectLst/>
              </a:rPr>
              <a:t>Predict Action for State </a:t>
            </a:r>
          </a:p>
          <a:p>
            <a:pPr algn="ctr"/>
            <a:r>
              <a:rPr lang="en-US" sz="2400" b="1" cap="none" spc="0" dirty="0">
                <a:ln/>
                <a:solidFill>
                  <a:schemeClr val="accent3"/>
                </a:solidFill>
                <a:effectLst/>
              </a:rPr>
              <a:t>you were just in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4CB1E63-B742-49CC-A482-0384C868B898}"/>
              </a:ext>
            </a:extLst>
          </p:cNvPr>
          <p:cNvSpPr/>
          <p:nvPr/>
        </p:nvSpPr>
        <p:spPr>
          <a:xfrm rot="20023970" flipH="1">
            <a:off x="7110020" y="3429000"/>
            <a:ext cx="722489" cy="214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98E94C-8C93-40EF-8F85-5793058135A7}"/>
              </a:ext>
            </a:extLst>
          </p:cNvPr>
          <p:cNvSpPr/>
          <p:nvPr/>
        </p:nvSpPr>
        <p:spPr>
          <a:xfrm>
            <a:off x="8521315" y="3844498"/>
            <a:ext cx="390014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3"/>
                </a:solidFill>
                <a:effectLst/>
              </a:rPr>
              <a:t>Predict Action for New State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CB5497D-3C8B-40C6-B32E-C2CD0D79899B}"/>
              </a:ext>
            </a:extLst>
          </p:cNvPr>
          <p:cNvSpPr/>
          <p:nvPr/>
        </p:nvSpPr>
        <p:spPr>
          <a:xfrm flipH="1">
            <a:off x="8142952" y="4058986"/>
            <a:ext cx="594647" cy="250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77C625-DFF8-4891-BB4F-BD19FC79177D}"/>
              </a:ext>
            </a:extLst>
          </p:cNvPr>
          <p:cNvSpPr/>
          <p:nvPr/>
        </p:nvSpPr>
        <p:spPr>
          <a:xfrm>
            <a:off x="8142952" y="4743956"/>
            <a:ext cx="390014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3"/>
                </a:solidFill>
                <a:effectLst/>
              </a:rPr>
              <a:t>Create ‘actuals’ from next prediction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5D0F07D-E2C2-4828-9FA1-1572141F402B}"/>
              </a:ext>
            </a:extLst>
          </p:cNvPr>
          <p:cNvSpPr/>
          <p:nvPr/>
        </p:nvSpPr>
        <p:spPr>
          <a:xfrm rot="1352691" flipH="1">
            <a:off x="7698601" y="4743956"/>
            <a:ext cx="594647" cy="250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8F09E4-AE95-4E1A-8AE2-587EC5F52A90}"/>
              </a:ext>
            </a:extLst>
          </p:cNvPr>
          <p:cNvSpPr/>
          <p:nvPr/>
        </p:nvSpPr>
        <p:spPr>
          <a:xfrm>
            <a:off x="8050255" y="5890929"/>
            <a:ext cx="390014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3"/>
                </a:solidFill>
                <a:effectLst/>
              </a:rPr>
              <a:t>Train network from our ‘actual’ values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99D380C-3784-4132-8D6E-4FF5F23B233A}"/>
              </a:ext>
            </a:extLst>
          </p:cNvPr>
          <p:cNvSpPr/>
          <p:nvPr/>
        </p:nvSpPr>
        <p:spPr>
          <a:xfrm rot="20776018" flipH="1">
            <a:off x="7482015" y="6184171"/>
            <a:ext cx="594647" cy="250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B33A3-2C45-403D-B2D5-9FFC9EAE9A21}"/>
              </a:ext>
            </a:extLst>
          </p:cNvPr>
          <p:cNvSpPr/>
          <p:nvPr/>
        </p:nvSpPr>
        <p:spPr>
          <a:xfrm>
            <a:off x="2597285" y="4227205"/>
            <a:ext cx="1451764" cy="516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9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B795-254C-4D34-A3B6-4D97693B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66FFB-AD97-4F76-B4B8-D0D07E7D7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rip out the Q-Table and replace it with a neural net that takes states as an input and outputs an action.</a:t>
            </a:r>
          </a:p>
          <a:p>
            <a:r>
              <a:rPr lang="en-US" dirty="0"/>
              <a:t>This effectively replaces the Q-Table because we really only use it to determine, given a state, which action to take.</a:t>
            </a:r>
          </a:p>
          <a:p>
            <a:r>
              <a:rPr lang="en-US" dirty="0"/>
              <a:t>But neural nets naturally generalize well, so we don’t need to come up with enough tests to hit every single ‘state’</a:t>
            </a:r>
          </a:p>
          <a:p>
            <a:r>
              <a:rPr lang="en-US" dirty="0"/>
              <a:t>Plus, for free, we can now handle continuous (read: infinite) state spaces</a:t>
            </a:r>
          </a:p>
        </p:txBody>
      </p:sp>
    </p:spTree>
    <p:extLst>
      <p:ext uri="{BB962C8B-B14F-4D97-AF65-F5344CB8AC3E}">
        <p14:creationId xmlns:p14="http://schemas.microsoft.com/office/powerpoint/2010/main" val="3065403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3823-752E-4788-A59F-18D73706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AB629EB-4A76-4C76-9129-05B4CAE32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51" y="1943856"/>
            <a:ext cx="5852172" cy="4389129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02EF164A-BBE5-4E9E-8263-630D86591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5832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87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345D-6A6B-41E8-8638-E07BF1C6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B4C6FDF-B259-4A50-A470-6F7FDFEF9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4706" y="1833983"/>
            <a:ext cx="6522588" cy="4891941"/>
          </a:xfrm>
        </p:spPr>
      </p:pic>
    </p:spTree>
    <p:extLst>
      <p:ext uri="{BB962C8B-B14F-4D97-AF65-F5344CB8AC3E}">
        <p14:creationId xmlns:p14="http://schemas.microsoft.com/office/powerpoint/2010/main" val="1507957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A05A-3A05-4B9E-B139-B3E01BF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code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7CB82-EFB5-47C3-99D6-E6527ACC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5934"/>
            <a:ext cx="11029615" cy="473225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Warning: </a:t>
            </a:r>
          </a:p>
          <a:p>
            <a:pPr lvl="1"/>
            <a:r>
              <a:rPr lang="en-US" b="1" dirty="0"/>
              <a:t>Setting up the environment for </a:t>
            </a:r>
            <a:r>
              <a:rPr lang="en-US" b="1" dirty="0" err="1"/>
              <a:t>OpenAI</a:t>
            </a:r>
            <a:r>
              <a:rPr lang="en-US" b="1" dirty="0"/>
              <a:t> is difficult. I have yet to document it. But I just googled around until I got it working.</a:t>
            </a:r>
          </a:p>
          <a:p>
            <a:endParaRPr lang="en-US" b="1" dirty="0"/>
          </a:p>
          <a:p>
            <a:r>
              <a:rPr lang="en-US" b="1" dirty="0"/>
              <a:t>Built using Python/</a:t>
            </a:r>
            <a:r>
              <a:rPr lang="en-US" b="1" dirty="0" err="1"/>
              <a:t>Keras</a:t>
            </a:r>
            <a:r>
              <a:rPr lang="en-US" b="1" dirty="0"/>
              <a:t>/</a:t>
            </a:r>
            <a:r>
              <a:rPr lang="en-US" b="1" dirty="0" err="1"/>
              <a:t>Tensorflow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File: </a:t>
            </a:r>
            <a:r>
              <a:rPr lang="en-US" dirty="0"/>
              <a:t>q_learner_interfaces.py</a:t>
            </a:r>
          </a:p>
          <a:p>
            <a:r>
              <a:rPr lang="en-US" dirty="0"/>
              <a:t>Contains a set of interfaces for either regular Q-Learning or Deep Reinforcement Learning</a:t>
            </a:r>
          </a:p>
          <a:p>
            <a:r>
              <a:rPr lang="en-US" b="1" dirty="0" err="1"/>
              <a:t>IQModelInterface</a:t>
            </a:r>
            <a:r>
              <a:rPr lang="en-US" b="1" dirty="0"/>
              <a:t>:</a:t>
            </a:r>
            <a:r>
              <a:rPr lang="en-US" dirty="0"/>
              <a:t> Interface for either a true Q-Table or a Deep Reinforcement Learning approximation of a Q-Table</a:t>
            </a:r>
          </a:p>
          <a:p>
            <a:r>
              <a:rPr lang="en-US" b="1" dirty="0" err="1"/>
              <a:t>IQLearnerInterface</a:t>
            </a:r>
            <a:r>
              <a:rPr lang="en-US" b="1" dirty="0"/>
              <a:t>: </a:t>
            </a:r>
            <a:r>
              <a:rPr lang="en-US" dirty="0"/>
              <a:t>Interface for either a Q-Learner of a Deep Reinforcement Learning approximation of a Q-Learner</a:t>
            </a:r>
          </a:p>
          <a:p>
            <a:r>
              <a:rPr lang="en-US" dirty="0"/>
              <a:t>Note: 90% of the code for both types of learners is all done for you! (394 lines)</a:t>
            </a:r>
          </a:p>
          <a:p>
            <a:r>
              <a:rPr lang="en-US" dirty="0"/>
              <a:t>The code tries to start with semi-good hyper parameters for any reinforcement learning problem</a:t>
            </a:r>
          </a:p>
        </p:txBody>
      </p:sp>
    </p:spTree>
    <p:extLst>
      <p:ext uri="{BB962C8B-B14F-4D97-AF65-F5344CB8AC3E}">
        <p14:creationId xmlns:p14="http://schemas.microsoft.com/office/powerpoint/2010/main" val="211149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A05A-3A05-4B9E-B139-B3E01BF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code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7CB82-EFB5-47C3-99D6-E6527ACC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39281"/>
          </a:xfrm>
        </p:spPr>
        <p:txBody>
          <a:bodyPr>
            <a:normAutofit/>
          </a:bodyPr>
          <a:lstStyle/>
          <a:p>
            <a:r>
              <a:rPr lang="en-US" b="1" dirty="0"/>
              <a:t>File: </a:t>
            </a:r>
            <a:r>
              <a:rPr lang="en-US" dirty="0"/>
              <a:t>q_table.py</a:t>
            </a:r>
          </a:p>
          <a:p>
            <a:r>
              <a:rPr lang="en-US" dirty="0"/>
              <a:t>Contains actual code for a Q Table for a classical Q Learner built on top of </a:t>
            </a:r>
            <a:r>
              <a:rPr lang="en-US" dirty="0" err="1"/>
              <a:t>IQModelInterface</a:t>
            </a:r>
            <a:endParaRPr lang="en-US" dirty="0"/>
          </a:p>
          <a:p>
            <a:r>
              <a:rPr lang="en-US" dirty="0"/>
              <a:t>49 lines of code</a:t>
            </a:r>
          </a:p>
          <a:p>
            <a:endParaRPr lang="en-US" dirty="0"/>
          </a:p>
          <a:p>
            <a:r>
              <a:rPr lang="en-US" b="1" dirty="0"/>
              <a:t>File: </a:t>
            </a:r>
            <a:r>
              <a:rPr lang="en-US" dirty="0"/>
              <a:t>q_learner.py</a:t>
            </a:r>
          </a:p>
          <a:p>
            <a:r>
              <a:rPr lang="en-US" dirty="0"/>
              <a:t>Contains actual code for a Q Learner built on top of </a:t>
            </a:r>
            <a:r>
              <a:rPr lang="en-US" dirty="0" err="1"/>
              <a:t>IQLearnerInterface</a:t>
            </a:r>
            <a:endParaRPr lang="en-US" dirty="0"/>
          </a:p>
          <a:p>
            <a:r>
              <a:rPr lang="en-US" dirty="0"/>
              <a:t>48 lines of code</a:t>
            </a:r>
          </a:p>
          <a:p>
            <a:endParaRPr lang="en-US" dirty="0"/>
          </a:p>
          <a:p>
            <a:r>
              <a:rPr lang="en-US" b="1" dirty="0"/>
              <a:t>File: </a:t>
            </a:r>
            <a:r>
              <a:rPr lang="en-US" dirty="0"/>
              <a:t>environments.py</a:t>
            </a:r>
          </a:p>
          <a:p>
            <a:r>
              <a:rPr lang="en-US" dirty="0"/>
              <a:t>A wrapper for either an </a:t>
            </a:r>
            <a:r>
              <a:rPr lang="en-US" dirty="0" err="1"/>
              <a:t>OpenAI</a:t>
            </a:r>
            <a:r>
              <a:rPr lang="en-US" dirty="0"/>
              <a:t> Gym environment or one you built yourself (e.g. grid world)</a:t>
            </a:r>
          </a:p>
          <a:p>
            <a:r>
              <a:rPr lang="en-US" dirty="0"/>
              <a:t>Basically just wraps: reset environment, make a step in the environment, or render the environment visually.</a:t>
            </a:r>
          </a:p>
        </p:txBody>
      </p:sp>
    </p:spTree>
    <p:extLst>
      <p:ext uri="{BB962C8B-B14F-4D97-AF65-F5344CB8AC3E}">
        <p14:creationId xmlns:p14="http://schemas.microsoft.com/office/powerpoint/2010/main" val="2382324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A05A-3A05-4B9E-B139-B3E01BF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code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7CB82-EFB5-47C3-99D6-E6527ACC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6508"/>
            <a:ext cx="11029615" cy="499149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File: </a:t>
            </a:r>
            <a:r>
              <a:rPr lang="en-US" dirty="0"/>
              <a:t>dqn_model.py</a:t>
            </a:r>
          </a:p>
          <a:p>
            <a:r>
              <a:rPr lang="en-US" dirty="0"/>
              <a:t>Contains actual code for a Deep Q Network (DQN) model built on top of </a:t>
            </a:r>
            <a:r>
              <a:rPr lang="en-US" dirty="0" err="1"/>
              <a:t>IQModelInterface</a:t>
            </a:r>
            <a:endParaRPr lang="en-US" dirty="0"/>
          </a:p>
          <a:p>
            <a:r>
              <a:rPr lang="en-US" dirty="0"/>
              <a:t>98 lines of code</a:t>
            </a:r>
          </a:p>
          <a:p>
            <a:endParaRPr lang="en-US" dirty="0"/>
          </a:p>
          <a:p>
            <a:r>
              <a:rPr lang="en-US" b="1" dirty="0"/>
              <a:t>File: </a:t>
            </a:r>
            <a:r>
              <a:rPr lang="en-US" dirty="0"/>
              <a:t>dqn_learner.py</a:t>
            </a:r>
          </a:p>
          <a:p>
            <a:r>
              <a:rPr lang="en-US" dirty="0"/>
              <a:t>Contains actual code for a DQN Learner built on top of </a:t>
            </a:r>
            <a:r>
              <a:rPr lang="en-US" dirty="0" err="1"/>
              <a:t>IQLearnerInterface</a:t>
            </a:r>
            <a:endParaRPr lang="en-US" dirty="0"/>
          </a:p>
          <a:p>
            <a:r>
              <a:rPr lang="en-US" dirty="0"/>
              <a:t>18 lines of code</a:t>
            </a:r>
          </a:p>
          <a:p>
            <a:endParaRPr lang="en-US" dirty="0"/>
          </a:p>
          <a:p>
            <a:r>
              <a:rPr lang="en-US" b="1" dirty="0"/>
              <a:t>File:</a:t>
            </a:r>
            <a:r>
              <a:rPr lang="en-US" dirty="0"/>
              <a:t> open_gym_examples.py</a:t>
            </a:r>
          </a:p>
          <a:p>
            <a:r>
              <a:rPr lang="en-US" dirty="0"/>
              <a:t>Contains examples of me using the other files to create real reinforcement agents trained to solve actual </a:t>
            </a:r>
            <a:r>
              <a:rPr lang="en-US" dirty="0" err="1"/>
              <a:t>OpenAI</a:t>
            </a:r>
            <a:r>
              <a:rPr lang="en-US" dirty="0"/>
              <a:t> Gym problems</a:t>
            </a:r>
          </a:p>
          <a:p>
            <a:endParaRPr lang="en-US" dirty="0"/>
          </a:p>
          <a:p>
            <a:r>
              <a:rPr lang="en-US" dirty="0"/>
              <a:t>I used this approach to make it very clear what the difference between regular Q Learning and Deep Q Learning really are. You can see I literally just rip out the Q-Table and replace it with a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3512218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2376-5D71-4A52-BB9E-14E43FCE6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code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B995-4C4A-424B-AEB0-8D8ACC312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Code Base: </a:t>
            </a:r>
            <a:r>
              <a:rPr lang="en-US" dirty="0">
                <a:hlinkClick r:id="rId2"/>
              </a:rPr>
              <a:t>https://github.com/brucenielson/Reinforcement-Learning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You will find the slides for this presentation there as well</a:t>
            </a:r>
          </a:p>
          <a:p>
            <a:pPr lvl="1"/>
            <a:r>
              <a:rPr lang="en-US" dirty="0"/>
              <a:t>I plan to continue improving on this</a:t>
            </a:r>
          </a:p>
          <a:p>
            <a:r>
              <a:rPr lang="en-US" dirty="0" err="1"/>
              <a:t>OpenAI</a:t>
            </a:r>
            <a:r>
              <a:rPr lang="en-US" dirty="0"/>
              <a:t> Gym: </a:t>
            </a:r>
            <a:r>
              <a:rPr lang="en-US" dirty="0">
                <a:hlinkClick r:id="rId3"/>
              </a:rPr>
              <a:t>https://gym.openai.com/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https://gym.openai.com/envs/LunarLander-v2/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5698A-3889-45A4-9EFD-0E0ED94C0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524" y="3192072"/>
            <a:ext cx="6638095" cy="366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96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251F6-8837-4670-9CA3-64982BCA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Learning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2A327402-6ED5-469A-8026-E7B29F3E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Francois Chollet, author of </a:t>
            </a:r>
            <a:r>
              <a:rPr lang="en-US" dirty="0" err="1">
                <a:solidFill>
                  <a:schemeClr val="bg1"/>
                </a:solidFill>
              </a:rPr>
              <a:t>Keras</a:t>
            </a:r>
            <a:r>
              <a:rPr lang="en-US" dirty="0">
                <a:solidFill>
                  <a:schemeClr val="bg1"/>
                </a:solidFill>
              </a:rPr>
              <a:t>, wrote this book</a:t>
            </a:r>
          </a:p>
          <a:p>
            <a:r>
              <a:rPr lang="en-US" dirty="0">
                <a:solidFill>
                  <a:schemeClr val="bg1"/>
                </a:solidFill>
              </a:rPr>
              <a:t>It’s an excellent beginner/intermediate level intro not only to </a:t>
            </a:r>
            <a:r>
              <a:rPr lang="en-US" dirty="0" err="1">
                <a:solidFill>
                  <a:schemeClr val="bg1"/>
                </a:solidFill>
              </a:rPr>
              <a:t>Keras</a:t>
            </a:r>
            <a:r>
              <a:rPr lang="en-US" dirty="0">
                <a:solidFill>
                  <a:schemeClr val="bg1"/>
                </a:solidFill>
              </a:rPr>
              <a:t> but to the entire Deep Learning field</a:t>
            </a:r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4CEBA6D5-2AB7-48A7-AD03-C84EA8232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5" r="1" b="23721"/>
          <a:stretch/>
        </p:blipFill>
        <p:spPr>
          <a:xfrm>
            <a:off x="5488513" y="1111641"/>
            <a:ext cx="5095836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6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25D0-EE83-401E-AFDF-681367C5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575B3-C7AA-48F2-9DA2-28769C68A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2018048"/>
            <a:ext cx="2190098" cy="18338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8E2695-5F87-42B7-A3F8-A9E7431E1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68" y="3851910"/>
            <a:ext cx="1840702" cy="1565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CA9431-0C0C-4012-BEF5-9AA69115C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944" y="4873664"/>
            <a:ext cx="1527837" cy="18928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E68FED-4AB6-46DF-B33F-4C7D44BD6EAA}"/>
              </a:ext>
            </a:extLst>
          </p:cNvPr>
          <p:cNvSpPr/>
          <p:nvPr/>
        </p:nvSpPr>
        <p:spPr>
          <a:xfrm>
            <a:off x="2629904" y="2322268"/>
            <a:ext cx="6793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Supervised Learning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B65F56-C65D-4836-B140-AEC45D839BCB}"/>
              </a:ext>
            </a:extLst>
          </p:cNvPr>
          <p:cNvSpPr/>
          <p:nvPr/>
        </p:nvSpPr>
        <p:spPr>
          <a:xfrm>
            <a:off x="2585970" y="3851910"/>
            <a:ext cx="77682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Unsupervised Learning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8DE1FB-455E-4E78-A1C1-B167F97F5CC5}"/>
              </a:ext>
            </a:extLst>
          </p:cNvPr>
          <p:cNvSpPr/>
          <p:nvPr/>
        </p:nvSpPr>
        <p:spPr>
          <a:xfrm>
            <a:off x="4152555" y="5164835"/>
            <a:ext cx="8039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Reinforcement 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999F13-F608-491F-974C-B7C3409111F9}"/>
              </a:ext>
            </a:extLst>
          </p:cNvPr>
          <p:cNvSpPr/>
          <p:nvPr/>
        </p:nvSpPr>
        <p:spPr>
          <a:xfrm>
            <a:off x="2585970" y="4775240"/>
            <a:ext cx="9493141" cy="1991320"/>
          </a:xfrm>
          <a:prstGeom prst="rect">
            <a:avLst/>
          </a:prstGeom>
          <a:noFill/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B8C1011-E44E-4BBC-8D04-2610055B0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357"/>
          <a:stretch/>
        </p:blipFill>
        <p:spPr>
          <a:xfrm>
            <a:off x="931166" y="1742656"/>
            <a:ext cx="6518800" cy="366681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BF371-A7AC-4D3F-A6C5-9E8F2E64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4638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34F3-E289-49BD-BF90-C9026392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Openai</a:t>
            </a:r>
            <a:r>
              <a:rPr lang="en-US" dirty="0"/>
              <a:t> gym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2662B-A637-4111-BECD-88C3521B7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35" y="1924982"/>
            <a:ext cx="8703915" cy="480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4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F38-C158-4348-BCEC-9DB7C356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1182-26C3-4175-AD3C-B72EAD475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US" dirty="0"/>
              <a:t>Characteristics of Reinforcement Learning:</a:t>
            </a:r>
          </a:p>
          <a:p>
            <a:pPr lvl="1"/>
            <a:r>
              <a:rPr lang="en-US" dirty="0"/>
              <a:t>Exploration</a:t>
            </a:r>
          </a:p>
          <a:p>
            <a:pPr lvl="1"/>
            <a:r>
              <a:rPr lang="en-US" dirty="0"/>
              <a:t>Delayed Rewards</a:t>
            </a:r>
          </a:p>
          <a:p>
            <a:pPr lvl="1"/>
            <a:r>
              <a:rPr lang="en-US" dirty="0"/>
              <a:t>Continuous Learning</a:t>
            </a:r>
          </a:p>
          <a:p>
            <a:endParaRPr lang="en-US" dirty="0"/>
          </a:p>
          <a:p>
            <a:r>
              <a:rPr lang="en-US" dirty="0"/>
              <a:t>Similar to Supervised in that there are rewards for “good behavior” (similar to a loss function)</a:t>
            </a:r>
          </a:p>
          <a:p>
            <a:r>
              <a:rPr lang="en-US" dirty="0"/>
              <a:t>Similar to Unsupervised in that you have no “correct results” to work with</a:t>
            </a:r>
          </a:p>
          <a:p>
            <a:r>
              <a:rPr lang="en-US" dirty="0"/>
              <a:t>However, “Semi-Supervised Learning” is a different thing all together</a:t>
            </a:r>
          </a:p>
          <a:p>
            <a:endParaRPr lang="en-US" dirty="0"/>
          </a:p>
          <a:p>
            <a:r>
              <a:rPr lang="en-US" dirty="0"/>
              <a:t>Question:  Why was Reinforcement Learning able to beat a Go master where other types of Artificial Intelligence failed to do so?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D788F-F8D4-40A9-86A6-594F21019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001" y="1097946"/>
            <a:ext cx="5841315" cy="292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1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6AF8-0648-4500-B5EA-FCE9F4C0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The Markov Decision Process (MDP)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5EFD8-E6EA-407E-9243-F3F2D7637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28122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3200" dirty="0"/>
              <a:t>S = States agent can be in</a:t>
            </a:r>
          </a:p>
          <a:p>
            <a:r>
              <a:rPr lang="en-US" sz="3200" dirty="0"/>
              <a:t>A = Actions agent can take</a:t>
            </a:r>
          </a:p>
          <a:p>
            <a:r>
              <a:rPr lang="en-US" sz="3200" dirty="0"/>
              <a:t>At time t, the agent senses current state: S</a:t>
            </a:r>
            <a:r>
              <a:rPr lang="en-US" sz="3200" baseline="-25000" dirty="0"/>
              <a:t>t</a:t>
            </a:r>
          </a:p>
          <a:p>
            <a:r>
              <a:rPr lang="en-US" sz="3200" dirty="0"/>
              <a:t>Agent takes action A</a:t>
            </a:r>
            <a:r>
              <a:rPr lang="en-US" sz="3200" baseline="-25000" dirty="0"/>
              <a:t>t</a:t>
            </a:r>
            <a:r>
              <a:rPr lang="en-US" sz="3200" dirty="0"/>
              <a:t> </a:t>
            </a:r>
          </a:p>
          <a:p>
            <a:r>
              <a:rPr lang="en-US" sz="3200" dirty="0"/>
              <a:t>The environment gives reward </a:t>
            </a:r>
            <a:r>
              <a:rPr lang="en-US" sz="3200" dirty="0" err="1"/>
              <a:t>R</a:t>
            </a:r>
            <a:r>
              <a:rPr lang="en-US" sz="3200" baseline="-25000" dirty="0" err="1"/>
              <a:t>t</a:t>
            </a:r>
            <a:r>
              <a:rPr lang="en-US" sz="3200" dirty="0"/>
              <a:t> in response and moves agent to state S</a:t>
            </a:r>
            <a:r>
              <a:rPr lang="en-US" sz="3200" baseline="-25000" dirty="0"/>
              <a:t>t+1</a:t>
            </a:r>
            <a:r>
              <a:rPr lang="en-US" sz="3200" dirty="0"/>
              <a:t>:</a:t>
            </a:r>
            <a:endParaRPr lang="en-US" sz="3200" baseline="-25000" dirty="0"/>
          </a:p>
          <a:p>
            <a:pPr lvl="1"/>
            <a:r>
              <a:rPr lang="en-US" sz="3000" dirty="0">
                <a:latin typeface="Arial Black" panose="020B0A04020102020204" pitchFamily="34" charset="0"/>
                <a:sym typeface="Symbol" panose="05050102010706020507" pitchFamily="18" charset="2"/>
              </a:rPr>
              <a:t></a:t>
            </a:r>
            <a:r>
              <a:rPr lang="en-US" sz="2800" dirty="0"/>
              <a:t>(S</a:t>
            </a:r>
            <a:r>
              <a:rPr lang="en-US" sz="2800" baseline="-25000" dirty="0"/>
              <a:t>t</a:t>
            </a:r>
            <a:r>
              <a:rPr lang="en-US" sz="2800" dirty="0"/>
              <a:t>, A</a:t>
            </a:r>
            <a:r>
              <a:rPr lang="en-US" sz="2800" baseline="-25000" dirty="0"/>
              <a:t>t</a:t>
            </a:r>
            <a:r>
              <a:rPr lang="en-US" sz="2800" dirty="0"/>
              <a:t>) = S</a:t>
            </a:r>
            <a:r>
              <a:rPr lang="en-US" sz="2800" baseline="-25000" dirty="0"/>
              <a:t>t+1</a:t>
            </a:r>
            <a:r>
              <a:rPr lang="en-US" sz="2800" dirty="0"/>
              <a:t>(State Transition Function)</a:t>
            </a:r>
            <a:endParaRPr lang="en-US" sz="3000" baseline="-25000" dirty="0">
              <a:latin typeface="Arial Black" panose="020B0A04020102020204" pitchFamily="34" charset="0"/>
            </a:endParaRPr>
          </a:p>
          <a:p>
            <a:pPr lvl="1"/>
            <a:r>
              <a:rPr lang="en-US" sz="2800" dirty="0"/>
              <a:t>r(S</a:t>
            </a:r>
            <a:r>
              <a:rPr lang="en-US" sz="2800" baseline="-25000" dirty="0"/>
              <a:t>t</a:t>
            </a:r>
            <a:r>
              <a:rPr lang="en-US" sz="2800" dirty="0"/>
              <a:t>, A</a:t>
            </a:r>
            <a:r>
              <a:rPr lang="en-US" sz="2800" baseline="-25000" dirty="0"/>
              <a:t>t</a:t>
            </a:r>
            <a:r>
              <a:rPr lang="en-US" sz="2800" dirty="0"/>
              <a:t>) = </a:t>
            </a:r>
            <a:r>
              <a:rPr lang="en-US" sz="2800" dirty="0" err="1"/>
              <a:t>R</a:t>
            </a:r>
            <a:r>
              <a:rPr lang="en-US" sz="2800" baseline="-25000" dirty="0" err="1"/>
              <a:t>t</a:t>
            </a:r>
            <a:r>
              <a:rPr lang="en-US" sz="2800" dirty="0"/>
              <a:t> (Reward Function)</a:t>
            </a:r>
          </a:p>
          <a:p>
            <a:r>
              <a:rPr lang="en-US" sz="2800" dirty="0"/>
              <a:t>Key Assumption: Those two functions depend </a:t>
            </a:r>
            <a:r>
              <a:rPr lang="en-US" sz="2800" u="sng" dirty="0"/>
              <a:t>only</a:t>
            </a:r>
            <a:r>
              <a:rPr lang="en-US" sz="2800" dirty="0"/>
              <a:t> on current state/action</a:t>
            </a:r>
          </a:p>
          <a:p>
            <a:pPr lvl="1"/>
            <a:r>
              <a:rPr lang="en-US" sz="2600" dirty="0"/>
              <a:t>Not previous ones!</a:t>
            </a:r>
          </a:p>
          <a:p>
            <a:pPr lvl="1"/>
            <a:r>
              <a:rPr lang="en-US" sz="2600" dirty="0"/>
              <a:t>Less limiting than it sounds – any past state info can be ‘promoted’ to be part of the current state</a:t>
            </a:r>
            <a:endParaRPr lang="en-US" sz="2600" baseline="-25000" dirty="0"/>
          </a:p>
        </p:txBody>
      </p:sp>
    </p:spTree>
    <p:extLst>
      <p:ext uri="{BB962C8B-B14F-4D97-AF65-F5344CB8AC3E}">
        <p14:creationId xmlns:p14="http://schemas.microsoft.com/office/powerpoint/2010/main" val="45615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0FA3-884D-427C-85E3-F9C88D25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Markov Decision Process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5583A62-EC43-4D7B-9833-62504080C9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353639"/>
              </p:ext>
            </p:extLst>
          </p:nvPr>
        </p:nvGraphicFramePr>
        <p:xfrm>
          <a:off x="412462" y="2061008"/>
          <a:ext cx="27495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Worksheet" r:id="rId3" imgW="2749680" imgH="2095545" progId="Excel.Sheet.12">
                  <p:embed/>
                </p:oleObj>
              </mc:Choice>
              <mc:Fallback>
                <p:oleObj name="Worksheet" r:id="rId3" imgW="2749680" imgH="209554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5583A62-EC43-4D7B-9833-62504080C9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462" y="2061008"/>
                        <a:ext cx="274955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Group 54">
            <a:extLst>
              <a:ext uri="{FF2B5EF4-FFF2-40B4-BE49-F238E27FC236}">
                <a16:creationId xmlns:a16="http://schemas.microsoft.com/office/drawing/2014/main" id="{72691C01-F675-4B7D-9DA0-D438229BD06E}"/>
              </a:ext>
            </a:extLst>
          </p:cNvPr>
          <p:cNvGrpSpPr/>
          <p:nvPr/>
        </p:nvGrpSpPr>
        <p:grpSpPr>
          <a:xfrm>
            <a:off x="3694761" y="1841303"/>
            <a:ext cx="2749550" cy="2534910"/>
            <a:chOff x="3537404" y="2503589"/>
            <a:chExt cx="2749550" cy="2534910"/>
          </a:xfrm>
        </p:grpSpPr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84CF9A3E-12F2-453B-937A-33BBE8EBE5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308851"/>
                </p:ext>
              </p:extLst>
            </p:nvPr>
          </p:nvGraphicFramePr>
          <p:xfrm>
            <a:off x="3537404" y="2942999"/>
            <a:ext cx="2749550" cy="209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5" name="Worksheet" r:id="rId5" imgW="2749680" imgH="2095545" progId="Excel.Sheet.12">
                    <p:embed/>
                  </p:oleObj>
                </mc:Choice>
                <mc:Fallback>
                  <p:oleObj name="Worksheet" r:id="rId5" imgW="2749680" imgH="2095545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37404" y="2942999"/>
                          <a:ext cx="2749550" cy="2095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D23858A-C306-4CC4-8B22-648F26E03DE5}"/>
                </a:ext>
              </a:extLst>
            </p:cNvPr>
            <p:cNvGrpSpPr/>
            <p:nvPr/>
          </p:nvGrpSpPr>
          <p:grpSpPr>
            <a:xfrm>
              <a:off x="3804104" y="3637190"/>
              <a:ext cx="383720" cy="209550"/>
              <a:chOff x="3804104" y="3637190"/>
              <a:chExt cx="383720" cy="209550"/>
            </a:xfrm>
          </p:grpSpPr>
          <p:sp>
            <p:nvSpPr>
              <p:cNvPr id="8" name="Arrow: Down 7">
                <a:extLst>
                  <a:ext uri="{FF2B5EF4-FFF2-40B4-BE49-F238E27FC236}">
                    <a16:creationId xmlns:a16="http://schemas.microsoft.com/office/drawing/2014/main" id="{BE7E0FF1-3337-4D9F-BAA9-A1789B710A3F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9" name="Arrow: Down 8">
                <a:extLst>
                  <a:ext uri="{FF2B5EF4-FFF2-40B4-BE49-F238E27FC236}">
                    <a16:creationId xmlns:a16="http://schemas.microsoft.com/office/drawing/2014/main" id="{81227905-3AFD-4D56-A7ED-5A0F426F9BEF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DAB121-7662-4C0A-8D52-B4AC9E6CFC5A}"/>
                </a:ext>
              </a:extLst>
            </p:cNvPr>
            <p:cNvGrpSpPr/>
            <p:nvPr/>
          </p:nvGrpSpPr>
          <p:grpSpPr>
            <a:xfrm>
              <a:off x="4683122" y="3642636"/>
              <a:ext cx="383720" cy="209550"/>
              <a:chOff x="3804104" y="3637190"/>
              <a:chExt cx="383720" cy="209550"/>
            </a:xfrm>
          </p:grpSpPr>
          <p:sp>
            <p:nvSpPr>
              <p:cNvPr id="12" name="Arrow: Down 11">
                <a:extLst>
                  <a:ext uri="{FF2B5EF4-FFF2-40B4-BE49-F238E27FC236}">
                    <a16:creationId xmlns:a16="http://schemas.microsoft.com/office/drawing/2014/main" id="{6E4E6771-728E-4A53-A935-399E8368C637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13" name="Arrow: Down 12">
                <a:extLst>
                  <a:ext uri="{FF2B5EF4-FFF2-40B4-BE49-F238E27FC236}">
                    <a16:creationId xmlns:a16="http://schemas.microsoft.com/office/drawing/2014/main" id="{FD0EF121-E337-49C0-9F9E-5F5F8A53EC0A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8628B51-1D74-4194-AD6D-FF4FBA2664D4}"/>
                </a:ext>
              </a:extLst>
            </p:cNvPr>
            <p:cNvGrpSpPr/>
            <p:nvPr/>
          </p:nvGrpSpPr>
          <p:grpSpPr>
            <a:xfrm>
              <a:off x="5556705" y="3642633"/>
              <a:ext cx="383720" cy="209550"/>
              <a:chOff x="3804104" y="3637190"/>
              <a:chExt cx="383720" cy="209550"/>
            </a:xfrm>
          </p:grpSpPr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5E937767-F836-46E3-8F84-71F4BD27B239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A828B397-2093-4AE9-AC3D-397D49842A5B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74B9FDB-4A86-45D2-8312-E8BDE79C08D1}"/>
                </a:ext>
              </a:extLst>
            </p:cNvPr>
            <p:cNvGrpSpPr/>
            <p:nvPr/>
          </p:nvGrpSpPr>
          <p:grpSpPr>
            <a:xfrm>
              <a:off x="3783694" y="4268443"/>
              <a:ext cx="383720" cy="209550"/>
              <a:chOff x="3804104" y="3637190"/>
              <a:chExt cx="383720" cy="209550"/>
            </a:xfrm>
          </p:grpSpPr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75165E09-4485-45E6-84E4-AD0B1B04AE86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2D36A99B-3105-4E0A-915A-32636342F59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A441E41-3800-4D5D-A029-1A02FD741FFA}"/>
                </a:ext>
              </a:extLst>
            </p:cNvPr>
            <p:cNvGrpSpPr/>
            <p:nvPr/>
          </p:nvGrpSpPr>
          <p:grpSpPr>
            <a:xfrm>
              <a:off x="4662712" y="4273889"/>
              <a:ext cx="383720" cy="209550"/>
              <a:chOff x="3804104" y="3637190"/>
              <a:chExt cx="383720" cy="209550"/>
            </a:xfrm>
          </p:grpSpPr>
          <p:sp>
            <p:nvSpPr>
              <p:cNvPr id="24" name="Arrow: Down 23">
                <a:extLst>
                  <a:ext uri="{FF2B5EF4-FFF2-40B4-BE49-F238E27FC236}">
                    <a16:creationId xmlns:a16="http://schemas.microsoft.com/office/drawing/2014/main" id="{C4067621-582B-401A-8BB4-6519D4DA6CB1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6964B135-FBF0-4022-BA68-E47FC9FA5F6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0D14642-994A-43C4-8970-90D8F840DA42}"/>
                </a:ext>
              </a:extLst>
            </p:cNvPr>
            <p:cNvGrpSpPr/>
            <p:nvPr/>
          </p:nvGrpSpPr>
          <p:grpSpPr>
            <a:xfrm>
              <a:off x="5536295" y="4273886"/>
              <a:ext cx="383720" cy="209550"/>
              <a:chOff x="3804104" y="3637190"/>
              <a:chExt cx="383720" cy="209550"/>
            </a:xfrm>
          </p:grpSpPr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3A73424F-2CF6-44A9-96C7-4D01D356D69C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404290C6-4EA8-4FE5-AD87-0CEAD5DD47A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57124DC-F669-40CB-8D12-E8154FA64186}"/>
                </a:ext>
              </a:extLst>
            </p:cNvPr>
            <p:cNvGrpSpPr/>
            <p:nvPr/>
          </p:nvGrpSpPr>
          <p:grpSpPr>
            <a:xfrm rot="5400000">
              <a:off x="5160142" y="3337190"/>
              <a:ext cx="383720" cy="209550"/>
              <a:chOff x="3804104" y="3637190"/>
              <a:chExt cx="383720" cy="209550"/>
            </a:xfrm>
          </p:grpSpPr>
          <p:sp>
            <p:nvSpPr>
              <p:cNvPr id="30" name="Arrow: Down 29">
                <a:extLst>
                  <a:ext uri="{FF2B5EF4-FFF2-40B4-BE49-F238E27FC236}">
                    <a16:creationId xmlns:a16="http://schemas.microsoft.com/office/drawing/2014/main" id="{225A2AC8-820D-45BA-8C2F-95713FE62BD1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CD5733D8-949D-4923-9227-6C8C784E3F0C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C4079EC-62EE-4553-9686-DC273DE68D2C}"/>
                </a:ext>
              </a:extLst>
            </p:cNvPr>
            <p:cNvGrpSpPr/>
            <p:nvPr/>
          </p:nvGrpSpPr>
          <p:grpSpPr>
            <a:xfrm rot="5400000">
              <a:off x="5156739" y="3971808"/>
              <a:ext cx="383720" cy="209550"/>
              <a:chOff x="3804104" y="3637190"/>
              <a:chExt cx="383720" cy="209550"/>
            </a:xfrm>
          </p:grpSpPr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6417C3FE-7F2F-49CC-8221-51F1DF233818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1104EB2E-389B-4398-B7AE-B678B4D5CC99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900E99E-EBDF-4686-A2E7-51031481527B}"/>
                </a:ext>
              </a:extLst>
            </p:cNvPr>
            <p:cNvGrpSpPr/>
            <p:nvPr/>
          </p:nvGrpSpPr>
          <p:grpSpPr>
            <a:xfrm rot="5400000">
              <a:off x="5156739" y="4607529"/>
              <a:ext cx="383720" cy="209550"/>
              <a:chOff x="3804104" y="3637190"/>
              <a:chExt cx="383720" cy="209550"/>
            </a:xfrm>
          </p:grpSpPr>
          <p:sp>
            <p:nvSpPr>
              <p:cNvPr id="36" name="Arrow: Down 35">
                <a:extLst>
                  <a:ext uri="{FF2B5EF4-FFF2-40B4-BE49-F238E27FC236}">
                    <a16:creationId xmlns:a16="http://schemas.microsoft.com/office/drawing/2014/main" id="{AB8A4594-E10D-48FC-BFB1-8C653B792905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4723F3D4-BABC-4EC5-A937-4FA6F48212AB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4757FBE-CE8F-4D95-A574-2462B88FB065}"/>
                </a:ext>
              </a:extLst>
            </p:cNvPr>
            <p:cNvGrpSpPr/>
            <p:nvPr/>
          </p:nvGrpSpPr>
          <p:grpSpPr>
            <a:xfrm rot="5400000">
              <a:off x="4240011" y="3345213"/>
              <a:ext cx="383720" cy="209550"/>
              <a:chOff x="3804104" y="3637190"/>
              <a:chExt cx="383720" cy="209550"/>
            </a:xfrm>
          </p:grpSpPr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6A72145C-4E7C-4377-83BC-2915D8CD02D4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F8DF8F0D-C00F-4137-AC6F-1D178D29A757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BF6D937-A048-4C59-9BEA-F70FC059F889}"/>
                </a:ext>
              </a:extLst>
            </p:cNvPr>
            <p:cNvGrpSpPr/>
            <p:nvPr/>
          </p:nvGrpSpPr>
          <p:grpSpPr>
            <a:xfrm rot="5400000">
              <a:off x="4236608" y="3979831"/>
              <a:ext cx="383720" cy="209550"/>
              <a:chOff x="3804104" y="3637190"/>
              <a:chExt cx="383720" cy="209550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CC7EB9D4-6BC0-4A27-B48B-BA7539F0F2FE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5B1828D7-5A16-4A06-BD26-E0A933B2493D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378E02A-62D1-4E0A-88BC-5CF9495D677F}"/>
                </a:ext>
              </a:extLst>
            </p:cNvPr>
            <p:cNvGrpSpPr/>
            <p:nvPr/>
          </p:nvGrpSpPr>
          <p:grpSpPr>
            <a:xfrm rot="5400000">
              <a:off x="4236608" y="4615552"/>
              <a:ext cx="383720" cy="209550"/>
              <a:chOff x="3804104" y="3637190"/>
              <a:chExt cx="383720" cy="209550"/>
            </a:xfrm>
          </p:grpSpPr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50A8F0F0-9002-4D57-A5FD-4F483A1FDAAE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021C8655-A56F-4343-883B-AB78D19C6CB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2377E3C-B138-4F1E-B69D-022207253125}"/>
                </a:ext>
              </a:extLst>
            </p:cNvPr>
            <p:cNvSpPr/>
            <p:nvPr/>
          </p:nvSpPr>
          <p:spPr>
            <a:xfrm>
              <a:off x="3603055" y="2503589"/>
              <a:ext cx="246221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States and 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291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641362"/>
          </a:xfrm>
        </p:spPr>
        <p:txBody>
          <a:bodyPr anchor="t"/>
          <a:lstStyle/>
          <a:p>
            <a:r>
              <a:rPr lang="en-US" dirty="0"/>
              <a:t>An optimal policy conceptually looks like this: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7E4E88-FE71-422E-8397-1806509CF09E}"/>
              </a:ext>
            </a:extLst>
          </p:cNvPr>
          <p:cNvGrpSpPr/>
          <p:nvPr/>
        </p:nvGrpSpPr>
        <p:grpSpPr>
          <a:xfrm>
            <a:off x="581192" y="2988495"/>
            <a:ext cx="4738060" cy="3235324"/>
            <a:chOff x="4019550" y="3165475"/>
            <a:chExt cx="2749550" cy="1911350"/>
          </a:xfrm>
        </p:grpSpPr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DC98B481-9318-4ED1-9B2E-B03AB07F0C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9550" y="3165475"/>
            <a:ext cx="2749550" cy="191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4" name="Worksheet" r:id="rId3" imgW="2749680" imgH="1911583" progId="Excel.Sheet.12">
                    <p:embed/>
                  </p:oleObj>
                </mc:Choice>
                <mc:Fallback>
                  <p:oleObj name="Worksheet" r:id="rId3" imgW="2749680" imgH="1911583" progId="Excel.Sheet.12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DC98B481-9318-4ED1-9B2E-B03AB07F0C9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19550" y="3165475"/>
                          <a:ext cx="2749550" cy="1911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Arrow: Down 5">
              <a:extLst>
                <a:ext uri="{FF2B5EF4-FFF2-40B4-BE49-F238E27FC236}">
                  <a16:creationId xmlns:a16="http://schemas.microsoft.com/office/drawing/2014/main" id="{81227905-3AFD-4D56-A7ED-5A0F426F9BEF}"/>
                </a:ext>
              </a:extLst>
            </p:cNvPr>
            <p:cNvSpPr/>
            <p:nvPr/>
          </p:nvSpPr>
          <p:spPr>
            <a:xfrm flipV="1">
              <a:off x="4379232" y="4651829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" name="Arrow: Down 6">
              <a:extLst>
                <a:ext uri="{FF2B5EF4-FFF2-40B4-BE49-F238E27FC236}">
                  <a16:creationId xmlns:a16="http://schemas.microsoft.com/office/drawing/2014/main" id="{C1E53572-A420-4E8F-A435-1C44E3427637}"/>
                </a:ext>
              </a:extLst>
            </p:cNvPr>
            <p:cNvSpPr/>
            <p:nvPr/>
          </p:nvSpPr>
          <p:spPr>
            <a:xfrm flipV="1">
              <a:off x="4379232" y="4013427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" name="Arrow: Down 7">
              <a:extLst>
                <a:ext uri="{FF2B5EF4-FFF2-40B4-BE49-F238E27FC236}">
                  <a16:creationId xmlns:a16="http://schemas.microsoft.com/office/drawing/2014/main" id="{BA3EAB7A-0863-4A68-B6DE-72A70D9C3F20}"/>
                </a:ext>
              </a:extLst>
            </p:cNvPr>
            <p:cNvSpPr/>
            <p:nvPr/>
          </p:nvSpPr>
          <p:spPr>
            <a:xfrm flipV="1">
              <a:off x="5301797" y="4013427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D25520AB-E775-4921-8AB6-1FB1D33F8DDF}"/>
                </a:ext>
              </a:extLst>
            </p:cNvPr>
            <p:cNvSpPr/>
            <p:nvPr/>
          </p:nvSpPr>
          <p:spPr>
            <a:xfrm flipV="1">
              <a:off x="5301797" y="4651829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C79FCAF0-6322-41D9-BE18-7662A939E6B3}"/>
                </a:ext>
              </a:extLst>
            </p:cNvPr>
            <p:cNvSpPr/>
            <p:nvPr/>
          </p:nvSpPr>
          <p:spPr>
            <a:xfrm flipV="1">
              <a:off x="6195787" y="4651829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3BC63AB1-D887-45B2-909D-17E904C42192}"/>
                </a:ext>
              </a:extLst>
            </p:cNvPr>
            <p:cNvSpPr/>
            <p:nvPr/>
          </p:nvSpPr>
          <p:spPr>
            <a:xfrm flipV="1">
              <a:off x="6195787" y="4013427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15F7BAFF-5264-48FC-A343-5E8542BF51CC}"/>
                </a:ext>
              </a:extLst>
            </p:cNvPr>
            <p:cNvSpPr/>
            <p:nvPr/>
          </p:nvSpPr>
          <p:spPr>
            <a:xfrm rot="5400000" flipV="1">
              <a:off x="4374923" y="3392489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D0E751D7-3C11-4C3D-ACE1-FA1303D324D5}"/>
                </a:ext>
              </a:extLst>
            </p:cNvPr>
            <p:cNvSpPr/>
            <p:nvPr/>
          </p:nvSpPr>
          <p:spPr>
            <a:xfrm rot="5400000" flipV="1">
              <a:off x="5301797" y="3389540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10720833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5648</TotalTime>
  <Words>3134</Words>
  <Application>Microsoft Office PowerPoint</Application>
  <PresentationFormat>Widescreen</PresentationFormat>
  <Paragraphs>318</Paragraphs>
  <Slides>40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Arial Black</vt:lpstr>
      <vt:lpstr>Calibri</vt:lpstr>
      <vt:lpstr>Courier New</vt:lpstr>
      <vt:lpstr>Gill Sans MT</vt:lpstr>
      <vt:lpstr>Wingdings 2</vt:lpstr>
      <vt:lpstr>Dividend</vt:lpstr>
      <vt:lpstr>Worksheet</vt:lpstr>
      <vt:lpstr>Bootstrapping Intelligence:  Getting started with Deep Reinforcement Learning</vt:lpstr>
      <vt:lpstr>PowerPoint Presentation</vt:lpstr>
      <vt:lpstr>About me</vt:lpstr>
      <vt:lpstr>Types of Machine Learning</vt:lpstr>
      <vt:lpstr>Openai gym</vt:lpstr>
      <vt:lpstr>Reinforcement Learning</vt:lpstr>
      <vt:lpstr>The Markov Decision Process (MDP)</vt:lpstr>
      <vt:lpstr>Example of Markov Decision Process</vt:lpstr>
      <vt:lpstr>Optimal Policy</vt:lpstr>
      <vt:lpstr>Optimal value function and optimal policy</vt:lpstr>
      <vt:lpstr>Q-Function and Optimal Value Function</vt:lpstr>
      <vt:lpstr>But how do I calculate the value function/Q function?</vt:lpstr>
      <vt:lpstr>It is possible to approximate the Q-function…</vt:lpstr>
      <vt:lpstr>Q-Learning in Practice</vt:lpstr>
      <vt:lpstr>Q-Learning in Practice</vt:lpstr>
      <vt:lpstr>Q-Learning in Practice</vt:lpstr>
      <vt:lpstr>Q-Learning in Practice</vt:lpstr>
      <vt:lpstr>Q-Learning in Practice</vt:lpstr>
      <vt:lpstr>Q-Learning in Practice: Explore, Exploit, Converge!</vt:lpstr>
      <vt:lpstr>Demo</vt:lpstr>
      <vt:lpstr>Demo</vt:lpstr>
      <vt:lpstr>Lunar Lander</vt:lpstr>
      <vt:lpstr>Lunar lander</vt:lpstr>
      <vt:lpstr>Lunar lander </vt:lpstr>
      <vt:lpstr>Approach 1: Discretize</vt:lpstr>
      <vt:lpstr>Outcome of discretization</vt:lpstr>
      <vt:lpstr>Approach 2: Deep Reinforcement Learning</vt:lpstr>
      <vt:lpstr>Deep Reinforcement Learning</vt:lpstr>
      <vt:lpstr>Track the following</vt:lpstr>
      <vt:lpstr>Deep reinforcement Learning</vt:lpstr>
      <vt:lpstr>Deep reinforcement Learning</vt:lpstr>
      <vt:lpstr>Final result</vt:lpstr>
      <vt:lpstr>Final Result</vt:lpstr>
      <vt:lpstr>Final result</vt:lpstr>
      <vt:lpstr>My github code base</vt:lpstr>
      <vt:lpstr>My github code base</vt:lpstr>
      <vt:lpstr>My github code base</vt:lpstr>
      <vt:lpstr>My github code base</vt:lpstr>
      <vt:lpstr>Learning Keras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Bruce Nielson</dc:creator>
  <cp:lastModifiedBy>Bruce Nielson</cp:lastModifiedBy>
  <cp:revision>301</cp:revision>
  <dcterms:created xsi:type="dcterms:W3CDTF">2017-12-23T19:29:19Z</dcterms:created>
  <dcterms:modified xsi:type="dcterms:W3CDTF">2021-10-22T19:57:29Z</dcterms:modified>
</cp:coreProperties>
</file>