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329" r:id="rId2"/>
    <p:sldId id="257" r:id="rId3"/>
    <p:sldId id="740" r:id="rId4"/>
    <p:sldId id="1233" r:id="rId5"/>
    <p:sldId id="1325" r:id="rId6"/>
    <p:sldId id="1261" r:id="rId7"/>
    <p:sldId id="1316" r:id="rId8"/>
    <p:sldId id="1317" r:id="rId9"/>
    <p:sldId id="1318" r:id="rId10"/>
    <p:sldId id="1319" r:id="rId11"/>
    <p:sldId id="1320" r:id="rId12"/>
    <p:sldId id="1321" r:id="rId13"/>
    <p:sldId id="1322" r:id="rId14"/>
    <p:sldId id="1323" r:id="rId15"/>
    <p:sldId id="1324" r:id="rId16"/>
    <p:sldId id="1269" r:id="rId17"/>
    <p:sldId id="1270" r:id="rId18"/>
    <p:sldId id="1271" r:id="rId19"/>
    <p:sldId id="1272" r:id="rId20"/>
    <p:sldId id="1273" r:id="rId21"/>
    <p:sldId id="1274" r:id="rId22"/>
    <p:sldId id="1275" r:id="rId23"/>
    <p:sldId id="1276" r:id="rId24"/>
    <p:sldId id="1277" r:id="rId25"/>
    <p:sldId id="1278" r:id="rId26"/>
    <p:sldId id="1279" r:id="rId27"/>
    <p:sldId id="1280" r:id="rId28"/>
    <p:sldId id="1281" r:id="rId29"/>
    <p:sldId id="1282" r:id="rId30"/>
    <p:sldId id="1283" r:id="rId31"/>
    <p:sldId id="1284" r:id="rId32"/>
    <p:sldId id="1285" r:id="rId33"/>
    <p:sldId id="1286" r:id="rId34"/>
    <p:sldId id="1287" r:id="rId35"/>
    <p:sldId id="1288" r:id="rId36"/>
    <p:sldId id="1289" r:id="rId37"/>
    <p:sldId id="1290" r:id="rId38"/>
    <p:sldId id="1291" r:id="rId39"/>
    <p:sldId id="1292" r:id="rId40"/>
    <p:sldId id="1293" r:id="rId41"/>
    <p:sldId id="1294" r:id="rId42"/>
    <p:sldId id="1295" r:id="rId43"/>
    <p:sldId id="1296" r:id="rId44"/>
    <p:sldId id="1297" r:id="rId45"/>
    <p:sldId id="1298" r:id="rId46"/>
    <p:sldId id="1299" r:id="rId47"/>
    <p:sldId id="1300" r:id="rId48"/>
    <p:sldId id="1301" r:id="rId49"/>
    <p:sldId id="1302" r:id="rId50"/>
    <p:sldId id="1303" r:id="rId51"/>
    <p:sldId id="1304" r:id="rId52"/>
    <p:sldId id="1305" r:id="rId53"/>
    <p:sldId id="1306" r:id="rId54"/>
    <p:sldId id="1307" r:id="rId55"/>
    <p:sldId id="1308" r:id="rId56"/>
    <p:sldId id="1309" r:id="rId57"/>
    <p:sldId id="1310" r:id="rId58"/>
    <p:sldId id="1311" r:id="rId59"/>
    <p:sldId id="1312" r:id="rId60"/>
    <p:sldId id="1313" r:id="rId61"/>
    <p:sldId id="1314" r:id="rId62"/>
    <p:sldId id="1315" r:id="rId63"/>
    <p:sldId id="1194" r:id="rId6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000"/>
    <a:srgbClr val="8CDC56"/>
    <a:srgbClr val="0000CC"/>
    <a:srgbClr val="6600CC"/>
    <a:srgbClr val="FF00FF"/>
    <a:srgbClr val="008000"/>
    <a:srgbClr val="FFFF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39" autoAdjust="0"/>
    <p:restoredTop sz="97043" autoAdjust="0"/>
  </p:normalViewPr>
  <p:slideViewPr>
    <p:cSldViewPr>
      <p:cViewPr varScale="1">
        <p:scale>
          <a:sx n="72" d="100"/>
          <a:sy n="72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80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21" y="0"/>
            <a:ext cx="3075479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5480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21" y="9722309"/>
            <a:ext cx="3075479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71F5F0-8F32-4F42-99C0-EB282D3B4C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196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5480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1155"/>
            <a:ext cx="5680103" cy="46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5480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0673"/>
            <a:ext cx="3075480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F472B6A-44DB-4E2A-9CCE-F0FEF6F820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8275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331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A50352-89CD-4D12-8FAE-BDDC37CC7E2F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804763" indent="-309524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238098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733337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228576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D32EAE-45A0-4A0E-961C-973D56EC9305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804763" indent="-309524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238098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733337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228576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0AA901-D1CF-4751-BC83-DA98BDF5A059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804763" indent="-309524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238098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733337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228576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920062-6BC9-4E47-9A3F-0893C02234BB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804763" indent="-309524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238098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733337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228576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06DBD2-83C5-43A6-A9B7-F5F0022685FA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804763" indent="-309524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238098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733337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228576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13ECE7-30F4-4602-BD91-392C5F2C6243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81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52CA8-232E-4FA3-A23F-5CF68DD54934}" type="slidenum">
              <a:rPr lang="en-US" altLang="zh-TW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2580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122820C-B112-48F1-AD19-2D2CBA7F45D2}" type="slidenum">
              <a:rPr lang="en-US" altLang="zh-TW" smtClean="0"/>
              <a:pPr eaLnBrk="1" hangingPunct="1">
                <a:spcBef>
                  <a:spcPct val="0"/>
                </a:spcBef>
              </a:pPr>
              <a:t>63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34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4E6EC46-33BA-41A6-8F9C-AC5ED9013FC5}" type="slidenum">
              <a:rPr lang="en-US" altLang="zh-TW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361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E288875-36C7-4E13-8670-5E5E4F11A4C3}" type="slidenum">
              <a:rPr lang="en-US" altLang="zh-TW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77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015881E-5ABB-4B08-ACA4-F55F2C87B168}" type="slidenum">
              <a:rPr lang="en-US" altLang="zh-TW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76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B6B169B-BAE0-40B3-A0AC-D32EF0125CC1}" type="slidenum">
              <a:rPr lang="en-US" altLang="zh-TW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181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69993" indent="-29615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84605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58447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32289" indent="-236921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52CA8-232E-4FA3-A23F-5CF68DD54934}" type="slidenum">
              <a:rPr lang="en-US" altLang="zh-TW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804763" indent="-309524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238098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733337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228576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906A3D-0D3E-4DFD-9BC8-4CE821E7188C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804763" indent="-309524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238098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733337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228576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80F15B-38BB-420F-85DE-C423093858EA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804763" indent="-309524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238098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733337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228576" indent="-24762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62E862-FF44-4BF3-9CB9-E1C217EC3BF8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717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717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245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45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59DC0-D26E-4A27-BA8E-EC5CE29B721C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A0658-0BCF-4BCF-9480-3262751EE8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2" name="Picture 2" descr="D:\永忠研究\電子書\ebookmy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7542"/>
            <a:ext cx="1300261" cy="4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38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1F505-369C-4EAC-AAC0-D89CFDEABC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FC2E-A1FC-4AEA-B713-85A64300EE80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518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7E414-1AE7-41CD-8CBF-C5A001D5D4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802C6-0797-47B4-8440-790C83916A50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502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106-BCD8-487F-8B38-1BC9981443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B9461-15CA-4FCF-AB5A-D0D9AA859AA3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0119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5EA17-47AA-406A-A27C-E396796AD9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73FE5-E0AA-4241-819C-34A2E6E60D89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3191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底圖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68580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63500"/>
            <a:ext cx="9144000" cy="546100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3D5A7-9673-40FC-A8BD-3915090A8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2014/10/22</a:t>
            </a:r>
          </a:p>
        </p:txBody>
      </p:sp>
      <p:pic>
        <p:nvPicPr>
          <p:cNvPr id="20" name="Picture 2" descr="D:\永忠研究\電子書\ebookmy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7542"/>
            <a:ext cx="1300261" cy="4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021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FFF00-363B-4DD5-B6BC-0BCD5B31E8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5572D-18CA-4DD7-9371-F81FC9053860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9639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D91B-6B88-4718-9364-3BEB837FA2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67DB7-D19E-4C0B-A1CE-C4CC951A69D1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89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A2C7-989C-4006-B0D9-D940E7D1A3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B9776-EDE5-4861-91CA-163B329D74E9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5260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A2407-CBD6-4F77-8279-7CB6BBF6C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44CD2-6495-474E-84B0-342788D61090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394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B8352-9521-40DC-8779-D21A03EFF3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829FB-DC40-468D-92C7-4350B4707421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029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89CC7-1245-4B0E-A52B-824FC31BC9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82D92-2333-42FE-B2EF-BAF71D8D8BF2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25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52496-ADD1-47A4-A569-F5E61FFD91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4959D-839D-4B51-B477-990830BBE59E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410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底圖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9BBBD39A-4CDD-4E0F-9E04-983A28B2C2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0" y="6350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itchFamily="18" charset="0"/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AF9D84FC-A634-4707-8276-1E3C315C0554}" type="datetime1">
              <a:rPr lang="zh-TW" altLang="en-US"/>
              <a:pPr>
                <a:defRPr/>
              </a:pPr>
              <a:t>2016/10/22</a:t>
            </a:fld>
            <a:endParaRPr lang="en-US" altLang="zh-TW"/>
          </a:p>
        </p:txBody>
      </p:sp>
      <p:pic>
        <p:nvPicPr>
          <p:cNvPr id="19" name="Picture 2" descr="D:\永忠研究\電子書\ebookmylogo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7542"/>
            <a:ext cx="1300261" cy="4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1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2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3.doc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4.doc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5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6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7.doc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8.doc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2420888"/>
            <a:ext cx="7077546" cy="1524000"/>
          </a:xfrm>
        </p:spPr>
        <p:txBody>
          <a:bodyPr/>
          <a:lstStyle/>
          <a:p>
            <a:pPr algn="ctr"/>
            <a:r>
              <a:rPr lang="en-US" altLang="zh-TW" sz="4000" dirty="0" smtClean="0"/>
              <a:t>Ameba </a:t>
            </a:r>
            <a:r>
              <a:rPr lang="en-US" altLang="zh-TW" sz="4000" dirty="0" smtClean="0"/>
              <a:t>8195AM</a:t>
            </a:r>
            <a:r>
              <a:rPr lang="zh-TW" altLang="en-US" sz="4000" dirty="0" smtClean="0"/>
              <a:t>開發版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/>
              <a:t>程式語言</a:t>
            </a:r>
            <a:r>
              <a:rPr lang="zh-TW" altLang="en-US" sz="4000" dirty="0" smtClean="0"/>
              <a:t>介紹</a:t>
            </a:r>
            <a:endParaRPr lang="zh-TW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460875"/>
            <a:ext cx="8667750" cy="2016125"/>
          </a:xfrm>
        </p:spPr>
        <p:txBody>
          <a:bodyPr/>
          <a:lstStyle/>
          <a:p>
            <a:pPr algn="ctr" eaLnBrk="1" hangingPunct="1"/>
            <a:r>
              <a:rPr lang="zh-TW" altLang="en-US" sz="2200" dirty="0" smtClean="0"/>
              <a:t>講師：曹永忠</a:t>
            </a:r>
          </a:p>
          <a:p>
            <a:pPr algn="ctr" eaLnBrk="1" hangingPunct="1"/>
            <a:r>
              <a:rPr lang="zh-TW" altLang="en-US" sz="2400" dirty="0" smtClean="0"/>
              <a:t>地點：</a:t>
            </a:r>
            <a:r>
              <a:rPr lang="en-US" altLang="zh-TW" sz="2400" dirty="0" smtClean="0"/>
              <a:t>T</a:t>
            </a:r>
            <a:r>
              <a:rPr lang="zh-TW" altLang="en-US" sz="2400" dirty="0"/>
              <a:t>客邦總部，台北市中山區民生東路二段</a:t>
            </a:r>
            <a:r>
              <a:rPr lang="en-US" altLang="zh-TW" sz="2400" dirty="0"/>
              <a:t>141</a:t>
            </a:r>
            <a:r>
              <a:rPr lang="zh-TW" altLang="en-US" sz="2400" dirty="0"/>
              <a:t>號</a:t>
            </a:r>
            <a:r>
              <a:rPr lang="en-US" altLang="zh-TW" sz="2400" dirty="0"/>
              <a:t>6F </a:t>
            </a:r>
            <a:endParaRPr lang="en-US" altLang="zh-TW" sz="2400" dirty="0" smtClean="0"/>
          </a:p>
          <a:p>
            <a:pPr algn="ctr" eaLnBrk="1" hangingPunct="1"/>
            <a:r>
              <a:rPr lang="zh-TW" altLang="en-US" sz="2200" dirty="0" smtClean="0"/>
              <a:t>日期：</a:t>
            </a:r>
            <a:r>
              <a:rPr lang="en-US" altLang="zh-TW" sz="2200" dirty="0" smtClean="0"/>
              <a:t>105</a:t>
            </a:r>
            <a:r>
              <a:rPr lang="zh-TW" altLang="en-US" sz="2200" dirty="0" smtClean="0"/>
              <a:t>年</a:t>
            </a:r>
            <a:r>
              <a:rPr lang="en-US" altLang="zh-TW" sz="2200" dirty="0" smtClean="0"/>
              <a:t>10</a:t>
            </a:r>
            <a:r>
              <a:rPr lang="zh-TW" altLang="en-US" sz="2200" dirty="0" smtClean="0"/>
              <a:t>月</a:t>
            </a:r>
            <a:r>
              <a:rPr lang="en-US" altLang="zh-TW" sz="2200" dirty="0" smtClean="0"/>
              <a:t>22</a:t>
            </a:r>
            <a:r>
              <a:rPr lang="zh-TW" altLang="en-US" sz="2200" dirty="0" smtClean="0"/>
              <a:t>日</a:t>
            </a:r>
            <a:endParaRPr lang="en-US" altLang="zh-TW" sz="22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589088"/>
            <a:ext cx="41767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字方塊 5"/>
          <p:cNvSpPr txBox="1">
            <a:spLocks noChangeArrowheads="1"/>
          </p:cNvSpPr>
          <p:nvPr/>
        </p:nvSpPr>
        <p:spPr bwMode="auto">
          <a:xfrm>
            <a:off x="1408113" y="642938"/>
            <a:ext cx="18780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4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未連線</a:t>
            </a:r>
            <a:endParaRPr kumimoji="0" lang="en-US" altLang="zh-TW" sz="44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388" name="文字方塊 6"/>
          <p:cNvSpPr txBox="1">
            <a:spLocks noChangeArrowheads="1"/>
          </p:cNvSpPr>
          <p:nvPr/>
        </p:nvSpPr>
        <p:spPr bwMode="auto">
          <a:xfrm>
            <a:off x="5980113" y="658813"/>
            <a:ext cx="18780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4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已連線</a:t>
            </a:r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589088"/>
            <a:ext cx="4319587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599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0"/>
          </a:xfrm>
        </p:spPr>
        <p:txBody>
          <a:bodyPr/>
          <a:lstStyle/>
          <a:p>
            <a:pPr algn="ctr"/>
            <a:r>
              <a:rPr lang="en-US" altLang="zh-TW" sz="66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Arduino</a:t>
            </a:r>
            <a:r>
              <a:rPr lang="zh-TW" altLang="en-US" sz="66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57200" y="1285875"/>
            <a:ext cx="8229600" cy="50387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.)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Arduino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宣告方式與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相同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例如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float…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二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.)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初始化 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Setup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():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Arduino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板子裝置妥當的指令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EX: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ledPin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=7;	/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Arduino7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號腳為輸入腳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Setup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()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{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pinMode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ledPin,INPUT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);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27689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57200" y="500063"/>
            <a:ext cx="8229600" cy="5824537"/>
          </a:xfrm>
          <a:prstGeom prst="rect">
            <a:avLst/>
          </a:prstGeom>
        </p:spPr>
        <p:txBody>
          <a:bodyPr/>
          <a:lstStyle/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三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.)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Loop():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為程式的主要內容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這程式內容會一直重複被執行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EX: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Loop()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{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……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188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57200" y="500063"/>
            <a:ext cx="8229600" cy="5824537"/>
          </a:xfrm>
          <a:prstGeom prst="rect">
            <a:avLst/>
          </a:prstGeom>
        </p:spPr>
        <p:txBody>
          <a:bodyPr/>
          <a:lstStyle/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四</a:t>
            </a:r>
            <a:r>
              <a:rPr lang="en-US" altLang="zh-TW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.)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函式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pinMode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(7,INPUT)									//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將腳位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設定為輸入模式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digitalWrite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(8,HIGH)	(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數位腳專用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	//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將腳位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設定輸出高電位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val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digitalRead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(7)	(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數位腳專用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	//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讀出腳位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的值並指定給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val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變數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08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28625" y="500063"/>
            <a:ext cx="8229600" cy="5824537"/>
          </a:xfrm>
          <a:prstGeom prst="rect">
            <a:avLst/>
          </a:prstGeom>
        </p:spPr>
        <p:txBody>
          <a:bodyPr/>
          <a:lstStyle/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4.analogWrite(9,128)	(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數位訊號專用所設計的函式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	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 				//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將擁有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PWM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的數位腳位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				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設定輸出電位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2.5V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對應值大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約為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128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8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5.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val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analogRead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(0)	(</a:t>
            </a:r>
            <a:r>
              <a:rPr lang="zh-TW" altLang="en-US" sz="28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類比腳專用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						//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讀出腳位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的值並指定給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val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變數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且</a:t>
            </a:r>
            <a:r>
              <a:rPr lang="en-US" altLang="zh-TW" sz="2800" dirty="0" err="1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analogRead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可讀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取範圍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0(0V)~1023(5V))</a:t>
            </a:r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800" dirty="0" smtClean="0"/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800" dirty="0" smtClean="0"/>
          </a:p>
          <a:p>
            <a:pPr indent="-17373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08683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893FC4-6197-43AE-9E2E-DFC9AE70A91A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52227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1F51B7-98D3-4E2F-9500-91BCD59AED60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2016/10/22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781300"/>
            <a:ext cx="6985000" cy="1371600"/>
          </a:xfrm>
        </p:spPr>
        <p:txBody>
          <a:bodyPr/>
          <a:lstStyle/>
          <a:p>
            <a:pPr marL="742950" indent="-742950" algn="ctr"/>
            <a:r>
              <a:rPr lang="en-US" altLang="zh-TW" dirty="0" smtClean="0"/>
              <a:t>Arduino</a:t>
            </a:r>
            <a:r>
              <a:rPr lang="zh-TW" altLang="en-US" dirty="0" smtClean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63242171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102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C011C7D-ADFF-4FEF-BFF0-DB20D2C59EFB}" type="slidenum">
              <a:rPr kumimoji="0" lang="zh-TW" altLang="en-US" smtClean="0"/>
              <a:pPr/>
              <a:t>16</a:t>
            </a:fld>
            <a:endParaRPr kumimoji="0" lang="en-US" altLang="zh-TW" smtClean="0"/>
          </a:p>
        </p:txBody>
      </p:sp>
      <p:sp>
        <p:nvSpPr>
          <p:cNvPr id="1029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13E3FFF-CD72-4A95-B7B6-39991477A814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3419475" y="211138"/>
            <a:ext cx="166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C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語言的架構</a:t>
            </a: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62058"/>
              </p:ext>
            </p:extLst>
          </p:nvPr>
        </p:nvGraphicFramePr>
        <p:xfrm>
          <a:off x="1547813" y="3530600"/>
          <a:ext cx="64770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4" imgW="5438227" imgH="1235165" progId="Word.Document.8">
                  <p:embed/>
                </p:oleObj>
              </mc:Choice>
              <mc:Fallback>
                <p:oleObj name="Document" r:id="rId4" imgW="5438227" imgH="1235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30600"/>
                        <a:ext cx="64770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7"/>
          <p:cNvSpPr>
            <a:spLocks noChangeArrowheads="1"/>
          </p:cNvSpPr>
          <p:nvPr/>
        </p:nvSpPr>
        <p:spPr bwMode="auto">
          <a:xfrm>
            <a:off x="1079500" y="1079500"/>
            <a:ext cx="7164388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C</a:t>
            </a:r>
            <a:r>
              <a:rPr lang="zh-TW" altLang="en-US" sz="1400">
                <a:solidFill>
                  <a:srgbClr val="000000"/>
                </a:solidFill>
              </a:rPr>
              <a:t>語言是一種常用的高階語言，由函式（</a:t>
            </a:r>
            <a:r>
              <a:rPr lang="en-US" altLang="zh-TW" sz="1400">
                <a:solidFill>
                  <a:srgbClr val="000000"/>
                </a:solidFill>
              </a:rPr>
              <a:t>function</a:t>
            </a:r>
            <a:r>
              <a:rPr lang="zh-TW" altLang="en-US" sz="1400">
                <a:solidFill>
                  <a:srgbClr val="000000"/>
                </a:solidFill>
              </a:rPr>
              <a:t>）所組成，所謂函式是指執行某一特定功能的程式集合。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當我們在設計</a:t>
            </a:r>
            <a:r>
              <a:rPr lang="en-US" altLang="zh-TW" sz="1400">
                <a:solidFill>
                  <a:srgbClr val="000000"/>
                </a:solidFill>
              </a:rPr>
              <a:t>C</a:t>
            </a:r>
            <a:r>
              <a:rPr lang="zh-TW" altLang="en-US" sz="1400">
                <a:solidFill>
                  <a:srgbClr val="000000"/>
                </a:solidFill>
              </a:rPr>
              <a:t>語言程式時，首先會依所需的功能先寫一個函式，然後再由主程式或函式去呼叫執行另一個函式。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在函式名稱後面會接一組小括號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zh-TW" sz="1400">
                <a:solidFill>
                  <a:srgbClr val="000000"/>
                </a:solidFill>
              </a:rPr>
              <a:t> ( ) 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zh-TW" altLang="en-US" sz="1400">
                <a:solidFill>
                  <a:srgbClr val="000000"/>
                </a:solidFill>
              </a:rPr>
              <a:t>，通知編譯器此為一個函式，而不是變數，而在小括號內也可包含引數，引數是用來將主程式中的變數數值或變數位址傳至函式中來運算。</a:t>
            </a:r>
          </a:p>
        </p:txBody>
      </p:sp>
    </p:spTree>
    <p:extLst>
      <p:ext uri="{BB962C8B-B14F-4D97-AF65-F5344CB8AC3E}">
        <p14:creationId xmlns:p14="http://schemas.microsoft.com/office/powerpoint/2010/main" val="3252951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205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7FB1A29-C372-4391-84ED-73B8CFF0DDD5}" type="slidenum">
              <a:rPr kumimoji="0" lang="zh-TW" altLang="en-US" smtClean="0"/>
              <a:pPr/>
              <a:t>17</a:t>
            </a:fld>
            <a:endParaRPr kumimoji="0" lang="en-US" altLang="zh-TW" smtClean="0"/>
          </a:p>
        </p:txBody>
      </p:sp>
      <p:sp>
        <p:nvSpPr>
          <p:cNvPr id="2053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2FF7EB4-5F3E-47E2-9A87-7B7FFEE615B6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3059113" y="211138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語言的架構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1079500" y="898525"/>
            <a:ext cx="6805613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541338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程式與</a:t>
            </a:r>
            <a:r>
              <a:rPr lang="en-US" altLang="zh-TW" sz="1400">
                <a:solidFill>
                  <a:srgbClr val="000000"/>
                </a:solidFill>
              </a:rPr>
              <a:t>C</a:t>
            </a:r>
            <a:r>
              <a:rPr lang="zh-TW" altLang="en-US" sz="1400">
                <a:solidFill>
                  <a:srgbClr val="000000"/>
                </a:solidFill>
              </a:rPr>
              <a:t>語言程式很相似，但語法更簡單而且易學易用，完全將微控制器中複雜的暫存器設定寫成函式，使用者只需輸入參數即可。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en-US" altLang="zh-TW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程式主要由結構（</a:t>
            </a:r>
            <a:r>
              <a:rPr lang="en-US" altLang="zh-TW" sz="1400">
                <a:solidFill>
                  <a:srgbClr val="000000"/>
                </a:solidFill>
              </a:rPr>
              <a:t>structure</a:t>
            </a:r>
            <a:r>
              <a:rPr lang="zh-TW" altLang="en-US" sz="1400">
                <a:solidFill>
                  <a:srgbClr val="000000"/>
                </a:solidFill>
              </a:rPr>
              <a:t>）、數值</a:t>
            </a:r>
            <a:r>
              <a:rPr lang="en-US" altLang="zh-TW" sz="1400">
                <a:solidFill>
                  <a:srgbClr val="000000"/>
                </a:solidFill>
              </a:rPr>
              <a:t>(values)</a:t>
            </a:r>
            <a:r>
              <a:rPr lang="zh-TW" altLang="en-US" sz="1400">
                <a:solidFill>
                  <a:srgbClr val="000000"/>
                </a:solidFill>
              </a:rPr>
              <a:t>及函式（</a:t>
            </a:r>
            <a:r>
              <a:rPr lang="en-US" altLang="zh-TW" sz="1400">
                <a:solidFill>
                  <a:srgbClr val="000000"/>
                </a:solidFill>
              </a:rPr>
              <a:t>functions</a:t>
            </a:r>
            <a:r>
              <a:rPr lang="zh-TW" altLang="en-US" sz="1400">
                <a:solidFill>
                  <a:srgbClr val="000000"/>
                </a:solidFill>
              </a:rPr>
              <a:t>）等三個部份組成。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en-US" altLang="zh-TW" sz="1400">
              <a:solidFill>
                <a:srgbClr val="000000"/>
              </a:solidFill>
            </a:endParaRPr>
          </a:p>
          <a:p>
            <a:pPr lvl="1"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程式的結構（</a:t>
            </a:r>
            <a:r>
              <a:rPr lang="en-US" altLang="zh-TW" sz="1400">
                <a:solidFill>
                  <a:srgbClr val="000000"/>
                </a:solidFill>
              </a:rPr>
              <a:t>structure</a:t>
            </a:r>
            <a:r>
              <a:rPr lang="zh-TW" altLang="en-US" sz="1400">
                <a:solidFill>
                  <a:srgbClr val="000000"/>
                </a:solidFill>
              </a:rPr>
              <a:t>）包含</a:t>
            </a:r>
            <a:r>
              <a:rPr lang="en-US" altLang="zh-TW" sz="1400">
                <a:solidFill>
                  <a:srgbClr val="000000"/>
                </a:solidFill>
              </a:rPr>
              <a:t>setup( )</a:t>
            </a:r>
            <a:r>
              <a:rPr lang="zh-TW" altLang="en-US" sz="1400">
                <a:solidFill>
                  <a:srgbClr val="000000"/>
                </a:solidFill>
              </a:rPr>
              <a:t>及</a:t>
            </a:r>
            <a:r>
              <a:rPr lang="en-US" altLang="zh-TW" sz="1400">
                <a:solidFill>
                  <a:srgbClr val="000000"/>
                </a:solidFill>
              </a:rPr>
              <a:t>loop( )</a:t>
            </a:r>
            <a:r>
              <a:rPr lang="zh-TW" altLang="en-US" sz="1400">
                <a:solidFill>
                  <a:srgbClr val="000000"/>
                </a:solidFill>
              </a:rPr>
              <a:t>兩個函式。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endParaRPr lang="zh-TW" altLang="en-US" sz="1400">
              <a:solidFill>
                <a:srgbClr val="000000"/>
              </a:solidFill>
            </a:endParaRPr>
          </a:p>
          <a:p>
            <a:pPr lvl="1"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TW" altLang="en-US" sz="1400">
                <a:solidFill>
                  <a:srgbClr val="000000"/>
                </a:solidFill>
              </a:rPr>
              <a:t>數值</a:t>
            </a:r>
            <a:r>
              <a:rPr lang="en-US" altLang="zh-TW" sz="1400">
                <a:solidFill>
                  <a:srgbClr val="000000"/>
                </a:solidFill>
              </a:rPr>
              <a:t>(values)</a:t>
            </a:r>
            <a:r>
              <a:rPr lang="zh-TW" altLang="en-US" sz="1400">
                <a:solidFill>
                  <a:srgbClr val="000000"/>
                </a:solidFill>
              </a:rPr>
              <a:t>包含常數及變數 </a:t>
            </a:r>
            <a:r>
              <a:rPr lang="en-US" altLang="zh-TW" sz="1400">
                <a:solidFill>
                  <a:srgbClr val="000000"/>
                </a:solidFill>
              </a:rPr>
              <a:t>(</a:t>
            </a:r>
            <a:r>
              <a:rPr lang="zh-TW" altLang="en-US" sz="1400">
                <a:solidFill>
                  <a:srgbClr val="000000"/>
                </a:solidFill>
              </a:rPr>
              <a:t>變數又分為外部變數及內部變數</a:t>
            </a:r>
            <a:r>
              <a:rPr lang="en-US" altLang="zh-TW" sz="1400">
                <a:solidFill>
                  <a:srgbClr val="000000"/>
                </a:solidFill>
              </a:rPr>
              <a:t>)</a:t>
            </a:r>
            <a:r>
              <a:rPr lang="zh-TW" altLang="en-US" sz="1400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endParaRPr lang="zh-TW" altLang="en-US" sz="1400">
              <a:solidFill>
                <a:srgbClr val="000000"/>
              </a:solidFill>
            </a:endParaRPr>
          </a:p>
          <a:p>
            <a:pPr lvl="1"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TW" altLang="en-US" sz="1400">
                <a:solidFill>
                  <a:srgbClr val="000000"/>
                </a:solidFill>
              </a:rPr>
              <a:t>函式（</a:t>
            </a:r>
            <a:r>
              <a:rPr lang="en-US" altLang="zh-TW" sz="1400">
                <a:solidFill>
                  <a:srgbClr val="000000"/>
                </a:solidFill>
              </a:rPr>
              <a:t>functions</a:t>
            </a:r>
            <a:r>
              <a:rPr lang="zh-TW" altLang="en-US" sz="1400">
                <a:solidFill>
                  <a:srgbClr val="000000"/>
                </a:solidFill>
              </a:rPr>
              <a:t>）分成</a:t>
            </a:r>
            <a:r>
              <a:rPr lang="en-US" altLang="zh-TW" sz="1400">
                <a:solidFill>
                  <a:srgbClr val="000000"/>
                </a:solidFill>
              </a:rPr>
              <a:t>(1)</a:t>
            </a:r>
            <a:r>
              <a:rPr lang="zh-TW" altLang="en-US" sz="1400">
                <a:solidFill>
                  <a:srgbClr val="000000"/>
                </a:solidFill>
              </a:rPr>
              <a:t>公用函式  </a:t>
            </a:r>
            <a:r>
              <a:rPr lang="en-US" altLang="zh-TW" sz="1400">
                <a:solidFill>
                  <a:srgbClr val="000000"/>
                </a:solidFill>
              </a:rPr>
              <a:t>(2)</a:t>
            </a:r>
            <a:r>
              <a:rPr lang="zh-TW" altLang="en-US" sz="1400">
                <a:solidFill>
                  <a:srgbClr val="000000"/>
                </a:solidFill>
              </a:rPr>
              <a:t>自訂函式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endParaRPr lang="en-US" altLang="zh-TW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setup( )</a:t>
            </a:r>
            <a:r>
              <a:rPr lang="zh-TW" altLang="en-US" sz="1400">
                <a:solidFill>
                  <a:srgbClr val="000000"/>
                </a:solidFill>
              </a:rPr>
              <a:t>函式由其名稱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zh-TW" sz="1400">
                <a:solidFill>
                  <a:srgbClr val="000000"/>
                </a:solidFill>
              </a:rPr>
              <a:t>setup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zh-TW" altLang="en-US" sz="1400">
                <a:solidFill>
                  <a:srgbClr val="000000"/>
                </a:solidFill>
              </a:rPr>
              <a:t>暗示執行</a:t>
            </a:r>
            <a:r>
              <a:rPr lang="zh-TW" altLang="en-US" sz="1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zh-TW" altLang="en-US" sz="1400">
                <a:solidFill>
                  <a:srgbClr val="000000"/>
                </a:solidFill>
              </a:rPr>
              <a:t>設定</a:t>
            </a:r>
            <a:r>
              <a:rPr lang="zh-TW" altLang="en-US" sz="1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zh-TW" altLang="en-US" sz="1400">
                <a:solidFill>
                  <a:srgbClr val="000000"/>
                </a:solidFill>
              </a:rPr>
              <a:t>的動作，用來初始化變數、設定接腳模式為輸入（</a:t>
            </a:r>
            <a:r>
              <a:rPr lang="en-US" altLang="zh-TW" sz="1400">
                <a:solidFill>
                  <a:srgbClr val="000000"/>
                </a:solidFill>
              </a:rPr>
              <a:t>INPUT</a:t>
            </a:r>
            <a:r>
              <a:rPr lang="zh-TW" altLang="en-US" sz="1400">
                <a:solidFill>
                  <a:srgbClr val="000000"/>
                </a:solidFill>
              </a:rPr>
              <a:t>）或輸出（</a:t>
            </a:r>
            <a:r>
              <a:rPr lang="en-US" altLang="zh-TW" sz="1400">
                <a:solidFill>
                  <a:srgbClr val="000000"/>
                </a:solidFill>
              </a:rPr>
              <a:t>OUTPUT</a:t>
            </a:r>
            <a:r>
              <a:rPr lang="zh-TW" altLang="en-US" sz="1400">
                <a:solidFill>
                  <a:srgbClr val="000000"/>
                </a:solidFill>
              </a:rPr>
              <a:t>）等。在每次通電或重置 </a:t>
            </a:r>
            <a:r>
              <a:rPr lang="en-US" altLang="zh-TW" sz="1400">
                <a:solidFill>
                  <a:srgbClr val="000000"/>
                </a:solidFill>
              </a:rPr>
              <a:t>Arduino </a:t>
            </a:r>
            <a:r>
              <a:rPr lang="zh-TW" altLang="en-US" sz="1400">
                <a:solidFill>
                  <a:srgbClr val="000000"/>
                </a:solidFill>
              </a:rPr>
              <a:t>電路板時，</a:t>
            </a:r>
            <a:r>
              <a:rPr lang="en-US" altLang="zh-TW" sz="1400">
                <a:solidFill>
                  <a:srgbClr val="000000"/>
                </a:solidFill>
              </a:rPr>
              <a:t>setup( )</a:t>
            </a:r>
            <a:r>
              <a:rPr lang="zh-TW" altLang="en-US" sz="1400">
                <a:solidFill>
                  <a:srgbClr val="000000"/>
                </a:solidFill>
              </a:rPr>
              <a:t>函數只會被執行一次。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en-US" altLang="zh-TW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loop()</a:t>
            </a:r>
            <a:r>
              <a:rPr lang="zh-TW" altLang="en-US" sz="1400">
                <a:solidFill>
                  <a:srgbClr val="000000"/>
                </a:solidFill>
              </a:rPr>
              <a:t>函式由其名稱</a:t>
            </a:r>
            <a:r>
              <a:rPr lang="en-US" altLang="zh-TW" sz="1400">
                <a:solidFill>
                  <a:srgbClr val="000000"/>
                </a:solidFill>
              </a:rPr>
              <a:t>"loop"</a:t>
            </a:r>
            <a:r>
              <a:rPr lang="zh-TW" altLang="en-US" sz="1400">
                <a:solidFill>
                  <a:srgbClr val="000000"/>
                </a:solidFill>
              </a:rPr>
              <a:t>暗示執行</a:t>
            </a:r>
            <a:r>
              <a:rPr lang="en-US" altLang="zh-TW" sz="1400">
                <a:solidFill>
                  <a:srgbClr val="000000"/>
                </a:solidFill>
              </a:rPr>
              <a:t>"</a:t>
            </a:r>
            <a:r>
              <a:rPr lang="zh-TW" altLang="en-US" sz="1400">
                <a:solidFill>
                  <a:srgbClr val="000000"/>
                </a:solidFill>
              </a:rPr>
              <a:t>迴圈</a:t>
            </a:r>
            <a:r>
              <a:rPr lang="en-US" altLang="zh-TW" sz="1400">
                <a:solidFill>
                  <a:srgbClr val="000000"/>
                </a:solidFill>
              </a:rPr>
              <a:t>"</a:t>
            </a:r>
            <a:r>
              <a:rPr lang="zh-TW" altLang="en-US" sz="1400">
                <a:solidFill>
                  <a:srgbClr val="000000"/>
                </a:solidFill>
              </a:rPr>
              <a:t>的動作，用來設計程式控制</a:t>
            </a: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電路板執行所需的功能，並且重覆執行。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258888" y="5013325"/>
          <a:ext cx="64817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文件" r:id="rId3" imgW="5400534" imgH="812732" progId="Word.Document.8">
                  <p:embed/>
                </p:oleObj>
              </mc:Choice>
              <mc:Fallback>
                <p:oleObj name="文件" r:id="rId3" imgW="5400534" imgH="8127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13325"/>
                        <a:ext cx="64817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224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2560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4DD4E1F-DE11-45FD-86E8-4501E1E8A64A}" type="slidenum">
              <a:rPr kumimoji="0" lang="zh-TW" altLang="en-US" smtClean="0"/>
              <a:pPr/>
              <a:t>18</a:t>
            </a:fld>
            <a:endParaRPr kumimoji="0" lang="en-US" altLang="zh-TW" smtClean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059B9405-CA72-4704-B497-647251A9F2F1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28432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的變數與常數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079500" y="1079500"/>
            <a:ext cx="70215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在</a:t>
            </a: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程式中常使用變數（</a:t>
            </a:r>
            <a:r>
              <a:rPr lang="en-US" altLang="zh-TW" sz="1400">
                <a:solidFill>
                  <a:srgbClr val="000000"/>
                </a:solidFill>
              </a:rPr>
              <a:t>variables</a:t>
            </a:r>
            <a:r>
              <a:rPr lang="zh-TW" altLang="en-US" sz="1400">
                <a:solidFill>
                  <a:srgbClr val="000000"/>
                </a:solidFill>
              </a:rPr>
              <a:t>）與常數（</a:t>
            </a:r>
            <a:r>
              <a:rPr lang="en-US" altLang="zh-TW" sz="1400">
                <a:solidFill>
                  <a:srgbClr val="000000"/>
                </a:solidFill>
              </a:rPr>
              <a:t>constants</a:t>
            </a:r>
            <a:r>
              <a:rPr lang="zh-TW" altLang="en-US" sz="1400">
                <a:solidFill>
                  <a:srgbClr val="000000"/>
                </a:solidFill>
              </a:rPr>
              <a:t>）來取代記憶體的實際位址，好處是程式設計者不需要知道那些位址是可以使用的，而且程式將會更容易閱讀與維護。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一個變數或常數的宣告是為了保留記憶體空間給某個資料來儲存，至於是安排那一個位址，則是由編譯器統一來分配。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717550" y="3051529"/>
            <a:ext cx="2459038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變數</a:t>
            </a:r>
            <a:r>
              <a:rPr lang="zh-TW" altLang="en-US" dirty="0"/>
              <a:t>名稱</a:t>
            </a:r>
            <a:endParaRPr lang="zh-TW" altLang="en-US" sz="2400" dirty="0">
              <a:latin typeface="Times New Roman" pitchFamily="18" charset="0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1079500" y="3494088"/>
            <a:ext cx="70215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語言的變數命名規則與</a:t>
            </a:r>
            <a:r>
              <a:rPr lang="en-US" altLang="zh-TW" sz="1400">
                <a:solidFill>
                  <a:srgbClr val="000000"/>
                </a:solidFill>
              </a:rPr>
              <a:t>C</a:t>
            </a:r>
            <a:r>
              <a:rPr lang="zh-TW" altLang="en-US" sz="1400">
                <a:solidFill>
                  <a:srgbClr val="000000"/>
                </a:solidFill>
              </a:rPr>
              <a:t>語言相似，必須是由英文字母、數字或底線符號</a:t>
            </a:r>
            <a:r>
              <a:rPr lang="zh-TW" altLang="en-US" sz="1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zh-TW" sz="1400">
                <a:solidFill>
                  <a:srgbClr val="000000"/>
                </a:solidFill>
              </a:rPr>
              <a:t>_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zh-TW" altLang="en-US" sz="1400">
                <a:solidFill>
                  <a:srgbClr val="000000"/>
                </a:solidFill>
              </a:rPr>
              <a:t>之後，再緊接著字母或數字，並且第一個字元不可以是數字。因此我們在命名變數名稱時，應該以容易閱讀為原則，例如</a:t>
            </a:r>
            <a:r>
              <a:rPr lang="en-US" altLang="zh-TW" sz="1400">
                <a:solidFill>
                  <a:srgbClr val="000000"/>
                </a:solidFill>
              </a:rPr>
              <a:t>col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row</a:t>
            </a:r>
            <a:r>
              <a:rPr lang="zh-TW" altLang="en-US" sz="1400">
                <a:solidFill>
                  <a:srgbClr val="000000"/>
                </a:solidFill>
              </a:rPr>
              <a:t>代表行與列，就比</a:t>
            </a:r>
            <a:r>
              <a:rPr lang="en-US" altLang="zh-TW" sz="1400">
                <a:solidFill>
                  <a:srgbClr val="000000"/>
                </a:solidFill>
              </a:rPr>
              <a:t>i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j</a:t>
            </a:r>
            <a:r>
              <a:rPr lang="zh-TW" altLang="en-US" sz="1400">
                <a:solidFill>
                  <a:srgbClr val="000000"/>
                </a:solidFill>
              </a:rPr>
              <a:t>更容易了解。 </a:t>
            </a:r>
          </a:p>
        </p:txBody>
      </p:sp>
    </p:spTree>
    <p:extLst>
      <p:ext uri="{BB962C8B-B14F-4D97-AF65-F5344CB8AC3E}">
        <p14:creationId xmlns:p14="http://schemas.microsoft.com/office/powerpoint/2010/main" val="1037580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07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A6EAB31-7D94-4820-9BD6-FC9D77D0F98C}" type="slidenum">
              <a:rPr kumimoji="0" lang="zh-TW" altLang="en-US" smtClean="0"/>
              <a:pPr/>
              <a:t>19</a:t>
            </a:fld>
            <a:endParaRPr kumimoji="0" lang="en-US" altLang="zh-TW" smtClean="0"/>
          </a:p>
        </p:txBody>
      </p:sp>
      <p:sp>
        <p:nvSpPr>
          <p:cNvPr id="3077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14C6463-5668-4B7E-865E-89214347E2EC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28432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的變數與常數</a:t>
            </a: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717550" y="748066"/>
            <a:ext cx="2459038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資料</a:t>
            </a:r>
            <a:r>
              <a:rPr lang="zh-TW" altLang="en-US" dirty="0"/>
              <a:t>型態</a:t>
            </a:r>
            <a:endParaRPr lang="zh-TW" altLang="en-US" sz="2400" dirty="0">
              <a:latin typeface="Times New Roman" pitchFamily="18" charset="0"/>
            </a:endParaRP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551823"/>
              </p:ext>
            </p:extLst>
          </p:nvPr>
        </p:nvGraphicFramePr>
        <p:xfrm>
          <a:off x="1331640" y="686836"/>
          <a:ext cx="6535738" cy="557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ocument" r:id="rId4" imgW="5560389" imgH="4791618" progId="Word.Document.8">
                  <p:embed/>
                </p:oleObj>
              </mc:Choice>
              <mc:Fallback>
                <p:oleObj name="Document" r:id="rId4" imgW="5560389" imgH="47916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86836"/>
                        <a:ext cx="6535738" cy="557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625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A8252A-407C-493E-9E8B-C0ED9C4BEC99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5123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17A3A1-89B1-4A4B-9F47-BE5F66AD6C64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2016/10/22</a:t>
            </a:fld>
            <a:endParaRPr kumimoji="0" lang="en-US" altLang="zh-TW" sz="12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15250" cy="5111750"/>
          </a:xfrm>
        </p:spPr>
        <p:txBody>
          <a:bodyPr/>
          <a:lstStyle/>
          <a:p>
            <a:pPr marL="609600" indent="-609600" algn="just" eaLnBrk="1" hangingPunct="1">
              <a:spcBef>
                <a:spcPct val="0"/>
              </a:spcBef>
            </a:pPr>
            <a:r>
              <a:rPr lang="zh-TW" altLang="en-US" sz="2000" dirty="0" smtClean="0"/>
              <a:t>前言</a:t>
            </a:r>
          </a:p>
          <a:p>
            <a:pPr marL="609600" indent="-609600">
              <a:spcBef>
                <a:spcPts val="600"/>
              </a:spcBef>
            </a:pPr>
            <a:r>
              <a:rPr lang="en-US" altLang="zh-TW" sz="2000" dirty="0"/>
              <a:t>Ameba </a:t>
            </a:r>
            <a:r>
              <a:rPr lang="en-US" altLang="zh-TW" sz="2000" dirty="0" smtClean="0"/>
              <a:t>8195AM</a:t>
            </a:r>
          </a:p>
          <a:p>
            <a:pPr marL="609600" indent="-609600">
              <a:spcBef>
                <a:spcPts val="600"/>
              </a:spcBef>
            </a:pPr>
            <a:r>
              <a:rPr lang="en-US" altLang="zh-TW" sz="2000" dirty="0" smtClean="0"/>
              <a:t>Arduino</a:t>
            </a:r>
            <a:r>
              <a:rPr lang="zh-TW" altLang="en-US" sz="2000" dirty="0" smtClean="0"/>
              <a:t> </a:t>
            </a:r>
            <a:r>
              <a:rPr lang="zh-TW" altLang="en-US" sz="2000" dirty="0"/>
              <a:t>程式</a:t>
            </a:r>
            <a:r>
              <a:rPr lang="zh-TW" altLang="en-US" sz="2000" dirty="0" smtClean="0"/>
              <a:t>架構</a:t>
            </a:r>
            <a:endParaRPr lang="en-US" altLang="zh-TW" sz="2000" dirty="0" smtClean="0"/>
          </a:p>
          <a:p>
            <a:pPr marL="609600" indent="-609600">
              <a:spcBef>
                <a:spcPts val="600"/>
              </a:spcBef>
            </a:pPr>
            <a:r>
              <a:rPr lang="en-US" altLang="zh-TW" sz="2000" dirty="0"/>
              <a:t>Arduino</a:t>
            </a:r>
            <a:r>
              <a:rPr lang="zh-TW" altLang="en-US" sz="2000" dirty="0" smtClean="0"/>
              <a:t>語法</a:t>
            </a:r>
            <a:endParaRPr lang="en-US" altLang="zh-TW" sz="2000" b="1" dirty="0" smtClean="0">
              <a:solidFill>
                <a:srgbClr val="E56700"/>
              </a:solidFill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</a:rPr>
              <a:t> 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</a:rPr>
              <a:t>大 綱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2662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0080511-B92E-464F-BAE7-0271844126EA}" type="slidenum">
              <a:rPr kumimoji="0" lang="zh-TW" altLang="en-US" smtClean="0"/>
              <a:pPr/>
              <a:t>20</a:t>
            </a:fld>
            <a:endParaRPr kumimoji="0" lang="en-US" altLang="zh-TW" smtClean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82233E3-6473-4235-B63A-4B322D4ACA75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28432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的變數與常數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717550" y="748066"/>
            <a:ext cx="2459038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變數</a:t>
            </a:r>
            <a:r>
              <a:rPr lang="zh-TW" altLang="en-US" dirty="0"/>
              <a:t>宣告</a:t>
            </a:r>
            <a:endParaRPr lang="zh-TW" altLang="en-US" sz="2400" dirty="0">
              <a:latin typeface="Times New Roman" pitchFamily="18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079500" y="1289050"/>
            <a:ext cx="77406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int ledPin=10;			//</a:t>
            </a:r>
            <a:r>
              <a:rPr lang="zh-TW" altLang="en-US" sz="1400">
                <a:solidFill>
                  <a:srgbClr val="000000"/>
                </a:solidFill>
              </a:rPr>
              <a:t>宣告整數變數</a:t>
            </a:r>
            <a:r>
              <a:rPr lang="en-US" altLang="zh-TW" sz="1400">
                <a:solidFill>
                  <a:srgbClr val="000000"/>
                </a:solidFill>
              </a:rPr>
              <a:t>ledPin</a:t>
            </a:r>
            <a:r>
              <a:rPr lang="zh-TW" altLang="en-US" sz="1400">
                <a:solidFill>
                  <a:srgbClr val="000000"/>
                </a:solidFill>
              </a:rPr>
              <a:t>，初始值為</a:t>
            </a:r>
            <a:r>
              <a:rPr lang="en-US" altLang="zh-TW" sz="1400">
                <a:solidFill>
                  <a:srgbClr val="000000"/>
                </a:solidFill>
              </a:rPr>
              <a:t>10</a:t>
            </a:r>
            <a:r>
              <a:rPr lang="zh-TW" altLang="en-US" sz="1400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char myChar=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zh-TW" sz="1400">
                <a:solidFill>
                  <a:srgbClr val="000000"/>
                </a:solidFill>
              </a:rPr>
              <a:t>A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zh-TW" sz="1400">
                <a:solidFill>
                  <a:srgbClr val="000000"/>
                </a:solidFill>
              </a:rPr>
              <a:t>;		//</a:t>
            </a:r>
            <a:r>
              <a:rPr lang="zh-TW" altLang="en-US" sz="1400">
                <a:solidFill>
                  <a:srgbClr val="000000"/>
                </a:solidFill>
              </a:rPr>
              <a:t>宣告字元變數</a:t>
            </a:r>
            <a:r>
              <a:rPr lang="en-US" altLang="zh-TW" sz="1400">
                <a:solidFill>
                  <a:srgbClr val="000000"/>
                </a:solidFill>
              </a:rPr>
              <a:t>myChar</a:t>
            </a:r>
            <a:r>
              <a:rPr lang="zh-TW" altLang="en-US" sz="1400">
                <a:solidFill>
                  <a:srgbClr val="000000"/>
                </a:solidFill>
              </a:rPr>
              <a:t>，初始值為</a:t>
            </a:r>
            <a:r>
              <a:rPr lang="zh-TW" altLang="en-US" sz="14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zh-TW" sz="1400">
                <a:solidFill>
                  <a:srgbClr val="000000"/>
                </a:solidFill>
              </a:rPr>
              <a:t>A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zh-TW" altLang="en-US" sz="1400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float sensorVal=12.34		//</a:t>
            </a:r>
            <a:r>
              <a:rPr lang="zh-TW" altLang="en-US" sz="1400">
                <a:solidFill>
                  <a:srgbClr val="000000"/>
                </a:solidFill>
              </a:rPr>
              <a:t>宣告浮點數變數</a:t>
            </a:r>
            <a:r>
              <a:rPr lang="en-US" altLang="zh-TW" sz="1400">
                <a:solidFill>
                  <a:srgbClr val="000000"/>
                </a:solidFill>
              </a:rPr>
              <a:t>sensorVal</a:t>
            </a:r>
            <a:r>
              <a:rPr lang="zh-TW" altLang="en-US" sz="1400">
                <a:solidFill>
                  <a:srgbClr val="000000"/>
                </a:solidFill>
              </a:rPr>
              <a:t>，初始值為</a:t>
            </a:r>
            <a:r>
              <a:rPr lang="en-US" altLang="zh-TW" sz="1400">
                <a:solidFill>
                  <a:srgbClr val="000000"/>
                </a:solidFill>
              </a:rPr>
              <a:t>12.34</a:t>
            </a:r>
            <a:r>
              <a:rPr lang="zh-TW" altLang="en-US" sz="1400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en-US" altLang="zh-TW" sz="1400">
                <a:solidFill>
                  <a:srgbClr val="000000"/>
                </a:solidFill>
              </a:rPr>
              <a:t>int year=2013,moon=7,day=11;	//</a:t>
            </a:r>
            <a:r>
              <a:rPr lang="zh-TW" altLang="en-US" sz="1400">
                <a:solidFill>
                  <a:srgbClr val="000000"/>
                </a:solidFill>
              </a:rPr>
              <a:t>宣告整數變數</a:t>
            </a:r>
            <a:r>
              <a:rPr lang="en-US" altLang="zh-TW" sz="1400">
                <a:solidFill>
                  <a:srgbClr val="000000"/>
                </a:solidFill>
              </a:rPr>
              <a:t>year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moon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day</a:t>
            </a:r>
            <a:r>
              <a:rPr lang="zh-TW" altLang="en-US" sz="1400">
                <a:solidFill>
                  <a:srgbClr val="000000"/>
                </a:solidFill>
              </a:rPr>
              <a:t>及其初值。</a:t>
            </a:r>
          </a:p>
        </p:txBody>
      </p:sp>
    </p:spTree>
    <p:extLst>
      <p:ext uri="{BB962C8B-B14F-4D97-AF65-F5344CB8AC3E}">
        <p14:creationId xmlns:p14="http://schemas.microsoft.com/office/powerpoint/2010/main" val="1158373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2765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CE8894D1-7C82-4693-9D01-77F531DF3A7F}" type="slidenum">
              <a:rPr kumimoji="0" lang="zh-TW" altLang="en-US" smtClean="0"/>
              <a:pPr/>
              <a:t>21</a:t>
            </a:fld>
            <a:endParaRPr kumimoji="0" lang="en-US" altLang="zh-TW" smtClean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F112D29-BE47-4F11-A49F-F82FE22B72B0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28432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的變數與常數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722313" y="603604"/>
            <a:ext cx="2881312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變數</a:t>
            </a:r>
            <a:r>
              <a:rPr lang="zh-TW" altLang="en-US" dirty="0"/>
              <a:t>的生命週期</a:t>
            </a:r>
            <a:endParaRPr lang="zh-TW" altLang="en-US" sz="2400" dirty="0">
              <a:latin typeface="Times New Roman" pitchFamily="18" charset="0"/>
            </a:endParaRP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1258888" y="1060450"/>
            <a:ext cx="74898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全域變數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全域變數被宣告在任何函式之外。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TW" altLang="en-US" sz="1400">
                <a:solidFill>
                  <a:srgbClr val="000000"/>
                </a:solidFill>
              </a:rPr>
              <a:t>當執行</a:t>
            </a: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程式時，全域變數即被產生並且配置記憶體空間給這些全域變數，直到程式結束執行時，才會釋放這些佔用的記憶體空間。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TW" altLang="en-US" sz="1400">
                <a:solidFill>
                  <a:srgbClr val="000000"/>
                </a:solidFill>
              </a:rPr>
              <a:t>全域變數並不會禁止與其無關的函式作存取的動作，因此在使用上要特別小心，避免變數數值可能被不經意地更改。因此除非有特別需求，否則還是儘量使用區域變數。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區域變數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區域變數又稱為自動變數，被宣告在函式的大括號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zh-TW" sz="1400">
                <a:solidFill>
                  <a:srgbClr val="000000"/>
                </a:solidFill>
              </a:rPr>
              <a:t>{ }</a:t>
            </a:r>
            <a:r>
              <a:rPr lang="en-US" altLang="zh-TW" sz="140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zh-TW" altLang="en-US" sz="1400">
                <a:solidFill>
                  <a:srgbClr val="000000"/>
                </a:solidFill>
              </a:rPr>
              <a:t>內。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TW" altLang="en-US" sz="1400">
                <a:solidFill>
                  <a:srgbClr val="000000"/>
                </a:solidFill>
              </a:rPr>
              <a:t>當函式被呼叫使用時，這些區域變數就會自動的產生，系統會配置記憶體空間給這些區域變數，當函式結束時，這些區域變數又自動的消失並且釋放所佔用的記憶體空間。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	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	int 	total;  			//</a:t>
            </a:r>
            <a:r>
              <a:rPr lang="zh-TW" altLang="en-US" sz="1400">
                <a:solidFill>
                  <a:srgbClr val="000000"/>
                </a:solidFill>
              </a:rPr>
              <a:t>全域變數</a:t>
            </a:r>
            <a:r>
              <a:rPr lang="en-US" altLang="zh-TW" sz="1400">
                <a:solidFill>
                  <a:srgbClr val="000000"/>
                </a:solidFill>
              </a:rPr>
              <a:t>total</a:t>
            </a:r>
            <a:r>
              <a:rPr lang="zh-TW" altLang="en-US" sz="1400">
                <a:solidFill>
                  <a:srgbClr val="000000"/>
                </a:solidFill>
              </a:rPr>
              <a:t>在所有函數內皆有效。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	void setup()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	{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  		//...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	}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	void loop()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	{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  		int i;    			//</a:t>
            </a:r>
            <a:r>
              <a:rPr lang="zh-TW" altLang="en-US" sz="1400">
                <a:solidFill>
                  <a:srgbClr val="000000"/>
                </a:solidFill>
              </a:rPr>
              <a:t>區域變數</a:t>
            </a:r>
            <a:r>
              <a:rPr lang="en-US" altLang="zh-TW" sz="1400">
                <a:solidFill>
                  <a:srgbClr val="000000"/>
                </a:solidFill>
              </a:rPr>
              <a:t>i</a:t>
            </a:r>
            <a:r>
              <a:rPr lang="zh-TW" altLang="en-US" sz="1400">
                <a:solidFill>
                  <a:srgbClr val="000000"/>
                </a:solidFill>
              </a:rPr>
              <a:t>只有在</a:t>
            </a:r>
            <a:r>
              <a:rPr lang="en-US" altLang="zh-TW" sz="1400">
                <a:solidFill>
                  <a:srgbClr val="000000"/>
                </a:solidFill>
              </a:rPr>
              <a:t>loop()</a:t>
            </a:r>
            <a:r>
              <a:rPr lang="zh-TW" altLang="en-US" sz="1400">
                <a:solidFill>
                  <a:srgbClr val="000000"/>
                </a:solidFill>
              </a:rPr>
              <a:t>函數內才有效。 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zh-TW" altLang="en-US" sz="1400">
                <a:solidFill>
                  <a:srgbClr val="000000"/>
                </a:solidFill>
              </a:rPr>
              <a:t>  		</a:t>
            </a:r>
            <a:r>
              <a:rPr lang="en-US" altLang="zh-TW" sz="1400">
                <a:solidFill>
                  <a:srgbClr val="000000"/>
                </a:solidFill>
              </a:rPr>
              <a:t>for(int j=0;j&lt;100;j++)	//</a:t>
            </a:r>
            <a:r>
              <a:rPr lang="zh-TW" altLang="en-US" sz="1400">
                <a:solidFill>
                  <a:srgbClr val="000000"/>
                </a:solidFill>
              </a:rPr>
              <a:t>區域變數</a:t>
            </a:r>
            <a:r>
              <a:rPr lang="en-US" altLang="zh-TW" sz="1400">
                <a:solidFill>
                  <a:srgbClr val="000000"/>
                </a:solidFill>
              </a:rPr>
              <a:t>j</a:t>
            </a:r>
            <a:r>
              <a:rPr lang="zh-TW" altLang="en-US" sz="1400">
                <a:solidFill>
                  <a:srgbClr val="000000"/>
                </a:solidFill>
              </a:rPr>
              <a:t>只有在</a:t>
            </a:r>
            <a:r>
              <a:rPr lang="en-US" altLang="zh-TW" sz="1400">
                <a:solidFill>
                  <a:srgbClr val="000000"/>
                </a:solidFill>
              </a:rPr>
              <a:t>for</a:t>
            </a:r>
            <a:r>
              <a:rPr lang="zh-TW" altLang="en-US" sz="1400">
                <a:solidFill>
                  <a:srgbClr val="000000"/>
                </a:solidFill>
              </a:rPr>
              <a:t>迴圈內才有效。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zh-TW" altLang="en-US" sz="1400">
                <a:solidFill>
                  <a:srgbClr val="000000"/>
                </a:solidFill>
              </a:rPr>
              <a:t>		</a:t>
            </a:r>
            <a:r>
              <a:rPr lang="en-US" altLang="zh-TW" sz="1400">
                <a:solidFill>
                  <a:srgbClr val="000000"/>
                </a:solidFill>
              </a:rPr>
              <a:t>{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  			//...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  		}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1400">
                <a:solidFill>
                  <a:srgbClr val="00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85378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2867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A926B2A-E66A-4AFC-A136-6ED98109436D}" type="slidenum">
              <a:rPr kumimoji="0" lang="zh-TW" altLang="en-US" smtClean="0"/>
              <a:pPr/>
              <a:t>22</a:t>
            </a:fld>
            <a:endParaRPr kumimoji="0" lang="en-US" altLang="zh-TW" smtClean="0"/>
          </a:p>
        </p:txBody>
      </p:sp>
      <p:sp>
        <p:nvSpPr>
          <p:cNvPr id="28676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ABB6463-9753-42A5-8718-37FBB779A8FC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28432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的變數與常數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722313" y="762354"/>
            <a:ext cx="2881312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變數</a:t>
            </a:r>
            <a:r>
              <a:rPr lang="zh-TW" altLang="en-US" dirty="0"/>
              <a:t>型態的轉換</a:t>
            </a:r>
            <a:endParaRPr lang="zh-TW" altLang="en-US" sz="2400" dirty="0">
              <a:latin typeface="Times New Roman" pitchFamily="18" charset="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079500" y="1438275"/>
            <a:ext cx="7200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在</a:t>
            </a: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程式中可以使用</a:t>
            </a:r>
            <a:r>
              <a:rPr lang="en-US" altLang="zh-TW" sz="1400">
                <a:solidFill>
                  <a:srgbClr val="000000"/>
                </a:solidFill>
              </a:rPr>
              <a:t>char(x)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byte(x)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int(x)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word(x)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long(x)</a:t>
            </a:r>
            <a:r>
              <a:rPr lang="zh-TW" altLang="en-US" sz="1400">
                <a:solidFill>
                  <a:srgbClr val="000000"/>
                </a:solidFill>
              </a:rPr>
              <a:t>、</a:t>
            </a:r>
            <a:r>
              <a:rPr lang="en-US" altLang="zh-TW" sz="1400">
                <a:solidFill>
                  <a:srgbClr val="000000"/>
                </a:solidFill>
              </a:rPr>
              <a:t>float(x)</a:t>
            </a:r>
            <a:r>
              <a:rPr lang="zh-TW" altLang="en-US" sz="1400">
                <a:solidFill>
                  <a:srgbClr val="000000"/>
                </a:solidFill>
              </a:rPr>
              <a:t>等資料型態轉換函式來改變變數的資料型態，引數</a:t>
            </a:r>
            <a:r>
              <a:rPr lang="en-US" altLang="zh-TW" sz="1400">
                <a:solidFill>
                  <a:srgbClr val="000000"/>
                </a:solidFill>
              </a:rPr>
              <a:t>x</a:t>
            </a:r>
            <a:r>
              <a:rPr lang="zh-TW" altLang="en-US" sz="1400">
                <a:solidFill>
                  <a:srgbClr val="000000"/>
                </a:solidFill>
              </a:rPr>
              <a:t>可以是任何型態的資料。</a:t>
            </a:r>
          </a:p>
        </p:txBody>
      </p:sp>
    </p:spTree>
    <p:extLst>
      <p:ext uri="{BB962C8B-B14F-4D97-AF65-F5344CB8AC3E}">
        <p14:creationId xmlns:p14="http://schemas.microsoft.com/office/powerpoint/2010/main" val="192701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2969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918F044-8326-4072-A1FF-73E5B5C69791}" type="slidenum">
              <a:rPr kumimoji="0" lang="zh-TW" altLang="en-US" smtClean="0"/>
              <a:pPr/>
              <a:t>23</a:t>
            </a:fld>
            <a:endParaRPr kumimoji="0" lang="en-US" altLang="zh-TW" smtClean="0"/>
          </a:p>
        </p:txBody>
      </p:sp>
      <p:sp>
        <p:nvSpPr>
          <p:cNvPr id="29700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4D1D69B-CF3A-47F6-8C09-DBAA561D09FE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3749675" y="21113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  <a:endParaRPr lang="zh-TW" altLang="en-US" b="1" dirty="0">
              <a:solidFill>
                <a:srgbClr val="0033CC"/>
              </a:solidFill>
              <a:latin typeface="Arial Black" pitchFamily="34" charset="0"/>
              <a:ea typeface="GungsuhChe" pitchFamily="49" charset="-127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079500" y="1079500"/>
            <a:ext cx="738028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電腦除了能夠儲存資料之外，還必須具備運算的能力，而在運算時所使用的符號，即稱為運算子（</a:t>
            </a:r>
            <a:r>
              <a:rPr lang="en-US" altLang="zh-TW" sz="1400">
                <a:solidFill>
                  <a:srgbClr val="000000"/>
                </a:solidFill>
              </a:rPr>
              <a:t>operator</a:t>
            </a:r>
            <a:r>
              <a:rPr lang="zh-TW" altLang="en-US" sz="1400">
                <a:solidFill>
                  <a:srgbClr val="000000"/>
                </a:solidFill>
              </a:rPr>
              <a:t>）。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常用的運算子可分為算術運算子、關係運算子、邏輯運算子、位元運算子與指定運算子等三種。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當敘述中包含不同運算子時，</a:t>
            </a:r>
            <a:r>
              <a:rPr lang="en-US" altLang="zh-TW" sz="1400">
                <a:solidFill>
                  <a:srgbClr val="000000"/>
                </a:solidFill>
              </a:rPr>
              <a:t>Arduino</a:t>
            </a:r>
            <a:r>
              <a:rPr lang="zh-TW" altLang="en-US" sz="1400">
                <a:solidFill>
                  <a:srgbClr val="000000"/>
                </a:solidFill>
              </a:rPr>
              <a:t>微控制器會先執行算術運算子，其次是關係運算子，最後才是邏輯運算子。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endParaRPr lang="zh-TW" altLang="en-US" sz="1400">
              <a:solidFill>
                <a:srgbClr val="000000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我們也可以使用小括號</a:t>
            </a:r>
            <a:r>
              <a:rPr lang="en-US" altLang="zh-TW" sz="1400">
                <a:solidFill>
                  <a:srgbClr val="000000"/>
                </a:solidFill>
              </a:rPr>
              <a:t>( )</a:t>
            </a:r>
            <a:r>
              <a:rPr lang="zh-TW" altLang="en-US" sz="1400">
                <a:solidFill>
                  <a:srgbClr val="000000"/>
                </a:solidFill>
              </a:rPr>
              <a:t>來改變運算的順序。</a:t>
            </a:r>
          </a:p>
        </p:txBody>
      </p:sp>
    </p:spTree>
    <p:extLst>
      <p:ext uri="{BB962C8B-B14F-4D97-AF65-F5344CB8AC3E}">
        <p14:creationId xmlns:p14="http://schemas.microsoft.com/office/powerpoint/2010/main" val="1639546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10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0000F8E6-1F45-432A-87D7-DF45DF43DBC7}" type="slidenum">
              <a:rPr kumimoji="0" lang="zh-TW" altLang="en-US" smtClean="0"/>
              <a:pPr/>
              <a:t>24</a:t>
            </a:fld>
            <a:endParaRPr kumimoji="0" lang="en-US" altLang="zh-TW" smtClean="0"/>
          </a:p>
        </p:txBody>
      </p:sp>
      <p:sp>
        <p:nvSpPr>
          <p:cNvPr id="4101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3CA8760-AF8A-4305-90C9-75C24370EE40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算術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659493"/>
              </p:ext>
            </p:extLst>
          </p:nvPr>
        </p:nvGraphicFramePr>
        <p:xfrm>
          <a:off x="1079500" y="908050"/>
          <a:ext cx="6535738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Document" r:id="rId4" imgW="5483539" imgH="2966051" progId="Word.Document.8">
                  <p:embed/>
                </p:oleObj>
              </mc:Choice>
              <mc:Fallback>
                <p:oleObj name="Document" r:id="rId4" imgW="5483539" imgH="29660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908050"/>
                        <a:ext cx="6535738" cy="339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63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072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4D0D3212-9F0B-448B-852A-EA3A0ACFBC31}" type="slidenum">
              <a:rPr kumimoji="0" lang="zh-TW" altLang="en-US" smtClean="0"/>
              <a:pPr/>
              <a:t>25</a:t>
            </a:fld>
            <a:endParaRPr kumimoji="0" lang="en-US" altLang="zh-TW" smtClean="0"/>
          </a:p>
        </p:txBody>
      </p:sp>
      <p:sp>
        <p:nvSpPr>
          <p:cNvPr id="30724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C8286F2A-999F-4BFF-AADF-2B2969FDBB05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算術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719138"/>
            <a:ext cx="6513513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491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12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EE63E1D-BA77-4257-A4C0-D7E6F86EF145}" type="slidenum">
              <a:rPr kumimoji="0" lang="zh-TW" altLang="en-US" smtClean="0"/>
              <a:pPr/>
              <a:t>26</a:t>
            </a:fld>
            <a:endParaRPr kumimoji="0" lang="en-US" altLang="zh-TW" smtClean="0"/>
          </a:p>
        </p:txBody>
      </p:sp>
      <p:sp>
        <p:nvSpPr>
          <p:cNvPr id="5125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B0E3DA3-EEBE-4F80-A910-AB08B32D8BA0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126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關係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6628"/>
              </p:ext>
            </p:extLst>
          </p:nvPr>
        </p:nvGraphicFramePr>
        <p:xfrm>
          <a:off x="1074738" y="1074738"/>
          <a:ext cx="645795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Document" r:id="rId4" imgW="5483539" imgH="2702530" progId="Word.Document.8">
                  <p:embed/>
                </p:oleObj>
              </mc:Choice>
              <mc:Fallback>
                <p:oleObj name="Document" r:id="rId4" imgW="5483539" imgH="2702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074738"/>
                        <a:ext cx="6457950" cy="32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028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174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97522210-A9A8-420B-8186-071F280A276A}" type="slidenum">
              <a:rPr kumimoji="0" lang="zh-TW" altLang="en-US" smtClean="0"/>
              <a:pPr/>
              <a:t>27</a:t>
            </a:fld>
            <a:endParaRPr kumimoji="0" lang="en-US" altLang="zh-TW" smtClean="0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0A70A70-7FA2-43F2-829B-A48F3B841EE2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關係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719138"/>
            <a:ext cx="65135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434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614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BB844116-6DED-45BD-AD3D-02D2E7102BF0}" type="slidenum">
              <a:rPr kumimoji="0" lang="zh-TW" altLang="en-US" smtClean="0"/>
              <a:pPr/>
              <a:t>28</a:t>
            </a:fld>
            <a:endParaRPr kumimoji="0" lang="en-US" altLang="zh-TW" smtClean="0"/>
          </a:p>
        </p:txBody>
      </p:sp>
      <p:sp>
        <p:nvSpPr>
          <p:cNvPr id="6149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461C2979-1B46-4133-B2DC-9D848912A000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6150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邏輯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94602"/>
              </p:ext>
            </p:extLst>
          </p:nvPr>
        </p:nvGraphicFramePr>
        <p:xfrm>
          <a:off x="1079500" y="719138"/>
          <a:ext cx="6535738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Document" r:id="rId4" imgW="5483539" imgH="1911967" progId="Word.Document.8">
                  <p:embed/>
                </p:oleObj>
              </mc:Choice>
              <mc:Fallback>
                <p:oleObj name="Document" r:id="rId4" imgW="5483539" imgH="1911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719138"/>
                        <a:ext cx="6535738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981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717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CF6C4772-B660-46D9-8817-1BA32359867C}" type="slidenum">
              <a:rPr kumimoji="0" lang="zh-TW" altLang="en-US" smtClean="0"/>
              <a:pPr/>
              <a:t>29</a:t>
            </a:fld>
            <a:endParaRPr kumimoji="0" lang="en-US" altLang="zh-TW" smtClean="0"/>
          </a:p>
        </p:txBody>
      </p:sp>
      <p:sp>
        <p:nvSpPr>
          <p:cNvPr id="7173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98A08789-CAA0-4B8A-AF46-001DE23E5132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邏輯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079500" y="719138"/>
          <a:ext cx="6481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文件" r:id="rId3" imgW="5400534" imgH="2486448" progId="Word.Document.8">
                  <p:embed/>
                </p:oleObj>
              </mc:Choice>
              <mc:Fallback>
                <p:oleObj name="文件" r:id="rId3" imgW="5400534" imgH="2486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719138"/>
                        <a:ext cx="6481763" cy="298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740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36EBB3-A80B-458C-AAA0-38E7CF414E1B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7171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1D33188-9D89-4B4E-AC87-9A3C3EAA357C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2016/10/22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781300"/>
            <a:ext cx="63246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/>
              <a:t>Ameba 8195AM</a:t>
            </a:r>
            <a:endParaRPr lang="zh-TW" altLang="en-U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819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B789160-17A8-429D-94AE-C2784BA3F258}" type="slidenum">
              <a:rPr kumimoji="0" lang="zh-TW" altLang="en-US" smtClean="0"/>
              <a:pPr/>
              <a:t>30</a:t>
            </a:fld>
            <a:endParaRPr kumimoji="0" lang="en-US" altLang="zh-TW" smtClean="0"/>
          </a:p>
        </p:txBody>
      </p:sp>
      <p:sp>
        <p:nvSpPr>
          <p:cNvPr id="8197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F19EF39-3755-47B9-B2B8-437F8D1BB637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8198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位元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31045"/>
              </p:ext>
            </p:extLst>
          </p:nvPr>
        </p:nvGraphicFramePr>
        <p:xfrm>
          <a:off x="1079500" y="719138"/>
          <a:ext cx="6535738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4" imgW="5483539" imgH="2702530" progId="Word.Document.8">
                  <p:embed/>
                </p:oleObj>
              </mc:Choice>
              <mc:Fallback>
                <p:oleObj name="Document" r:id="rId4" imgW="5483539" imgH="2702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719138"/>
                        <a:ext cx="6535738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419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922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E7DDF50-5869-47E7-B4FB-22D74AAEC682}" type="slidenum">
              <a:rPr kumimoji="0" lang="zh-TW" altLang="en-US" smtClean="0"/>
              <a:pPr/>
              <a:t>31</a:t>
            </a:fld>
            <a:endParaRPr kumimoji="0" lang="en-US" altLang="zh-TW" smtClean="0"/>
          </a:p>
        </p:txBody>
      </p:sp>
      <p:sp>
        <p:nvSpPr>
          <p:cNvPr id="9221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C5FFE2B7-8A07-41C1-882C-3B4F017D3B85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9222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位元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079500" y="719138"/>
          <a:ext cx="6513513" cy="584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文件" r:id="rId3" imgW="5428975" imgH="4873870" progId="Word.Document.8">
                  <p:embed/>
                </p:oleObj>
              </mc:Choice>
              <mc:Fallback>
                <p:oleObj name="文件" r:id="rId3" imgW="5428975" imgH="4873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719138"/>
                        <a:ext cx="6513513" cy="584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584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1024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4B134F0-2015-434C-A2E7-C535ABCCA859}" type="slidenum">
              <a:rPr kumimoji="0" lang="zh-TW" altLang="en-US" smtClean="0"/>
              <a:pPr/>
              <a:t>32</a:t>
            </a:fld>
            <a:endParaRPr kumimoji="0" lang="en-US" altLang="zh-TW" smtClean="0"/>
          </a:p>
        </p:txBody>
      </p:sp>
      <p:sp>
        <p:nvSpPr>
          <p:cNvPr id="10245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A0686F9-6D2C-4705-881A-F616A6E2E128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複合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32085"/>
              </p:ext>
            </p:extLst>
          </p:nvPr>
        </p:nvGraphicFramePr>
        <p:xfrm>
          <a:off x="1079500" y="719138"/>
          <a:ext cx="6535738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Document" r:id="rId4" imgW="5483539" imgH="3229572" progId="Word.Document.8">
                  <p:embed/>
                </p:oleObj>
              </mc:Choice>
              <mc:Fallback>
                <p:oleObj name="Document" r:id="rId4" imgW="5483539" imgH="32295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719138"/>
                        <a:ext cx="6535738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953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277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B6195CBB-427C-4C5F-BC31-DCD829F2B148}" type="slidenum">
              <a:rPr kumimoji="0" lang="zh-TW" altLang="en-US" smtClean="0"/>
              <a:pPr/>
              <a:t>33</a:t>
            </a:fld>
            <a:endParaRPr kumimoji="0" lang="en-US" altLang="zh-TW" smtClean="0"/>
          </a:p>
        </p:txBody>
      </p:sp>
      <p:sp>
        <p:nvSpPr>
          <p:cNvPr id="32772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B4C1EB8-8A99-4884-B3C2-07E2928321F1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3348038" y="21113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複合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719138"/>
            <a:ext cx="6513513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526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1126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406FAD9-3AAE-41E9-8D33-F76F96F3BD92}" type="slidenum">
              <a:rPr kumimoji="0" lang="zh-TW" altLang="en-US" smtClean="0"/>
              <a:pPr/>
              <a:t>34</a:t>
            </a:fld>
            <a:endParaRPr kumimoji="0" lang="en-US" altLang="zh-TW" smtClean="0"/>
          </a:p>
        </p:txBody>
      </p:sp>
      <p:sp>
        <p:nvSpPr>
          <p:cNvPr id="11269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835F7FB-0E68-4D8E-9617-2B325E2577F2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2987675" y="211138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運算子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的優先順序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88220"/>
              </p:ext>
            </p:extLst>
          </p:nvPr>
        </p:nvGraphicFramePr>
        <p:xfrm>
          <a:off x="1079500" y="719138"/>
          <a:ext cx="6535738" cy="56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Document" r:id="rId4" imgW="5483539" imgH="4810698" progId="Word.Document.8">
                  <p:embed/>
                </p:oleObj>
              </mc:Choice>
              <mc:Fallback>
                <p:oleObj name="Document" r:id="rId4" imgW="5483539" imgH="4810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719138"/>
                        <a:ext cx="6535738" cy="561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765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379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045BB95-CEB5-4672-883E-029DFBE30614}" type="slidenum">
              <a:rPr kumimoji="0" lang="zh-TW" altLang="en-US" smtClean="0"/>
              <a:pPr/>
              <a:t>35</a:t>
            </a:fld>
            <a:endParaRPr kumimoji="0" lang="en-US" altLang="zh-TW" smtClean="0"/>
          </a:p>
        </p:txBody>
      </p:sp>
      <p:sp>
        <p:nvSpPr>
          <p:cNvPr id="33796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0F0EAE8A-6090-4EC8-9614-806CDA8B7122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623888" y="745963"/>
            <a:ext cx="3210031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迴</a:t>
            </a:r>
            <a:r>
              <a:rPr lang="zh-TW" altLang="en-US" dirty="0"/>
              <a:t>圈控制指令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49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481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A590025-068B-4EEC-9756-2C1B70C171BB}" type="slidenum">
              <a:rPr kumimoji="0" lang="zh-TW" altLang="en-US" smtClean="0"/>
              <a:pPr/>
              <a:t>36</a:t>
            </a:fld>
            <a:endParaRPr kumimoji="0" lang="en-US" altLang="zh-TW" smtClean="0"/>
          </a:p>
        </p:txBody>
      </p:sp>
      <p:sp>
        <p:nvSpPr>
          <p:cNvPr id="34820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96810D9-6D95-4DC6-B511-8593E696D118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623888" y="745963"/>
            <a:ext cx="3210031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迴</a:t>
            </a:r>
            <a:r>
              <a:rPr lang="zh-TW" altLang="en-US" dirty="0"/>
              <a:t>圈控制指令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513513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531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584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B9B969EF-E975-4BE5-B3D8-586028FC03B3}" type="slidenum">
              <a:rPr kumimoji="0" lang="zh-TW" altLang="en-US" smtClean="0"/>
              <a:pPr/>
              <a:t>37</a:t>
            </a:fld>
            <a:endParaRPr kumimoji="0" lang="en-US" altLang="zh-TW" smtClean="0"/>
          </a:p>
        </p:txBody>
      </p:sp>
      <p:sp>
        <p:nvSpPr>
          <p:cNvPr id="35844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CF21388-CCB7-4191-9B07-A8C7D50129C0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623888" y="745963"/>
            <a:ext cx="3521013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迴</a:t>
            </a:r>
            <a:r>
              <a:rPr lang="zh-TW" altLang="en-US" dirty="0"/>
              <a:t>圈控制指令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61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686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45BA90C6-8E70-4F34-B002-7592A9AFCA75}" type="slidenum">
              <a:rPr kumimoji="0" lang="zh-TW" altLang="en-US" smtClean="0"/>
              <a:pPr/>
              <a:t>38</a:t>
            </a:fld>
            <a:endParaRPr kumimoji="0" lang="en-US" altLang="zh-TW" smtClean="0"/>
          </a:p>
        </p:txBody>
      </p:sp>
      <p:sp>
        <p:nvSpPr>
          <p:cNvPr id="36868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48A30100-6368-4901-98EA-CD27EAA90225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623888" y="745963"/>
            <a:ext cx="3521013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迴</a:t>
            </a:r>
            <a:r>
              <a:rPr lang="zh-TW" altLang="en-US" dirty="0"/>
              <a:t>圈控制指令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5135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436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789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ED9803F-6EC0-4CBA-85F0-9C70BD91C283}" type="slidenum">
              <a:rPr kumimoji="0" lang="zh-TW" altLang="en-US" smtClean="0"/>
              <a:pPr/>
              <a:t>39</a:t>
            </a:fld>
            <a:endParaRPr kumimoji="0" lang="en-US" altLang="zh-TW" smtClean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775976E-6480-40DE-AF04-4AC7E10E994F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623888" y="745963"/>
            <a:ext cx="3951323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迴</a:t>
            </a:r>
            <a:r>
              <a:rPr lang="zh-TW" altLang="en-US" dirty="0"/>
              <a:t>圈控制指令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do-while</a:t>
            </a:r>
            <a:r>
              <a:rPr lang="zh-TW" altLang="en-US" dirty="0"/>
              <a:t>迴圈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224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B891831-6DF9-44C7-9510-622148D65F8D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48131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35E8B4-AC3A-4C35-9182-D11E4241CDF2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2016/10/22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pic>
        <p:nvPicPr>
          <p:cNvPr id="47106" name="Picture 2" descr="D:\永忠研究\電子書\LASS系列\Ameba系列\綠色環境之粒子感測器\內容\空氣粒子感測裝置基本組成要素\Ameba 阿米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2000"/>
            <a:ext cx="812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177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891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5476CC9-0A6D-4BD5-8A35-CABEA703DC57}" type="slidenum">
              <a:rPr kumimoji="0" lang="zh-TW" altLang="en-US" smtClean="0"/>
              <a:pPr/>
              <a:t>40</a:t>
            </a:fld>
            <a:endParaRPr kumimoji="0" lang="en-US" altLang="zh-TW" smtClean="0"/>
          </a:p>
        </p:txBody>
      </p:sp>
      <p:sp>
        <p:nvSpPr>
          <p:cNvPr id="38916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A5780F1-7EE3-4169-A009-248671158079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8917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623888" y="745963"/>
            <a:ext cx="3951323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迴</a:t>
            </a:r>
            <a:r>
              <a:rPr lang="zh-TW" altLang="en-US" dirty="0"/>
              <a:t>圈控制指令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do-while</a:t>
            </a:r>
            <a:r>
              <a:rPr lang="zh-TW" altLang="en-US" dirty="0"/>
              <a:t>迴圈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389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5135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546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3993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10D0315-EC70-412F-A9A0-07CD6550ED35}" type="slidenum">
              <a:rPr kumimoji="0" lang="zh-TW" altLang="en-US" smtClean="0"/>
              <a:pPr/>
              <a:t>41</a:t>
            </a:fld>
            <a:endParaRPr kumimoji="0" lang="en-US" altLang="zh-TW" smtClean="0"/>
          </a:p>
        </p:txBody>
      </p:sp>
      <p:sp>
        <p:nvSpPr>
          <p:cNvPr id="39940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42DE468-CFE2-47BA-B70F-C564455C1937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623888" y="745963"/>
            <a:ext cx="3951323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迴</a:t>
            </a:r>
            <a:r>
              <a:rPr lang="zh-TW" altLang="en-US" dirty="0"/>
              <a:t>圈控制指令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do-while</a:t>
            </a:r>
            <a:r>
              <a:rPr lang="zh-TW" altLang="en-US" dirty="0"/>
              <a:t>迴圈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5135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875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096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D3E7B37-B5CD-4CA2-8D94-48DEE2E5FE44}" type="slidenum">
              <a:rPr kumimoji="0" lang="zh-TW" altLang="en-US" smtClean="0"/>
              <a:pPr/>
              <a:t>42</a:t>
            </a:fld>
            <a:endParaRPr kumimoji="0" lang="en-US" altLang="zh-TW" smtClean="0"/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44589678-9DC6-464B-A404-D562E620D1AA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623888" y="745963"/>
            <a:ext cx="3016067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if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69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198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91132D7-2518-47C5-BC05-24D38C4E6DD0}" type="slidenum">
              <a:rPr kumimoji="0" lang="zh-TW" altLang="en-US" smtClean="0"/>
              <a:pPr/>
              <a:t>43</a:t>
            </a:fld>
            <a:endParaRPr kumimoji="0" lang="en-US" altLang="zh-TW" smtClean="0"/>
          </a:p>
        </p:txBody>
      </p:sp>
      <p:sp>
        <p:nvSpPr>
          <p:cNvPr id="41988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0BCFC1C-EE9B-4765-A46D-D946AD5BF2AE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1989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623888" y="745963"/>
            <a:ext cx="3016067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if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19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513513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501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301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C62F1C8-D178-484D-8750-0C069F3F8EFB}" type="slidenum">
              <a:rPr kumimoji="0" lang="zh-TW" altLang="en-US" smtClean="0"/>
              <a:pPr/>
              <a:t>44</a:t>
            </a:fld>
            <a:endParaRPr kumimoji="0" lang="en-US" altLang="zh-TW" smtClean="0"/>
          </a:p>
        </p:txBody>
      </p:sp>
      <p:sp>
        <p:nvSpPr>
          <p:cNvPr id="43012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125E400-08C6-4267-85B2-F8952149B40B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3013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623888" y="745963"/>
            <a:ext cx="3634954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if-else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30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403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7448251-EB62-4762-BCD7-5B742D3DE388}" type="slidenum">
              <a:rPr kumimoji="0" lang="zh-TW" altLang="en-US" smtClean="0"/>
              <a:pPr/>
              <a:t>45</a:t>
            </a:fld>
            <a:endParaRPr kumimoji="0" lang="en-US" altLang="zh-TW" smtClean="0"/>
          </a:p>
        </p:txBody>
      </p:sp>
      <p:sp>
        <p:nvSpPr>
          <p:cNvPr id="44036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BDAFAAC4-A62A-4EAB-9788-0A7C4B1056D7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623888" y="745963"/>
            <a:ext cx="3634954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if-else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513513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79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505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2229E59-8AB1-451A-A47D-34566BB5B481}" type="slidenum">
              <a:rPr kumimoji="0" lang="zh-TW" altLang="en-US" smtClean="0"/>
              <a:pPr/>
              <a:t>46</a:t>
            </a:fld>
            <a:endParaRPr kumimoji="0" lang="en-US" altLang="zh-TW" smtClean="0"/>
          </a:p>
        </p:txBody>
      </p:sp>
      <p:sp>
        <p:nvSpPr>
          <p:cNvPr id="45060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910805A-1E93-4672-8BB7-651ABE770F45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623888" y="745963"/>
            <a:ext cx="4147915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zh-TW" altLang="en-US" dirty="0"/>
              <a:t>巢狀</a:t>
            </a:r>
            <a:r>
              <a:rPr lang="en-US" altLang="zh-TW" dirty="0"/>
              <a:t>if-else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881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608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A80F679-F04A-41EA-8217-953C57BF22AB}" type="slidenum">
              <a:rPr kumimoji="0" lang="zh-TW" altLang="en-US" smtClean="0"/>
              <a:pPr/>
              <a:t>47</a:t>
            </a:fld>
            <a:endParaRPr kumimoji="0" lang="en-US" altLang="zh-TW" smtClean="0"/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D51ADCA-A1BD-47DE-9E08-E66BF2D696D1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6085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623888" y="745963"/>
            <a:ext cx="4147915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zh-TW" altLang="en-US" dirty="0"/>
              <a:t>巢狀</a:t>
            </a:r>
            <a:r>
              <a:rPr lang="en-US" altLang="zh-TW" dirty="0"/>
              <a:t>if-else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60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39020"/>
            <a:ext cx="6513513" cy="63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838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710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03BB935-1EF3-45FE-8AD6-DCD60E6C3883}" type="slidenum">
              <a:rPr kumimoji="0" lang="zh-TW" altLang="en-US" smtClean="0"/>
              <a:pPr/>
              <a:t>48</a:t>
            </a:fld>
            <a:endParaRPr kumimoji="0" lang="en-US" altLang="zh-TW" smtClean="0"/>
          </a:p>
        </p:txBody>
      </p:sp>
      <p:sp>
        <p:nvSpPr>
          <p:cNvPr id="47108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9C227069-EDF2-46A4-A7B2-35147A92F3B1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7109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623888" y="745963"/>
            <a:ext cx="3912274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if-else-if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71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5672138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73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813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20CB45C-4E79-4C05-94F7-DAABE0B60008}" type="slidenum">
              <a:rPr kumimoji="0" lang="zh-TW" altLang="en-US" smtClean="0"/>
              <a:pPr/>
              <a:t>49</a:t>
            </a:fld>
            <a:endParaRPr kumimoji="0" lang="en-US" altLang="zh-TW" smtClean="0"/>
          </a:p>
        </p:txBody>
      </p:sp>
      <p:sp>
        <p:nvSpPr>
          <p:cNvPr id="48132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86BD331-1C44-45B2-82AD-E1461331688A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8133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623888" y="745963"/>
            <a:ext cx="3912274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if-else-if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81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15206"/>
            <a:ext cx="64817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06" y="5457640"/>
            <a:ext cx="65135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01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4711D9-3A14-4E54-AE28-C1C7ADAEAD13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47107" name="日期版面配置區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21B181-E71B-43D0-97F5-4CB3CAA67AEA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2016/10/22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781300"/>
            <a:ext cx="63246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Arduino </a:t>
            </a:r>
            <a:r>
              <a:rPr lang="zh-TW" altLang="en-US" b="1" dirty="0" smtClean="0">
                <a:solidFill>
                  <a:schemeClr val="accent5">
                    <a:lumMod val="50000"/>
                  </a:schemeClr>
                </a:solidFill>
              </a:rPr>
              <a:t>程式介紹</a:t>
            </a:r>
          </a:p>
        </p:txBody>
      </p:sp>
    </p:spTree>
    <p:extLst>
      <p:ext uri="{BB962C8B-B14F-4D97-AF65-F5344CB8AC3E}">
        <p14:creationId xmlns:p14="http://schemas.microsoft.com/office/powerpoint/2010/main" val="1082074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4915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2CC9AC3-4FD3-49D5-8C4D-DFCCB00DBEE6}" type="slidenum">
              <a:rPr kumimoji="0" lang="zh-TW" altLang="en-US" smtClean="0"/>
              <a:pPr/>
              <a:t>50</a:t>
            </a:fld>
            <a:endParaRPr kumimoji="0" lang="en-US" altLang="zh-TW" smtClean="0"/>
          </a:p>
        </p:txBody>
      </p:sp>
      <p:sp>
        <p:nvSpPr>
          <p:cNvPr id="49156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95A3091-D8DD-495B-9154-9F944C9DA77F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49157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623888" y="745963"/>
            <a:ext cx="4354575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switch-case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4915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293813"/>
            <a:ext cx="648176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625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017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81CC7DA-6D40-474D-8D75-E8238D41BE92}" type="slidenum">
              <a:rPr kumimoji="0" lang="zh-TW" altLang="en-US" smtClean="0"/>
              <a:pPr/>
              <a:t>51</a:t>
            </a:fld>
            <a:endParaRPr kumimoji="0" lang="en-US" altLang="zh-TW" smtClean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8C7A5F1-8ED9-4D09-A067-98C42F25F314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623888" y="745963"/>
            <a:ext cx="4354575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switch-case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501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15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120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6F1305F6-FBB0-43F9-96D2-9D1C827C47E4}" type="slidenum">
              <a:rPr kumimoji="0" lang="zh-TW" altLang="en-US" smtClean="0"/>
              <a:pPr/>
              <a:t>52</a:t>
            </a:fld>
            <a:endParaRPr kumimoji="0" lang="en-US" altLang="zh-TW" smtClean="0"/>
          </a:p>
        </p:txBody>
      </p:sp>
      <p:sp>
        <p:nvSpPr>
          <p:cNvPr id="51204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72D44D33-6EF2-475D-8D7F-2317BA65F343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1205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623888" y="745963"/>
            <a:ext cx="4354575" cy="7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switch-case</a:t>
            </a:r>
            <a:r>
              <a:rPr lang="zh-TW" altLang="en-US" dirty="0"/>
              <a:t>敘述</a:t>
            </a:r>
          </a:p>
          <a:p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512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18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222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2DBEBA1-22E8-4126-AA54-465E97964812}" type="slidenum">
              <a:rPr kumimoji="0" lang="zh-TW" altLang="en-US" smtClean="0"/>
              <a:pPr/>
              <a:t>53</a:t>
            </a:fld>
            <a:endParaRPr kumimoji="0" lang="en-US" altLang="zh-TW" smtClean="0"/>
          </a:p>
        </p:txBody>
      </p:sp>
      <p:sp>
        <p:nvSpPr>
          <p:cNvPr id="52228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DC70728C-9A52-4F03-B62C-93039915785B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2229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623888" y="652816"/>
            <a:ext cx="4354575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條件</a:t>
            </a:r>
            <a:r>
              <a:rPr lang="zh-TW" altLang="en-US" dirty="0"/>
              <a:t>控制指令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/>
              <a:t>switch-case</a:t>
            </a:r>
            <a:r>
              <a:rPr lang="zh-TW" altLang="en-US" dirty="0"/>
              <a:t>敘述</a:t>
            </a: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522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75972"/>
            <a:ext cx="542925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947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325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3932405B-AAB8-4A5E-BA7B-290DA6D4DF9D}" type="slidenum">
              <a:rPr kumimoji="0" lang="zh-TW" altLang="en-US" smtClean="0"/>
              <a:pPr/>
              <a:t>54</a:t>
            </a:fld>
            <a:endParaRPr kumimoji="0" lang="en-US" altLang="zh-TW" smtClean="0"/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2A882F4-9EBF-4DF0-955D-CB71A0DAF1C0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2855913" y="211138"/>
            <a:ext cx="2813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Arduino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程式流程控制</a:t>
            </a:r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623888" y="748066"/>
            <a:ext cx="3684520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無條件</a:t>
            </a:r>
            <a:r>
              <a:rPr lang="zh-TW" altLang="en-US" dirty="0"/>
              <a:t>跳躍指令</a:t>
            </a:r>
            <a:r>
              <a:rPr lang="en-US" altLang="zh-TW" dirty="0">
                <a:latin typeface="Arial" charset="0"/>
              </a:rPr>
              <a:t>—</a:t>
            </a:r>
            <a:r>
              <a:rPr lang="en-US" altLang="zh-TW" dirty="0" err="1"/>
              <a:t>goto</a:t>
            </a:r>
            <a:r>
              <a:rPr lang="zh-TW" altLang="en-US" dirty="0"/>
              <a:t>敘述</a:t>
            </a: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532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3002"/>
            <a:ext cx="6513513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199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427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07AEA686-9DF7-4ACB-AE54-60E9429A40A0}" type="slidenum">
              <a:rPr kumimoji="0" lang="zh-TW" altLang="en-US" smtClean="0"/>
              <a:pPr/>
              <a:t>55</a:t>
            </a:fld>
            <a:endParaRPr kumimoji="0" lang="en-US" altLang="zh-TW" smtClean="0"/>
          </a:p>
        </p:txBody>
      </p:sp>
      <p:sp>
        <p:nvSpPr>
          <p:cNvPr id="54276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CBCB7DD-37BC-4920-9F7D-1011E52D4735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4277" name="Text Box 2"/>
          <p:cNvSpPr txBox="1">
            <a:spLocks noChangeArrowheads="1"/>
          </p:cNvSpPr>
          <p:nvPr/>
        </p:nvSpPr>
        <p:spPr bwMode="auto">
          <a:xfrm>
            <a:off x="3130550" y="211138"/>
            <a:ext cx="2052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函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式</a:t>
            </a:r>
            <a:r>
              <a:rPr lang="en-US" altLang="zh-TW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(function)</a:t>
            </a:r>
            <a:endParaRPr lang="zh-TW" altLang="en-US" b="1" dirty="0">
              <a:solidFill>
                <a:srgbClr val="0033CC"/>
              </a:solidFill>
              <a:latin typeface="Arial Black" pitchFamily="34" charset="0"/>
              <a:ea typeface="GungsuhChe" pitchFamily="49" charset="-127"/>
            </a:endParaRPr>
          </a:p>
        </p:txBody>
      </p:sp>
      <p:sp>
        <p:nvSpPr>
          <p:cNvPr id="54278" name="Rectangle 3"/>
          <p:cNvSpPr>
            <a:spLocks noChangeArrowheads="1"/>
          </p:cNvSpPr>
          <p:nvPr/>
        </p:nvSpPr>
        <p:spPr bwMode="auto">
          <a:xfrm>
            <a:off x="623888" y="719491"/>
            <a:ext cx="1573364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函</a:t>
            </a:r>
            <a:r>
              <a:rPr lang="zh-TW" altLang="en-US" dirty="0"/>
              <a:t>式原型</a:t>
            </a: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542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196975"/>
            <a:ext cx="6481763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2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529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6E3DF3B-098C-445C-92D2-483357E25310}" type="slidenum">
              <a:rPr kumimoji="0" lang="zh-TW" altLang="en-US" smtClean="0"/>
              <a:pPr/>
              <a:t>56</a:t>
            </a:fld>
            <a:endParaRPr kumimoji="0" lang="en-US" altLang="zh-TW" smtClean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551CF0F-84BE-46BE-A31F-F0C820679171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3130550" y="211138"/>
            <a:ext cx="2052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函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式</a:t>
            </a:r>
            <a:r>
              <a:rPr lang="en-US" altLang="zh-TW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(function)</a:t>
            </a:r>
            <a:endParaRPr lang="zh-TW" altLang="en-US" b="1" dirty="0">
              <a:solidFill>
                <a:srgbClr val="0033CC"/>
              </a:solidFill>
              <a:latin typeface="Arial Black" pitchFamily="34" charset="0"/>
              <a:ea typeface="GungsuhChe" pitchFamily="49" charset="-127"/>
            </a:endParaRPr>
          </a:p>
        </p:txBody>
      </p:sp>
      <p:sp>
        <p:nvSpPr>
          <p:cNvPr id="55302" name="Rectangle 3"/>
          <p:cNvSpPr>
            <a:spLocks noChangeArrowheads="1"/>
          </p:cNvSpPr>
          <p:nvPr/>
        </p:nvSpPr>
        <p:spPr bwMode="auto">
          <a:xfrm>
            <a:off x="623888" y="719491"/>
            <a:ext cx="1573364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函</a:t>
            </a:r>
            <a:r>
              <a:rPr lang="zh-TW" altLang="en-US" dirty="0"/>
              <a:t>式原型</a:t>
            </a: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553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989013"/>
            <a:ext cx="651351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177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632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A1EB554-B655-45B0-9288-20212162989E}" type="slidenum">
              <a:rPr kumimoji="0" lang="zh-TW" altLang="en-US" smtClean="0"/>
              <a:pPr/>
              <a:t>57</a:t>
            </a:fld>
            <a:endParaRPr kumimoji="0" lang="en-US" altLang="zh-TW" smtClean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AD34B39-758D-4502-9BE9-BAD92C996EEE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6325" name="Text Box 2"/>
          <p:cNvSpPr txBox="1">
            <a:spLocks noChangeArrowheads="1"/>
          </p:cNvSpPr>
          <p:nvPr/>
        </p:nvSpPr>
        <p:spPr bwMode="auto">
          <a:xfrm>
            <a:off x="3419475" y="211138"/>
            <a:ext cx="1639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陣列</a:t>
            </a:r>
            <a:r>
              <a:rPr lang="en-US" altLang="zh-TW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(array)</a:t>
            </a:r>
          </a:p>
        </p:txBody>
      </p:sp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6481763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880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734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A05BC745-B430-4067-845D-918F0374D250}" type="slidenum">
              <a:rPr kumimoji="0" lang="zh-TW" altLang="en-US" smtClean="0"/>
              <a:pPr/>
              <a:t>58</a:t>
            </a:fld>
            <a:endParaRPr kumimoji="0" lang="en-US" altLang="zh-TW" smtClean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26698C19-8008-4A24-B08A-05ABF29C80BA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419475" y="211138"/>
            <a:ext cx="1639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陣列</a:t>
            </a:r>
            <a:r>
              <a:rPr lang="en-US" altLang="zh-TW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(array)</a:t>
            </a:r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623888" y="719491"/>
            <a:ext cx="1573364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一</a:t>
            </a:r>
            <a:r>
              <a:rPr lang="zh-TW" altLang="en-US" dirty="0"/>
              <a:t>維陣列</a:t>
            </a: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196975"/>
            <a:ext cx="6513513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74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837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C9F07D2-9256-42B3-BE5C-2F996EE00721}" type="slidenum">
              <a:rPr kumimoji="0" lang="zh-TW" altLang="en-US" smtClean="0"/>
              <a:pPr/>
              <a:t>59</a:t>
            </a:fld>
            <a:endParaRPr kumimoji="0" lang="en-US" altLang="zh-TW" smtClean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EE020F3B-34FC-430F-BDF2-769CA56D26D9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8373" name="Text Box 2"/>
          <p:cNvSpPr txBox="1">
            <a:spLocks noChangeArrowheads="1"/>
          </p:cNvSpPr>
          <p:nvPr/>
        </p:nvSpPr>
        <p:spPr bwMode="auto">
          <a:xfrm>
            <a:off x="3419475" y="211138"/>
            <a:ext cx="1639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陣列</a:t>
            </a:r>
            <a:r>
              <a:rPr lang="en-US" altLang="zh-TW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(array)</a:t>
            </a:r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623888" y="719491"/>
            <a:ext cx="1573364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二</a:t>
            </a:r>
            <a:r>
              <a:rPr lang="zh-TW" altLang="en-US" dirty="0"/>
              <a:t>維陣列</a:t>
            </a: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583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44524"/>
            <a:ext cx="6513513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373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893FC4-6197-43AE-9E2E-DFC9AE70A91A}" type="slidenum">
              <a:rPr kumimoji="0" lang="en-US" altLang="zh-TW" sz="1200">
                <a:latin typeface="Arial Black" pitchFamily="34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20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52227" name="日期版面配置區 5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1F51B7-98D3-4E2F-9500-91BCD59AED60}" type="datetime1">
              <a:rPr kumimoji="0" lang="zh-TW" altLang="en-US" sz="12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2016/10/22</a:t>
            </a:fld>
            <a:endParaRPr kumimoji="0" lang="en-US" altLang="zh-TW" sz="1200">
              <a:latin typeface="Arial" charset="0"/>
              <a:ea typeface="新細明體" pitchFamily="18" charset="-12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781300"/>
            <a:ext cx="6985000" cy="1371600"/>
          </a:xfrm>
        </p:spPr>
        <p:txBody>
          <a:bodyPr/>
          <a:lstStyle/>
          <a:p>
            <a:pPr marL="742950" indent="-742950" algn="ctr"/>
            <a:r>
              <a:rPr lang="en-US" altLang="zh-TW" dirty="0" smtClean="0"/>
              <a:t>Arduino</a:t>
            </a:r>
            <a:r>
              <a:rPr lang="zh-TW" altLang="en-US" dirty="0" smtClean="0"/>
              <a:t> </a:t>
            </a:r>
            <a:r>
              <a:rPr lang="zh-TW" altLang="en-US" dirty="0"/>
              <a:t>程式架構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47797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5939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83CA43D3-1560-4C7C-85DE-C61689593F83}" type="slidenum">
              <a:rPr kumimoji="0" lang="zh-TW" altLang="en-US" smtClean="0"/>
              <a:pPr/>
              <a:t>60</a:t>
            </a:fld>
            <a:endParaRPr kumimoji="0" lang="en-US" altLang="zh-TW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FC8B70F8-8278-456F-8C39-50F6F070732B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3419475" y="211138"/>
            <a:ext cx="1639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陣列</a:t>
            </a:r>
            <a:r>
              <a:rPr lang="en-US" altLang="zh-TW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(array)</a:t>
            </a: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623888" y="719491"/>
            <a:ext cx="2086325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dirty="0" smtClean="0"/>
              <a:t>以</a:t>
            </a:r>
            <a:r>
              <a:rPr lang="zh-TW" altLang="en-US" dirty="0"/>
              <a:t>陣列傳引數</a:t>
            </a:r>
            <a:endParaRPr lang="zh-TW" altLang="en-US" sz="2400" dirty="0">
              <a:latin typeface="Times New Roman" pitchFamily="18" charset="0"/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3289300" y="811213"/>
            <a:ext cx="50403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itchFamily="2" charset="2"/>
              <a:buChar char="p"/>
            </a:pPr>
            <a:r>
              <a:rPr lang="zh-TW" altLang="en-US" sz="1400">
                <a:solidFill>
                  <a:srgbClr val="000000"/>
                </a:solidFill>
              </a:rPr>
              <a:t>當傳遞陣列給函式時，並不會將此陣列複製一份給函式，只是傳遞陣列的位址給函式，函式再利用這個位址與註標去存取原來在主函式中的陣列。</a:t>
            </a:r>
          </a:p>
        </p:txBody>
      </p:sp>
      <p:pic>
        <p:nvPicPr>
          <p:cNvPr id="594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1069"/>
            <a:ext cx="6513513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259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6041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15F44334-6F46-43CA-8E7E-6E80AF52EA49}" type="slidenum">
              <a:rPr kumimoji="0" lang="zh-TW" altLang="en-US" smtClean="0"/>
              <a:pPr/>
              <a:t>61</a:t>
            </a:fld>
            <a:endParaRPr kumimoji="0" lang="en-US" altLang="zh-TW" smtClean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58001F45-3D2E-481A-915C-76F36A3CBDAF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60421" name="Text Box 2"/>
          <p:cNvSpPr txBox="1">
            <a:spLocks noChangeArrowheads="1"/>
          </p:cNvSpPr>
          <p:nvPr/>
        </p:nvSpPr>
        <p:spPr bwMode="auto">
          <a:xfrm>
            <a:off x="3563938" y="2111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前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置命令</a:t>
            </a:r>
            <a:endParaRPr lang="en-US" altLang="zh-TW" b="1" dirty="0">
              <a:solidFill>
                <a:srgbClr val="0033CC"/>
              </a:solidFill>
              <a:latin typeface="Arial Black" pitchFamily="34" charset="0"/>
              <a:ea typeface="GungsuhChe" pitchFamily="49" charset="-127"/>
            </a:endParaRPr>
          </a:p>
        </p:txBody>
      </p:sp>
      <p:sp>
        <p:nvSpPr>
          <p:cNvPr id="60422" name="Rectangle 3"/>
          <p:cNvSpPr>
            <a:spLocks noChangeArrowheads="1"/>
          </p:cNvSpPr>
          <p:nvPr/>
        </p:nvSpPr>
        <p:spPr bwMode="auto">
          <a:xfrm>
            <a:off x="623888" y="719491"/>
            <a:ext cx="2693864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#</a:t>
            </a:r>
            <a:r>
              <a:rPr lang="en-US" altLang="zh-TW" dirty="0"/>
              <a:t>include</a:t>
            </a:r>
            <a:r>
              <a:rPr lang="zh-TW" altLang="en-US" dirty="0"/>
              <a:t>前置命令</a:t>
            </a: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5400675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644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頁尾版面配置區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r>
              <a:rPr kumimoji="0" lang="zh-TW" altLang="en-US" dirty="0" smtClean="0"/>
              <a:t>Arduino語言基礎</a:t>
            </a:r>
            <a:endParaRPr kumimoji="0" lang="en-US" altLang="zh-TW" dirty="0" smtClean="0"/>
          </a:p>
        </p:txBody>
      </p:sp>
      <p:sp>
        <p:nvSpPr>
          <p:cNvPr id="6144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943FAC62-5BE8-49E0-A361-2D68BC575CC5}" type="slidenum">
              <a:rPr kumimoji="0" lang="zh-TW" altLang="en-US" smtClean="0"/>
              <a:pPr/>
              <a:t>62</a:t>
            </a:fld>
            <a:endParaRPr kumimoji="0" lang="en-US" altLang="zh-TW" smtClean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fld id="{02A0BE45-112E-443F-B62F-43C51878BB42}" type="datetime1">
              <a:rPr kumimoji="0" lang="zh-TW" altLang="en-US" smtClean="0"/>
              <a:pPr/>
              <a:t>2016/10/22</a:t>
            </a:fld>
            <a:endParaRPr kumimoji="0" lang="en-US" altLang="zh-TW" smtClean="0"/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3563938" y="2111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前</a:t>
            </a:r>
            <a:r>
              <a:rPr lang="zh-TW" altLang="en-US" b="1" dirty="0">
                <a:solidFill>
                  <a:srgbClr val="0033CC"/>
                </a:solidFill>
                <a:latin typeface="Arial Black" pitchFamily="34" charset="0"/>
                <a:ea typeface="GungsuhChe" pitchFamily="49" charset="-127"/>
              </a:rPr>
              <a:t>置命令</a:t>
            </a:r>
            <a:endParaRPr lang="en-US" altLang="zh-TW" b="1" dirty="0">
              <a:solidFill>
                <a:srgbClr val="0033CC"/>
              </a:solidFill>
              <a:latin typeface="Arial Black" pitchFamily="34" charset="0"/>
              <a:ea typeface="GungsuhChe" pitchFamily="49" charset="-127"/>
            </a:endParaRPr>
          </a:p>
        </p:txBody>
      </p:sp>
      <p:sp>
        <p:nvSpPr>
          <p:cNvPr id="61446" name="Rectangle 3"/>
          <p:cNvSpPr>
            <a:spLocks noChangeArrowheads="1"/>
          </p:cNvSpPr>
          <p:nvPr/>
        </p:nvSpPr>
        <p:spPr bwMode="auto">
          <a:xfrm>
            <a:off x="623888" y="719491"/>
            <a:ext cx="2570432" cy="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0708" tIns="76176" bIns="3808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#</a:t>
            </a:r>
            <a:r>
              <a:rPr lang="en-US" altLang="zh-TW" dirty="0"/>
              <a:t>define</a:t>
            </a:r>
            <a:r>
              <a:rPr lang="zh-TW" altLang="en-US" dirty="0"/>
              <a:t>前置命令</a:t>
            </a: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258888"/>
            <a:ext cx="6513513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121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A45C09-253E-4F64-AEE7-A9CA1EA8D13D}" type="slidenum">
              <a:rPr kumimoji="0" lang="en-US" altLang="zh-TW" sz="1200" smtClean="0">
                <a:latin typeface="Arial Black" pitchFamily="34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TW" sz="1200" smtClean="0">
              <a:latin typeface="Arial Black" pitchFamily="34" charset="0"/>
              <a:ea typeface="新細明體" pitchFamily="18" charset="-120"/>
            </a:endParaRPr>
          </a:p>
        </p:txBody>
      </p:sp>
      <p:sp>
        <p:nvSpPr>
          <p:cNvPr id="129027" name="日期版面配置區 6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13FF84-ADBA-48D0-9535-44653F0C1D77}" type="datetime1">
              <a:rPr kumimoji="0" lang="zh-TW" altLang="en-US" sz="1200" smtClean="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2016/10/22</a:t>
            </a:fld>
            <a:endParaRPr kumimoji="0" lang="en-US" altLang="zh-TW" sz="12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defRPr/>
            </a:pP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Q  &amp;  A</a:t>
            </a:r>
            <a:endParaRPr lang="zh-TW" altLang="zh-TW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27313" y="3068638"/>
            <a:ext cx="4038600" cy="19446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3600" smtClean="0">
                <a:solidFill>
                  <a:srgbClr val="0070C0"/>
                </a:solidFill>
                <a:latin typeface="標楷體" pitchFamily="65" charset="-120"/>
              </a:rPr>
              <a:t>感謝聆聽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3600" smtClean="0">
                <a:solidFill>
                  <a:srgbClr val="0070C0"/>
                </a:solidFill>
                <a:latin typeface="標楷體" pitchFamily="65" charset="-120"/>
              </a:rPr>
              <a:t>恭請指教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TW" sz="4000" smtClean="0">
              <a:latin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32120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0"/>
          </a:xfrm>
        </p:spPr>
        <p:txBody>
          <a:bodyPr/>
          <a:lstStyle/>
          <a:p>
            <a:pPr algn="ctr"/>
            <a:r>
              <a:rPr lang="en-US" altLang="zh-TW" sz="6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Arduino</a:t>
            </a:r>
            <a:r>
              <a:rPr lang="zh-TW" altLang="en-US" sz="60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程式的介面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8575"/>
            <a:ext cx="4114800" cy="49371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00313" y="1785938"/>
            <a:ext cx="1285875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5" name="直線單箭頭接點 4"/>
          <p:cNvCxnSpPr>
            <a:stCxn id="4" idx="1"/>
          </p:cNvCxnSpPr>
          <p:nvPr/>
        </p:nvCxnSpPr>
        <p:spPr>
          <a:xfrm rot="10800000" flipV="1">
            <a:off x="1571625" y="1963738"/>
            <a:ext cx="928688" cy="107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文字方塊 7"/>
          <p:cNvSpPr txBox="1">
            <a:spLocks noChangeArrowheads="1"/>
          </p:cNvSpPr>
          <p:nvPr/>
        </p:nvSpPr>
        <p:spPr bwMode="auto">
          <a:xfrm>
            <a:off x="709613" y="1787525"/>
            <a:ext cx="862012" cy="17843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400">
                <a:latin typeface="標楷體" pitchFamily="65" charset="-120"/>
                <a:ea typeface="標楷體" pitchFamily="65" charset="-120"/>
              </a:rPr>
              <a:t>功能表</a:t>
            </a:r>
          </a:p>
        </p:txBody>
      </p:sp>
    </p:spTree>
    <p:extLst>
      <p:ext uri="{BB962C8B-B14F-4D97-AF65-F5344CB8AC3E}">
        <p14:creationId xmlns:p14="http://schemas.microsoft.com/office/powerpoint/2010/main" val="3983781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14563"/>
            <a:ext cx="7599362" cy="1428750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071563" y="3214688"/>
            <a:ext cx="357187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00188" y="3214688"/>
            <a:ext cx="357187" cy="428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28813" y="3214688"/>
            <a:ext cx="357187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57438" y="3214688"/>
            <a:ext cx="347662" cy="428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86063" y="3214688"/>
            <a:ext cx="357187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344" name="文字方塊 17"/>
          <p:cNvSpPr txBox="1">
            <a:spLocks noChangeArrowheads="1"/>
          </p:cNvSpPr>
          <p:nvPr/>
        </p:nvSpPr>
        <p:spPr bwMode="auto">
          <a:xfrm>
            <a:off x="0" y="4197350"/>
            <a:ext cx="3929063" cy="14462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同等於</a:t>
            </a:r>
            <a:r>
              <a:rPr kumimoji="0" lang="en-US" altLang="zh-TW" sz="4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kumimoji="0" lang="zh-TW" altLang="en-US" sz="4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語言的</a:t>
            </a:r>
            <a:r>
              <a:rPr kumimoji="0" lang="en-US" altLang="zh-TW" sz="4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Rebuild All</a:t>
            </a:r>
          </a:p>
        </p:txBody>
      </p:sp>
      <p:cxnSp>
        <p:nvCxnSpPr>
          <p:cNvPr id="21" name="直線單箭頭接點 20"/>
          <p:cNvCxnSpPr>
            <a:stCxn id="7" idx="0"/>
          </p:cNvCxnSpPr>
          <p:nvPr/>
        </p:nvCxnSpPr>
        <p:spPr>
          <a:xfrm rot="5400000" flipH="1" flipV="1">
            <a:off x="910431" y="2410620"/>
            <a:ext cx="1571625" cy="3651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文字方塊 23"/>
          <p:cNvSpPr txBox="1">
            <a:spLocks noChangeArrowheads="1"/>
          </p:cNvSpPr>
          <p:nvPr/>
        </p:nvSpPr>
        <p:spPr bwMode="auto">
          <a:xfrm>
            <a:off x="214313" y="285750"/>
            <a:ext cx="3570287" cy="144621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將程式燒入到</a:t>
            </a:r>
            <a:endParaRPr kumimoji="0" lang="en-US" altLang="zh-TW" sz="44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kumimoji="0" lang="en-US" altLang="zh-TW" sz="44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Arduino</a:t>
            </a:r>
            <a:endParaRPr kumimoji="0" lang="zh-TW" altLang="en-US" sz="44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347" name="文字方塊 28"/>
          <p:cNvSpPr txBox="1">
            <a:spLocks noChangeArrowheads="1"/>
          </p:cNvSpPr>
          <p:nvPr/>
        </p:nvSpPr>
        <p:spPr bwMode="auto">
          <a:xfrm>
            <a:off x="4049713" y="5078413"/>
            <a:ext cx="2236787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000">
                <a:latin typeface="標楷體" pitchFamily="65" charset="-120"/>
                <a:ea typeface="標楷體" pitchFamily="65" charset="-120"/>
              </a:rPr>
              <a:t>開新檔案</a:t>
            </a:r>
          </a:p>
        </p:txBody>
      </p:sp>
      <p:cxnSp>
        <p:nvCxnSpPr>
          <p:cNvPr id="31" name="直線單箭頭接點 30"/>
          <p:cNvCxnSpPr>
            <a:stCxn id="9" idx="0"/>
            <a:endCxn id="14349" idx="2"/>
          </p:cNvCxnSpPr>
          <p:nvPr/>
        </p:nvCxnSpPr>
        <p:spPr>
          <a:xfrm rot="5400000" flipH="1" flipV="1">
            <a:off x="2940844" y="661194"/>
            <a:ext cx="2143125" cy="296386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文字方塊 32"/>
          <p:cNvSpPr txBox="1">
            <a:spLocks noChangeArrowheads="1"/>
          </p:cNvSpPr>
          <p:nvPr/>
        </p:nvSpPr>
        <p:spPr bwMode="auto">
          <a:xfrm>
            <a:off x="4273550" y="301625"/>
            <a:ext cx="2441575" cy="76993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400">
                <a:latin typeface="標楷體" pitchFamily="65" charset="-120"/>
                <a:ea typeface="標楷體" pitchFamily="65" charset="-120"/>
              </a:rPr>
              <a:t>開啟舊檔</a:t>
            </a:r>
          </a:p>
        </p:txBody>
      </p:sp>
      <p:sp>
        <p:nvSpPr>
          <p:cNvPr id="14350" name="文字方塊 36"/>
          <p:cNvSpPr txBox="1">
            <a:spLocks noChangeArrowheads="1"/>
          </p:cNvSpPr>
          <p:nvPr/>
        </p:nvSpPr>
        <p:spPr bwMode="auto">
          <a:xfrm>
            <a:off x="6429375" y="4714875"/>
            <a:ext cx="2108200" cy="13239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000">
                <a:latin typeface="標楷體" pitchFamily="65" charset="-120"/>
                <a:ea typeface="標楷體" pitchFamily="65" charset="-120"/>
              </a:rPr>
              <a:t>儲存檔案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858125" y="3214688"/>
            <a:ext cx="357188" cy="428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352" name="文字方塊 45"/>
          <p:cNvSpPr txBox="1">
            <a:spLocks noChangeArrowheads="1"/>
          </p:cNvSpPr>
          <p:nvPr/>
        </p:nvSpPr>
        <p:spPr bwMode="auto">
          <a:xfrm>
            <a:off x="7072313" y="285750"/>
            <a:ext cx="1878012" cy="76993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400">
                <a:latin typeface="標楷體" pitchFamily="65" charset="-120"/>
                <a:ea typeface="標楷體" pitchFamily="65" charset="-120"/>
              </a:rPr>
              <a:t>回傳值</a:t>
            </a:r>
          </a:p>
        </p:txBody>
      </p:sp>
      <p:cxnSp>
        <p:nvCxnSpPr>
          <p:cNvPr id="48" name="直線單箭頭接點 47"/>
          <p:cNvCxnSpPr>
            <a:stCxn id="44" idx="0"/>
            <a:endCxn id="14352" idx="2"/>
          </p:cNvCxnSpPr>
          <p:nvPr/>
        </p:nvCxnSpPr>
        <p:spPr>
          <a:xfrm rot="16200000" flipV="1">
            <a:off x="6944519" y="2121694"/>
            <a:ext cx="2159000" cy="269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/>
          <p:nvPr/>
        </p:nvCxnSpPr>
        <p:spPr>
          <a:xfrm rot="16200000" flipH="1">
            <a:off x="1231901" y="3697287"/>
            <a:ext cx="500062" cy="39211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圖案 57"/>
          <p:cNvCxnSpPr>
            <a:stCxn id="8" idx="2"/>
            <a:endCxn id="14347" idx="0"/>
          </p:cNvCxnSpPr>
          <p:nvPr/>
        </p:nvCxnSpPr>
        <p:spPr>
          <a:xfrm rot="16200000" flipH="1">
            <a:off x="2920207" y="2829719"/>
            <a:ext cx="1435100" cy="3062287"/>
          </a:xfrm>
          <a:prstGeom prst="bentConnector3">
            <a:avLst>
              <a:gd name="adj1" fmla="val 22845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6" name="群組 79"/>
          <p:cNvGrpSpPr>
            <a:grpSpLocks/>
          </p:cNvGrpSpPr>
          <p:nvPr/>
        </p:nvGrpSpPr>
        <p:grpSpPr bwMode="auto">
          <a:xfrm>
            <a:off x="3143250" y="3429000"/>
            <a:ext cx="4214813" cy="1287463"/>
            <a:chOff x="3143240" y="3429000"/>
            <a:chExt cx="4214842" cy="1286678"/>
          </a:xfrm>
        </p:grpSpPr>
        <p:cxnSp>
          <p:nvCxnSpPr>
            <p:cNvPr id="72" name="直線接點 71"/>
            <p:cNvCxnSpPr>
              <a:stCxn id="10" idx="3"/>
            </p:cNvCxnSpPr>
            <p:nvPr/>
          </p:nvCxnSpPr>
          <p:spPr>
            <a:xfrm>
              <a:off x="3143240" y="3429000"/>
              <a:ext cx="328614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rot="5400000">
              <a:off x="5965327" y="3893061"/>
              <a:ext cx="928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6429388" y="4357122"/>
              <a:ext cx="92869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5400000">
              <a:off x="7178009" y="4535606"/>
              <a:ext cx="35855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644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0"/>
            <a:ext cx="5643563" cy="6858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714500" y="1428750"/>
            <a:ext cx="5643563" cy="39290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rot="10800000" flipV="1">
            <a:off x="1071563" y="3571875"/>
            <a:ext cx="642937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文字方塊 9"/>
          <p:cNvSpPr txBox="1">
            <a:spLocks noChangeArrowheads="1"/>
          </p:cNvSpPr>
          <p:nvPr/>
        </p:nvSpPr>
        <p:spPr bwMode="auto">
          <a:xfrm>
            <a:off x="214313" y="1951038"/>
            <a:ext cx="862012" cy="347821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4400">
                <a:latin typeface="標楷體" pitchFamily="65" charset="-120"/>
                <a:ea typeface="標楷體" pitchFamily="65" charset="-120"/>
              </a:rPr>
              <a:t>撰寫程式內容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00" y="6572250"/>
            <a:ext cx="1500188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14500" y="714375"/>
            <a:ext cx="785813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2071688" y="2071688"/>
            <a:ext cx="5072062" cy="1662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新細明體" charset="-120"/>
              </a:defRPr>
            </a:lvl9pPr>
          </a:lstStyle>
          <a:p>
            <a:r>
              <a:rPr kumimoji="0" lang="zh-TW" altLang="en-US" sz="28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要注意是否連線，</a:t>
            </a:r>
            <a:endParaRPr kumimoji="0" lang="en-US" altLang="zh-TW" sz="28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kumimoji="0" lang="zh-TW" altLang="en-US" sz="28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若未連線可以</a:t>
            </a:r>
            <a:r>
              <a:rPr kumimoji="0" lang="en-US" altLang="zh-TW" sz="28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Rebuild</a:t>
            </a:r>
            <a:r>
              <a:rPr kumimoji="0" lang="zh-TW" altLang="en-US" sz="28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但不可燒入</a:t>
            </a:r>
          </a:p>
          <a:p>
            <a:endParaRPr kumimoji="0" lang="zh-TW" altLang="en-US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1" name="圖案 20"/>
          <p:cNvCxnSpPr>
            <a:stCxn id="12" idx="3"/>
            <a:endCxn id="18" idx="0"/>
          </p:cNvCxnSpPr>
          <p:nvPr/>
        </p:nvCxnSpPr>
        <p:spPr>
          <a:xfrm>
            <a:off x="2500313" y="928688"/>
            <a:ext cx="2108200" cy="11430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1" idx="0"/>
            <a:endCxn id="18" idx="2"/>
          </p:cNvCxnSpPr>
          <p:nvPr/>
        </p:nvCxnSpPr>
        <p:spPr>
          <a:xfrm rot="16200000" flipV="1">
            <a:off x="4117976" y="4224337"/>
            <a:ext cx="2838450" cy="185737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1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知識管理教學中心 母片</Template>
  <TotalTime>8841</TotalTime>
  <Words>1917</Words>
  <Application>Microsoft Office PowerPoint</Application>
  <PresentationFormat>如螢幕大小 (4:3)</PresentationFormat>
  <Paragraphs>371</Paragraphs>
  <Slides>63</Slides>
  <Notes>16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66" baseType="lpstr">
      <vt:lpstr>Pixel</vt:lpstr>
      <vt:lpstr>Document</vt:lpstr>
      <vt:lpstr>文件</vt:lpstr>
      <vt:lpstr>Ameba 8195AM開發版 程式語言介紹</vt:lpstr>
      <vt:lpstr> 大 綱</vt:lpstr>
      <vt:lpstr>Ameba 8195AM</vt:lpstr>
      <vt:lpstr>PowerPoint 簡報</vt:lpstr>
      <vt:lpstr>Arduino 程式介紹</vt:lpstr>
      <vt:lpstr>Arduino 程式架構</vt:lpstr>
      <vt:lpstr>Arduino程式的介面</vt:lpstr>
      <vt:lpstr>PowerPoint 簡報</vt:lpstr>
      <vt:lpstr>PowerPoint 簡報</vt:lpstr>
      <vt:lpstr>PowerPoint 簡報</vt:lpstr>
      <vt:lpstr>Arduino程式架構</vt:lpstr>
      <vt:lpstr>PowerPoint 簡報</vt:lpstr>
      <vt:lpstr>PowerPoint 簡報</vt:lpstr>
      <vt:lpstr>PowerPoint 簡報</vt:lpstr>
      <vt:lpstr>Arduino語法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  &amp; 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Ameba 8195AM</dc:title>
  <dc:subject>~談資管學生未來發展方向~</dc:subject>
  <dc:creator>曹永忠</dc:creator>
  <dc:description>資訊與設計之整合_x000d_
~談資管學生未來發展方向~_x000d_
_x000d_
報告者：蔡英德_x000d_
靜宜大學資訊傳播工程學系_x000d_
教授暨主任秘書_x000d_
日期：102年3月29日</dc:description>
  <cp:lastModifiedBy>user</cp:lastModifiedBy>
  <cp:revision>700</cp:revision>
  <cp:lastPrinted>2016-05-25T11:54:26Z</cp:lastPrinted>
  <dcterms:created xsi:type="dcterms:W3CDTF">2003-11-29T08:49:29Z</dcterms:created>
  <dcterms:modified xsi:type="dcterms:W3CDTF">2016-10-21T22:11:06Z</dcterms:modified>
</cp:coreProperties>
</file>