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65" r:id="rId5"/>
    <p:sldId id="266" r:id="rId6"/>
    <p:sldId id="259" r:id="rId7"/>
    <p:sldId id="263" r:id="rId8"/>
    <p:sldId id="262" r:id="rId9"/>
    <p:sldId id="261" r:id="rId10"/>
    <p:sldId id="264" r:id="rId11"/>
    <p:sldId id="268" r:id="rId12"/>
    <p:sldId id="267" r:id="rId13"/>
    <p:sldId id="273" r:id="rId14"/>
    <p:sldId id="269" r:id="rId15"/>
    <p:sldId id="260" r:id="rId16"/>
    <p:sldId id="257" r:id="rId17"/>
    <p:sldId id="270" r:id="rId18"/>
    <p:sldId id="27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B83A-97B3-4797-A6E9-20F230BF207B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4987-F88C-4213-8DEE-AB8E86231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96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B83A-97B3-4797-A6E9-20F230BF207B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4987-F88C-4213-8DEE-AB8E86231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08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B83A-97B3-4797-A6E9-20F230BF207B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4987-F88C-4213-8DEE-AB8E86231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53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B83A-97B3-4797-A6E9-20F230BF207B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4987-F88C-4213-8DEE-AB8E86231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91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B83A-97B3-4797-A6E9-20F230BF207B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4987-F88C-4213-8DEE-AB8E86231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06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B83A-97B3-4797-A6E9-20F230BF207B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4987-F88C-4213-8DEE-AB8E86231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69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B83A-97B3-4797-A6E9-20F230BF207B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4987-F88C-4213-8DEE-AB8E86231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50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B83A-97B3-4797-A6E9-20F230BF207B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4987-F88C-4213-8DEE-AB8E86231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95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B83A-97B3-4797-A6E9-20F230BF207B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4987-F88C-4213-8DEE-AB8E86231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25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B83A-97B3-4797-A6E9-20F230BF207B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4987-F88C-4213-8DEE-AB8E86231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07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B83A-97B3-4797-A6E9-20F230BF207B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4987-F88C-4213-8DEE-AB8E86231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57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8B83A-97B3-4797-A6E9-20F230BF207B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64987-F88C-4213-8DEE-AB8E86231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42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高中資安教甚麼</a:t>
            </a:r>
            <a:r>
              <a:rPr lang="en-US" altLang="zh-TW" dirty="0" smtClean="0"/>
              <a:t>?</a:t>
            </a:r>
            <a:r>
              <a:rPr lang="zh-TW" altLang="en-US" dirty="0" smtClean="0"/>
              <a:t>怎麼教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39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高中職  資訊科技</a:t>
            </a:r>
            <a:r>
              <a:rPr lang="en-US" altLang="zh-TW" sz="3600" dirty="0" smtClean="0"/>
              <a:t>|</a:t>
            </a:r>
            <a:r>
              <a:rPr lang="zh-TW" altLang="en-US" sz="3600" dirty="0" smtClean="0"/>
              <a:t>新興科技</a:t>
            </a:r>
            <a:endParaRPr lang="en-US" altLang="zh-TW" sz="3600" dirty="0" smtClean="0"/>
          </a:p>
          <a:p>
            <a:pPr algn="ctr"/>
            <a:endParaRPr lang="en-US" altLang="zh-TW" sz="3600" dirty="0" smtClean="0"/>
          </a:p>
          <a:p>
            <a:pPr algn="ctr"/>
            <a:endParaRPr lang="en-US" altLang="zh-TW" sz="3600" dirty="0"/>
          </a:p>
          <a:p>
            <a:pPr algn="ctr"/>
            <a:r>
              <a:rPr lang="zh-TW" altLang="en-US" sz="3600" dirty="0" smtClean="0"/>
              <a:t>課程模</a:t>
            </a:r>
            <a:r>
              <a:rPr lang="zh-TW" altLang="en-US" sz="3600" dirty="0"/>
              <a:t>組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0513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823940"/>
              </p:ext>
            </p:extLst>
          </p:nvPr>
        </p:nvGraphicFramePr>
        <p:xfrm>
          <a:off x="457200" y="339725"/>
          <a:ext cx="520065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/>
                <a:gridCol w="4429125"/>
              </a:tblGrid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課程模組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Linux</a:t>
                      </a:r>
                      <a:endParaRPr lang="zh-TW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隱寫術</a:t>
                      </a:r>
                      <a:endParaRPr lang="zh-TW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加密</a:t>
                      </a:r>
                      <a:r>
                        <a:rPr lang="en-US" altLang="zh-TW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zh-TW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解密與破密</a:t>
                      </a:r>
                      <a:endParaRPr lang="zh-TW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編碼與解碼</a:t>
                      </a:r>
                      <a:endParaRPr lang="zh-TW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網路安全與封包分析</a:t>
                      </a:r>
                      <a:endParaRPr lang="zh-TW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網路安全之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防火牆</a:t>
                      </a:r>
                      <a:r>
                        <a:rPr lang="zh-TW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實務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網路安全之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入侵偵測系統</a:t>
                      </a:r>
                      <a:r>
                        <a:rPr lang="zh-TW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實務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網站安全分析模組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網站漏洞分析</a:t>
                      </a:r>
                      <a:endParaRPr lang="zh-TW" altLang="en-US" sz="24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網站安全防護實務</a:t>
                      </a:r>
                      <a:r>
                        <a:rPr lang="en-US" altLang="zh-TW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WAF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系統安全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人工智慧與資訊安全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6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zh-TW" altLang="en-US" dirty="0" smtClean="0"/>
              <a:t>課程模組</a:t>
            </a:r>
            <a:r>
              <a:rPr lang="en-US" altLang="zh-TW" dirty="0" smtClean="0"/>
              <a:t>1: Linux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29050" y="38011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96295"/>
              </p:ext>
            </p:extLst>
          </p:nvPr>
        </p:nvGraphicFramePr>
        <p:xfrm>
          <a:off x="838200" y="1524457"/>
          <a:ext cx="10623550" cy="496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925"/>
                <a:gridCol w="9191625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學習主題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透過搭配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CTF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平台實際運用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Linux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進行演練來了解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Linux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常用指令與熟悉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Linux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作業系統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學習時數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總授課時數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小時，</a:t>
                      </a:r>
                    </a:p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課程觀念介紹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分鐘、授課與實習操作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小時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分鐘。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課程難易度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易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課程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搭配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教學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內容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教學方式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先講授</a:t>
                      </a:r>
                      <a:r>
                        <a:rPr lang="en-US" altLang="zh-TW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linux</a:t>
                      </a:r>
                      <a:r>
                        <a:rPr lang="zh-TW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作業系統基本觀念再以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CTF</a:t>
                      </a:r>
                      <a:r>
                        <a:rPr lang="zh-TW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平台使用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Linux</a:t>
                      </a:r>
                      <a:r>
                        <a:rPr lang="zh-TW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常用指令進行解題以動手做的方式熟悉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Linux</a:t>
                      </a:r>
                      <a:r>
                        <a:rPr lang="zh-TW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作業系統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教學資源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kern="15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[1]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linux</a:t>
                      </a:r>
                      <a:r>
                        <a:rPr lang="zh-TW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教學環境的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image</a:t>
                      </a:r>
                      <a:endParaRPr lang="en-US" altLang="zh-TW" b="1" kern="15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altLang="zh-TW" b="1" kern="15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[2]CTF</a:t>
                      </a:r>
                      <a:r>
                        <a:rPr lang="zh-TW" altLang="zh-TW" b="1" kern="15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題目將建置於國家高速網路所提供的</a:t>
                      </a:r>
                      <a:r>
                        <a:rPr lang="en-US" altLang="zh-TW" b="1" kern="15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CDX</a:t>
                      </a:r>
                      <a:r>
                        <a:rPr lang="zh-TW" altLang="zh-TW" b="1" kern="15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平台</a:t>
                      </a:r>
                      <a:endParaRPr lang="en-US" altLang="zh-TW" b="1" kern="15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altLang="zh-TW" b="1" kern="15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[3]</a:t>
                      </a:r>
                      <a:r>
                        <a:rPr lang="zh-TW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教學手冊</a:t>
                      </a:r>
                      <a:endParaRPr lang="en-US" altLang="zh-TW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[4]</a:t>
                      </a:r>
                      <a:r>
                        <a:rPr lang="zh-TW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教學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影片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教學評量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[1]</a:t>
                      </a:r>
                    </a:p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[2]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實作手冊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07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48250" cy="949325"/>
          </a:xfrm>
        </p:spPr>
        <p:txBody>
          <a:bodyPr/>
          <a:lstStyle/>
          <a:p>
            <a:r>
              <a:rPr lang="zh-TW" altLang="en-US" dirty="0"/>
              <a:t>課程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: </a:t>
            </a:r>
            <a:r>
              <a:rPr lang="zh-TW" altLang="en-US" dirty="0" smtClean="0"/>
              <a:t>系統安全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6550"/>
            <a:ext cx="3371850" cy="1584325"/>
          </a:xfrm>
        </p:spPr>
        <p:txBody>
          <a:bodyPr/>
          <a:lstStyle/>
          <a:p>
            <a:r>
              <a:rPr lang="zh-TW" altLang="en-US" dirty="0" smtClean="0"/>
              <a:t>作業系統安全</a:t>
            </a:r>
            <a:endParaRPr lang="en-US" altLang="zh-TW" dirty="0" smtClean="0"/>
          </a:p>
          <a:p>
            <a:r>
              <a:rPr lang="zh-TW" altLang="en-US" dirty="0" smtClean="0"/>
              <a:t>伺服器安全</a:t>
            </a:r>
            <a:endParaRPr lang="en-US" altLang="zh-TW" dirty="0" smtClean="0"/>
          </a:p>
          <a:p>
            <a:r>
              <a:rPr lang="zh-TW" altLang="en-US" dirty="0" smtClean="0"/>
              <a:t>基礎關鍵設施安全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619625" y="1495933"/>
            <a:ext cx="1676400" cy="441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/>
              <a:t>滲透測試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44619"/>
              </p:ext>
            </p:extLst>
          </p:nvPr>
        </p:nvGraphicFramePr>
        <p:xfrm>
          <a:off x="4543425" y="2106041"/>
          <a:ext cx="7429500" cy="40683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429500"/>
              </a:tblGrid>
              <a:tr h="299720">
                <a:tc>
                  <a:txBody>
                    <a:bodyPr/>
                    <a:lstStyle/>
                    <a:p>
                      <a:pPr marL="84455">
                        <a:lnSpc>
                          <a:spcPts val="1665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002060"/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84455">
                        <a:lnSpc>
                          <a:spcPts val="1665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Introduction to Penetration Testing and Methodologies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84455">
                        <a:lnSpc>
                          <a:spcPts val="1665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Penetration Testing Scoping and Engagement Methodology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84455">
                        <a:lnSpc>
                          <a:spcPts val="1665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Open-Source</a:t>
                      </a:r>
                      <a:r>
                        <a:rPr lang="en-US" sz="2000" spc="9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</a:t>
                      </a:r>
                      <a:r>
                        <a:rPr lang="en-US" sz="2000" spc="-18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ntelligence</a:t>
                      </a:r>
                      <a:r>
                        <a:rPr lang="en-US" altLang="zh-TW" sz="2000" spc="115" dirty="0" smtClean="0">
                          <a:effectLst/>
                        </a:rPr>
                        <a:t>(</a:t>
                      </a:r>
                      <a:r>
                        <a:rPr lang="en-US" sz="2000" dirty="0" smtClean="0">
                          <a:effectLst/>
                        </a:rPr>
                        <a:t>OS</a:t>
                      </a:r>
                      <a:r>
                        <a:rPr lang="en-US" sz="2000" spc="120" dirty="0" smtClean="0">
                          <a:effectLst/>
                        </a:rPr>
                        <a:t>I</a:t>
                      </a:r>
                      <a:r>
                        <a:rPr lang="en-US" sz="2000" dirty="0" smtClean="0">
                          <a:effectLst/>
                        </a:rPr>
                        <a:t>N</a:t>
                      </a:r>
                      <a:r>
                        <a:rPr lang="en-US" sz="2000" spc="15" dirty="0" smtClean="0">
                          <a:effectLst/>
                        </a:rPr>
                        <a:t>T</a:t>
                      </a:r>
                      <a:r>
                        <a:rPr lang="en-US" altLang="zh-TW" sz="2000" spc="0" dirty="0" smtClean="0">
                          <a:effectLst/>
                        </a:rPr>
                        <a:t>)</a:t>
                      </a:r>
                      <a:r>
                        <a:rPr lang="en-US" sz="2000" spc="-385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Methodology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79375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Social Engineering Penetration Testing</a:t>
                      </a:r>
                      <a:r>
                        <a:rPr lang="en-US" sz="2000" spc="15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Methodology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002060"/>
                    </a:solidFill>
                  </a:tcPr>
                </a:tc>
              </a:tr>
              <a:tr h="347345">
                <a:tc>
                  <a:txBody>
                    <a:bodyPr/>
                    <a:lstStyle/>
                    <a:p>
                      <a:pPr marL="84455"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Network</a:t>
                      </a:r>
                      <a:r>
                        <a:rPr lang="en-US" sz="2000" spc="-9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Penetration</a:t>
                      </a:r>
                      <a:r>
                        <a:rPr lang="en-US" sz="2000" spc="-11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Testing</a:t>
                      </a:r>
                      <a:r>
                        <a:rPr lang="en-US" sz="2000" spc="-13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Methodology</a:t>
                      </a:r>
                      <a:r>
                        <a:rPr lang="en-US" sz="2000" spc="-12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-</a:t>
                      </a:r>
                      <a:r>
                        <a:rPr lang="en-US" sz="2000" spc="-24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External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C00000"/>
                    </a:solidFill>
                  </a:tcPr>
                </a:tc>
              </a:tr>
              <a:tr h="347345">
                <a:tc>
                  <a:txBody>
                    <a:bodyPr/>
                    <a:lstStyle/>
                    <a:p>
                      <a:pPr marL="79375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Network</a:t>
                      </a:r>
                      <a:r>
                        <a:rPr lang="en-US" sz="2000" spc="-2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Penetration</a:t>
                      </a:r>
                      <a:r>
                        <a:rPr lang="en-US" sz="2000" spc="-5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Testing</a:t>
                      </a:r>
                      <a:r>
                        <a:rPr lang="en-US" sz="2000" spc="-10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Methodology</a:t>
                      </a:r>
                      <a:r>
                        <a:rPr lang="en-US" sz="2000" spc="-12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-</a:t>
                      </a:r>
                      <a:r>
                        <a:rPr lang="en-US" sz="2000" spc="-23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Internal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C00000"/>
                    </a:solidFill>
                  </a:tcPr>
                </a:tc>
              </a:tr>
              <a:tr h="263843">
                <a:tc>
                  <a:txBody>
                    <a:bodyPr/>
                    <a:lstStyle/>
                    <a:p>
                      <a:pPr marL="80010" marR="443865">
                        <a:lnSpc>
                          <a:spcPct val="101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Network</a:t>
                      </a:r>
                      <a:r>
                        <a:rPr lang="en-US" sz="2000" spc="-8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Penetration</a:t>
                      </a:r>
                      <a:r>
                        <a:rPr lang="en-US" sz="2000" spc="-1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Testing</a:t>
                      </a:r>
                      <a:r>
                        <a:rPr lang="en-US" sz="2000" spc="-13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Methodology</a:t>
                      </a:r>
                      <a:r>
                        <a:rPr lang="en-US" sz="2000" spc="-14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-</a:t>
                      </a:r>
                      <a:r>
                        <a:rPr lang="en-US" sz="2000" spc="-2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Perimeter Devices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C00000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70485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Web Application  Penetration Testing</a:t>
                      </a:r>
                      <a:r>
                        <a:rPr lang="en-US" sz="2000" spc="6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Methodology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00206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4930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 base Penetration  Testing</a:t>
                      </a:r>
                      <a:r>
                        <a:rPr lang="en-US" sz="2000" spc="-7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Methodology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002060"/>
                    </a:solidFill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marL="66040">
                        <a:spcBef>
                          <a:spcPts val="57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Wireless  Penetration  Testing</a:t>
                      </a:r>
                      <a:r>
                        <a:rPr lang="en-US" sz="2000" spc="-16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Methodology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00206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66040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Cloud Penetration Testing</a:t>
                      </a:r>
                      <a:r>
                        <a:rPr lang="en-US" sz="2000" spc="26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Methodology</a:t>
                      </a:r>
                      <a:endParaRPr lang="zh-TW" sz="2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00206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6040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FF00"/>
                          </a:solidFill>
                          <a:effectLst/>
                        </a:rPr>
                        <a:t>Report Writing and Post Testing</a:t>
                      </a:r>
                      <a:r>
                        <a:rPr lang="en-US" sz="2000" spc="30" dirty="0">
                          <a:solidFill>
                            <a:srgbClr val="FFFF00"/>
                          </a:solidFill>
                          <a:effectLst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FF00"/>
                          </a:solidFill>
                          <a:effectLst/>
                        </a:rPr>
                        <a:t>Actions</a:t>
                      </a:r>
                      <a:endParaRPr lang="zh-TW" sz="20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790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高中職  資訊科技</a:t>
            </a:r>
            <a:r>
              <a:rPr lang="en-US" altLang="zh-TW" sz="3600" dirty="0" smtClean="0"/>
              <a:t>|</a:t>
            </a:r>
            <a:r>
              <a:rPr lang="zh-TW" altLang="en-US" sz="3600" dirty="0" smtClean="0"/>
              <a:t>新興科技</a:t>
            </a:r>
            <a:endParaRPr lang="en-US" altLang="zh-TW" sz="3600" dirty="0" smtClean="0"/>
          </a:p>
          <a:p>
            <a:pPr algn="ctr"/>
            <a:endParaRPr lang="en-US" altLang="zh-TW" sz="3600" dirty="0" smtClean="0"/>
          </a:p>
          <a:p>
            <a:pPr algn="ctr"/>
            <a:r>
              <a:rPr lang="en-US" altLang="zh-TW" sz="3600" dirty="0" smtClean="0"/>
              <a:t>108</a:t>
            </a:r>
            <a:r>
              <a:rPr lang="zh-TW" altLang="en-US" sz="3600" dirty="0" smtClean="0"/>
              <a:t>年課綱如何實施</a:t>
            </a:r>
            <a:r>
              <a:rPr lang="en-US" altLang="zh-TW" sz="3600" dirty="0" smtClean="0"/>
              <a:t>?</a:t>
            </a:r>
          </a:p>
          <a:p>
            <a:pPr algn="ctr"/>
            <a:endParaRPr lang="en-US" altLang="zh-TW" sz="3600" dirty="0"/>
          </a:p>
          <a:p>
            <a:pPr algn="ctr"/>
            <a:r>
              <a:rPr lang="zh-TW" altLang="en-US" sz="3600" dirty="0" smtClean="0">
                <a:solidFill>
                  <a:srgbClr val="FFFF00"/>
                </a:solidFill>
              </a:rPr>
              <a:t>台南一中</a:t>
            </a:r>
            <a:r>
              <a:rPr lang="zh-TW" altLang="en-US" sz="3600" dirty="0" smtClean="0"/>
              <a:t>特色選修課程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37665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高中職  資訊科技</a:t>
            </a:r>
            <a:r>
              <a:rPr lang="en-US" altLang="zh-TW" sz="3600" dirty="0" smtClean="0"/>
              <a:t>|</a:t>
            </a:r>
            <a:r>
              <a:rPr lang="zh-TW" altLang="en-US" sz="3600" dirty="0" smtClean="0"/>
              <a:t>新興科技</a:t>
            </a:r>
            <a:endParaRPr lang="en-US" altLang="zh-TW" sz="3600" dirty="0" smtClean="0"/>
          </a:p>
          <a:p>
            <a:pPr algn="ctr"/>
            <a:endParaRPr lang="en-US" altLang="zh-TW" sz="3600" dirty="0" smtClean="0"/>
          </a:p>
          <a:p>
            <a:pPr algn="ctr"/>
            <a:r>
              <a:rPr lang="en-US" altLang="zh-TW" sz="3600" dirty="0" smtClean="0"/>
              <a:t>108</a:t>
            </a:r>
            <a:r>
              <a:rPr lang="zh-TW" altLang="en-US" sz="3600" dirty="0" smtClean="0"/>
              <a:t>年課綱如何實施</a:t>
            </a:r>
            <a:r>
              <a:rPr lang="en-US" altLang="zh-TW" sz="3600" dirty="0" smtClean="0"/>
              <a:t>?</a:t>
            </a:r>
          </a:p>
          <a:p>
            <a:pPr algn="ctr"/>
            <a:endParaRPr lang="en-US" altLang="zh-TW" sz="3600" dirty="0"/>
          </a:p>
          <a:p>
            <a:pPr algn="ctr"/>
            <a:r>
              <a:rPr lang="zh-TW" altLang="en-US" sz="3600" dirty="0" smtClean="0"/>
              <a:t>程式設計  </a:t>
            </a:r>
            <a:r>
              <a:rPr lang="en-US" altLang="zh-TW" sz="3600" dirty="0" smtClean="0"/>
              <a:t>vs </a:t>
            </a:r>
            <a:r>
              <a:rPr lang="zh-TW" altLang="en-US" sz="3600" dirty="0" smtClean="0"/>
              <a:t> 運算思維</a:t>
            </a:r>
            <a:endParaRPr lang="en-US" altLang="zh-TW" sz="3600" dirty="0" smtClean="0"/>
          </a:p>
          <a:p>
            <a:pPr algn="ctr"/>
            <a:endParaRPr lang="en-US" altLang="zh-TW" sz="3600" dirty="0"/>
          </a:p>
          <a:p>
            <a:pPr algn="ctr"/>
            <a:r>
              <a:rPr lang="zh-TW" altLang="en-US" sz="3600" dirty="0" smtClean="0">
                <a:solidFill>
                  <a:srgbClr val="FFFF00"/>
                </a:solidFill>
              </a:rPr>
              <a:t>新營高工</a:t>
            </a:r>
            <a:r>
              <a:rPr lang="zh-TW" altLang="en-US" sz="3600" dirty="0" smtClean="0"/>
              <a:t>程式設計實習</a:t>
            </a:r>
            <a:endParaRPr lang="en-US" altLang="zh-TW" sz="3600" dirty="0" smtClean="0"/>
          </a:p>
          <a:p>
            <a:pPr algn="ctr"/>
            <a:r>
              <a:rPr lang="en-US" altLang="zh-TW" sz="3600" dirty="0" smtClean="0"/>
              <a:t>Python 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94980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橢圓 30"/>
          <p:cNvSpPr/>
          <p:nvPr/>
        </p:nvSpPr>
        <p:spPr>
          <a:xfrm>
            <a:off x="4203700" y="2806700"/>
            <a:ext cx="3213100" cy="1244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0" name="Picture 6" descr="ãscikit lear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641" y="2507317"/>
            <a:ext cx="2803525" cy="163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ãpython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080" y="2830266"/>
            <a:ext cx="2940368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numpy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626" y="5104031"/>
            <a:ext cx="2460625" cy="128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>
            <a:off x="6985000" y="3403600"/>
            <a:ext cx="1941752" cy="19685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7000875" y="3227075"/>
            <a:ext cx="2239923" cy="318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985000" y="1693735"/>
            <a:ext cx="2102166" cy="142546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ãpytorch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341" y="83700"/>
            <a:ext cx="371792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單箭頭接點 12"/>
          <p:cNvCxnSpPr/>
          <p:nvPr/>
        </p:nvCxnSpPr>
        <p:spPr>
          <a:xfrm>
            <a:off x="5778341" y="3835400"/>
            <a:ext cx="0" cy="8762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524095" y="246001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機器學習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55185" y="435298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資料科學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94243" y="414240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加密解密與破密分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析</a:t>
            </a: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2613382" y="3775066"/>
            <a:ext cx="1854041" cy="911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92521" y="4419312"/>
            <a:ext cx="16854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crypto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2095659" y="2739549"/>
            <a:ext cx="2349341" cy="6640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1774" y="2241287"/>
            <a:ext cx="1792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MemoryForensic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記憶體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鑑識</a:t>
            </a:r>
          </a:p>
        </p:txBody>
      </p:sp>
      <p:pic>
        <p:nvPicPr>
          <p:cNvPr id="1036" name="Picture 12" descr="ãpython blockchainãçåçæå°çµæ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5" r="9824"/>
          <a:stretch/>
        </p:blipFill>
        <p:spPr bwMode="auto">
          <a:xfrm>
            <a:off x="4394877" y="790369"/>
            <a:ext cx="3397880" cy="9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556041" y="36186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區塊鍊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2" name="Picture 8" descr="ãtensorflow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932" y="775594"/>
            <a:ext cx="2778959" cy="156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8423966" y="11878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人工智慧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23966" y="8202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深度學習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02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054948"/>
              </p:ext>
            </p:extLst>
          </p:nvPr>
        </p:nvGraphicFramePr>
        <p:xfrm>
          <a:off x="933450" y="2721134"/>
          <a:ext cx="9867900" cy="2926080"/>
        </p:xfrm>
        <a:graphic>
          <a:graphicData uri="http://schemas.openxmlformats.org/drawingml/2006/table">
            <a:tbl>
              <a:tblPr/>
              <a:tblGrid>
                <a:gridCol w="1495425"/>
                <a:gridCol w="4419600"/>
                <a:gridCol w="3952875"/>
              </a:tblGrid>
              <a:tr h="0">
                <a:tc>
                  <a:txBody>
                    <a:bodyPr/>
                    <a:lstStyle/>
                    <a:p>
                      <a:pPr marL="304800" indent="-304800">
                        <a:spcAft>
                          <a:spcPts val="0"/>
                        </a:spcAft>
                      </a:pPr>
                      <a:r>
                        <a:rPr lang="zh-TW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週數</a:t>
                      </a:r>
                      <a:endParaRPr lang="zh-TW" sz="2400" kern="15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>
                        <a:spcAft>
                          <a:spcPts val="0"/>
                        </a:spcAft>
                      </a:pPr>
                      <a:r>
                        <a:rPr lang="zh-TW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內容</a:t>
                      </a:r>
                      <a:endParaRPr lang="zh-TW" sz="2400" kern="15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>
                        <a:spcAft>
                          <a:spcPts val="0"/>
                        </a:spcAft>
                      </a:pPr>
                      <a:r>
                        <a:rPr lang="zh-TW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授課方式</a:t>
                      </a:r>
                      <a:endParaRPr lang="zh-TW" sz="2400" kern="15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04800" indent="-304800">
                        <a:spcAft>
                          <a:spcPts val="0"/>
                        </a:spcAft>
                      </a:pPr>
                      <a:r>
                        <a:rPr lang="zh-TW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第十四週</a:t>
                      </a:r>
                      <a:endParaRPr lang="zh-TW" sz="2400" kern="1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>
                        <a:spcAft>
                          <a:spcPts val="0"/>
                        </a:spcAft>
                      </a:pPr>
                      <a:r>
                        <a:rPr lang="en-US" sz="2400" kern="15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Linux</a:t>
                      </a:r>
                      <a:r>
                        <a:rPr lang="zh-TW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實務演練</a:t>
                      </a:r>
                      <a:endParaRPr lang="zh-TW" sz="2400" kern="15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>
                        <a:spcAft>
                          <a:spcPts val="0"/>
                        </a:spcAft>
                      </a:pPr>
                      <a:r>
                        <a:rPr lang="zh-TW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基礎</a:t>
                      </a:r>
                      <a:r>
                        <a:rPr lang="en-US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理論課程授課</a:t>
                      </a:r>
                      <a:r>
                        <a:rPr lang="en-US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實作</a:t>
                      </a:r>
                      <a:endParaRPr lang="zh-TW" sz="2400" kern="1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04800" indent="-304800">
                        <a:spcAft>
                          <a:spcPts val="0"/>
                        </a:spcAft>
                      </a:pPr>
                      <a:r>
                        <a:rPr lang="zh-TW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第十五週</a:t>
                      </a:r>
                      <a:endParaRPr lang="zh-TW" sz="2400" kern="1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>
                        <a:spcAft>
                          <a:spcPts val="0"/>
                        </a:spcAft>
                      </a:pPr>
                      <a:r>
                        <a:rPr lang="zh-TW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</a:t>
                      </a:r>
                      <a:r>
                        <a:rPr lang="en-US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python</a:t>
                      </a:r>
                      <a:r>
                        <a:rPr lang="zh-TW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進行編碼與解碼</a:t>
                      </a:r>
                      <a:endParaRPr lang="zh-TW" sz="2400" kern="15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>
                        <a:spcAft>
                          <a:spcPts val="0"/>
                        </a:spcAft>
                      </a:pPr>
                      <a:r>
                        <a:rPr lang="zh-TW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基礎</a:t>
                      </a:r>
                      <a:r>
                        <a:rPr lang="en-US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理論課程授課</a:t>
                      </a:r>
                      <a:r>
                        <a:rPr lang="en-US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實作</a:t>
                      </a:r>
                      <a:endParaRPr lang="zh-TW" sz="2400" kern="1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04800" indent="-304800">
                        <a:spcAft>
                          <a:spcPts val="0"/>
                        </a:spcAft>
                      </a:pPr>
                      <a:r>
                        <a:rPr lang="zh-TW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第十六週</a:t>
                      </a:r>
                      <a:endParaRPr lang="zh-TW" sz="2400" kern="1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>
                        <a:spcAft>
                          <a:spcPts val="0"/>
                        </a:spcAft>
                      </a:pPr>
                      <a:r>
                        <a:rPr lang="zh-TW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加密</a:t>
                      </a:r>
                      <a:r>
                        <a:rPr lang="en-US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解密與破密</a:t>
                      </a:r>
                      <a:endParaRPr lang="zh-TW" sz="2400" kern="15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>
                        <a:spcAft>
                          <a:spcPts val="0"/>
                        </a:spcAft>
                      </a:pPr>
                      <a:r>
                        <a:rPr lang="zh-TW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基礎</a:t>
                      </a:r>
                      <a:r>
                        <a:rPr lang="en-US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理論課程授課</a:t>
                      </a:r>
                      <a:r>
                        <a:rPr lang="en-US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實作</a:t>
                      </a:r>
                      <a:endParaRPr lang="zh-TW" sz="2400" kern="1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04800" indent="-304800">
                        <a:spcAft>
                          <a:spcPts val="0"/>
                        </a:spcAft>
                      </a:pPr>
                      <a:r>
                        <a:rPr lang="zh-TW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第十七週</a:t>
                      </a:r>
                      <a:endParaRPr lang="zh-TW" sz="2400" kern="1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</a:t>
                      </a:r>
                      <a:r>
                        <a:rPr lang="en-US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Python</a:t>
                      </a:r>
                      <a:r>
                        <a:rPr lang="zh-TW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進行加解密與破密</a:t>
                      </a:r>
                      <a:r>
                        <a:rPr lang="en-US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(1)</a:t>
                      </a:r>
                      <a:endParaRPr lang="zh-TW" sz="2400" kern="15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>
                        <a:spcAft>
                          <a:spcPts val="0"/>
                        </a:spcAft>
                      </a:pPr>
                      <a:r>
                        <a:rPr lang="zh-TW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基礎</a:t>
                      </a:r>
                      <a:r>
                        <a:rPr lang="en-US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理論課程授課</a:t>
                      </a:r>
                      <a:r>
                        <a:rPr lang="en-US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實作</a:t>
                      </a:r>
                      <a:endParaRPr lang="zh-TW" sz="2400" kern="15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04800" indent="-304800">
                        <a:spcAft>
                          <a:spcPts val="0"/>
                        </a:spcAft>
                      </a:pPr>
                      <a:r>
                        <a:rPr lang="zh-TW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第十八週</a:t>
                      </a:r>
                      <a:endParaRPr lang="zh-TW" sz="2400" kern="1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</a:t>
                      </a:r>
                      <a:r>
                        <a:rPr lang="en-US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Python</a:t>
                      </a:r>
                      <a:r>
                        <a:rPr lang="zh-TW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進行加解密與破密</a:t>
                      </a:r>
                      <a:r>
                        <a:rPr lang="en-US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(2)</a:t>
                      </a:r>
                      <a:endParaRPr lang="zh-TW" sz="2400" kern="1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>
                        <a:spcAft>
                          <a:spcPts val="0"/>
                        </a:spcAft>
                      </a:pPr>
                      <a:r>
                        <a:rPr lang="zh-TW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基礎</a:t>
                      </a:r>
                      <a:r>
                        <a:rPr lang="en-US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理論課程授課</a:t>
                      </a:r>
                      <a:r>
                        <a:rPr lang="en-US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實作</a:t>
                      </a:r>
                      <a:endParaRPr lang="zh-TW" sz="2400" kern="15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04800" indent="-304800">
                        <a:spcAft>
                          <a:spcPts val="0"/>
                        </a:spcAft>
                      </a:pPr>
                      <a:r>
                        <a:rPr lang="zh-TW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第十九週</a:t>
                      </a:r>
                      <a:endParaRPr lang="zh-TW" sz="2400" kern="1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現代密碼加解密與破密</a:t>
                      </a:r>
                      <a:r>
                        <a:rPr lang="en-US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初體驗</a:t>
                      </a:r>
                      <a:r>
                        <a:rPr lang="en-US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400" kern="1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>
                        <a:spcAft>
                          <a:spcPts val="0"/>
                        </a:spcAft>
                      </a:pPr>
                      <a:r>
                        <a:rPr lang="zh-TW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基礎</a:t>
                      </a:r>
                      <a:r>
                        <a:rPr lang="en-US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理論課程授課</a:t>
                      </a:r>
                      <a:r>
                        <a:rPr lang="en-US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實作</a:t>
                      </a:r>
                      <a:endParaRPr lang="zh-TW" sz="2400" kern="15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04800" indent="-304800">
                        <a:spcAft>
                          <a:spcPts val="0"/>
                        </a:spcAft>
                      </a:pPr>
                      <a:r>
                        <a:rPr lang="zh-TW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第二十週</a:t>
                      </a:r>
                      <a:endParaRPr lang="zh-TW" sz="2400" kern="1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>
                        <a:spcAft>
                          <a:spcPts val="0"/>
                        </a:spcAft>
                      </a:pPr>
                      <a:r>
                        <a:rPr lang="zh-TW" sz="2400" kern="1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期末考</a:t>
                      </a:r>
                      <a:endParaRPr lang="zh-TW" sz="2400" kern="15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>
                        <a:spcAft>
                          <a:spcPts val="0"/>
                        </a:spcAft>
                      </a:pPr>
                      <a:r>
                        <a:rPr lang="zh-TW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實作</a:t>
                      </a:r>
                      <a:r>
                        <a:rPr lang="en-US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sz="2400" kern="1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學習評量</a:t>
                      </a:r>
                      <a:endParaRPr lang="zh-TW" sz="2400" kern="15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747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09575" y="543610"/>
            <a:ext cx="52292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新營高工程式設計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實習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(Python)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455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175" y="222250"/>
            <a:ext cx="5686425" cy="777875"/>
          </a:xfrm>
        </p:spPr>
        <p:txBody>
          <a:bodyPr/>
          <a:lstStyle/>
          <a:p>
            <a:r>
              <a:rPr lang="zh-TW" altLang="en-US" dirty="0"/>
              <a:t>資訊科技</a:t>
            </a:r>
            <a:r>
              <a:rPr lang="zh-TW" altLang="en-US" dirty="0" smtClean="0"/>
              <a:t>概論</a:t>
            </a:r>
            <a:r>
              <a:rPr lang="en-US" altLang="zh-TW" dirty="0" smtClean="0"/>
              <a:t>-</a:t>
            </a:r>
            <a:r>
              <a:rPr lang="zh-TW" altLang="en-US" dirty="0"/>
              <a:t>松崗版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3425" y="1000125"/>
            <a:ext cx="3943350" cy="5524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dirty="0"/>
              <a:t>第一章     資訊科學簡介與</a:t>
            </a:r>
            <a:r>
              <a:rPr lang="zh-TW" altLang="en-US" sz="1800" dirty="0" smtClean="0"/>
              <a:t>發展</a:t>
            </a:r>
            <a:endParaRPr lang="zh-TW" altLang="en-US" sz="1800" dirty="0"/>
          </a:p>
          <a:p>
            <a:pPr marL="0" indent="0">
              <a:buNone/>
            </a:pPr>
            <a:r>
              <a:rPr lang="zh-TW" altLang="en-US" sz="1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第二章     電腦</a:t>
            </a:r>
            <a:r>
              <a:rPr lang="zh-TW" altLang="en-US" sz="18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基本原理</a:t>
            </a:r>
            <a:endParaRPr lang="zh-TW" altLang="en-US" sz="18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1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第三章     電腦硬體</a:t>
            </a:r>
            <a:r>
              <a:rPr lang="zh-TW" altLang="en-US" sz="18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概論</a:t>
            </a:r>
            <a:endParaRPr lang="zh-TW" altLang="en-US" sz="18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1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第四章     電腦硬體基本</a:t>
            </a:r>
            <a:r>
              <a:rPr lang="zh-TW" altLang="en-US" sz="18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單元</a:t>
            </a:r>
            <a:endParaRPr lang="zh-TW" altLang="en-US" sz="18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第五章     電腦軟體</a:t>
            </a:r>
            <a:r>
              <a:rPr lang="zh-TW" altLang="en-US" sz="1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概論</a:t>
            </a:r>
            <a:endParaRPr lang="zh-TW" altLang="en-US" sz="1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1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第六章     系統軟體</a:t>
            </a:r>
            <a:endParaRPr lang="zh-TW" altLang="en-US" sz="1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第七章     </a:t>
            </a:r>
            <a:r>
              <a:rPr lang="zh-TW" altLang="en-US" sz="1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應用軟體</a:t>
            </a:r>
            <a:endParaRPr lang="zh-TW" altLang="en-US" sz="1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第八章     電腦網路</a:t>
            </a:r>
            <a:r>
              <a:rPr lang="zh-TW" alt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概論</a:t>
            </a:r>
            <a:endParaRPr lang="zh-TW" alt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第九章     </a:t>
            </a:r>
            <a:r>
              <a:rPr lang="zh-TW" alt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網際網路</a:t>
            </a:r>
            <a:endParaRPr lang="zh-TW" alt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第十章     全球</a:t>
            </a:r>
            <a:r>
              <a:rPr lang="zh-TW" alt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資訊網</a:t>
            </a:r>
            <a:endParaRPr lang="zh-TW" alt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第十一章     網路</a:t>
            </a:r>
            <a:r>
              <a:rPr lang="zh-TW" alt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</a:t>
            </a:r>
            <a:endParaRPr lang="zh-TW" alt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第十二章     電腦解題</a:t>
            </a:r>
            <a:r>
              <a:rPr lang="zh-TW" altLang="en-US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概論</a:t>
            </a:r>
            <a:endParaRPr lang="zh-TW" altLang="en-US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第十三章     演算法</a:t>
            </a:r>
            <a:r>
              <a:rPr lang="zh-TW" altLang="en-US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概論</a:t>
            </a:r>
            <a:endParaRPr lang="zh-TW" altLang="en-US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第十四章     電腦</a:t>
            </a:r>
            <a:r>
              <a:rPr lang="zh-TW" altLang="en-US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解題</a:t>
            </a:r>
            <a:endParaRPr lang="zh-TW" altLang="en-US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1800" dirty="0"/>
              <a:t>第十五章     資訊科技與人類社會</a:t>
            </a:r>
          </a:p>
        </p:txBody>
      </p:sp>
      <p:sp>
        <p:nvSpPr>
          <p:cNvPr id="4" name="矩形 3"/>
          <p:cNvSpPr/>
          <p:nvPr/>
        </p:nvSpPr>
        <p:spPr>
          <a:xfrm>
            <a:off x="600075" y="3590925"/>
            <a:ext cx="2828925" cy="14954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4" idx="3"/>
          </p:cNvCxnSpPr>
          <p:nvPr/>
        </p:nvCxnSpPr>
        <p:spPr>
          <a:xfrm flipV="1">
            <a:off x="3429000" y="4338637"/>
            <a:ext cx="1495425" cy="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583324"/>
              </p:ext>
            </p:extLst>
          </p:nvPr>
        </p:nvGraphicFramePr>
        <p:xfrm>
          <a:off x="5153025" y="3782377"/>
          <a:ext cx="42957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613"/>
                <a:gridCol w="358616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必</a:t>
                      </a:r>
                      <a:endParaRPr lang="zh-TW" altLang="en-US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網路安全與封包分析</a:t>
                      </a:r>
                      <a:endParaRPr lang="zh-TW" altLang="en-US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選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網路安全之防火牆實務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選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網路安全之入侵偵測系統實務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648325" y="1750040"/>
            <a:ext cx="2749471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編碼與解碼</a:t>
            </a:r>
          </a:p>
        </p:txBody>
      </p:sp>
    </p:spTree>
    <p:extLst>
      <p:ext uri="{BB962C8B-B14F-4D97-AF65-F5344CB8AC3E}">
        <p14:creationId xmlns:p14="http://schemas.microsoft.com/office/powerpoint/2010/main" val="296928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82" y="250922"/>
            <a:ext cx="7432968" cy="640388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048625" y="5432644"/>
            <a:ext cx="3790950" cy="7109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線上工具解題</a:t>
            </a:r>
            <a:endParaRPr lang="zh-TW" altLang="en-US" sz="4400" dirty="0"/>
          </a:p>
        </p:txBody>
      </p:sp>
      <p:sp>
        <p:nvSpPr>
          <p:cNvPr id="6" name="圓角矩形 5"/>
          <p:cNvSpPr/>
          <p:nvPr/>
        </p:nvSpPr>
        <p:spPr>
          <a:xfrm>
            <a:off x="8048625" y="4462513"/>
            <a:ext cx="3790950" cy="7109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指令解題</a:t>
            </a:r>
            <a:endParaRPr lang="zh-TW" altLang="en-US" sz="4400" dirty="0"/>
          </a:p>
        </p:txBody>
      </p:sp>
      <p:sp>
        <p:nvSpPr>
          <p:cNvPr id="7" name="圓角矩形 6"/>
          <p:cNvSpPr/>
          <p:nvPr/>
        </p:nvSpPr>
        <p:spPr>
          <a:xfrm>
            <a:off x="8048625" y="3386188"/>
            <a:ext cx="3790950" cy="7109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(Python)</a:t>
            </a:r>
            <a:r>
              <a:rPr lang="zh-TW" altLang="en-US" sz="4400" dirty="0" smtClean="0"/>
              <a:t>程式解題</a:t>
            </a:r>
            <a:endParaRPr lang="zh-TW" altLang="en-US" sz="4400" dirty="0"/>
          </a:p>
        </p:txBody>
      </p:sp>
      <p:sp>
        <p:nvSpPr>
          <p:cNvPr id="8" name="矩形 7"/>
          <p:cNvSpPr/>
          <p:nvPr/>
        </p:nvSpPr>
        <p:spPr>
          <a:xfrm>
            <a:off x="8048625" y="237755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培養學生動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解決問題的能力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460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高中職  資訊科技</a:t>
            </a:r>
            <a:r>
              <a:rPr lang="en-US" altLang="zh-TW" sz="3600" dirty="0" smtClean="0"/>
              <a:t>|</a:t>
            </a:r>
            <a:r>
              <a:rPr lang="zh-TW" altLang="en-US" sz="3600" dirty="0" smtClean="0"/>
              <a:t>新興科技</a:t>
            </a:r>
            <a:endParaRPr lang="en-US" altLang="zh-TW" sz="3600" dirty="0" smtClean="0"/>
          </a:p>
          <a:p>
            <a:pPr algn="ctr"/>
            <a:endParaRPr lang="en-US" altLang="zh-TW" sz="3600" dirty="0" smtClean="0"/>
          </a:p>
          <a:p>
            <a:pPr algn="ctr"/>
            <a:r>
              <a:rPr lang="en-US" altLang="zh-TW" sz="3600" dirty="0" smtClean="0"/>
              <a:t>108</a:t>
            </a:r>
            <a:r>
              <a:rPr lang="zh-TW" altLang="en-US" sz="3600" dirty="0" smtClean="0"/>
              <a:t>年課綱如何實施</a:t>
            </a:r>
            <a:r>
              <a:rPr lang="en-US" altLang="zh-TW" sz="3600" dirty="0" smtClean="0"/>
              <a:t>?</a:t>
            </a:r>
          </a:p>
          <a:p>
            <a:pPr algn="ctr"/>
            <a:endParaRPr lang="en-US" altLang="zh-TW" sz="3600" dirty="0"/>
          </a:p>
          <a:p>
            <a:pPr algn="ctr"/>
            <a:r>
              <a:rPr lang="zh-TW" altLang="en-US" sz="3600" dirty="0" smtClean="0"/>
              <a:t>資安如何</a:t>
            </a:r>
            <a:r>
              <a:rPr lang="zh-TW" altLang="en-US" sz="3600" dirty="0" smtClean="0">
                <a:solidFill>
                  <a:srgbClr val="00B050"/>
                </a:solidFill>
              </a:rPr>
              <a:t>深度</a:t>
            </a:r>
            <a:r>
              <a:rPr lang="zh-TW" altLang="en-US" sz="3600" dirty="0" smtClean="0">
                <a:solidFill>
                  <a:srgbClr val="FFFF00"/>
                </a:solidFill>
              </a:rPr>
              <a:t>扎根</a:t>
            </a:r>
            <a:r>
              <a:rPr lang="zh-TW" altLang="en-US" sz="3600" dirty="0" smtClean="0"/>
              <a:t>到高中職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220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09725" y="4829175"/>
            <a:ext cx="2352675" cy="101917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/>
              <a:t>HappyHackingDay</a:t>
            </a:r>
            <a:endParaRPr lang="en-US" altLang="zh-TW" sz="2000" dirty="0" smtClean="0"/>
          </a:p>
          <a:p>
            <a:pPr algn="ctr"/>
            <a:r>
              <a:rPr lang="zh-TW" altLang="en-US" sz="3200" dirty="0" smtClean="0"/>
              <a:t>資安</a:t>
            </a:r>
            <a:r>
              <a:rPr lang="zh-TW" altLang="en-US" sz="3200" dirty="0" smtClean="0">
                <a:solidFill>
                  <a:srgbClr val="FFFF00"/>
                </a:solidFill>
              </a:rPr>
              <a:t>體驗</a:t>
            </a:r>
            <a:r>
              <a:rPr lang="zh-TW" altLang="en-US" sz="3200" dirty="0"/>
              <a:t>營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1552574" y="3000375"/>
            <a:ext cx="2466975" cy="101917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Hacking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Weekend</a:t>
            </a:r>
          </a:p>
          <a:p>
            <a:pPr algn="ctr"/>
            <a:r>
              <a:rPr lang="zh-TW" altLang="en-US" sz="3200" dirty="0" smtClean="0"/>
              <a:t>資安</a:t>
            </a:r>
            <a:r>
              <a:rPr lang="zh-TW" altLang="en-US" sz="3200" dirty="0" smtClean="0">
                <a:solidFill>
                  <a:srgbClr val="FFFF00"/>
                </a:solidFill>
              </a:rPr>
              <a:t>研</a:t>
            </a:r>
            <a:r>
              <a:rPr lang="zh-TW" altLang="en-US" sz="3200" dirty="0">
                <a:solidFill>
                  <a:srgbClr val="FFFF00"/>
                </a:solidFill>
              </a:rPr>
              <a:t>習</a:t>
            </a:r>
            <a:r>
              <a:rPr lang="zh-TW" altLang="en-US" sz="3200" dirty="0" smtClean="0"/>
              <a:t>營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495425" y="5848350"/>
            <a:ext cx="3095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/>
              <a:t>每個學校每年至多舉辦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場</a:t>
            </a:r>
            <a:endParaRPr lang="en-US" altLang="zh-TW" b="1" dirty="0" smtClean="0"/>
          </a:p>
          <a:p>
            <a:r>
              <a:rPr lang="zh-TW" altLang="en-US" b="1" dirty="0" smtClean="0"/>
              <a:t>主要以各校學生為主</a:t>
            </a:r>
            <a:endParaRPr lang="zh-TW" altLang="en-US" b="1" dirty="0"/>
          </a:p>
        </p:txBody>
      </p:sp>
      <p:cxnSp>
        <p:nvCxnSpPr>
          <p:cNvPr id="8" name="直線單箭頭接點 7"/>
          <p:cNvCxnSpPr>
            <a:stCxn id="4" idx="0"/>
            <a:endCxn id="5" idx="2"/>
          </p:cNvCxnSpPr>
          <p:nvPr/>
        </p:nvCxnSpPr>
        <p:spPr>
          <a:xfrm flipH="1" flipV="1">
            <a:off x="2786062" y="4019550"/>
            <a:ext cx="1" cy="8096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42887" y="4011394"/>
            <a:ext cx="2733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跨校舉辦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有學習熱情的學生參與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約每月舉辦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1552574" y="1163419"/>
            <a:ext cx="2466975" cy="101917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Security Camp</a:t>
            </a:r>
          </a:p>
          <a:p>
            <a:pPr algn="ctr"/>
            <a:r>
              <a:rPr lang="zh-TW" altLang="en-US" sz="3200" dirty="0" smtClean="0"/>
              <a:t>資安</a:t>
            </a:r>
            <a:r>
              <a:rPr lang="zh-TW" altLang="en-US" sz="3200" dirty="0">
                <a:solidFill>
                  <a:srgbClr val="FFFF00"/>
                </a:solidFill>
              </a:rPr>
              <a:t>特</a:t>
            </a:r>
            <a:r>
              <a:rPr lang="zh-TW" altLang="en-US" sz="3200" dirty="0" smtClean="0">
                <a:solidFill>
                  <a:srgbClr val="FFFF00"/>
                </a:solidFill>
              </a:rPr>
              <a:t>訓</a:t>
            </a:r>
            <a:r>
              <a:rPr lang="zh-TW" altLang="en-US" sz="3200" dirty="0" smtClean="0"/>
              <a:t>營</a:t>
            </a:r>
            <a:endParaRPr lang="zh-TW" altLang="en-US" sz="3200" dirty="0"/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786061" y="2190750"/>
            <a:ext cx="1" cy="8096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13"/>
          <p:cNvSpPr/>
          <p:nvPr/>
        </p:nvSpPr>
        <p:spPr>
          <a:xfrm>
            <a:off x="5329236" y="3252788"/>
            <a:ext cx="2066925" cy="128587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特色選修課程</a:t>
            </a:r>
            <a:endParaRPr lang="zh-TW" altLang="en-US" sz="4400" dirty="0"/>
          </a:p>
        </p:txBody>
      </p:sp>
      <p:sp>
        <p:nvSpPr>
          <p:cNvPr id="15" name="矩形 14"/>
          <p:cNvSpPr/>
          <p:nvPr/>
        </p:nvSpPr>
        <p:spPr>
          <a:xfrm>
            <a:off x="5224462" y="4652962"/>
            <a:ext cx="2343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/>
              <a:t>每學期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學分課程</a:t>
            </a:r>
            <a:endParaRPr lang="en-US" altLang="zh-TW" b="1" dirty="0" smtClean="0"/>
          </a:p>
          <a:p>
            <a:r>
              <a:rPr lang="zh-TW" altLang="en-US" b="1" dirty="0" smtClean="0"/>
              <a:t>可動態調整課程模組</a:t>
            </a:r>
            <a:endParaRPr lang="zh-TW" altLang="en-US" b="1" dirty="0"/>
          </a:p>
        </p:txBody>
      </p:sp>
      <p:sp>
        <p:nvSpPr>
          <p:cNvPr id="16" name="圓角矩形 15"/>
          <p:cNvSpPr/>
          <p:nvPr/>
        </p:nvSpPr>
        <p:spPr>
          <a:xfrm>
            <a:off x="7943850" y="3308569"/>
            <a:ext cx="2686050" cy="7109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協同教學</a:t>
            </a:r>
            <a:endParaRPr lang="zh-TW" altLang="en-US" sz="4400" dirty="0"/>
          </a:p>
        </p:txBody>
      </p:sp>
      <p:sp>
        <p:nvSpPr>
          <p:cNvPr id="17" name="矩形 16"/>
          <p:cNvSpPr/>
          <p:nvPr/>
        </p:nvSpPr>
        <p:spPr>
          <a:xfrm>
            <a:off x="7943849" y="4061043"/>
            <a:ext cx="2962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/>
              <a:t>以現有課程為基礎</a:t>
            </a:r>
            <a:endParaRPr lang="en-US" altLang="zh-TW" b="1" dirty="0" smtClean="0"/>
          </a:p>
          <a:p>
            <a:r>
              <a:rPr lang="zh-TW" altLang="en-US" b="1" dirty="0" smtClean="0"/>
              <a:t>課程模組可納入現有教學</a:t>
            </a:r>
            <a:endParaRPr lang="zh-TW" altLang="en-US" b="1" dirty="0"/>
          </a:p>
        </p:txBody>
      </p:sp>
      <p:sp>
        <p:nvSpPr>
          <p:cNvPr id="18" name="圓角矩形 17"/>
          <p:cNvSpPr/>
          <p:nvPr/>
        </p:nvSpPr>
        <p:spPr>
          <a:xfrm>
            <a:off x="7981949" y="4983271"/>
            <a:ext cx="2686050" cy="7109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社團教學</a:t>
            </a:r>
            <a:endParaRPr lang="zh-TW" altLang="en-US" sz="4400" dirty="0"/>
          </a:p>
        </p:txBody>
      </p:sp>
      <p:sp>
        <p:nvSpPr>
          <p:cNvPr id="19" name="矩形 18"/>
          <p:cNvSpPr/>
          <p:nvPr/>
        </p:nvSpPr>
        <p:spPr>
          <a:xfrm>
            <a:off x="7981949" y="5775543"/>
            <a:ext cx="2962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/>
              <a:t>以</a:t>
            </a:r>
            <a:r>
              <a:rPr lang="zh-TW" altLang="en-US" dirty="0" smtClean="0"/>
              <a:t>社團活動</a:t>
            </a:r>
            <a:r>
              <a:rPr lang="zh-TW" altLang="en-US" b="1" dirty="0" smtClean="0"/>
              <a:t>為基礎</a:t>
            </a:r>
            <a:endParaRPr lang="en-US" altLang="zh-TW" b="1" dirty="0" smtClean="0"/>
          </a:p>
          <a:p>
            <a:r>
              <a:rPr lang="zh-TW" altLang="en-US" b="1" dirty="0" smtClean="0"/>
              <a:t>課程模組可納入現有教學</a:t>
            </a:r>
            <a:endParaRPr lang="zh-TW" altLang="en-US" b="1" dirty="0"/>
          </a:p>
        </p:txBody>
      </p:sp>
      <p:sp>
        <p:nvSpPr>
          <p:cNvPr id="21" name="圓角矩形 20"/>
          <p:cNvSpPr/>
          <p:nvPr/>
        </p:nvSpPr>
        <p:spPr>
          <a:xfrm>
            <a:off x="3962400" y="261163"/>
            <a:ext cx="3028950" cy="71098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err="1" smtClean="0"/>
              <a:t>MyFirstCTF</a:t>
            </a:r>
            <a:endParaRPr lang="en-US" altLang="zh-TW" sz="4400" dirty="0" smtClean="0"/>
          </a:p>
        </p:txBody>
      </p:sp>
      <p:sp>
        <p:nvSpPr>
          <p:cNvPr id="22" name="圓角矩形 21"/>
          <p:cNvSpPr/>
          <p:nvPr/>
        </p:nvSpPr>
        <p:spPr>
          <a:xfrm>
            <a:off x="309562" y="261164"/>
            <a:ext cx="3452812" cy="71098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err="1" smtClean="0"/>
              <a:t>BreakALL</a:t>
            </a:r>
            <a:r>
              <a:rPr lang="en-US" altLang="zh-TW" sz="4400" dirty="0" smtClean="0"/>
              <a:t> CTF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7191376" y="261162"/>
            <a:ext cx="2447925" cy="71098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/>
              <a:t>AIS3 CTF</a:t>
            </a: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4010027" y="4100511"/>
            <a:ext cx="1252536" cy="11844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5" idx="3"/>
          </p:cNvCxnSpPr>
          <p:nvPr/>
        </p:nvCxnSpPr>
        <p:spPr>
          <a:xfrm flipH="1" flipV="1">
            <a:off x="4019549" y="3509963"/>
            <a:ext cx="1204913" cy="50143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87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647950" y="2327494"/>
            <a:ext cx="7353300" cy="7109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/>
              <a:t>CDX/</a:t>
            </a:r>
            <a:r>
              <a:rPr lang="en-US" altLang="zh-TW" sz="4400" dirty="0" err="1" smtClean="0"/>
              <a:t>MyFirstSecurity</a:t>
            </a:r>
            <a:r>
              <a:rPr lang="en-US" altLang="zh-TW" sz="4400" dirty="0" smtClean="0"/>
              <a:t> </a:t>
            </a:r>
            <a:r>
              <a:rPr lang="zh-TW" altLang="en-US" sz="4400" dirty="0" smtClean="0"/>
              <a:t>演練平台</a:t>
            </a:r>
            <a:endParaRPr lang="en-US" altLang="zh-TW" sz="4400" dirty="0" smtClean="0"/>
          </a:p>
        </p:txBody>
      </p:sp>
      <p:sp>
        <p:nvSpPr>
          <p:cNvPr id="6" name="矩形 5"/>
          <p:cNvSpPr/>
          <p:nvPr/>
        </p:nvSpPr>
        <p:spPr>
          <a:xfrm>
            <a:off x="665202" y="7487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/>
              <a:t>服務項</a:t>
            </a:r>
            <a:r>
              <a:rPr lang="zh-TW" altLang="en-US" dirty="0"/>
              <a:t>目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75038" y="379452"/>
            <a:ext cx="472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提供</a:t>
            </a:r>
            <a:r>
              <a:rPr lang="en-US" altLang="zh-TW" dirty="0" smtClean="0"/>
              <a:t>CDX/</a:t>
            </a:r>
            <a:r>
              <a:rPr lang="en-US" altLang="zh-TW" dirty="0" err="1" smtClean="0"/>
              <a:t>MyFirstSecurity</a:t>
            </a:r>
            <a:r>
              <a:rPr lang="en-US" altLang="zh-TW" dirty="0" smtClean="0"/>
              <a:t> </a:t>
            </a:r>
            <a:r>
              <a:rPr lang="zh-TW" altLang="en-US" dirty="0"/>
              <a:t>演練</a:t>
            </a:r>
            <a:r>
              <a:rPr lang="zh-TW" altLang="en-US" dirty="0" smtClean="0"/>
              <a:t>平台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後續分析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434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高中職  資訊科技</a:t>
            </a:r>
            <a:r>
              <a:rPr lang="en-US" altLang="zh-TW" sz="3600" dirty="0" smtClean="0"/>
              <a:t>|</a:t>
            </a:r>
            <a:r>
              <a:rPr lang="zh-TW" altLang="en-US" sz="3600" dirty="0" smtClean="0"/>
              <a:t>新興科技</a:t>
            </a:r>
            <a:endParaRPr lang="en-US" altLang="zh-TW" sz="3600" dirty="0" smtClean="0"/>
          </a:p>
          <a:p>
            <a:pPr algn="ctr"/>
            <a:endParaRPr lang="en-US" altLang="zh-TW" sz="3600" dirty="0" smtClean="0"/>
          </a:p>
          <a:p>
            <a:pPr algn="ctr"/>
            <a:r>
              <a:rPr lang="en-US" altLang="zh-TW" sz="3600" dirty="0" smtClean="0"/>
              <a:t>108</a:t>
            </a:r>
            <a:r>
              <a:rPr lang="zh-TW" altLang="en-US" sz="3600" dirty="0" smtClean="0"/>
              <a:t>年課綱如何實施</a:t>
            </a:r>
            <a:r>
              <a:rPr lang="en-US" altLang="zh-TW" sz="3600" dirty="0" smtClean="0"/>
              <a:t>?</a:t>
            </a:r>
          </a:p>
          <a:p>
            <a:pPr algn="ctr"/>
            <a:endParaRPr lang="en-US" altLang="zh-TW" sz="3600" dirty="0"/>
          </a:p>
          <a:p>
            <a:pPr algn="ctr"/>
            <a:r>
              <a:rPr lang="zh-TW" altLang="en-US" sz="3600" dirty="0" smtClean="0"/>
              <a:t>資安如何</a:t>
            </a:r>
            <a:r>
              <a:rPr lang="zh-TW" altLang="en-US" sz="3600" dirty="0" smtClean="0">
                <a:solidFill>
                  <a:srgbClr val="00B050"/>
                </a:solidFill>
              </a:rPr>
              <a:t>深度</a:t>
            </a:r>
            <a:r>
              <a:rPr lang="zh-TW" altLang="en-US" sz="3600" dirty="0" smtClean="0">
                <a:solidFill>
                  <a:srgbClr val="FFFF00"/>
                </a:solidFill>
              </a:rPr>
              <a:t>扎根</a:t>
            </a:r>
            <a:r>
              <a:rPr lang="zh-TW" altLang="en-US" sz="3600" dirty="0" smtClean="0"/>
              <a:t>到高中職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3291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挑戰課題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07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解決方案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校定選修課程</a:t>
            </a:r>
            <a:r>
              <a:rPr lang="en-US" altLang="zh-TW" dirty="0" smtClean="0"/>
              <a:t>:</a:t>
            </a:r>
            <a:r>
              <a:rPr lang="zh-TW" altLang="en-US" dirty="0" smtClean="0"/>
              <a:t>資訊安全概論</a:t>
            </a:r>
            <a:endParaRPr lang="en-US" altLang="zh-TW" dirty="0" smtClean="0"/>
          </a:p>
          <a:p>
            <a:r>
              <a:rPr lang="zh-TW" altLang="en-US" dirty="0" smtClean="0"/>
              <a:t>社團</a:t>
            </a:r>
            <a:r>
              <a:rPr lang="zh-TW" altLang="en-US" dirty="0"/>
              <a:t>時間</a:t>
            </a:r>
          </a:p>
        </p:txBody>
      </p:sp>
    </p:spTree>
    <p:extLst>
      <p:ext uri="{BB962C8B-B14F-4D97-AF65-F5344CB8AC3E}">
        <p14:creationId xmlns:p14="http://schemas.microsoft.com/office/powerpoint/2010/main" val="332311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648928"/>
              </p:ext>
            </p:extLst>
          </p:nvPr>
        </p:nvGraphicFramePr>
        <p:xfrm>
          <a:off x="838200" y="1825625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7272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周次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854299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730108"/>
              </p:ext>
            </p:extLst>
          </p:nvPr>
        </p:nvGraphicFramePr>
        <p:xfrm>
          <a:off x="4525282" y="1825625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7272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周次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19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767</Words>
  <Application>Microsoft Office PowerPoint</Application>
  <PresentationFormat>寬螢幕</PresentationFormat>
  <Paragraphs>192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高中資安教甚麼?怎麼教?</vt:lpstr>
      <vt:lpstr>PowerPoint 簡報</vt:lpstr>
      <vt:lpstr>PowerPoint 簡報</vt:lpstr>
      <vt:lpstr>PowerPoint 簡報</vt:lpstr>
      <vt:lpstr>PowerPoint 簡報</vt:lpstr>
      <vt:lpstr>PowerPoint 簡報</vt:lpstr>
      <vt:lpstr>挑戰課題</vt:lpstr>
      <vt:lpstr>解決方案:</vt:lpstr>
      <vt:lpstr>PowerPoint 簡報</vt:lpstr>
      <vt:lpstr>PowerPoint 簡報</vt:lpstr>
      <vt:lpstr>PowerPoint 簡報</vt:lpstr>
      <vt:lpstr>課程模組1: Linux</vt:lpstr>
      <vt:lpstr>課程模組: 系統安全</vt:lpstr>
      <vt:lpstr>PowerPoint 簡報</vt:lpstr>
      <vt:lpstr>PowerPoint 簡報</vt:lpstr>
      <vt:lpstr>PowerPoint 簡報</vt:lpstr>
      <vt:lpstr>PowerPoint 簡報</vt:lpstr>
      <vt:lpstr>資訊科技概論-松崗版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BREAKALLCTF{Letmeseesee}</dc:creator>
  <cp:lastModifiedBy>BREAKALLCTF{Letmeseesee}</cp:lastModifiedBy>
  <cp:revision>18</cp:revision>
  <dcterms:created xsi:type="dcterms:W3CDTF">2018-06-16T16:23:14Z</dcterms:created>
  <dcterms:modified xsi:type="dcterms:W3CDTF">2018-07-09T05:49:28Z</dcterms:modified>
</cp:coreProperties>
</file>