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/>
    <p:restoredTop sz="94646"/>
  </p:normalViewPr>
  <p:slideViewPr>
    <p:cSldViewPr snapToGrid="0">
      <p:cViewPr>
        <p:scale>
          <a:sx n="130" d="100"/>
          <a:sy n="130" d="100"/>
        </p:scale>
        <p:origin x="888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b3a561b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b3a561b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b3a561b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b3a561b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1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b3a56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b3a56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b3a561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b3a561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b3a56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b3a56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67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b3a561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b3a561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eb3a561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eb3a561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b3a561b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b3a561b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b3a561b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b3a561b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b3a561b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b3a561b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B0-12-227240-4/00164-7" TargetMode="External"/><Relationship Id="rId7" Type="http://schemas.openxmlformats.org/officeDocument/2006/relationships/hyperlink" Target="https://doi.org/10.1016/j.specom.2013.01.01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09/SPCOM.2012.6290031" TargetMode="External"/><Relationship Id="rId5" Type="http://schemas.openxmlformats.org/officeDocument/2006/relationships/hyperlink" Target="https://doi.org/10.1109/SPCOM." TargetMode="External"/><Relationship Id="rId4" Type="http://schemas.openxmlformats.org/officeDocument/2006/relationships/hyperlink" Target="https://doi.org/10.21437/Interspeech.2017-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6508" y="979199"/>
            <a:ext cx="8825092" cy="2318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dirty="0">
                <a:latin typeface="+mj-lt"/>
                <a:ea typeface="Times New Roman"/>
                <a:cs typeface="Times New Roman"/>
                <a:sym typeface="Times New Roman"/>
              </a:rPr>
              <a:t>The interpretability of Mel-Frequency Cepstral Coefficients: A pilot study using articulatory phonetics</a:t>
            </a:r>
            <a:endParaRPr sz="3000" b="1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29851"/>
            <a:ext cx="8520600" cy="107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Bruce Xiao Wang</a:t>
            </a:r>
            <a:r>
              <a:rPr lang="en-GB" sz="1000" baseline="30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, Lei He</a:t>
            </a:r>
            <a:r>
              <a:rPr lang="en-GB" sz="1000" baseline="30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endParaRPr sz="1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aseline="30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Department of Chinese and Bilingual studies, Hong Kong Polytechnic University</a:t>
            </a:r>
            <a:endParaRPr sz="1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aseline="30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Department of Computational Linguistics - Phonetics, University of Zurich</a:t>
            </a:r>
            <a:endParaRPr sz="1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brucex.wang@polyu.edu.hk / lei.he@uzh.ch</a:t>
            </a:r>
            <a:endParaRPr sz="10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FAC77EB-7D6E-534C-9721-EC02D992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92" y="5082"/>
            <a:ext cx="2184525" cy="478800"/>
          </a:xfrm>
          <a:prstGeom prst="rect">
            <a:avLst/>
          </a:prstGeom>
        </p:spPr>
      </p:pic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54A4406-3549-964B-B7B2-1D424AE4E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776" y="64667"/>
            <a:ext cx="1698352" cy="370032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5D8EC17E-5CCD-3341-9B10-22AAF4A2F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022"/>
            <a:ext cx="1909822" cy="47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C1B53E-2E1B-084A-ADCA-DFFCD0C161B3}"/>
              </a:ext>
            </a:extLst>
          </p:cNvPr>
          <p:cNvSpPr txBox="1"/>
          <p:nvPr/>
        </p:nvSpPr>
        <p:spPr>
          <a:xfrm>
            <a:off x="2824842" y="1844950"/>
            <a:ext cx="3673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/>
              <a:t>谢谢</a:t>
            </a:r>
            <a:r>
              <a:rPr lang="zh-CN" altLang="en-US" sz="2400" dirty="0"/>
              <a:t> </a:t>
            </a:r>
            <a:r>
              <a:rPr lang="en-GB" sz="2400" dirty="0"/>
              <a:t>Thank you</a:t>
            </a:r>
          </a:p>
          <a:p>
            <a:pPr algn="ctr"/>
            <a:r>
              <a:rPr lang="en-US" altLang="zh-CN" sz="2400" dirty="0"/>
              <a:t>&amp;</a:t>
            </a:r>
            <a:endParaRPr lang="en-GB" sz="2400" dirty="0"/>
          </a:p>
          <a:p>
            <a:pPr algn="ctr"/>
            <a:r>
              <a:rPr lang="en-US" altLang="zh-CN" sz="2400" dirty="0"/>
              <a:t>Questions?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0" y="16164"/>
            <a:ext cx="2553764" cy="657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tx1"/>
                </a:solidFill>
              </a:rPr>
              <a:t>References</a:t>
            </a:r>
            <a:endParaRPr sz="3000" dirty="0">
              <a:solidFill>
                <a:schemeClr val="tx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0" y="681967"/>
            <a:ext cx="91017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Fant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G. (1971).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Acoustic Theory of Speech Production: With Calculations Based on X-Ray Studies of Russian Articulations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Walter      </a:t>
            </a: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de Gruyter.</a:t>
            </a: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Hosom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J.-P. (2003). Speech Recognition. In H. </a:t>
            </a:r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Bidgoli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(Ed.), </a:t>
            </a:r>
            <a:r>
              <a:rPr lang="en-GB" sz="1000" i="1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Encyclopedia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of Information Systems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(pp. 155–169). </a:t>
            </a: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Elsevier. </a:t>
            </a:r>
            <a:r>
              <a:rPr lang="en-GB" sz="1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https://doi.org/10.1016/B0-12- 227240-4/00164-7</a:t>
            </a:r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Hughes, V., Harrison, P., Foulkes, P., French, P., Kavanagh, C., &amp; Segundo, E. S. (2017). Mapping Across Feature Spaces in Forensic Voice Comparison: The        </a:t>
            </a:r>
          </a:p>
          <a:p>
            <a:pPr lvl="1"/>
            <a:r>
              <a:rPr lang="en-GB" sz="1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Contribution of Auditory-Based Voice Quality to (Semi-)Automatic System Testing. </a:t>
            </a:r>
            <a:r>
              <a:rPr lang="en-GB" sz="1000" i="1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Interspeech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2017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3892–3896. 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4"/>
              </a:rPr>
              <a:t>https://doi.org/10.21437/Interspeech.2017-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</a:t>
            </a:r>
          </a:p>
          <a:p>
            <a:pPr lvl="1"/>
            <a:r>
              <a:rPr lang="en-GB" sz="1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1508</a:t>
            </a: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Ji, A., Berry, J. J., &amp; Johnson, M. T. (2014, May). The Electromagnetic Articulography Mandarin Accented English (EMA-MAE) corpus of acoustic and 3D </a:t>
            </a:r>
          </a:p>
          <a:p>
            <a:pPr lvl="1"/>
            <a:r>
              <a:rPr lang="en-GB" sz="1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articulatory kinematic data. In 2014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IEEE International Conference on Acoustics, Speech and Signal Processing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(ICASSP) (pp. 7719-7723). IEEE.</a:t>
            </a: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Pellegrini, T., Fontan, L., </a:t>
            </a:r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Mauclair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J., Farinas, J., &amp; Robert, M. (2014). The goodness of pronunciation algorithm applied to disordered speech. </a:t>
            </a:r>
            <a:r>
              <a:rPr lang="en-GB" sz="1000" i="1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Interspeech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sz="1000" i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2014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1463–1467. https://</a:t>
            </a:r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doi.org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/10.21437/Interspeech.2014-357</a:t>
            </a: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Prakash, C., &amp; </a:t>
            </a:r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Gangashetty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S. V. (2012). Fourier-Bessel cepstral coefficients for robust speech recognition.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2012 International Conference on Signal </a:t>
            </a:r>
          </a:p>
          <a:p>
            <a:pPr lvl="1"/>
            <a:r>
              <a:rPr lang="en-GB" sz="1000" i="1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Processing and Communications (SPCOM)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1–5. </a:t>
            </a:r>
            <a:r>
              <a:rPr lang="en-GB" sz="1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5"/>
              </a:rPr>
              <a:t>https://doi.org/10.1109/SPCOM.</a:t>
            </a:r>
            <a:r>
              <a:rPr lang="en-GB" sz="1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6"/>
              </a:rPr>
              <a:t>2012.6290031</a:t>
            </a:r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Yule, G. (2010).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Study of Language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4th ed. Cambridge: Cambridge University Press.</a:t>
            </a:r>
          </a:p>
          <a:p>
            <a:pPr lvl="1"/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Zhang, C., Morrison, G. S., </a:t>
            </a:r>
            <a:r>
              <a:rPr lang="en-GB" sz="1000" dirty="0" err="1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Enzinger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E., &amp; Ochoa, F. (2013). Effects of telephone transmission on the performance of formant-trajectory-based forensic voice </a:t>
            </a:r>
          </a:p>
          <a:p>
            <a:pPr lvl="1"/>
            <a:r>
              <a:rPr lang="en-GB" sz="1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comparison – Female voices.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Speech Communication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GB" sz="1000" i="1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55</a:t>
            </a:r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(6), 796–813. </a:t>
            </a:r>
            <a:r>
              <a:rPr lang="en-GB" sz="1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7"/>
              </a:rPr>
              <a:t>https://doi.org/10.1016/j.specom.2013.01.011</a:t>
            </a:r>
            <a:endParaRPr lang="en-GB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GB" sz="10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00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1559293" cy="539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4">
                    <a:lumMod val="75000"/>
                  </a:schemeClr>
                </a:solidFill>
              </a:rPr>
              <a:t>WHAT?</a:t>
            </a:r>
            <a:endParaRPr sz="3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673100"/>
            <a:ext cx="9072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Mel-Frequency Cepstral Coefficients (</a:t>
            </a:r>
            <a:r>
              <a:rPr lang="en-GB" sz="28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MFCCs)</a:t>
            </a:r>
            <a:endParaRPr sz="28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9B0B3-F4BB-4A5E-939B-F0DED1B488EF}"/>
              </a:ext>
            </a:extLst>
          </p:cNvPr>
          <p:cNvSpPr/>
          <p:nvPr/>
        </p:nvSpPr>
        <p:spPr>
          <a:xfrm>
            <a:off x="4065134" y="1422594"/>
            <a:ext cx="4680933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Widely used as the input features in automatic systems, </a:t>
            </a:r>
          </a:p>
          <a:p>
            <a:pPr lvl="0"/>
            <a:endParaRPr lang="en-US"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Automatic speech recognition (Prakash &amp; </a:t>
            </a:r>
            <a:r>
              <a:rPr lang="en-US" sz="17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Gangashetty</a:t>
            </a: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2012)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Automatic (semi-) forensic voice comparison (Zhang et al., 2013; Hughes et al., 2017)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Automatic disordered speech recognition (Pellegrini et al., 2014)</a:t>
            </a:r>
          </a:p>
          <a:p>
            <a:pPr lvl="0"/>
            <a:endParaRPr lang="en-US" sz="17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1745F-9A58-432A-AA48-BC3BDB4D9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5" y="1288623"/>
            <a:ext cx="2639821" cy="3365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C90A0A-EF79-438D-9E35-2C5CBA7461D9}"/>
              </a:ext>
            </a:extLst>
          </p:cNvPr>
          <p:cNvSpPr/>
          <p:nvPr/>
        </p:nvSpPr>
        <p:spPr>
          <a:xfrm>
            <a:off x="190925" y="4563740"/>
            <a:ext cx="30856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800" dirty="0">
                <a:latin typeface="g_d0_f7"/>
              </a:rPr>
              <a:t>Figure 1. MFCCs extraction (Figure 1.2 from Messina 2015, p. 11)</a:t>
            </a:r>
            <a:endParaRPr lang="en-GB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26824" y="747800"/>
            <a:ext cx="8892047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Despite its promising performance in automatic systems, </a:t>
            </a:r>
            <a:endParaRPr sz="17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7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Lack understanding of the underlying principles of MFCCs</a:t>
            </a:r>
            <a:endParaRPr sz="1700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7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No studies have attempted to investigate how MFCCs and vocal tract features, if there are any, are related.</a:t>
            </a:r>
            <a:endParaRPr lang="en-GB" sz="1700" i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700" i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Why</a:t>
            </a:r>
            <a:r>
              <a:rPr lang="en-GB" sz="17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MFCCs outperform traditional acoustic features in automatic systems?</a:t>
            </a:r>
            <a:r>
              <a:rPr lang="en-GB" sz="1700" dirty="0">
                <a:solidFill>
                  <a:schemeClr val="dk1"/>
                </a:solidFill>
                <a:latin typeface="+mj-lt"/>
              </a:rPr>
              <a:t>		</a:t>
            </a:r>
            <a:endParaRPr sz="17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027AFE-1141-4C2B-B40B-FF719290E627}"/>
              </a:ext>
            </a:extLst>
          </p:cNvPr>
          <p:cNvSpPr/>
          <p:nvPr/>
        </p:nvSpPr>
        <p:spPr>
          <a:xfrm>
            <a:off x="0" y="0"/>
            <a:ext cx="25571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3000" dirty="0">
                <a:solidFill>
                  <a:schemeClr val="accent4">
                    <a:lumMod val="75000"/>
                  </a:schemeClr>
                </a:solidFill>
              </a:rPr>
              <a:t>HOWEVER…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164864" y="329852"/>
            <a:ext cx="3811605" cy="182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Mel-Frequency Cepstral Coefficients (</a:t>
            </a:r>
            <a:r>
              <a:rPr lang="en-GB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MFCCs)</a:t>
            </a:r>
            <a:endParaRPr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Changes of acoustic signal’s power spectrum across frequencies </a:t>
            </a:r>
            <a:endParaRPr dirty="0">
              <a:solidFill>
                <a:schemeClr val="dk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Capture the spectral characteristics of speech signal</a:t>
            </a:r>
            <a:endParaRPr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DA8CD-6752-4234-8EA8-6D8745AC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57" y="3754223"/>
            <a:ext cx="1410370" cy="126682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2BCC4A-7FC3-4FE7-8464-0FC5ECCE5DA1}"/>
              </a:ext>
            </a:extLst>
          </p:cNvPr>
          <p:cNvCxnSpPr>
            <a:cxnSpLocks/>
          </p:cNvCxnSpPr>
          <p:nvPr/>
        </p:nvCxnSpPr>
        <p:spPr>
          <a:xfrm flipH="1">
            <a:off x="4831882" y="2691017"/>
            <a:ext cx="1492346" cy="135159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4296E2E-D760-463F-8C75-1326725B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257" y="3157859"/>
            <a:ext cx="519015" cy="481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A064A6-A623-4996-8BEF-7CBBFCAA3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684" y="2629528"/>
            <a:ext cx="443625" cy="4420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700AB0-5280-4529-8527-41419E542CCD}"/>
              </a:ext>
            </a:extLst>
          </p:cNvPr>
          <p:cNvCxnSpPr>
            <a:cxnSpLocks/>
          </p:cNvCxnSpPr>
          <p:nvPr/>
        </p:nvCxnSpPr>
        <p:spPr>
          <a:xfrm>
            <a:off x="4024991" y="1553132"/>
            <a:ext cx="906576" cy="0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2B1D07-5C11-4918-AD2C-A951C38D94F9}"/>
              </a:ext>
            </a:extLst>
          </p:cNvPr>
          <p:cNvCxnSpPr>
            <a:cxnSpLocks/>
          </p:cNvCxnSpPr>
          <p:nvPr/>
        </p:nvCxnSpPr>
        <p:spPr>
          <a:xfrm flipH="1" flipV="1">
            <a:off x="1979742" y="2629528"/>
            <a:ext cx="1259959" cy="1236246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1F5027-08BB-42A2-99C3-47D85D17C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231" y="3887336"/>
            <a:ext cx="468402" cy="46840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3AD7F2-70FC-4036-9A21-CB9FD4814F3B}"/>
              </a:ext>
            </a:extLst>
          </p:cNvPr>
          <p:cNvCxnSpPr>
            <a:cxnSpLocks/>
          </p:cNvCxnSpPr>
          <p:nvPr/>
        </p:nvCxnSpPr>
        <p:spPr>
          <a:xfrm>
            <a:off x="1380976" y="2764673"/>
            <a:ext cx="1848026" cy="1864477"/>
          </a:xfrm>
          <a:prstGeom prst="straightConnector1">
            <a:avLst/>
          </a:prstGeom>
          <a:ln w="444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with colorful lines&#10;&#10;Description automatically generated">
            <a:extLst>
              <a:ext uri="{FF2B5EF4-FFF2-40B4-BE49-F238E27FC236}">
                <a16:creationId xmlns:a16="http://schemas.microsoft.com/office/drawing/2014/main" id="{F85CFEBE-2BBB-8544-B1E8-7DF7BC6B2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8101"/>
            <a:ext cx="3891267" cy="1835747"/>
          </a:xfrm>
          <a:prstGeom prst="rect">
            <a:avLst/>
          </a:prstGeom>
        </p:spPr>
      </p:pic>
      <p:sp>
        <p:nvSpPr>
          <p:cNvPr id="18" name="Google Shape;60;p14">
            <a:extLst>
              <a:ext uri="{FF2B5EF4-FFF2-40B4-BE49-F238E27FC236}">
                <a16:creationId xmlns:a16="http://schemas.microsoft.com/office/drawing/2014/main" id="{061F579C-650F-AF41-B5FE-6CEC9CEA66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59293" cy="53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GB" sz="3000" dirty="0">
                <a:solidFill>
                  <a:schemeClr val="accent4">
                    <a:lumMod val="75000"/>
                  </a:schemeClr>
                </a:solidFill>
              </a:rPr>
              <a:t>AIM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B40EAE-5ADE-A84D-BBFA-258023187E2E}"/>
              </a:ext>
            </a:extLst>
          </p:cNvPr>
          <p:cNvSpPr txBox="1"/>
          <p:nvPr/>
        </p:nvSpPr>
        <p:spPr>
          <a:xfrm>
            <a:off x="5166712" y="2163073"/>
            <a:ext cx="397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Spectral characteristics</a:t>
            </a:r>
            <a:r>
              <a:rPr lang="en-GB" dirty="0">
                <a:solidFill>
                  <a:schemeClr val="dk1"/>
                </a:solidFill>
                <a:latin typeface="+mj-lt"/>
              </a:rPr>
              <a:t> 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are a function of vocal tract (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Fant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, 1971), .e.g., articulatory gestures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5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A picture containing diagram, sketch, drawing, line ar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650" y="253425"/>
            <a:ext cx="18764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descr="A picture containing organ, drawing, illustration, lip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5613" y="2044125"/>
            <a:ext cx="17145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descr="A close-up of a human jaw&#10;&#10;Description automatically generated with low confiden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325" y="3666050"/>
            <a:ext cx="20859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DD16CD-F61E-44E9-8A50-EAC54876DC7C}"/>
              </a:ext>
            </a:extLst>
          </p:cNvPr>
          <p:cNvSpPr txBox="1"/>
          <p:nvPr/>
        </p:nvSpPr>
        <p:spPr>
          <a:xfrm>
            <a:off x="1" y="-23574"/>
            <a:ext cx="1174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HOW</a:t>
            </a:r>
            <a:endParaRPr lang="en-GB" sz="3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FAF89-DA27-4814-9574-EF133D96087C}"/>
              </a:ext>
            </a:extLst>
          </p:cNvPr>
          <p:cNvSpPr/>
          <p:nvPr/>
        </p:nvSpPr>
        <p:spPr>
          <a:xfrm>
            <a:off x="105878" y="530424"/>
            <a:ext cx="5751095" cy="4577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Corpus</a:t>
            </a:r>
          </a:p>
          <a:p>
            <a:pPr marL="2857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20 Midwestern standard American English speakers (10 male and 10 female; Ji et al. 2014)</a:t>
            </a:r>
          </a:p>
          <a:p>
            <a:pPr marL="2857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330 words in citation form</a:t>
            </a:r>
          </a:p>
          <a:p>
            <a:pPr marL="2857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n-lt"/>
                <a:cs typeface="Calibri"/>
              </a:rPr>
              <a:t>NDI Wave electromagnetic </a:t>
            </a:r>
            <a:r>
              <a:rPr lang="en-GB" sz="1700" dirty="0" err="1">
                <a:solidFill>
                  <a:schemeClr val="dk1"/>
                </a:solidFill>
                <a:latin typeface="+mn-lt"/>
                <a:cs typeface="Calibri"/>
              </a:rPr>
              <a:t>articulograph</a:t>
            </a:r>
            <a:endParaRPr lang="en-GB" sz="1700" dirty="0">
              <a:solidFill>
                <a:schemeClr val="dk1"/>
              </a:solidFill>
              <a:latin typeface="+mn-lt"/>
              <a:cs typeface="Calibri"/>
              <a:sym typeface="Calibri"/>
            </a:endParaRPr>
          </a:p>
          <a:p>
            <a:pPr marL="2857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Movement of tongue dorsum (TD), tongue lateral (TL), tongue blade (TB), upper lip (UL), lower lip (LL), lateral lip corner (LC)</a:t>
            </a:r>
            <a:r>
              <a:rPr lang="en-GB" sz="17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2857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Two dimensions, i.e., x: front and back, y:height, 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Three corner vowels: FLEECE, TRAP, FOOT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1700" dirty="0">
                <a:solidFill>
                  <a:schemeClr val="dk1"/>
                </a:solidFill>
                <a:latin typeface="+mn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43" y="387167"/>
            <a:ext cx="3967843" cy="278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96" y="685803"/>
            <a:ext cx="3535697" cy="23874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0F4658-FC7B-4182-BE23-03BC07A889D0}"/>
              </a:ext>
            </a:extLst>
          </p:cNvPr>
          <p:cNvSpPr/>
          <p:nvPr/>
        </p:nvSpPr>
        <p:spPr>
          <a:xfrm>
            <a:off x="1078762" y="3219802"/>
            <a:ext cx="1698734" cy="36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First 12 MFCCs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43872-655F-4A33-A5CC-001F79942A6E}"/>
              </a:ext>
            </a:extLst>
          </p:cNvPr>
          <p:cNvSpPr/>
          <p:nvPr/>
        </p:nvSpPr>
        <p:spPr>
          <a:xfrm>
            <a:off x="3846101" y="4478002"/>
            <a:ext cx="684803" cy="489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050EA-36E7-4584-AB86-054C7C5A26BD}"/>
              </a:ext>
            </a:extLst>
          </p:cNvPr>
          <p:cNvSpPr txBox="1"/>
          <p:nvPr/>
        </p:nvSpPr>
        <p:spPr>
          <a:xfrm>
            <a:off x="1" y="-23574"/>
            <a:ext cx="1174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HOW</a:t>
            </a:r>
            <a:endParaRPr lang="en-GB" sz="3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DE4EF-E044-4516-814E-6667BCEDBB1E}"/>
              </a:ext>
            </a:extLst>
          </p:cNvPr>
          <p:cNvSpPr/>
          <p:nvPr/>
        </p:nvSpPr>
        <p:spPr>
          <a:xfrm>
            <a:off x="4110576" y="3242129"/>
            <a:ext cx="500489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 articulatory kinematics: TD, TL, TB, UL, LL, LC</a:t>
            </a:r>
            <a:endParaRPr lang="en-GB" sz="1700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D041BE4B-3425-43E8-835E-141EA469A72E}"/>
              </a:ext>
            </a:extLst>
          </p:cNvPr>
          <p:cNvSpPr/>
          <p:nvPr/>
        </p:nvSpPr>
        <p:spPr>
          <a:xfrm rot="5400000">
            <a:off x="4046238" y="1617018"/>
            <a:ext cx="216771" cy="4204172"/>
          </a:xfrm>
          <a:prstGeom prst="rightBracket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240B6-45C7-43B2-8CA4-C29833AFEA77}"/>
              </a:ext>
            </a:extLst>
          </p:cNvPr>
          <p:cNvCxnSpPr/>
          <p:nvPr/>
        </p:nvCxnSpPr>
        <p:spPr>
          <a:xfrm>
            <a:off x="4154623" y="3945276"/>
            <a:ext cx="0" cy="5034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58050" y="0"/>
            <a:ext cx="2881093" cy="644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4">
                    <a:lumMod val="75000"/>
                  </a:schemeClr>
                </a:solidFill>
              </a:rPr>
              <a:t>FOR NOW…</a:t>
            </a:r>
            <a:endParaRPr sz="3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875" y="707856"/>
            <a:ext cx="3975526" cy="248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74" y="707856"/>
            <a:ext cx="3972137" cy="24825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95807" y="3727788"/>
            <a:ext cx="8952386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First six dimensions account for over 60% of variance explained for male (64.13%) and female (60.85%)</a:t>
            </a:r>
            <a:r>
              <a:rPr lang="en-GB" sz="1700" dirty="0">
                <a:solidFill>
                  <a:schemeClr val="dk1"/>
                </a:solidFill>
                <a:latin typeface="+mj-lt"/>
              </a:rPr>
              <a:t>		</a:t>
            </a:r>
            <a:endParaRPr sz="17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7405"/>
            <a:ext cx="4299069" cy="2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0" y="637405"/>
            <a:ext cx="4299126" cy="21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724401" y="2877950"/>
            <a:ext cx="4419599" cy="160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Discrepancies in the wellness of the representation of MFCCs</a:t>
            </a:r>
            <a:endParaRPr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Dim.1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Male: c2, c4, c5, c7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Female: c4, c6, c7 </a:t>
            </a:r>
            <a:endParaRPr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52400" y="2877950"/>
            <a:ext cx="4419600" cy="160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Dim. 1 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TDy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(vertical movement) well represented for both genders</a:t>
            </a:r>
            <a:endParaRPr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Dim. 2 </a:t>
            </a:r>
            <a:r>
              <a:rPr lang="en-GB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LLx</a:t>
            </a:r>
            <a:r>
              <a:rPr lang="en-GB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(front and back ) well represented for both genders</a:t>
            </a:r>
            <a:endParaRPr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These are sensible similarities between male and female speakers from an articulatory perspective. </a:t>
            </a:r>
            <a:endParaRPr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7" name="Google Shape;92;p18">
            <a:extLst>
              <a:ext uri="{FF2B5EF4-FFF2-40B4-BE49-F238E27FC236}">
                <a16:creationId xmlns:a16="http://schemas.microsoft.com/office/drawing/2014/main" id="{5E10DC8B-900A-4E45-B20F-4958013FD5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050" y="0"/>
            <a:ext cx="2881093" cy="644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4">
                    <a:lumMod val="75000"/>
                  </a:schemeClr>
                </a:solidFill>
              </a:rPr>
              <a:t>FOR NOW…</a:t>
            </a:r>
            <a:endParaRPr sz="3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2089E-B547-0840-9AB9-F0D509D408A2}"/>
              </a:ext>
            </a:extLst>
          </p:cNvPr>
          <p:cNvSpPr txBox="1"/>
          <p:nvPr/>
        </p:nvSpPr>
        <p:spPr>
          <a:xfrm>
            <a:off x="58050" y="784396"/>
            <a:ext cx="9020636" cy="157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Sensible discrepancies in MFCC representation between male and female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MFCCs capture vocal track characteristics &amp; articulatory movement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Articulatory kinematics only captures articulatory movement</a:t>
            </a:r>
            <a:br>
              <a:rPr lang="en-US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Biological factor - male generally have longer vocal track and larger larynxes and thicker vocal folds than females (Yule 2010:275).</a:t>
            </a:r>
            <a:endParaRPr lang="en-GB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F1D23-A746-7B41-A7F6-E07F87EEFCD6}"/>
              </a:ext>
            </a:extLst>
          </p:cNvPr>
          <p:cNvSpPr txBox="1"/>
          <p:nvPr/>
        </p:nvSpPr>
        <p:spPr>
          <a:xfrm>
            <a:off x="58050" y="2982816"/>
            <a:ext cx="8408314" cy="1270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How can we take biological factors into consideration?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More controlled data in terms of participants’ height and weight?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Explore the strength of association between MFCCs and articulatory data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dk1"/>
                </a:solidFill>
                <a:latin typeface="+mj-lt"/>
                <a:cs typeface="Calibri"/>
                <a:sym typeface="Calibri"/>
              </a:rPr>
              <a:t>How does the change of articulatory gestures affect the MFCCs values? </a:t>
            </a:r>
            <a:endParaRPr lang="en-GB" sz="1700" dirty="0">
              <a:solidFill>
                <a:schemeClr val="dk1"/>
              </a:solidFill>
              <a:latin typeface="+mj-lt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BAF94-0160-B14F-92C3-878E202E987A}"/>
              </a:ext>
            </a:extLst>
          </p:cNvPr>
          <p:cNvSpPr txBox="1"/>
          <p:nvPr/>
        </p:nvSpPr>
        <p:spPr>
          <a:xfrm>
            <a:off x="58050" y="2611126"/>
            <a:ext cx="251222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b="1" dirty="0"/>
              <a:t>Follow up questions…</a:t>
            </a:r>
          </a:p>
        </p:txBody>
      </p:sp>
      <p:sp>
        <p:nvSpPr>
          <p:cNvPr id="6" name="Google Shape;92;p18">
            <a:extLst>
              <a:ext uri="{FF2B5EF4-FFF2-40B4-BE49-F238E27FC236}">
                <a16:creationId xmlns:a16="http://schemas.microsoft.com/office/drawing/2014/main" id="{C336DBD4-2C3C-B641-93BD-565A8AD476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050" y="0"/>
            <a:ext cx="2881093" cy="644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4">
                    <a:lumMod val="75000"/>
                  </a:schemeClr>
                </a:solidFill>
              </a:rPr>
              <a:t>FOR NOW…</a:t>
            </a:r>
            <a:endParaRPr sz="3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920</Words>
  <Application>Microsoft Macintosh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g_d0_f7</vt:lpstr>
      <vt:lpstr>Arial</vt:lpstr>
      <vt:lpstr>Calibri</vt:lpstr>
      <vt:lpstr>Simple Light</vt:lpstr>
      <vt:lpstr>The interpretability of Mel-Frequency Cepstral Coefficients: A pilot study using articulatory phonetics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interpretability of Mel-Frequency Cepstral Coefficients: A pilot study using articulatory phonetics </dc:title>
  <cp:lastModifiedBy>Xiao Wang</cp:lastModifiedBy>
  <cp:revision>25</cp:revision>
  <dcterms:modified xsi:type="dcterms:W3CDTF">2023-07-08T07:18:43Z</dcterms:modified>
</cp:coreProperties>
</file>