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1"/>
  </p:notesMasterIdLst>
  <p:handoutMasterIdLst>
    <p:handoutMasterId r:id="rId22"/>
  </p:handoutMasterIdLst>
  <p:sldIdLst>
    <p:sldId id="295" r:id="rId2"/>
    <p:sldId id="307" r:id="rId3"/>
    <p:sldId id="340" r:id="rId4"/>
    <p:sldId id="345" r:id="rId5"/>
    <p:sldId id="311" r:id="rId6"/>
    <p:sldId id="310" r:id="rId7"/>
    <p:sldId id="327" r:id="rId8"/>
    <p:sldId id="315" r:id="rId9"/>
    <p:sldId id="344" r:id="rId10"/>
    <p:sldId id="319" r:id="rId11"/>
    <p:sldId id="343" r:id="rId12"/>
    <p:sldId id="322" r:id="rId13"/>
    <p:sldId id="346" r:id="rId14"/>
    <p:sldId id="332" r:id="rId15"/>
    <p:sldId id="331" r:id="rId16"/>
    <p:sldId id="339" r:id="rId17"/>
    <p:sldId id="341" r:id="rId18"/>
    <p:sldId id="338" r:id="rId19"/>
    <p:sldId id="298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B844E7-3FDB-C319-FFA7-37F23BB082F9}" name="WANG, Brucex [ENGL]" initials="XW" userId="S::x4wang@polyu.edu.hk::db48791e-90c8-48d3-807d-e94b7ece26f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, Brucex [ENGL]" initials="WB[" lastIdx="11" clrIdx="0">
    <p:extLst>
      <p:ext uri="{19B8F6BF-5375-455C-9EA6-DF929625EA0E}">
        <p15:presenceInfo xmlns:p15="http://schemas.microsoft.com/office/powerpoint/2012/main" userId="S::x4wang@polyu.edu.hk::db48791e-90c8-48d3-807d-e94b7ece26f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23" autoAdjust="0"/>
    <p:restoredTop sz="94077" autoAdjust="0"/>
  </p:normalViewPr>
  <p:slideViewPr>
    <p:cSldViewPr snapToGrid="0">
      <p:cViewPr varScale="1">
        <p:scale>
          <a:sx n="105" d="100"/>
          <a:sy n="105" d="100"/>
        </p:scale>
        <p:origin x="1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60" d="100"/>
          <a:sy n="160" d="100"/>
        </p:scale>
        <p:origin x="655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F4A38A-285D-054D-A59D-9A2794670E7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FE501114-5ABC-4E41-9377-3D839F602116}">
      <dgm:prSet phldrT="[文本]" custT="1"/>
      <dgm:spPr/>
      <dgm:t>
        <a:bodyPr/>
        <a:lstStyle/>
        <a:p>
          <a:r>
            <a:rPr lang="en-US" altLang="zh-CN" sz="2400" dirty="0"/>
            <a:t>N</a:t>
          </a:r>
          <a:r>
            <a:rPr lang="en" altLang="en-US" sz="2400" dirty="0" err="1"/>
            <a:t>atural</a:t>
          </a:r>
          <a:r>
            <a:rPr lang="en" altLang="en-US" sz="2400" dirty="0"/>
            <a:t> </a:t>
          </a:r>
          <a:r>
            <a:rPr lang="en-US" altLang="zh-CN" sz="2400" dirty="0"/>
            <a:t>T</a:t>
          </a:r>
          <a:r>
            <a:rPr lang="en" altLang="en-US" sz="2400" dirty="0"/>
            <a:t>one </a:t>
          </a:r>
          <a:r>
            <a:rPr lang="en-US" altLang="zh-CN" sz="2400" dirty="0"/>
            <a:t>I</a:t>
          </a:r>
          <a:r>
            <a:rPr lang="en" altLang="en-US" sz="2400" dirty="0"/>
            <a:t>dentification in </a:t>
          </a:r>
          <a:r>
            <a:rPr lang="en-US" altLang="zh-CN" sz="2400" dirty="0"/>
            <a:t>I</a:t>
          </a:r>
          <a:r>
            <a:rPr lang="en" altLang="en-US" sz="2400" dirty="0"/>
            <a:t>solation</a:t>
          </a:r>
          <a:endParaRPr lang="zh-CN" altLang="en-US" sz="3200" dirty="0"/>
        </a:p>
      </dgm:t>
    </dgm:pt>
    <dgm:pt modelId="{5C2D9E6E-5672-3D40-8D1A-9076D03080A8}" type="parTrans" cxnId="{FDD48888-0610-1E47-87C7-9DEF489B3144}">
      <dgm:prSet/>
      <dgm:spPr/>
      <dgm:t>
        <a:bodyPr/>
        <a:lstStyle/>
        <a:p>
          <a:endParaRPr lang="zh-CN" altLang="en-US" sz="2400"/>
        </a:p>
      </dgm:t>
    </dgm:pt>
    <dgm:pt modelId="{CA2E0125-3DF8-E043-A331-F5A2A5D339F4}" type="sibTrans" cxnId="{FDD48888-0610-1E47-87C7-9DEF489B3144}">
      <dgm:prSet phldrT="1" custT="1"/>
      <dgm:spPr/>
      <dgm:t>
        <a:bodyPr/>
        <a:lstStyle/>
        <a:p>
          <a:r>
            <a:rPr lang="en-US" altLang="zh-CN" sz="2400" dirty="0"/>
            <a:t>Experiment</a:t>
          </a:r>
          <a:r>
            <a:rPr lang="zh-CN" altLang="en-US" sz="2400" dirty="0"/>
            <a:t> 1</a:t>
          </a:r>
        </a:p>
      </dgm:t>
    </dgm:pt>
    <dgm:pt modelId="{00FD09BD-9046-C147-B1AF-A8D0D144B2D0}">
      <dgm:prSet phldrT="[文本]" custT="1"/>
      <dgm:spPr/>
      <dgm:t>
        <a:bodyPr/>
        <a:lstStyle/>
        <a:p>
          <a:r>
            <a:rPr lang="en" altLang="en-US" sz="2400" dirty="0"/>
            <a:t>Synthesized Tone Identification in Isolation</a:t>
          </a:r>
          <a:endParaRPr lang="zh-CN" altLang="en-US" sz="3200" dirty="0"/>
        </a:p>
      </dgm:t>
    </dgm:pt>
    <dgm:pt modelId="{16AA7F01-D917-B143-92D1-9D2BCCD1B8EE}" type="parTrans" cxnId="{0D49D5B7-25B5-6B44-B765-7E7A024F61BE}">
      <dgm:prSet/>
      <dgm:spPr/>
      <dgm:t>
        <a:bodyPr/>
        <a:lstStyle/>
        <a:p>
          <a:endParaRPr lang="zh-CN" altLang="en-US" sz="2400"/>
        </a:p>
      </dgm:t>
    </dgm:pt>
    <dgm:pt modelId="{78096022-575F-E74A-ACD0-E34843577A3C}" type="sibTrans" cxnId="{0D49D5B7-25B5-6B44-B765-7E7A024F61BE}">
      <dgm:prSet phldrT="2" custT="1"/>
      <dgm:spPr/>
      <dgm:t>
        <a:bodyPr/>
        <a:lstStyle/>
        <a:p>
          <a:r>
            <a:rPr lang="en-US" altLang="zh-CN" sz="2400" dirty="0"/>
            <a:t>Experiment</a:t>
          </a:r>
          <a:r>
            <a:rPr lang="zh-CN" altLang="en-US" sz="2400" dirty="0"/>
            <a:t> 2</a:t>
          </a:r>
        </a:p>
      </dgm:t>
    </dgm:pt>
    <dgm:pt modelId="{75120514-FD20-8F49-AD97-47F8557CF0DB}">
      <dgm:prSet custT="1"/>
      <dgm:spPr/>
      <dgm:t>
        <a:bodyPr/>
        <a:lstStyle/>
        <a:p>
          <a:r>
            <a:rPr lang="en-US" sz="2400" dirty="0"/>
            <a:t>Tone Identification in Contexts</a:t>
          </a:r>
          <a:endParaRPr lang="zh-CN" altLang="en-US" sz="3200" dirty="0"/>
        </a:p>
      </dgm:t>
    </dgm:pt>
    <dgm:pt modelId="{D4E8BD66-86A7-854F-B4CC-8A15AC268FE8}" type="parTrans" cxnId="{7730ED65-1B52-734A-888D-18F712992B7F}">
      <dgm:prSet/>
      <dgm:spPr/>
      <dgm:t>
        <a:bodyPr/>
        <a:lstStyle/>
        <a:p>
          <a:endParaRPr lang="zh-CN" altLang="en-US" sz="2400"/>
        </a:p>
      </dgm:t>
    </dgm:pt>
    <dgm:pt modelId="{70529893-52F6-BA4E-BCD3-EB111E99BE8F}" type="sibTrans" cxnId="{7730ED65-1B52-734A-888D-18F712992B7F}">
      <dgm:prSet phldrT="3" custT="1"/>
      <dgm:spPr/>
      <dgm:t>
        <a:bodyPr/>
        <a:lstStyle/>
        <a:p>
          <a:r>
            <a:rPr lang="en-US" altLang="zh-CN" sz="2400" dirty="0"/>
            <a:t>Experiment</a:t>
          </a:r>
          <a:r>
            <a:rPr lang="zh-CN" altLang="en-US" sz="2400" dirty="0"/>
            <a:t> 3</a:t>
          </a:r>
        </a:p>
      </dgm:t>
    </dgm:pt>
    <dgm:pt modelId="{9C64E130-35D6-4349-990A-0D9868D37F70}" type="pres">
      <dgm:prSet presAssocID="{97F4A38A-285D-054D-A59D-9A2794670E7A}" presName="Name0" presStyleCnt="0">
        <dgm:presLayoutVars>
          <dgm:animLvl val="lvl"/>
          <dgm:resizeHandles val="exact"/>
        </dgm:presLayoutVars>
      </dgm:prSet>
      <dgm:spPr/>
    </dgm:pt>
    <dgm:pt modelId="{3A61E221-DB79-CC42-AD1F-2ECEE325A2A0}" type="pres">
      <dgm:prSet presAssocID="{FE501114-5ABC-4E41-9377-3D839F602116}" presName="compositeNode" presStyleCnt="0">
        <dgm:presLayoutVars>
          <dgm:bulletEnabled val="1"/>
        </dgm:presLayoutVars>
      </dgm:prSet>
      <dgm:spPr/>
    </dgm:pt>
    <dgm:pt modelId="{8C6CBC5C-0003-3E41-BC95-F656E0336F25}" type="pres">
      <dgm:prSet presAssocID="{FE501114-5ABC-4E41-9377-3D839F602116}" presName="bgRect" presStyleLbl="alignNode1" presStyleIdx="0" presStyleCnt="3"/>
      <dgm:spPr/>
    </dgm:pt>
    <dgm:pt modelId="{BF772BC4-E3C3-7E4B-A35F-B72DA3AAC700}" type="pres">
      <dgm:prSet presAssocID="{CA2E0125-3DF8-E043-A331-F5A2A5D339F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88323AB-2C95-FA4E-B450-0520471D13BF}" type="pres">
      <dgm:prSet presAssocID="{FE501114-5ABC-4E41-9377-3D839F602116}" presName="nodeRect" presStyleLbl="alignNode1" presStyleIdx="0" presStyleCnt="3">
        <dgm:presLayoutVars>
          <dgm:bulletEnabled val="1"/>
        </dgm:presLayoutVars>
      </dgm:prSet>
      <dgm:spPr/>
    </dgm:pt>
    <dgm:pt modelId="{B4CDF559-D018-4F44-BD48-94AFFE341460}" type="pres">
      <dgm:prSet presAssocID="{CA2E0125-3DF8-E043-A331-F5A2A5D339F4}" presName="sibTrans" presStyleCnt="0"/>
      <dgm:spPr/>
    </dgm:pt>
    <dgm:pt modelId="{EDF5F0CB-422A-4747-AE59-3BBF49A15FBB}" type="pres">
      <dgm:prSet presAssocID="{00FD09BD-9046-C147-B1AF-A8D0D144B2D0}" presName="compositeNode" presStyleCnt="0">
        <dgm:presLayoutVars>
          <dgm:bulletEnabled val="1"/>
        </dgm:presLayoutVars>
      </dgm:prSet>
      <dgm:spPr/>
    </dgm:pt>
    <dgm:pt modelId="{8EDCB118-7062-0D45-AA20-3154E0B5641A}" type="pres">
      <dgm:prSet presAssocID="{00FD09BD-9046-C147-B1AF-A8D0D144B2D0}" presName="bgRect" presStyleLbl="alignNode1" presStyleIdx="1" presStyleCnt="3"/>
      <dgm:spPr/>
    </dgm:pt>
    <dgm:pt modelId="{680B32B1-4BDF-0A4C-88A4-C059D1C5E5A1}" type="pres">
      <dgm:prSet presAssocID="{78096022-575F-E74A-ACD0-E34843577A3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740C613-DEE5-AF46-9D58-C93DA12C2005}" type="pres">
      <dgm:prSet presAssocID="{00FD09BD-9046-C147-B1AF-A8D0D144B2D0}" presName="nodeRect" presStyleLbl="alignNode1" presStyleIdx="1" presStyleCnt="3">
        <dgm:presLayoutVars>
          <dgm:bulletEnabled val="1"/>
        </dgm:presLayoutVars>
      </dgm:prSet>
      <dgm:spPr/>
    </dgm:pt>
    <dgm:pt modelId="{A83179BD-8604-C34A-9EE4-206C5043F90F}" type="pres">
      <dgm:prSet presAssocID="{78096022-575F-E74A-ACD0-E34843577A3C}" presName="sibTrans" presStyleCnt="0"/>
      <dgm:spPr/>
    </dgm:pt>
    <dgm:pt modelId="{82BAA0F4-FE1B-FA48-BB70-68533DE53D46}" type="pres">
      <dgm:prSet presAssocID="{75120514-FD20-8F49-AD97-47F8557CF0DB}" presName="compositeNode" presStyleCnt="0">
        <dgm:presLayoutVars>
          <dgm:bulletEnabled val="1"/>
        </dgm:presLayoutVars>
      </dgm:prSet>
      <dgm:spPr/>
    </dgm:pt>
    <dgm:pt modelId="{5C503C1C-B2D1-B847-AA35-5851EF082E55}" type="pres">
      <dgm:prSet presAssocID="{75120514-FD20-8F49-AD97-47F8557CF0DB}" presName="bgRect" presStyleLbl="alignNode1" presStyleIdx="2" presStyleCnt="3"/>
      <dgm:spPr/>
    </dgm:pt>
    <dgm:pt modelId="{BEEEE304-F700-8F40-8041-905CB5A35C59}" type="pres">
      <dgm:prSet presAssocID="{70529893-52F6-BA4E-BCD3-EB111E99BE8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398B599-B7B6-B44D-843F-956E39BDA879}" type="pres">
      <dgm:prSet presAssocID="{75120514-FD20-8F49-AD97-47F8557CF0D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555AAC15-AC27-E440-9D6C-F690126986CB}" type="presOf" srcId="{00FD09BD-9046-C147-B1AF-A8D0D144B2D0}" destId="{8EDCB118-7062-0D45-AA20-3154E0B5641A}" srcOrd="0" destOrd="0" presId="urn:microsoft.com/office/officeart/2016/7/layout/LinearBlockProcessNumbered"/>
    <dgm:cxn modelId="{E9BA8D27-26B0-5347-A789-03628EDC4D6F}" type="presOf" srcId="{70529893-52F6-BA4E-BCD3-EB111E99BE8F}" destId="{BEEEE304-F700-8F40-8041-905CB5A35C59}" srcOrd="0" destOrd="0" presId="urn:microsoft.com/office/officeart/2016/7/layout/LinearBlockProcessNumbered"/>
    <dgm:cxn modelId="{8769862E-5DFB-2145-BD7C-A3C34BB397A7}" type="presOf" srcId="{97F4A38A-285D-054D-A59D-9A2794670E7A}" destId="{9C64E130-35D6-4349-990A-0D9868D37F70}" srcOrd="0" destOrd="0" presId="urn:microsoft.com/office/officeart/2016/7/layout/LinearBlockProcessNumbered"/>
    <dgm:cxn modelId="{81B23432-18E6-7045-9586-B574DD29114B}" type="presOf" srcId="{CA2E0125-3DF8-E043-A331-F5A2A5D339F4}" destId="{BF772BC4-E3C3-7E4B-A35F-B72DA3AAC700}" srcOrd="0" destOrd="0" presId="urn:microsoft.com/office/officeart/2016/7/layout/LinearBlockProcessNumbered"/>
    <dgm:cxn modelId="{1FC89E3B-4244-5B4D-BB46-2BF49A02CDD6}" type="presOf" srcId="{00FD09BD-9046-C147-B1AF-A8D0D144B2D0}" destId="{E740C613-DEE5-AF46-9D58-C93DA12C2005}" srcOrd="1" destOrd="0" presId="urn:microsoft.com/office/officeart/2016/7/layout/LinearBlockProcessNumbered"/>
    <dgm:cxn modelId="{7730ED65-1B52-734A-888D-18F712992B7F}" srcId="{97F4A38A-285D-054D-A59D-9A2794670E7A}" destId="{75120514-FD20-8F49-AD97-47F8557CF0DB}" srcOrd="2" destOrd="0" parTransId="{D4E8BD66-86A7-854F-B4CC-8A15AC268FE8}" sibTransId="{70529893-52F6-BA4E-BCD3-EB111E99BE8F}"/>
    <dgm:cxn modelId="{20EC436A-0ACC-FD43-922E-8647AB22F5D1}" type="presOf" srcId="{FE501114-5ABC-4E41-9377-3D839F602116}" destId="{8C6CBC5C-0003-3E41-BC95-F656E0336F25}" srcOrd="0" destOrd="0" presId="urn:microsoft.com/office/officeart/2016/7/layout/LinearBlockProcessNumbered"/>
    <dgm:cxn modelId="{FDD48888-0610-1E47-87C7-9DEF489B3144}" srcId="{97F4A38A-285D-054D-A59D-9A2794670E7A}" destId="{FE501114-5ABC-4E41-9377-3D839F602116}" srcOrd="0" destOrd="0" parTransId="{5C2D9E6E-5672-3D40-8D1A-9076D03080A8}" sibTransId="{CA2E0125-3DF8-E043-A331-F5A2A5D339F4}"/>
    <dgm:cxn modelId="{5221959F-3F50-414F-819C-E14AA1B25583}" type="presOf" srcId="{78096022-575F-E74A-ACD0-E34843577A3C}" destId="{680B32B1-4BDF-0A4C-88A4-C059D1C5E5A1}" srcOrd="0" destOrd="0" presId="urn:microsoft.com/office/officeart/2016/7/layout/LinearBlockProcessNumbered"/>
    <dgm:cxn modelId="{0D49D5B7-25B5-6B44-B765-7E7A024F61BE}" srcId="{97F4A38A-285D-054D-A59D-9A2794670E7A}" destId="{00FD09BD-9046-C147-B1AF-A8D0D144B2D0}" srcOrd="1" destOrd="0" parTransId="{16AA7F01-D917-B143-92D1-9D2BCCD1B8EE}" sibTransId="{78096022-575F-E74A-ACD0-E34843577A3C}"/>
    <dgm:cxn modelId="{C4275BCE-5845-EC47-88AA-9860442BF6F4}" type="presOf" srcId="{75120514-FD20-8F49-AD97-47F8557CF0DB}" destId="{8398B599-B7B6-B44D-843F-956E39BDA879}" srcOrd="1" destOrd="0" presId="urn:microsoft.com/office/officeart/2016/7/layout/LinearBlockProcessNumbered"/>
    <dgm:cxn modelId="{28866EDB-EF1E-114B-8A40-4701E01979B6}" type="presOf" srcId="{75120514-FD20-8F49-AD97-47F8557CF0DB}" destId="{5C503C1C-B2D1-B847-AA35-5851EF082E55}" srcOrd="0" destOrd="0" presId="urn:microsoft.com/office/officeart/2016/7/layout/LinearBlockProcessNumbered"/>
    <dgm:cxn modelId="{BB6159FD-8505-ED49-AEB6-E5293A44768F}" type="presOf" srcId="{FE501114-5ABC-4E41-9377-3D839F602116}" destId="{E88323AB-2C95-FA4E-B450-0520471D13BF}" srcOrd="1" destOrd="0" presId="urn:microsoft.com/office/officeart/2016/7/layout/LinearBlockProcessNumbered"/>
    <dgm:cxn modelId="{A825DBAF-3B2B-674A-89FD-9667B0F03256}" type="presParOf" srcId="{9C64E130-35D6-4349-990A-0D9868D37F70}" destId="{3A61E221-DB79-CC42-AD1F-2ECEE325A2A0}" srcOrd="0" destOrd="0" presId="urn:microsoft.com/office/officeart/2016/7/layout/LinearBlockProcessNumbered"/>
    <dgm:cxn modelId="{A7F1E51E-867D-854E-B0FA-70BB0F500B7A}" type="presParOf" srcId="{3A61E221-DB79-CC42-AD1F-2ECEE325A2A0}" destId="{8C6CBC5C-0003-3E41-BC95-F656E0336F25}" srcOrd="0" destOrd="0" presId="urn:microsoft.com/office/officeart/2016/7/layout/LinearBlockProcessNumbered"/>
    <dgm:cxn modelId="{AA7B7119-D02C-FC47-B4A6-5BC4AB3E1168}" type="presParOf" srcId="{3A61E221-DB79-CC42-AD1F-2ECEE325A2A0}" destId="{BF772BC4-E3C3-7E4B-A35F-B72DA3AAC700}" srcOrd="1" destOrd="0" presId="urn:microsoft.com/office/officeart/2016/7/layout/LinearBlockProcessNumbered"/>
    <dgm:cxn modelId="{5E427E92-3262-7142-8F6E-F9E17AF16C53}" type="presParOf" srcId="{3A61E221-DB79-CC42-AD1F-2ECEE325A2A0}" destId="{E88323AB-2C95-FA4E-B450-0520471D13BF}" srcOrd="2" destOrd="0" presId="urn:microsoft.com/office/officeart/2016/7/layout/LinearBlockProcessNumbered"/>
    <dgm:cxn modelId="{4D4853F2-9562-5E4E-9EC8-16FFB41B1A96}" type="presParOf" srcId="{9C64E130-35D6-4349-990A-0D9868D37F70}" destId="{B4CDF559-D018-4F44-BD48-94AFFE341460}" srcOrd="1" destOrd="0" presId="urn:microsoft.com/office/officeart/2016/7/layout/LinearBlockProcessNumbered"/>
    <dgm:cxn modelId="{F4C57CB6-0E10-484B-A97F-6482AF07CF79}" type="presParOf" srcId="{9C64E130-35D6-4349-990A-0D9868D37F70}" destId="{EDF5F0CB-422A-4747-AE59-3BBF49A15FBB}" srcOrd="2" destOrd="0" presId="urn:microsoft.com/office/officeart/2016/7/layout/LinearBlockProcessNumbered"/>
    <dgm:cxn modelId="{AFE89810-D2FB-CE41-9294-A095339B8C00}" type="presParOf" srcId="{EDF5F0CB-422A-4747-AE59-3BBF49A15FBB}" destId="{8EDCB118-7062-0D45-AA20-3154E0B5641A}" srcOrd="0" destOrd="0" presId="urn:microsoft.com/office/officeart/2016/7/layout/LinearBlockProcessNumbered"/>
    <dgm:cxn modelId="{80101EAC-171F-3246-A2F5-DDD6952997C8}" type="presParOf" srcId="{EDF5F0CB-422A-4747-AE59-3BBF49A15FBB}" destId="{680B32B1-4BDF-0A4C-88A4-C059D1C5E5A1}" srcOrd="1" destOrd="0" presId="urn:microsoft.com/office/officeart/2016/7/layout/LinearBlockProcessNumbered"/>
    <dgm:cxn modelId="{549B952E-45A3-404C-8A71-229028B17C16}" type="presParOf" srcId="{EDF5F0CB-422A-4747-AE59-3BBF49A15FBB}" destId="{E740C613-DEE5-AF46-9D58-C93DA12C2005}" srcOrd="2" destOrd="0" presId="urn:microsoft.com/office/officeart/2016/7/layout/LinearBlockProcessNumbered"/>
    <dgm:cxn modelId="{FE38F24A-476A-AF47-9F09-787DD04C0023}" type="presParOf" srcId="{9C64E130-35D6-4349-990A-0D9868D37F70}" destId="{A83179BD-8604-C34A-9EE4-206C5043F90F}" srcOrd="3" destOrd="0" presId="urn:microsoft.com/office/officeart/2016/7/layout/LinearBlockProcessNumbered"/>
    <dgm:cxn modelId="{7AC9A200-A01B-2C44-BDD8-80A4D3D0A753}" type="presParOf" srcId="{9C64E130-35D6-4349-990A-0D9868D37F70}" destId="{82BAA0F4-FE1B-FA48-BB70-68533DE53D46}" srcOrd="4" destOrd="0" presId="urn:microsoft.com/office/officeart/2016/7/layout/LinearBlockProcessNumbered"/>
    <dgm:cxn modelId="{930DDBC7-7CAD-E14B-AC21-C8EE1A29CBD0}" type="presParOf" srcId="{82BAA0F4-FE1B-FA48-BB70-68533DE53D46}" destId="{5C503C1C-B2D1-B847-AA35-5851EF082E55}" srcOrd="0" destOrd="0" presId="urn:microsoft.com/office/officeart/2016/7/layout/LinearBlockProcessNumbered"/>
    <dgm:cxn modelId="{FF5C476B-20BA-A44E-95A7-7F6A119B2FB8}" type="presParOf" srcId="{82BAA0F4-FE1B-FA48-BB70-68533DE53D46}" destId="{BEEEE304-F700-8F40-8041-905CB5A35C59}" srcOrd="1" destOrd="0" presId="urn:microsoft.com/office/officeart/2016/7/layout/LinearBlockProcessNumbered"/>
    <dgm:cxn modelId="{8B6592C3-2EA4-B945-97D3-C0C09C8A6503}" type="presParOf" srcId="{82BAA0F4-FE1B-FA48-BB70-68533DE53D46}" destId="{8398B599-B7B6-B44D-843F-956E39BDA879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C037ED-2138-4862-AA1D-999D66AB57A9}" type="doc">
      <dgm:prSet loTypeId="urn:microsoft.com/office/officeart/2005/8/layout/process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HK"/>
        </a:p>
      </dgm:t>
    </dgm:pt>
    <dgm:pt modelId="{2350F247-5CCB-438F-B49F-3CB31A488190}">
      <dgm:prSet phldrT="[Text]" custT="1"/>
      <dgm:spPr/>
      <dgm:t>
        <a:bodyPr/>
        <a:lstStyle/>
        <a:p>
          <a:r>
            <a:rPr lang="en-US" altLang="zh-CN" sz="2400" dirty="0"/>
            <a:t>Isolated</a:t>
          </a:r>
          <a:r>
            <a:rPr lang="zh-CN" altLang="en-US" sz="2400" dirty="0"/>
            <a:t> </a:t>
          </a:r>
          <a:r>
            <a:rPr lang="en-US" altLang="zh-CN" sz="2400" dirty="0"/>
            <a:t>syllable</a:t>
          </a:r>
          <a:endParaRPr lang="en-HK" sz="2400" dirty="0"/>
        </a:p>
      </dgm:t>
    </dgm:pt>
    <dgm:pt modelId="{E9C5D1A5-9A42-41DD-9D0A-1ECF01439AA2}" type="parTrans" cxnId="{01E465B1-2158-43FB-9B65-4FD125F8B35C}">
      <dgm:prSet/>
      <dgm:spPr/>
      <dgm:t>
        <a:bodyPr/>
        <a:lstStyle/>
        <a:p>
          <a:endParaRPr lang="en-HK" sz="2400"/>
        </a:p>
      </dgm:t>
    </dgm:pt>
    <dgm:pt modelId="{D53C5F9B-8270-4CA1-AE26-4B5F966A60E4}" type="sibTrans" cxnId="{01E465B1-2158-43FB-9B65-4FD125F8B35C}">
      <dgm:prSet/>
      <dgm:spPr/>
      <dgm:t>
        <a:bodyPr/>
        <a:lstStyle/>
        <a:p>
          <a:endParaRPr lang="en-HK" sz="2400"/>
        </a:p>
      </dgm:t>
    </dgm:pt>
    <dgm:pt modelId="{19838BEA-3A27-4E76-BB6C-B8CD6F90B9CF}">
      <dgm:prSet phldrT="[Text]" custT="1"/>
      <dgm:spPr/>
      <dgm:t>
        <a:bodyPr/>
        <a:lstStyle/>
        <a:p>
          <a:r>
            <a:rPr lang="en-US" altLang="zh-CN" sz="2400" dirty="0"/>
            <a:t>Identify</a:t>
          </a:r>
          <a:endParaRPr lang="en-HK" sz="2400" dirty="0"/>
        </a:p>
      </dgm:t>
    </dgm:pt>
    <dgm:pt modelId="{F66269A8-C423-4CFC-86C9-2ACE4BE6E86A}" type="sibTrans" cxnId="{96E9E5F3-9FF2-46F1-94B7-1131BFA76504}">
      <dgm:prSet/>
      <dgm:spPr/>
      <dgm:t>
        <a:bodyPr/>
        <a:lstStyle/>
        <a:p>
          <a:endParaRPr lang="en-HK" sz="2400"/>
        </a:p>
      </dgm:t>
    </dgm:pt>
    <dgm:pt modelId="{14BDBB9D-62ED-4011-8B2C-2BCBA5A3F367}" type="parTrans" cxnId="{96E9E5F3-9FF2-46F1-94B7-1131BFA76504}">
      <dgm:prSet/>
      <dgm:spPr/>
      <dgm:t>
        <a:bodyPr/>
        <a:lstStyle/>
        <a:p>
          <a:endParaRPr lang="en-HK" sz="2400"/>
        </a:p>
      </dgm:t>
    </dgm:pt>
    <dgm:pt modelId="{6C8D4A37-DB16-9B4E-8140-F1F6A73C70CA}">
      <dgm:prSet custT="1"/>
      <dgm:spPr/>
      <dgm:t>
        <a:bodyPr/>
        <a:lstStyle/>
        <a:p>
          <a:r>
            <a:rPr lang="en-US" altLang="zh-CN" sz="1800" dirty="0"/>
            <a:t>blocked</a:t>
          </a:r>
          <a:r>
            <a:rPr lang="zh-CN" altLang="en-US" sz="1800" dirty="0"/>
            <a:t> </a:t>
          </a:r>
          <a:r>
            <a:rPr lang="en-US" altLang="zh-CN" sz="1800" dirty="0"/>
            <a:t>by</a:t>
          </a:r>
          <a:r>
            <a:rPr lang="zh-CN" altLang="en-US" sz="1800" dirty="0"/>
            <a:t> </a:t>
          </a:r>
          <a:r>
            <a:rPr lang="en-US" altLang="zh-CN" sz="1800" dirty="0"/>
            <a:t>gender</a:t>
          </a:r>
          <a:endParaRPr lang="zh-CN" altLang="en-US" sz="1800" dirty="0"/>
        </a:p>
      </dgm:t>
    </dgm:pt>
    <dgm:pt modelId="{3CFA9F43-5030-F547-8D77-BE20826463C5}" type="parTrans" cxnId="{72CF03E5-96F4-3C48-A05E-80A277448D3D}">
      <dgm:prSet/>
      <dgm:spPr/>
      <dgm:t>
        <a:bodyPr/>
        <a:lstStyle/>
        <a:p>
          <a:endParaRPr lang="zh-CN" altLang="en-US"/>
        </a:p>
      </dgm:t>
    </dgm:pt>
    <dgm:pt modelId="{6DB24E94-EC8C-E448-BC63-E9F15BA01903}" type="sibTrans" cxnId="{72CF03E5-96F4-3C48-A05E-80A277448D3D}">
      <dgm:prSet/>
      <dgm:spPr/>
      <dgm:t>
        <a:bodyPr/>
        <a:lstStyle/>
        <a:p>
          <a:endParaRPr lang="zh-CN" altLang="en-US"/>
        </a:p>
      </dgm:t>
    </dgm:pt>
    <dgm:pt modelId="{A2A302CC-5FEE-2945-9609-777826C22F08}" type="pres">
      <dgm:prSet presAssocID="{7CC037ED-2138-4862-AA1D-999D66AB57A9}" presName="Name0" presStyleCnt="0">
        <dgm:presLayoutVars>
          <dgm:dir/>
          <dgm:resizeHandles val="exact"/>
        </dgm:presLayoutVars>
      </dgm:prSet>
      <dgm:spPr/>
    </dgm:pt>
    <dgm:pt modelId="{59F77A49-EB11-064D-87D3-58777EE3561A}" type="pres">
      <dgm:prSet presAssocID="{2350F247-5CCB-438F-B49F-3CB31A488190}" presName="node" presStyleLbl="node1" presStyleIdx="0" presStyleCnt="2" custScaleX="123876">
        <dgm:presLayoutVars>
          <dgm:bulletEnabled val="1"/>
        </dgm:presLayoutVars>
      </dgm:prSet>
      <dgm:spPr/>
    </dgm:pt>
    <dgm:pt modelId="{00280EC3-AA7D-414F-B084-22A98D41757A}" type="pres">
      <dgm:prSet presAssocID="{D53C5F9B-8270-4CA1-AE26-4B5F966A60E4}" presName="sibTrans" presStyleLbl="sibTrans2D1" presStyleIdx="0" presStyleCnt="1"/>
      <dgm:spPr/>
    </dgm:pt>
    <dgm:pt modelId="{4902FA22-E63D-DF45-BB16-CFD9ED00E0FB}" type="pres">
      <dgm:prSet presAssocID="{D53C5F9B-8270-4CA1-AE26-4B5F966A60E4}" presName="connectorText" presStyleLbl="sibTrans2D1" presStyleIdx="0" presStyleCnt="1"/>
      <dgm:spPr/>
    </dgm:pt>
    <dgm:pt modelId="{C5F2DF93-A0C7-1B4B-82DF-C46B558F8D15}" type="pres">
      <dgm:prSet presAssocID="{19838BEA-3A27-4E76-BB6C-B8CD6F90B9CF}" presName="node" presStyleLbl="node1" presStyleIdx="1" presStyleCnt="2">
        <dgm:presLayoutVars>
          <dgm:bulletEnabled val="1"/>
        </dgm:presLayoutVars>
      </dgm:prSet>
      <dgm:spPr/>
    </dgm:pt>
  </dgm:ptLst>
  <dgm:cxnLst>
    <dgm:cxn modelId="{9D523812-0B83-2D42-A515-733B6C1941B8}" type="presOf" srcId="{19838BEA-3A27-4E76-BB6C-B8CD6F90B9CF}" destId="{C5F2DF93-A0C7-1B4B-82DF-C46B558F8D15}" srcOrd="0" destOrd="0" presId="urn:microsoft.com/office/officeart/2005/8/layout/process1"/>
    <dgm:cxn modelId="{F47CBB1E-54E4-DA41-A1A3-E6F09AE5F8A3}" type="presOf" srcId="{2350F247-5CCB-438F-B49F-3CB31A488190}" destId="{59F77A49-EB11-064D-87D3-58777EE3561A}" srcOrd="0" destOrd="0" presId="urn:microsoft.com/office/officeart/2005/8/layout/process1"/>
    <dgm:cxn modelId="{E246D447-9F63-6344-AAD5-66BADDBA3C90}" type="presOf" srcId="{6C8D4A37-DB16-9B4E-8140-F1F6A73C70CA}" destId="{59F77A49-EB11-064D-87D3-58777EE3561A}" srcOrd="0" destOrd="1" presId="urn:microsoft.com/office/officeart/2005/8/layout/process1"/>
    <dgm:cxn modelId="{01E465B1-2158-43FB-9B65-4FD125F8B35C}" srcId="{7CC037ED-2138-4862-AA1D-999D66AB57A9}" destId="{2350F247-5CCB-438F-B49F-3CB31A488190}" srcOrd="0" destOrd="0" parTransId="{E9C5D1A5-9A42-41DD-9D0A-1ECF01439AA2}" sibTransId="{D53C5F9B-8270-4CA1-AE26-4B5F966A60E4}"/>
    <dgm:cxn modelId="{D1E318D3-16D7-3745-A14B-6313CBDDD680}" type="presOf" srcId="{7CC037ED-2138-4862-AA1D-999D66AB57A9}" destId="{A2A302CC-5FEE-2945-9609-777826C22F08}" srcOrd="0" destOrd="0" presId="urn:microsoft.com/office/officeart/2005/8/layout/process1"/>
    <dgm:cxn modelId="{FCEF1FDF-D3FE-C345-8AFC-4A46F6985865}" type="presOf" srcId="{D53C5F9B-8270-4CA1-AE26-4B5F966A60E4}" destId="{00280EC3-AA7D-414F-B084-22A98D41757A}" srcOrd="0" destOrd="0" presId="urn:microsoft.com/office/officeart/2005/8/layout/process1"/>
    <dgm:cxn modelId="{72CF03E5-96F4-3C48-A05E-80A277448D3D}" srcId="{2350F247-5CCB-438F-B49F-3CB31A488190}" destId="{6C8D4A37-DB16-9B4E-8140-F1F6A73C70CA}" srcOrd="0" destOrd="0" parTransId="{3CFA9F43-5030-F547-8D77-BE20826463C5}" sibTransId="{6DB24E94-EC8C-E448-BC63-E9F15BA01903}"/>
    <dgm:cxn modelId="{96E9E5F3-9FF2-46F1-94B7-1131BFA76504}" srcId="{7CC037ED-2138-4862-AA1D-999D66AB57A9}" destId="{19838BEA-3A27-4E76-BB6C-B8CD6F90B9CF}" srcOrd="1" destOrd="0" parTransId="{14BDBB9D-62ED-4011-8B2C-2BCBA5A3F367}" sibTransId="{F66269A8-C423-4CFC-86C9-2ACE4BE6E86A}"/>
    <dgm:cxn modelId="{901F43FD-EED4-964B-98A2-82701D4BBDD6}" type="presOf" srcId="{D53C5F9B-8270-4CA1-AE26-4B5F966A60E4}" destId="{4902FA22-E63D-DF45-BB16-CFD9ED00E0FB}" srcOrd="1" destOrd="0" presId="urn:microsoft.com/office/officeart/2005/8/layout/process1"/>
    <dgm:cxn modelId="{1C2C33E7-CAD2-CF49-B6AA-82103D5EAE01}" type="presParOf" srcId="{A2A302CC-5FEE-2945-9609-777826C22F08}" destId="{59F77A49-EB11-064D-87D3-58777EE3561A}" srcOrd="0" destOrd="0" presId="urn:microsoft.com/office/officeart/2005/8/layout/process1"/>
    <dgm:cxn modelId="{953415F9-12D9-8549-B43D-85B9CFB371B4}" type="presParOf" srcId="{A2A302CC-5FEE-2945-9609-777826C22F08}" destId="{00280EC3-AA7D-414F-B084-22A98D41757A}" srcOrd="1" destOrd="0" presId="urn:microsoft.com/office/officeart/2005/8/layout/process1"/>
    <dgm:cxn modelId="{1CFA42AA-BD34-674B-BCA7-AB78E7E50C8B}" type="presParOf" srcId="{00280EC3-AA7D-414F-B084-22A98D41757A}" destId="{4902FA22-E63D-DF45-BB16-CFD9ED00E0FB}" srcOrd="0" destOrd="0" presId="urn:microsoft.com/office/officeart/2005/8/layout/process1"/>
    <dgm:cxn modelId="{342E7DF2-EF98-6C4A-900F-9FE4CCDBC3EA}" type="presParOf" srcId="{A2A302CC-5FEE-2945-9609-777826C22F08}" destId="{C5F2DF93-A0C7-1B4B-82DF-C46B558F8D15}" srcOrd="2" destOrd="0" presId="urn:microsoft.com/office/officeart/2005/8/layout/process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E878DE-73FC-CA4F-BE4F-3D4A72782BB4}" type="doc">
      <dgm:prSet loTypeId="urn:microsoft.com/office/officeart/2005/8/layout/process4" loCatId="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4E486C19-22A7-FC41-AB62-9F157E705FE2}">
      <dgm:prSet phldrT="[文本]" custT="1"/>
      <dgm:spPr/>
      <dgm:t>
        <a:bodyPr/>
        <a:lstStyle/>
        <a:p>
          <a:r>
            <a:rPr lang="en" altLang="zh-CN" sz="2200" b="1" dirty="0"/>
            <a:t>Distribution fitting </a:t>
          </a:r>
          <a:endParaRPr lang="zh-CN" altLang="en-US" sz="2200" dirty="0"/>
        </a:p>
      </dgm:t>
    </dgm:pt>
    <dgm:pt modelId="{D11ED93B-66C4-3642-BF5C-D9413DE24F2F}" type="parTrans" cxnId="{4A627437-3E1D-8041-ABCD-A5F934DEF94B}">
      <dgm:prSet/>
      <dgm:spPr/>
      <dgm:t>
        <a:bodyPr/>
        <a:lstStyle/>
        <a:p>
          <a:endParaRPr lang="zh-CN" altLang="en-US" sz="2200"/>
        </a:p>
      </dgm:t>
    </dgm:pt>
    <dgm:pt modelId="{13031E3C-99AE-5245-8E36-68B4F8710360}" type="sibTrans" cxnId="{4A627437-3E1D-8041-ABCD-A5F934DEF94B}">
      <dgm:prSet/>
      <dgm:spPr/>
      <dgm:t>
        <a:bodyPr/>
        <a:lstStyle/>
        <a:p>
          <a:endParaRPr lang="zh-CN" altLang="en-US" sz="2200"/>
        </a:p>
      </dgm:t>
    </dgm:pt>
    <dgm:pt modelId="{BD240065-1141-9449-993D-98F701697A71}">
      <dgm:prSet phldrT="[文本]" custT="1"/>
      <dgm:spPr/>
      <dgm:t>
        <a:bodyPr/>
        <a:lstStyle/>
        <a:p>
          <a:r>
            <a:rPr lang="en-US" altLang="zh-CN" sz="2200" b="0" dirty="0"/>
            <a:t>Extracted</a:t>
          </a:r>
          <a:r>
            <a:rPr lang="zh-CN" altLang="en-US" sz="2200" b="0" dirty="0"/>
            <a:t> </a:t>
          </a:r>
          <a:r>
            <a:rPr kumimoji="1" lang="en-US" altLang="zh-CN" sz="2200" i="1" dirty="0"/>
            <a:t>F</a:t>
          </a:r>
          <a:r>
            <a:rPr kumimoji="1" lang="en-US" altLang="zh-CN" sz="2200" i="1" baseline="-25000" dirty="0"/>
            <a:t>0</a:t>
          </a:r>
          <a:r>
            <a:rPr kumimoji="1" lang="zh-CN" altLang="en-US" sz="2200" dirty="0"/>
            <a:t> </a:t>
          </a:r>
          <a:r>
            <a:rPr lang="zh-CN" altLang="en-US" sz="2200" b="0" i="1" baseline="-25000" dirty="0"/>
            <a:t>  </a:t>
          </a:r>
          <a:r>
            <a:rPr lang="en-US" altLang="zh-CN" sz="2200" b="0" dirty="0"/>
            <a:t>values</a:t>
          </a:r>
          <a:r>
            <a:rPr lang="zh-CN" altLang="en-US" sz="2200" b="0" dirty="0"/>
            <a:t> </a:t>
          </a:r>
          <a:r>
            <a:rPr lang="en-US" altLang="zh-CN" sz="2200" b="0" dirty="0"/>
            <a:t>of</a:t>
          </a:r>
          <a:r>
            <a:rPr lang="zh-CN" altLang="en-US" sz="2200" b="0" dirty="0"/>
            <a:t> </a:t>
          </a:r>
          <a:r>
            <a:rPr lang="en-US" altLang="zh-CN" sz="2200" b="0" dirty="0"/>
            <a:t>the</a:t>
          </a:r>
          <a:r>
            <a:rPr lang="zh-CN" altLang="en-US" sz="2200" b="0" dirty="0"/>
            <a:t> </a:t>
          </a:r>
          <a:r>
            <a:rPr lang="en" altLang="zh-CN" sz="2200" b="0" dirty="0"/>
            <a:t>voiced portion of /ji</a:t>
          </a:r>
          <a:r>
            <a:rPr lang="en-US" altLang="zh-CN" sz="2200" b="0" dirty="0"/>
            <a:t>/</a:t>
          </a:r>
          <a:endParaRPr lang="zh-CN" altLang="en-US" sz="2200" b="0" dirty="0"/>
        </a:p>
      </dgm:t>
    </dgm:pt>
    <dgm:pt modelId="{2CD19AC0-3B59-E045-B7FB-3F729A31A0CB}" type="parTrans" cxnId="{65645EF0-05A9-1148-8403-96D6F0AD1019}">
      <dgm:prSet/>
      <dgm:spPr/>
      <dgm:t>
        <a:bodyPr/>
        <a:lstStyle/>
        <a:p>
          <a:endParaRPr lang="zh-CN" altLang="en-US" sz="2200"/>
        </a:p>
      </dgm:t>
    </dgm:pt>
    <dgm:pt modelId="{BBD8DAE9-C802-1142-971D-9D893A593DFB}" type="sibTrans" cxnId="{65645EF0-05A9-1148-8403-96D6F0AD1019}">
      <dgm:prSet/>
      <dgm:spPr/>
      <dgm:t>
        <a:bodyPr/>
        <a:lstStyle/>
        <a:p>
          <a:endParaRPr lang="zh-CN" altLang="en-US" sz="2200"/>
        </a:p>
      </dgm:t>
    </dgm:pt>
    <dgm:pt modelId="{7FB329B2-F320-1342-A900-6FEFE87E7E91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altLang="zh-CN" sz="2200" b="0" dirty="0"/>
            <a:t>Fitted</a:t>
          </a:r>
          <a:r>
            <a:rPr lang="zh-CN" altLang="en-US" sz="2200" b="0" dirty="0"/>
            <a:t> </a:t>
          </a:r>
          <a:r>
            <a:rPr lang="en-US" altLang="zh-CN" sz="2200" b="1" dirty="0"/>
            <a:t>skew-normal</a:t>
          </a:r>
          <a:r>
            <a:rPr lang="zh-CN" altLang="en-US" sz="2200" b="1" dirty="0"/>
            <a:t> </a:t>
          </a:r>
          <a:r>
            <a:rPr lang="en-US" altLang="zh-CN" sz="2200" b="1" dirty="0"/>
            <a:t>(</a:t>
          </a:r>
          <a:r>
            <a:rPr lang="en" altLang="zh-CN" sz="2200" b="1" dirty="0"/>
            <a:t>SN</a:t>
          </a:r>
          <a:r>
            <a:rPr lang="en-US" altLang="zh-CN" sz="2200" b="1" dirty="0"/>
            <a:t>)</a:t>
          </a:r>
          <a:r>
            <a:rPr lang="en" altLang="zh-CN" sz="2200" b="1" dirty="0"/>
            <a:t> distributions </a:t>
          </a:r>
          <a:r>
            <a:rPr lang="en" altLang="zh-CN" sz="2200" b="0" dirty="0"/>
            <a:t>to each of the 34 speakers</a:t>
          </a:r>
          <a:r>
            <a:rPr lang="en-US" altLang="zh-CN" sz="2200" b="0" dirty="0"/>
            <a:t>’</a:t>
          </a:r>
          <a:r>
            <a:rPr lang="en" altLang="zh-CN" sz="2200" b="0" dirty="0"/>
            <a:t>production </a:t>
          </a:r>
          <a:r>
            <a:rPr lang="en-US" altLang="zh-CN" sz="2200" b="0" dirty="0"/>
            <a:t>and</a:t>
          </a:r>
          <a:r>
            <a:rPr lang="zh-CN" altLang="en-US" sz="2200" b="0" dirty="0"/>
            <a:t> </a:t>
          </a:r>
          <a:r>
            <a:rPr lang="en-US" altLang="zh-CN" sz="2200" b="0" dirty="0"/>
            <a:t>obtained</a:t>
          </a:r>
          <a:r>
            <a:rPr lang="zh-CN" altLang="en-US" sz="2200" b="0" dirty="0"/>
            <a:t> </a:t>
          </a:r>
          <a:r>
            <a:rPr lang="en-US" altLang="zh-CN" sz="2200" b="0" dirty="0" err="1"/>
            <a:t>th</a:t>
          </a:r>
          <a:r>
            <a:rPr lang="en" altLang="zh-CN" sz="2200" b="0" dirty="0" err="1"/>
            <a:t>ree</a:t>
          </a:r>
          <a:r>
            <a:rPr lang="en" altLang="zh-CN" sz="2200" b="0" dirty="0"/>
            <a:t> parameters</a:t>
          </a:r>
          <a:r>
            <a:rPr lang="en-US" altLang="zh-CN" sz="2200" b="0" dirty="0"/>
            <a:t>:</a:t>
          </a:r>
          <a:r>
            <a:rPr lang="zh-CN" altLang="en-US" sz="2200" b="0" dirty="0"/>
            <a:t> </a:t>
          </a:r>
          <a:endParaRPr lang="en" altLang="zh-CN" sz="2200" b="0" dirty="0"/>
        </a:p>
        <a:p>
          <a:pPr>
            <a:buFont typeface="Arial" panose="020B0604020202020204" pitchFamily="34" charset="0"/>
            <a:buChar char="•"/>
          </a:pPr>
          <a:r>
            <a:rPr lang="en" altLang="zh-CN" sz="2200" b="1" dirty="0"/>
            <a:t>location (</a:t>
          </a:r>
          <a:r>
            <a:rPr lang="el-GR" altLang="zh-CN" sz="2200" b="1" dirty="0"/>
            <a:t>ξ), </a:t>
          </a:r>
          <a:r>
            <a:rPr lang="en" altLang="zh-CN" sz="2200" b="1" dirty="0"/>
            <a:t>scale (</a:t>
          </a:r>
          <a:r>
            <a:rPr lang="el-GR" altLang="zh-CN" sz="2200" b="1" dirty="0"/>
            <a:t>ω), </a:t>
          </a:r>
          <a:r>
            <a:rPr lang="en" altLang="zh-CN" sz="2200" b="1" dirty="0"/>
            <a:t>and shape (</a:t>
          </a:r>
          <a:r>
            <a:rPr lang="el-GR" altLang="zh-CN" sz="2200" b="1" dirty="0"/>
            <a:t>α)</a:t>
          </a:r>
          <a:endParaRPr lang="zh-CN" altLang="en-US" sz="2200" b="1" dirty="0"/>
        </a:p>
      </dgm:t>
    </dgm:pt>
    <dgm:pt modelId="{90C7EE5F-7B2D-6344-BF95-37367D30B567}" type="parTrans" cxnId="{AA878D1F-43C8-884E-BECF-DE2D822B872D}">
      <dgm:prSet/>
      <dgm:spPr/>
      <dgm:t>
        <a:bodyPr/>
        <a:lstStyle/>
        <a:p>
          <a:endParaRPr lang="zh-CN" altLang="en-US" sz="2200"/>
        </a:p>
      </dgm:t>
    </dgm:pt>
    <dgm:pt modelId="{E867BDF5-5051-8C45-80AB-FE93BC98085E}" type="sibTrans" cxnId="{AA878D1F-43C8-884E-BECF-DE2D822B872D}">
      <dgm:prSet/>
      <dgm:spPr/>
      <dgm:t>
        <a:bodyPr/>
        <a:lstStyle/>
        <a:p>
          <a:endParaRPr lang="zh-CN" altLang="en-US" sz="2200"/>
        </a:p>
      </dgm:t>
    </dgm:pt>
    <dgm:pt modelId="{2D3CBDA3-AB98-C942-8DAA-8AF73058D9DC}">
      <dgm:prSet phldrT="[文本]" custT="1"/>
      <dgm:spPr/>
      <dgm:t>
        <a:bodyPr/>
        <a:lstStyle/>
        <a:p>
          <a:r>
            <a:rPr lang="en" altLang="zh-CN" sz="2200" b="1" dirty="0"/>
            <a:t>Multinomial mixed effects model</a:t>
          </a:r>
          <a:endParaRPr lang="zh-CN" altLang="en-US" sz="2200" dirty="0"/>
        </a:p>
      </dgm:t>
    </dgm:pt>
    <dgm:pt modelId="{2FB73913-CA43-A64A-8A57-06B8027B44F1}" type="parTrans" cxnId="{19D0D5EB-09FD-B445-A632-1E025446C03B}">
      <dgm:prSet/>
      <dgm:spPr/>
      <dgm:t>
        <a:bodyPr/>
        <a:lstStyle/>
        <a:p>
          <a:endParaRPr lang="zh-CN" altLang="en-US" sz="2200"/>
        </a:p>
      </dgm:t>
    </dgm:pt>
    <dgm:pt modelId="{B182A072-7FD8-CA4A-89CC-7A412AEBFF86}" type="sibTrans" cxnId="{19D0D5EB-09FD-B445-A632-1E025446C03B}">
      <dgm:prSet/>
      <dgm:spPr/>
      <dgm:t>
        <a:bodyPr/>
        <a:lstStyle/>
        <a:p>
          <a:endParaRPr lang="zh-CN" altLang="en-US" sz="2200"/>
        </a:p>
      </dgm:t>
    </dgm:pt>
    <dgm:pt modelId="{509DC525-B215-114F-B2A4-038609438274}">
      <dgm:prSet custT="1"/>
      <dgm:spPr/>
      <dgm:t>
        <a:bodyPr/>
        <a:lstStyle/>
        <a:p>
          <a:r>
            <a:rPr lang="en-US" altLang="zh-CN" sz="2200" b="1" dirty="0"/>
            <a:t>SN</a:t>
          </a:r>
          <a:r>
            <a:rPr lang="zh-CN" altLang="en-US" sz="2200" b="1" dirty="0"/>
            <a:t> </a:t>
          </a:r>
          <a:r>
            <a:rPr lang="en-US" altLang="zh-CN" sz="2200" b="1" dirty="0"/>
            <a:t>distributions</a:t>
          </a:r>
          <a:r>
            <a:rPr lang="zh-CN" altLang="en-US" sz="2200" b="1" dirty="0"/>
            <a:t> </a:t>
          </a:r>
          <a:r>
            <a:rPr lang="en-US" altLang="zh-CN" sz="2200" b="1" dirty="0"/>
            <a:t>~</a:t>
          </a:r>
          <a:r>
            <a:rPr lang="zh-CN" altLang="en-US" sz="2200" b="1" dirty="0"/>
            <a:t> </a:t>
          </a:r>
          <a:r>
            <a:rPr lang="en-US" altLang="zh-CN" sz="2200" b="1" dirty="0"/>
            <a:t>Judgments</a:t>
          </a:r>
          <a:r>
            <a:rPr lang="zh-CN" altLang="en-US" sz="2200" b="1" dirty="0"/>
            <a:t> </a:t>
          </a:r>
          <a:r>
            <a:rPr lang="en-US" altLang="zh-CN" sz="2200" b="1" dirty="0"/>
            <a:t>(T1,</a:t>
          </a:r>
          <a:r>
            <a:rPr lang="zh-CN" altLang="en-US" sz="2200" b="1" dirty="0"/>
            <a:t> </a:t>
          </a:r>
          <a:r>
            <a:rPr lang="en-US" altLang="zh-CN" sz="2200" b="1" dirty="0"/>
            <a:t>T3,</a:t>
          </a:r>
          <a:r>
            <a:rPr lang="zh-CN" altLang="en-US" sz="2200" b="1" dirty="0"/>
            <a:t> </a:t>
          </a:r>
          <a:r>
            <a:rPr lang="en-US" altLang="zh-CN" sz="2200" b="1" dirty="0"/>
            <a:t>T6)</a:t>
          </a:r>
          <a:r>
            <a:rPr lang="zh-CN" altLang="en-US" sz="2200" b="1" dirty="0"/>
            <a:t> </a:t>
          </a:r>
          <a:endParaRPr lang="en-US" altLang="zh-CN" sz="2200" b="1" dirty="0"/>
        </a:p>
        <a:p>
          <a:r>
            <a:rPr lang="en" altLang="zh-CN" sz="2200" i="1" dirty="0" err="1"/>
            <a:t>mixcat</a:t>
          </a:r>
          <a:r>
            <a:rPr lang="en" altLang="zh-CN" sz="2200" i="1" dirty="0"/>
            <a:t> </a:t>
          </a:r>
          <a:r>
            <a:rPr lang="en" altLang="zh-CN" sz="1800" dirty="0"/>
            <a:t>(</a:t>
          </a:r>
          <a:r>
            <a:rPr lang="en" altLang="zh-CN" sz="1800" dirty="0" err="1"/>
            <a:t>Hartzel</a:t>
          </a:r>
          <a:r>
            <a:rPr lang="zh-CN" altLang="en-US" sz="1800" dirty="0"/>
            <a:t> </a:t>
          </a:r>
          <a:r>
            <a:rPr lang="en-US" altLang="zh-CN" sz="1800" dirty="0"/>
            <a:t>et</a:t>
          </a:r>
          <a:r>
            <a:rPr lang="zh-CN" altLang="en-US" sz="1800" dirty="0"/>
            <a:t> </a:t>
          </a:r>
          <a:r>
            <a:rPr lang="en-US" altLang="zh-CN" sz="1800" dirty="0"/>
            <a:t>al.,</a:t>
          </a:r>
          <a:r>
            <a:rPr lang="zh-CN" altLang="en-US" sz="1800" dirty="0"/>
            <a:t> </a:t>
          </a:r>
          <a:r>
            <a:rPr lang="en-US" altLang="zh-CN" sz="1800" dirty="0"/>
            <a:t>2001</a:t>
          </a:r>
          <a:r>
            <a:rPr lang="en" altLang="zh-CN" sz="1800" dirty="0"/>
            <a:t>) </a:t>
          </a:r>
          <a:r>
            <a:rPr lang="en" altLang="zh-CN" sz="2200" dirty="0"/>
            <a:t>package </a:t>
          </a:r>
          <a:r>
            <a:rPr lang="en-US" altLang="zh-CN" sz="2200" dirty="0"/>
            <a:t>in</a:t>
          </a:r>
          <a:r>
            <a:rPr lang="zh-CN" altLang="en-US" sz="2200" dirty="0"/>
            <a:t> </a:t>
          </a:r>
          <a:r>
            <a:rPr lang="en-US" altLang="zh-CN" sz="2200" dirty="0"/>
            <a:t>R</a:t>
          </a:r>
          <a:endParaRPr lang="zh-CN" altLang="en-US" sz="2200" b="1" dirty="0"/>
        </a:p>
      </dgm:t>
    </dgm:pt>
    <dgm:pt modelId="{76DAA680-6E6E-9E4B-BC39-B91DCF780460}" type="parTrans" cxnId="{D461746E-2F4F-F741-983E-9B2BFB3B0587}">
      <dgm:prSet/>
      <dgm:spPr/>
      <dgm:t>
        <a:bodyPr/>
        <a:lstStyle/>
        <a:p>
          <a:endParaRPr lang="zh-CN" altLang="en-US" sz="2200"/>
        </a:p>
      </dgm:t>
    </dgm:pt>
    <dgm:pt modelId="{0E881FF8-06CC-1B4B-9936-D3A18D0F8661}" type="sibTrans" cxnId="{D461746E-2F4F-F741-983E-9B2BFB3B0587}">
      <dgm:prSet/>
      <dgm:spPr/>
      <dgm:t>
        <a:bodyPr/>
        <a:lstStyle/>
        <a:p>
          <a:endParaRPr lang="zh-CN" altLang="en-US" sz="2200"/>
        </a:p>
      </dgm:t>
    </dgm:pt>
    <dgm:pt modelId="{57F61E5F-C864-F140-A6E1-0018D6805666}" type="pres">
      <dgm:prSet presAssocID="{AAE878DE-73FC-CA4F-BE4F-3D4A72782BB4}" presName="Name0" presStyleCnt="0">
        <dgm:presLayoutVars>
          <dgm:dir/>
          <dgm:animLvl val="lvl"/>
          <dgm:resizeHandles val="exact"/>
        </dgm:presLayoutVars>
      </dgm:prSet>
      <dgm:spPr/>
    </dgm:pt>
    <dgm:pt modelId="{FC274A33-8E36-7248-A7A8-21810C8A4A1E}" type="pres">
      <dgm:prSet presAssocID="{2D3CBDA3-AB98-C942-8DAA-8AF73058D9DC}" presName="boxAndChildren" presStyleCnt="0"/>
      <dgm:spPr/>
    </dgm:pt>
    <dgm:pt modelId="{C6371564-27B6-CC4A-9FEC-3F64BFA4E14D}" type="pres">
      <dgm:prSet presAssocID="{2D3CBDA3-AB98-C942-8DAA-8AF73058D9DC}" presName="parentTextBox" presStyleLbl="node1" presStyleIdx="0" presStyleCnt="2"/>
      <dgm:spPr/>
    </dgm:pt>
    <dgm:pt modelId="{31B95C7D-50B1-F843-89C1-329A5A016328}" type="pres">
      <dgm:prSet presAssocID="{2D3CBDA3-AB98-C942-8DAA-8AF73058D9DC}" presName="entireBox" presStyleLbl="node1" presStyleIdx="0" presStyleCnt="2" custScaleY="169963" custLinFactNeighborY="-29802"/>
      <dgm:spPr/>
    </dgm:pt>
    <dgm:pt modelId="{247E8BAC-1323-2D4D-935C-90BF7663BB7D}" type="pres">
      <dgm:prSet presAssocID="{2D3CBDA3-AB98-C942-8DAA-8AF73058D9DC}" presName="descendantBox" presStyleCnt="0"/>
      <dgm:spPr/>
    </dgm:pt>
    <dgm:pt modelId="{230EC3A3-9293-5140-8B36-892297987FA6}" type="pres">
      <dgm:prSet presAssocID="{509DC525-B215-114F-B2A4-038609438274}" presName="childTextBox" presStyleLbl="fgAccFollowNode1" presStyleIdx="0" presStyleCnt="3" custScaleY="231475" custLinFactNeighborX="0" custLinFactNeighborY="2864">
        <dgm:presLayoutVars>
          <dgm:bulletEnabled val="1"/>
        </dgm:presLayoutVars>
      </dgm:prSet>
      <dgm:spPr/>
    </dgm:pt>
    <dgm:pt modelId="{92667450-A342-1443-81E1-605555A249C8}" type="pres">
      <dgm:prSet presAssocID="{13031E3C-99AE-5245-8E36-68B4F8710360}" presName="sp" presStyleCnt="0"/>
      <dgm:spPr/>
    </dgm:pt>
    <dgm:pt modelId="{DD37490D-C513-3C49-B25F-DF58F6C18222}" type="pres">
      <dgm:prSet presAssocID="{4E486C19-22A7-FC41-AB62-9F157E705FE2}" presName="arrowAndChildren" presStyleCnt="0"/>
      <dgm:spPr/>
    </dgm:pt>
    <dgm:pt modelId="{6C8D8733-C930-3549-9737-FB77EC3817C0}" type="pres">
      <dgm:prSet presAssocID="{4E486C19-22A7-FC41-AB62-9F157E705FE2}" presName="parentTextArrow" presStyleLbl="node1" presStyleIdx="0" presStyleCnt="2"/>
      <dgm:spPr/>
    </dgm:pt>
    <dgm:pt modelId="{328E3BF4-E99B-504F-A14C-AA843E14DD16}" type="pres">
      <dgm:prSet presAssocID="{4E486C19-22A7-FC41-AB62-9F157E705FE2}" presName="arrow" presStyleLbl="node1" presStyleIdx="1" presStyleCnt="2" custScaleY="242011" custLinFactNeighborX="17826" custLinFactNeighborY="-3400"/>
      <dgm:spPr/>
    </dgm:pt>
    <dgm:pt modelId="{F5F52ADD-D051-0B48-8947-3FDA764B6716}" type="pres">
      <dgm:prSet presAssocID="{4E486C19-22A7-FC41-AB62-9F157E705FE2}" presName="descendantArrow" presStyleCnt="0"/>
      <dgm:spPr/>
    </dgm:pt>
    <dgm:pt modelId="{E27784C7-EDA4-B84B-B060-B487B2FE5429}" type="pres">
      <dgm:prSet presAssocID="{BD240065-1141-9449-993D-98F701697A71}" presName="childTextArrow" presStyleLbl="fgAccFollowNode1" presStyleIdx="1" presStyleCnt="3" custScaleX="40767" custScaleY="365106" custLinFactNeighborX="0" custLinFactNeighborY="16723">
        <dgm:presLayoutVars>
          <dgm:bulletEnabled val="1"/>
        </dgm:presLayoutVars>
      </dgm:prSet>
      <dgm:spPr/>
    </dgm:pt>
    <dgm:pt modelId="{BDD50BFA-C540-774A-AC5F-DF6449F0011D}" type="pres">
      <dgm:prSet presAssocID="{7FB329B2-F320-1342-A900-6FEFE87E7E91}" presName="childTextArrow" presStyleLbl="fgAccFollowNode1" presStyleIdx="2" presStyleCnt="3" custScaleY="373813" custLinFactNeighborX="1407" custLinFactNeighborY="19440">
        <dgm:presLayoutVars>
          <dgm:bulletEnabled val="1"/>
        </dgm:presLayoutVars>
      </dgm:prSet>
      <dgm:spPr/>
    </dgm:pt>
  </dgm:ptLst>
  <dgm:cxnLst>
    <dgm:cxn modelId="{879D7005-A4FA-DF47-A568-FBDFA1F3737A}" type="presOf" srcId="{7FB329B2-F320-1342-A900-6FEFE87E7E91}" destId="{BDD50BFA-C540-774A-AC5F-DF6449F0011D}" srcOrd="0" destOrd="0" presId="urn:microsoft.com/office/officeart/2005/8/layout/process4"/>
    <dgm:cxn modelId="{6531C007-9F1B-C946-AF13-F3F1E1F07F13}" type="presOf" srcId="{2D3CBDA3-AB98-C942-8DAA-8AF73058D9DC}" destId="{C6371564-27B6-CC4A-9FEC-3F64BFA4E14D}" srcOrd="0" destOrd="0" presId="urn:microsoft.com/office/officeart/2005/8/layout/process4"/>
    <dgm:cxn modelId="{140A350A-7DBF-7B45-A1F4-649D5E53E4D7}" type="presOf" srcId="{AAE878DE-73FC-CA4F-BE4F-3D4A72782BB4}" destId="{57F61E5F-C864-F140-A6E1-0018D6805666}" srcOrd="0" destOrd="0" presId="urn:microsoft.com/office/officeart/2005/8/layout/process4"/>
    <dgm:cxn modelId="{AA878D1F-43C8-884E-BECF-DE2D822B872D}" srcId="{4E486C19-22A7-FC41-AB62-9F157E705FE2}" destId="{7FB329B2-F320-1342-A900-6FEFE87E7E91}" srcOrd="1" destOrd="0" parTransId="{90C7EE5F-7B2D-6344-BF95-37367D30B567}" sibTransId="{E867BDF5-5051-8C45-80AB-FE93BC98085E}"/>
    <dgm:cxn modelId="{72E36321-6AAB-B644-A447-A16460F96892}" type="presOf" srcId="{509DC525-B215-114F-B2A4-038609438274}" destId="{230EC3A3-9293-5140-8B36-892297987FA6}" srcOrd="0" destOrd="0" presId="urn:microsoft.com/office/officeart/2005/8/layout/process4"/>
    <dgm:cxn modelId="{713E9331-4B9C-9C4C-8E9E-F5FB3EBBFD09}" type="presOf" srcId="{2D3CBDA3-AB98-C942-8DAA-8AF73058D9DC}" destId="{31B95C7D-50B1-F843-89C1-329A5A016328}" srcOrd="1" destOrd="0" presId="urn:microsoft.com/office/officeart/2005/8/layout/process4"/>
    <dgm:cxn modelId="{4E261F35-D399-9A48-8C46-8670C6B36B58}" type="presOf" srcId="{4E486C19-22A7-FC41-AB62-9F157E705FE2}" destId="{6C8D8733-C930-3549-9737-FB77EC3817C0}" srcOrd="0" destOrd="0" presId="urn:microsoft.com/office/officeart/2005/8/layout/process4"/>
    <dgm:cxn modelId="{4A627437-3E1D-8041-ABCD-A5F934DEF94B}" srcId="{AAE878DE-73FC-CA4F-BE4F-3D4A72782BB4}" destId="{4E486C19-22A7-FC41-AB62-9F157E705FE2}" srcOrd="0" destOrd="0" parTransId="{D11ED93B-66C4-3642-BF5C-D9413DE24F2F}" sibTransId="{13031E3C-99AE-5245-8E36-68B4F8710360}"/>
    <dgm:cxn modelId="{69389646-CB8A-E444-8A35-E03009AD46BF}" type="presOf" srcId="{4E486C19-22A7-FC41-AB62-9F157E705FE2}" destId="{328E3BF4-E99B-504F-A14C-AA843E14DD16}" srcOrd="1" destOrd="0" presId="urn:microsoft.com/office/officeart/2005/8/layout/process4"/>
    <dgm:cxn modelId="{D461746E-2F4F-F741-983E-9B2BFB3B0587}" srcId="{2D3CBDA3-AB98-C942-8DAA-8AF73058D9DC}" destId="{509DC525-B215-114F-B2A4-038609438274}" srcOrd="0" destOrd="0" parTransId="{76DAA680-6E6E-9E4B-BC39-B91DCF780460}" sibTransId="{0E881FF8-06CC-1B4B-9936-D3A18D0F8661}"/>
    <dgm:cxn modelId="{6D5B0F92-4FCE-C847-BDD3-E644C0A51345}" type="presOf" srcId="{BD240065-1141-9449-993D-98F701697A71}" destId="{E27784C7-EDA4-B84B-B060-B487B2FE5429}" srcOrd="0" destOrd="0" presId="urn:microsoft.com/office/officeart/2005/8/layout/process4"/>
    <dgm:cxn modelId="{19D0D5EB-09FD-B445-A632-1E025446C03B}" srcId="{AAE878DE-73FC-CA4F-BE4F-3D4A72782BB4}" destId="{2D3CBDA3-AB98-C942-8DAA-8AF73058D9DC}" srcOrd="1" destOrd="0" parTransId="{2FB73913-CA43-A64A-8A57-06B8027B44F1}" sibTransId="{B182A072-7FD8-CA4A-89CC-7A412AEBFF86}"/>
    <dgm:cxn modelId="{65645EF0-05A9-1148-8403-96D6F0AD1019}" srcId="{4E486C19-22A7-FC41-AB62-9F157E705FE2}" destId="{BD240065-1141-9449-993D-98F701697A71}" srcOrd="0" destOrd="0" parTransId="{2CD19AC0-3B59-E045-B7FB-3F729A31A0CB}" sibTransId="{BBD8DAE9-C802-1142-971D-9D893A593DFB}"/>
    <dgm:cxn modelId="{08B46DC4-F11A-8046-8629-B6EF90BBF5C2}" type="presParOf" srcId="{57F61E5F-C864-F140-A6E1-0018D6805666}" destId="{FC274A33-8E36-7248-A7A8-21810C8A4A1E}" srcOrd="0" destOrd="0" presId="urn:microsoft.com/office/officeart/2005/8/layout/process4"/>
    <dgm:cxn modelId="{ECD5D879-9098-7541-818F-6E7E22FC2E57}" type="presParOf" srcId="{FC274A33-8E36-7248-A7A8-21810C8A4A1E}" destId="{C6371564-27B6-CC4A-9FEC-3F64BFA4E14D}" srcOrd="0" destOrd="0" presId="urn:microsoft.com/office/officeart/2005/8/layout/process4"/>
    <dgm:cxn modelId="{3AC98032-4D78-524D-9FB3-76AC185B54D5}" type="presParOf" srcId="{FC274A33-8E36-7248-A7A8-21810C8A4A1E}" destId="{31B95C7D-50B1-F843-89C1-329A5A016328}" srcOrd="1" destOrd="0" presId="urn:microsoft.com/office/officeart/2005/8/layout/process4"/>
    <dgm:cxn modelId="{F763A72C-B1BB-AB4E-BB64-87CAAB9D72B0}" type="presParOf" srcId="{FC274A33-8E36-7248-A7A8-21810C8A4A1E}" destId="{247E8BAC-1323-2D4D-935C-90BF7663BB7D}" srcOrd="2" destOrd="0" presId="urn:microsoft.com/office/officeart/2005/8/layout/process4"/>
    <dgm:cxn modelId="{6573B133-A926-3042-8BB7-3051ECEB02DC}" type="presParOf" srcId="{247E8BAC-1323-2D4D-935C-90BF7663BB7D}" destId="{230EC3A3-9293-5140-8B36-892297987FA6}" srcOrd="0" destOrd="0" presId="urn:microsoft.com/office/officeart/2005/8/layout/process4"/>
    <dgm:cxn modelId="{8FD1BA9B-E3D8-274C-990F-C473072D5451}" type="presParOf" srcId="{57F61E5F-C864-F140-A6E1-0018D6805666}" destId="{92667450-A342-1443-81E1-605555A249C8}" srcOrd="1" destOrd="0" presId="urn:microsoft.com/office/officeart/2005/8/layout/process4"/>
    <dgm:cxn modelId="{3527CFB4-CCD7-B341-9785-BF29B558A828}" type="presParOf" srcId="{57F61E5F-C864-F140-A6E1-0018D6805666}" destId="{DD37490D-C513-3C49-B25F-DF58F6C18222}" srcOrd="2" destOrd="0" presId="urn:microsoft.com/office/officeart/2005/8/layout/process4"/>
    <dgm:cxn modelId="{D03FAE42-3739-2141-AE88-10CF31389E12}" type="presParOf" srcId="{DD37490D-C513-3C49-B25F-DF58F6C18222}" destId="{6C8D8733-C930-3549-9737-FB77EC3817C0}" srcOrd="0" destOrd="0" presId="urn:microsoft.com/office/officeart/2005/8/layout/process4"/>
    <dgm:cxn modelId="{237EAA4A-EFC6-9D4F-AFBF-600AEC853E18}" type="presParOf" srcId="{DD37490D-C513-3C49-B25F-DF58F6C18222}" destId="{328E3BF4-E99B-504F-A14C-AA843E14DD16}" srcOrd="1" destOrd="0" presId="urn:microsoft.com/office/officeart/2005/8/layout/process4"/>
    <dgm:cxn modelId="{04728514-7127-D849-BFA4-895FE7B61231}" type="presParOf" srcId="{DD37490D-C513-3C49-B25F-DF58F6C18222}" destId="{F5F52ADD-D051-0B48-8947-3FDA764B6716}" srcOrd="2" destOrd="0" presId="urn:microsoft.com/office/officeart/2005/8/layout/process4"/>
    <dgm:cxn modelId="{CEC643D4-0475-6A4A-B9B6-08BC87D62D77}" type="presParOf" srcId="{F5F52ADD-D051-0B48-8947-3FDA764B6716}" destId="{E27784C7-EDA4-B84B-B060-B487B2FE5429}" srcOrd="0" destOrd="0" presId="urn:microsoft.com/office/officeart/2005/8/layout/process4"/>
    <dgm:cxn modelId="{BE93B92B-12E9-E24C-B0E5-EE9629135C95}" type="presParOf" srcId="{F5F52ADD-D051-0B48-8947-3FDA764B6716}" destId="{BDD50BFA-C540-774A-AC5F-DF6449F0011D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9C1976-597C-EC4C-B6FD-B62A1905CFA3}" type="doc">
      <dgm:prSet loTypeId="urn:microsoft.com/office/officeart/2005/8/layout/StepDownProcess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6252771C-BCCD-2B45-9953-C6231A226E5A}">
      <dgm:prSet phldrT="[文本]" custT="1"/>
      <dgm:spPr/>
      <dgm:t>
        <a:bodyPr/>
        <a:lstStyle/>
        <a:p>
          <a:r>
            <a:rPr lang="en" altLang="zh-CN" sz="1600" b="1" dirty="0"/>
            <a:t>The</a:t>
          </a:r>
          <a:r>
            <a:rPr lang="zh-CN" altLang="en-US" sz="1600" b="1" dirty="0"/>
            <a:t> </a:t>
          </a:r>
          <a:r>
            <a:rPr lang="en" altLang="zh-CN" sz="1600" b="1" dirty="0"/>
            <a:t>CUSENT</a:t>
          </a:r>
          <a:r>
            <a:rPr lang="zh-CN" altLang="en-US" sz="1600" b="1" dirty="0"/>
            <a:t> </a:t>
          </a:r>
          <a:r>
            <a:rPr lang="en-US" altLang="zh-CN" sz="1600" b="1" dirty="0"/>
            <a:t>C</a:t>
          </a:r>
          <a:r>
            <a:rPr lang="en" altLang="zh-CN" sz="1600" b="1" dirty="0" err="1"/>
            <a:t>orpus</a:t>
          </a:r>
          <a:r>
            <a:rPr lang="zh-CN" altLang="en-US" sz="1600" b="1" dirty="0"/>
            <a:t> </a:t>
          </a:r>
          <a:endParaRPr lang="en-US" altLang="zh-CN" sz="1600" b="1" dirty="0"/>
        </a:p>
        <a:p>
          <a:r>
            <a:rPr lang="en-US" altLang="zh-CN" sz="1600" b="1" dirty="0"/>
            <a:t>(</a:t>
          </a:r>
          <a:r>
            <a:rPr lang="en" altLang="en-US" sz="1600" b="1" dirty="0"/>
            <a:t>Lee, </a:t>
          </a:r>
          <a:r>
            <a:rPr lang="en" altLang="en-US" sz="1600" b="1" dirty="0" err="1"/>
            <a:t>n.d</a:t>
          </a:r>
          <a:r>
            <a:rPr lang="en-US" altLang="zh-CN" sz="1600" b="1" dirty="0"/>
            <a:t>.)</a:t>
          </a:r>
          <a:endParaRPr lang="zh-CN" altLang="en-US" sz="1600" b="1" dirty="0"/>
        </a:p>
      </dgm:t>
    </dgm:pt>
    <dgm:pt modelId="{E125CE48-85F7-8F41-8377-86AC559A2B6C}" type="parTrans" cxnId="{89084E84-262B-9046-B91E-99B591A0BECB}">
      <dgm:prSet/>
      <dgm:spPr/>
      <dgm:t>
        <a:bodyPr/>
        <a:lstStyle/>
        <a:p>
          <a:endParaRPr lang="zh-CN" altLang="en-US" sz="1600"/>
        </a:p>
      </dgm:t>
    </dgm:pt>
    <dgm:pt modelId="{16824854-A799-C748-8817-4580D5974BAA}" type="sibTrans" cxnId="{89084E84-262B-9046-B91E-99B591A0BECB}">
      <dgm:prSet/>
      <dgm:spPr/>
      <dgm:t>
        <a:bodyPr/>
        <a:lstStyle/>
        <a:p>
          <a:endParaRPr lang="zh-CN" altLang="en-US" sz="1600"/>
        </a:p>
      </dgm:t>
    </dgm:pt>
    <dgm:pt modelId="{D6053044-EFCD-0A4A-BF91-D8605D2865F7}">
      <dgm:prSet phldrT="[文本]" custT="1"/>
      <dgm:spPr/>
      <dgm:t>
        <a:bodyPr/>
        <a:lstStyle/>
        <a:p>
          <a:r>
            <a:rPr lang="en" altLang="zh-CN" sz="1600" dirty="0"/>
            <a:t>3400 utterances</a:t>
          </a:r>
          <a:r>
            <a:rPr lang="zh-CN" altLang="en-US" sz="1600" dirty="0"/>
            <a:t> </a:t>
          </a:r>
          <a:r>
            <a:rPr lang="en-US" altLang="zh-CN" sz="1600" dirty="0"/>
            <a:t>with</a:t>
          </a:r>
          <a:r>
            <a:rPr lang="zh-CN" altLang="en-US" sz="1600" dirty="0"/>
            <a:t> </a:t>
          </a:r>
          <a:r>
            <a:rPr lang="en-US" altLang="zh-CN" sz="1600" dirty="0"/>
            <a:t>syllables</a:t>
          </a:r>
          <a:r>
            <a:rPr lang="zh-CN" altLang="en-US" sz="1600" dirty="0"/>
            <a:t> </a:t>
          </a:r>
          <a:r>
            <a:rPr lang="en" altLang="en-US" sz="1600" dirty="0"/>
            <a:t>carrying T1, T3 and T6</a:t>
          </a:r>
          <a:r>
            <a:rPr lang="zh-CN" altLang="en-US" sz="1600" dirty="0"/>
            <a:t> </a:t>
          </a:r>
          <a:r>
            <a:rPr lang="en-US" altLang="zh-CN" sz="1600" dirty="0"/>
            <a:t>produced</a:t>
          </a:r>
          <a:r>
            <a:rPr lang="en" altLang="en-US" sz="1600" dirty="0"/>
            <a:t> </a:t>
          </a:r>
          <a:r>
            <a:rPr lang="en-US" altLang="zh-CN" sz="1600" dirty="0"/>
            <a:t>by</a:t>
          </a:r>
          <a:r>
            <a:rPr lang="zh-CN" altLang="en-US" sz="1600" dirty="0"/>
            <a:t> </a:t>
          </a:r>
          <a:r>
            <a:rPr lang="en" altLang="zh-CN" sz="1600" dirty="0"/>
            <a:t>68 native Hong Kong Cantonese speakers </a:t>
          </a:r>
          <a:endParaRPr lang="zh-CN" altLang="en-US" sz="1600" dirty="0"/>
        </a:p>
      </dgm:t>
    </dgm:pt>
    <dgm:pt modelId="{5D8EBF42-2D44-334F-A427-31DB785BDF2F}" type="parTrans" cxnId="{11023ED4-010E-4C42-9F87-E5FE77A2A1B6}">
      <dgm:prSet/>
      <dgm:spPr/>
      <dgm:t>
        <a:bodyPr/>
        <a:lstStyle/>
        <a:p>
          <a:endParaRPr lang="zh-CN" altLang="en-US" sz="1600"/>
        </a:p>
      </dgm:t>
    </dgm:pt>
    <dgm:pt modelId="{44F25B03-62F2-D240-BDFA-7072F62BB6A1}" type="sibTrans" cxnId="{11023ED4-010E-4C42-9F87-E5FE77A2A1B6}">
      <dgm:prSet/>
      <dgm:spPr/>
      <dgm:t>
        <a:bodyPr/>
        <a:lstStyle/>
        <a:p>
          <a:endParaRPr lang="zh-CN" altLang="en-US" sz="1600"/>
        </a:p>
      </dgm:t>
    </dgm:pt>
    <dgm:pt modelId="{524DD5CF-81C7-7C45-8554-9E053C658701}">
      <dgm:prSet phldrT="[文本]" custT="1"/>
      <dgm:spPr/>
      <dgm:t>
        <a:bodyPr/>
        <a:lstStyle/>
        <a:p>
          <a:r>
            <a:rPr lang="en" sz="1600" b="1" i="0" dirty="0" err="1"/>
            <a:t>Estimat</a:t>
          </a:r>
          <a:r>
            <a:rPr lang="en-US" altLang="zh-CN" sz="1600" b="1" i="0" dirty="0"/>
            <a:t>ion</a:t>
          </a:r>
          <a:r>
            <a:rPr lang="zh-CN" altLang="en-US" sz="1600" b="1" i="0" dirty="0"/>
            <a:t> </a:t>
          </a:r>
          <a:r>
            <a:rPr lang="en-US" altLang="zh-CN" sz="1600" b="1" i="0" dirty="0"/>
            <a:t>of</a:t>
          </a:r>
          <a:r>
            <a:rPr lang="zh-CN" altLang="en-US" sz="1600" b="1" i="0" dirty="0"/>
            <a:t> </a:t>
          </a:r>
          <a:r>
            <a:rPr lang="en-US" altLang="zh-CN" sz="1600" b="1" i="0" dirty="0"/>
            <a:t>SN</a:t>
          </a:r>
          <a:r>
            <a:rPr lang="en" sz="1600" b="1" i="0" dirty="0"/>
            <a:t> distribution</a:t>
          </a:r>
          <a:r>
            <a:rPr lang="en-US" altLang="zh-CN" sz="1600" b="1" i="0" dirty="0"/>
            <a:t>s</a:t>
          </a:r>
          <a:endParaRPr lang="zh-CN" altLang="en-US" sz="1600" b="1" i="0" dirty="0"/>
        </a:p>
      </dgm:t>
    </dgm:pt>
    <dgm:pt modelId="{ABC219F5-825E-CF4E-BB6A-8E9F07198547}" type="parTrans" cxnId="{D448A442-7B45-A24A-96A9-E3CB6E69C894}">
      <dgm:prSet/>
      <dgm:spPr/>
      <dgm:t>
        <a:bodyPr/>
        <a:lstStyle/>
        <a:p>
          <a:endParaRPr lang="zh-CN" altLang="en-US" sz="1600"/>
        </a:p>
      </dgm:t>
    </dgm:pt>
    <dgm:pt modelId="{9E7666E3-BD94-154C-BE17-1DEAD36C9514}" type="sibTrans" cxnId="{D448A442-7B45-A24A-96A9-E3CB6E69C894}">
      <dgm:prSet/>
      <dgm:spPr/>
      <dgm:t>
        <a:bodyPr/>
        <a:lstStyle/>
        <a:p>
          <a:endParaRPr lang="zh-CN" altLang="en-US" sz="1600"/>
        </a:p>
      </dgm:t>
    </dgm:pt>
    <dgm:pt modelId="{96F84750-B1B2-1E41-99A6-747E70192CEC}">
      <dgm:prSet phldrT="[文本]" custT="1"/>
      <dgm:spPr/>
      <dgm:t>
        <a:bodyPr/>
        <a:lstStyle/>
        <a:p>
          <a:r>
            <a:rPr lang="en-US" altLang="zh-CN" sz="1600" kern="1200" dirty="0">
              <a:latin typeface="等线" panose="020F0502020204030204"/>
              <a:ea typeface="等线" panose="02010600030101010101" pitchFamily="2" charset="-122"/>
              <a:cs typeface="+mn-cs"/>
            </a:rPr>
            <a:t>Fitted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distributions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kumimoji="1" lang="en-US" altLang="zh-CN" sz="1600" i="1" kern="1200" dirty="0"/>
            <a:t>F</a:t>
          </a:r>
          <a:r>
            <a:rPr kumimoji="1" lang="en-US" altLang="zh-CN" sz="1600" i="1" kern="1200" baseline="-25000" dirty="0"/>
            <a:t>0</a:t>
          </a:r>
          <a:r>
            <a:rPr kumimoji="1" lang="zh-CN" altLang="en-US" sz="1600" kern="1200" dirty="0"/>
            <a:t> </a:t>
          </a:r>
          <a:r>
            <a:rPr lang="zh-CN" altLang="en-US" sz="1600" kern="1200" dirty="0"/>
            <a:t> </a:t>
          </a:r>
          <a:r>
            <a:rPr lang="en-US" altLang="zh-CN" sz="1600" kern="1200" dirty="0"/>
            <a:t>values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obtained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three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parameters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</a:t>
          </a:r>
          <a:r>
            <a:rPr lang="el-GR" altLang="en-US" sz="1600" kern="1200" dirty="0"/>
            <a:t>ξ, ω, </a:t>
          </a:r>
          <a:r>
            <a:rPr lang="en" altLang="en-US" sz="1600" kern="1200" dirty="0"/>
            <a:t>and </a:t>
          </a:r>
          <a:r>
            <a:rPr lang="el-GR" altLang="en-US" sz="1600" kern="1200" dirty="0"/>
            <a:t>α)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each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tone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by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gender</a:t>
          </a:r>
          <a:endParaRPr lang="zh-CN" altLang="en-US" sz="1600" kern="1200" dirty="0"/>
        </a:p>
      </dgm:t>
    </dgm:pt>
    <dgm:pt modelId="{6E43B6C6-0C0C-6C4D-ACB3-D9A685E01D49}" type="parTrans" cxnId="{33DCA648-0757-7B48-8512-1CAC3A177BEF}">
      <dgm:prSet/>
      <dgm:spPr/>
      <dgm:t>
        <a:bodyPr/>
        <a:lstStyle/>
        <a:p>
          <a:endParaRPr lang="zh-CN" altLang="en-US" sz="1600"/>
        </a:p>
      </dgm:t>
    </dgm:pt>
    <dgm:pt modelId="{36A816EF-01FC-DE46-BFB2-A3744813C66B}" type="sibTrans" cxnId="{33DCA648-0757-7B48-8512-1CAC3A177BEF}">
      <dgm:prSet/>
      <dgm:spPr/>
      <dgm:t>
        <a:bodyPr/>
        <a:lstStyle/>
        <a:p>
          <a:endParaRPr lang="zh-CN" altLang="en-US" sz="1600"/>
        </a:p>
      </dgm:t>
    </dgm:pt>
    <dgm:pt modelId="{1EF32E09-D843-4A45-A60C-DAE7EA084ECE}">
      <dgm:prSet phldrT="[文本]" custT="1"/>
      <dgm:spPr/>
      <dgm:t>
        <a:bodyPr/>
        <a:lstStyle/>
        <a:p>
          <a:r>
            <a:rPr lang="en" altLang="zh-CN" sz="1600" b="1" dirty="0" err="1"/>
            <a:t>Simulat</a:t>
          </a:r>
          <a:r>
            <a:rPr lang="en-US" altLang="zh-CN" sz="1600" b="1" dirty="0"/>
            <a:t>ion</a:t>
          </a:r>
          <a:endParaRPr lang="zh-CN" altLang="en-US" sz="1600" b="1" dirty="0"/>
        </a:p>
      </dgm:t>
    </dgm:pt>
    <dgm:pt modelId="{AAF6776E-905F-AD47-9A36-B2B3DBAEE298}" type="parTrans" cxnId="{DF45F072-A13D-6549-850E-C2AC07054D6F}">
      <dgm:prSet/>
      <dgm:spPr/>
      <dgm:t>
        <a:bodyPr/>
        <a:lstStyle/>
        <a:p>
          <a:endParaRPr lang="zh-CN" altLang="en-US" sz="1600"/>
        </a:p>
      </dgm:t>
    </dgm:pt>
    <dgm:pt modelId="{BAEA53E8-CC8A-A640-8248-F024E0AF1670}" type="sibTrans" cxnId="{DF45F072-A13D-6549-850E-C2AC07054D6F}">
      <dgm:prSet/>
      <dgm:spPr/>
      <dgm:t>
        <a:bodyPr/>
        <a:lstStyle/>
        <a:p>
          <a:endParaRPr lang="zh-CN" altLang="en-US" sz="1600"/>
        </a:p>
      </dgm:t>
    </dgm:pt>
    <dgm:pt modelId="{547F87E5-8D6E-674D-8273-A3C179070F02}">
      <dgm:prSet phldrT="[文本]" custT="1"/>
      <dgm:spPr/>
      <dgm:t>
        <a:bodyPr/>
        <a:lstStyle/>
        <a:p>
          <a:r>
            <a:rPr lang="en-US" altLang="zh-CN" sz="1600" dirty="0"/>
            <a:t>V</a:t>
          </a:r>
          <a:r>
            <a:rPr lang="en" altLang="en-US" sz="1600" dirty="0" err="1"/>
            <a:t>ar</a:t>
          </a:r>
          <a:r>
            <a:rPr lang="en-US" altLang="zh-CN" sz="1600" dirty="0" err="1"/>
            <a:t>ied</a:t>
          </a:r>
          <a:r>
            <a:rPr lang="en" altLang="en-US" sz="1600" dirty="0"/>
            <a:t> each parameter respectively,</a:t>
          </a:r>
          <a:r>
            <a:rPr lang="zh-CN" altLang="en-US" sz="1600" dirty="0"/>
            <a:t> </a:t>
          </a:r>
          <a:r>
            <a:rPr lang="en-US" altLang="zh-CN" sz="1600" dirty="0"/>
            <a:t>and</a:t>
          </a:r>
          <a:r>
            <a:rPr lang="zh-CN" altLang="en-US" sz="1600" dirty="0"/>
            <a:t> </a:t>
          </a:r>
          <a:r>
            <a:rPr lang="en-US" altLang="zh-CN" sz="1600" dirty="0"/>
            <a:t>fixed</a:t>
          </a:r>
          <a:r>
            <a:rPr lang="en" altLang="en-US" sz="1600" dirty="0"/>
            <a:t> other </a:t>
          </a:r>
          <a:r>
            <a:rPr lang="en-US" altLang="en-US" sz="1600" dirty="0"/>
            <a:t>two</a:t>
          </a:r>
          <a:endParaRPr lang="zh-CN" altLang="en-US" sz="1600" dirty="0"/>
        </a:p>
      </dgm:t>
    </dgm:pt>
    <dgm:pt modelId="{1FA7EAF3-ABD4-9B4A-83D2-433AE0058A1F}" type="parTrans" cxnId="{83328335-928E-1243-8AA5-8290E03CAF5E}">
      <dgm:prSet/>
      <dgm:spPr/>
      <dgm:t>
        <a:bodyPr/>
        <a:lstStyle/>
        <a:p>
          <a:endParaRPr lang="zh-CN" altLang="en-US" sz="1600"/>
        </a:p>
      </dgm:t>
    </dgm:pt>
    <dgm:pt modelId="{C3E4880C-AF0F-9540-B6BB-06A18C6C671B}" type="sibTrans" cxnId="{83328335-928E-1243-8AA5-8290E03CAF5E}">
      <dgm:prSet/>
      <dgm:spPr/>
      <dgm:t>
        <a:bodyPr/>
        <a:lstStyle/>
        <a:p>
          <a:endParaRPr lang="zh-CN" altLang="en-US" sz="1600"/>
        </a:p>
      </dgm:t>
    </dgm:pt>
    <dgm:pt modelId="{058FAF4B-3DC1-914D-9A4C-221EB861F267}">
      <dgm:prSet phldrT="[文本]" custT="1"/>
      <dgm:spPr/>
      <dgm:t>
        <a:bodyPr/>
        <a:lstStyle/>
        <a:p>
          <a:r>
            <a:rPr lang="en" altLang="zh-CN" sz="1600" b="1" i="1" dirty="0"/>
            <a:t>F</a:t>
          </a:r>
          <a:r>
            <a:rPr lang="en" altLang="zh-CN" sz="1600" b="1" i="1" baseline="-25000" dirty="0"/>
            <a:t>0</a:t>
          </a:r>
          <a:r>
            <a:rPr lang="zh-CN" altLang="en-US" sz="1600" b="1" i="1" baseline="-25000" dirty="0"/>
            <a:t> </a:t>
          </a:r>
          <a:r>
            <a:rPr lang="en-US" altLang="zh-CN" sz="1600" b="1" dirty="0"/>
            <a:t>manipulation</a:t>
          </a:r>
          <a:endParaRPr lang="zh-CN" altLang="en-US" sz="1600" b="1" dirty="0"/>
        </a:p>
      </dgm:t>
    </dgm:pt>
    <dgm:pt modelId="{F2E6C65A-F79D-E146-A210-878A7F8CA12C}" type="parTrans" cxnId="{A038C4D7-68D3-CA41-AE56-A22A1774700D}">
      <dgm:prSet/>
      <dgm:spPr/>
      <dgm:t>
        <a:bodyPr/>
        <a:lstStyle/>
        <a:p>
          <a:endParaRPr lang="zh-CN" altLang="en-US" sz="1600"/>
        </a:p>
      </dgm:t>
    </dgm:pt>
    <dgm:pt modelId="{42674EDB-CAB0-454F-997E-9CEAEA9F3B65}" type="sibTrans" cxnId="{A038C4D7-68D3-CA41-AE56-A22A1774700D}">
      <dgm:prSet/>
      <dgm:spPr/>
      <dgm:t>
        <a:bodyPr/>
        <a:lstStyle/>
        <a:p>
          <a:endParaRPr lang="zh-CN" altLang="en-US" sz="1600"/>
        </a:p>
      </dgm:t>
    </dgm:pt>
    <dgm:pt modelId="{A2C6F3FD-9FD8-2049-B80A-B33BD4A28B9F}">
      <dgm:prSet phldrT="[文本]" custT="1"/>
      <dgm:spPr/>
      <dgm:t>
        <a:bodyPr/>
        <a:lstStyle/>
        <a:p>
          <a:r>
            <a:rPr lang="en" altLang="zh-CN" sz="1600" dirty="0"/>
            <a:t>Pitch Synchronous Overlap Add (PSOLA) method</a:t>
          </a:r>
          <a:r>
            <a:rPr lang="zh-CN" altLang="en-US" sz="1600" dirty="0"/>
            <a:t> </a:t>
          </a:r>
          <a:r>
            <a:rPr lang="en-US" altLang="zh-CN" sz="1200" dirty="0"/>
            <a:t>(</a:t>
          </a:r>
          <a:r>
            <a:rPr lang="en" altLang="en-US" sz="1200" dirty="0" err="1"/>
            <a:t>Moulines</a:t>
          </a:r>
          <a:r>
            <a:rPr lang="zh-CN" altLang="en-US" sz="1200" dirty="0"/>
            <a:t> </a:t>
          </a:r>
          <a:r>
            <a:rPr lang="en" altLang="en-US" sz="1200" dirty="0"/>
            <a:t>&amp;</a:t>
          </a:r>
          <a:r>
            <a:rPr lang="zh-CN" altLang="en-US" sz="1200" dirty="0"/>
            <a:t> </a:t>
          </a:r>
          <a:r>
            <a:rPr lang="en" altLang="en-US" sz="1200" dirty="0"/>
            <a:t>Laroche</a:t>
          </a:r>
          <a:r>
            <a:rPr lang="en-US" altLang="zh-CN" sz="1200" dirty="0"/>
            <a:t>)</a:t>
          </a:r>
          <a:endParaRPr lang="zh-CN" altLang="en-US" sz="1600" dirty="0"/>
        </a:p>
      </dgm:t>
    </dgm:pt>
    <dgm:pt modelId="{D8AB7276-5A5B-2546-B385-6452620FA6FF}" type="parTrans" cxnId="{E6E3348D-4FD4-944D-AAB2-1AFD7B7FAA77}">
      <dgm:prSet/>
      <dgm:spPr/>
      <dgm:t>
        <a:bodyPr/>
        <a:lstStyle/>
        <a:p>
          <a:endParaRPr lang="zh-CN" altLang="en-US" sz="1600"/>
        </a:p>
      </dgm:t>
    </dgm:pt>
    <dgm:pt modelId="{C8436F99-27EF-3342-B053-12F1269BA186}" type="sibTrans" cxnId="{E6E3348D-4FD4-944D-AAB2-1AFD7B7FAA77}">
      <dgm:prSet/>
      <dgm:spPr/>
      <dgm:t>
        <a:bodyPr/>
        <a:lstStyle/>
        <a:p>
          <a:endParaRPr lang="zh-CN" altLang="en-US" sz="1600"/>
        </a:p>
      </dgm:t>
    </dgm:pt>
    <dgm:pt modelId="{C517D78D-D4D2-F24D-8075-B4FF84D49D7B}" type="pres">
      <dgm:prSet presAssocID="{259C1976-597C-EC4C-B6FD-B62A1905CFA3}" presName="rootnode" presStyleCnt="0">
        <dgm:presLayoutVars>
          <dgm:chMax/>
          <dgm:chPref/>
          <dgm:dir/>
          <dgm:animLvl val="lvl"/>
        </dgm:presLayoutVars>
      </dgm:prSet>
      <dgm:spPr/>
    </dgm:pt>
    <dgm:pt modelId="{D0C42FCD-2167-DB40-8B04-C75A91542883}" type="pres">
      <dgm:prSet presAssocID="{6252771C-BCCD-2B45-9953-C6231A226E5A}" presName="composite" presStyleCnt="0"/>
      <dgm:spPr/>
    </dgm:pt>
    <dgm:pt modelId="{A3B3715E-1043-1745-BB3E-B594671EDCB6}" type="pres">
      <dgm:prSet presAssocID="{6252771C-BCCD-2B45-9953-C6231A226E5A}" presName="bentUpArrow1" presStyleLbl="alignImgPlace1" presStyleIdx="0" presStyleCnt="3"/>
      <dgm:spPr/>
    </dgm:pt>
    <dgm:pt modelId="{5EAAA798-E602-EC48-9454-16E988ECEB5C}" type="pres">
      <dgm:prSet presAssocID="{6252771C-BCCD-2B45-9953-C6231A226E5A}" presName="ParentText" presStyleLbl="node1" presStyleIdx="0" presStyleCnt="4" custScaleX="132607">
        <dgm:presLayoutVars>
          <dgm:chMax val="1"/>
          <dgm:chPref val="1"/>
          <dgm:bulletEnabled val="1"/>
        </dgm:presLayoutVars>
      </dgm:prSet>
      <dgm:spPr/>
    </dgm:pt>
    <dgm:pt modelId="{E1DF875D-1E41-7142-A326-615FE97F97D8}" type="pres">
      <dgm:prSet presAssocID="{6252771C-BCCD-2B45-9953-C6231A226E5A}" presName="ChildText" presStyleLbl="revTx" presStyleIdx="0" presStyleCnt="4" custScaleX="427241" custLinFactX="100000" custLinFactNeighborX="128415" custLinFactNeighborY="2259">
        <dgm:presLayoutVars>
          <dgm:chMax val="0"/>
          <dgm:chPref val="0"/>
          <dgm:bulletEnabled val="1"/>
        </dgm:presLayoutVars>
      </dgm:prSet>
      <dgm:spPr/>
    </dgm:pt>
    <dgm:pt modelId="{A9B2E373-E35B-E944-B918-1CE960DC84E2}" type="pres">
      <dgm:prSet presAssocID="{16824854-A799-C748-8817-4580D5974BAA}" presName="sibTrans" presStyleCnt="0"/>
      <dgm:spPr/>
    </dgm:pt>
    <dgm:pt modelId="{D13377C8-4837-4E4B-B2B6-3B83EB7022FD}" type="pres">
      <dgm:prSet presAssocID="{524DD5CF-81C7-7C45-8554-9E053C658701}" presName="composite" presStyleCnt="0"/>
      <dgm:spPr/>
    </dgm:pt>
    <dgm:pt modelId="{CF0DB928-F896-624F-AC78-468374AF31D1}" type="pres">
      <dgm:prSet presAssocID="{524DD5CF-81C7-7C45-8554-9E053C658701}" presName="bentUpArrow1" presStyleLbl="alignImgPlace1" presStyleIdx="1" presStyleCnt="3"/>
      <dgm:spPr/>
    </dgm:pt>
    <dgm:pt modelId="{CEA35E65-2DE8-8349-BA6D-3A6757EB31FB}" type="pres">
      <dgm:prSet presAssocID="{524DD5CF-81C7-7C45-8554-9E053C658701}" presName="ParentText" presStyleLbl="node1" presStyleIdx="1" presStyleCnt="4" custScaleX="142520">
        <dgm:presLayoutVars>
          <dgm:chMax val="1"/>
          <dgm:chPref val="1"/>
          <dgm:bulletEnabled val="1"/>
        </dgm:presLayoutVars>
      </dgm:prSet>
      <dgm:spPr/>
    </dgm:pt>
    <dgm:pt modelId="{1BA92D32-933B-8441-B44A-59895073EAFD}" type="pres">
      <dgm:prSet presAssocID="{524DD5CF-81C7-7C45-8554-9E053C658701}" presName="ChildText" presStyleLbl="revTx" presStyleIdx="1" presStyleCnt="4" custScaleX="418289" custLinFactX="100000" custLinFactNeighborX="100577" custLinFactNeighborY="76">
        <dgm:presLayoutVars>
          <dgm:chMax val="0"/>
          <dgm:chPref val="0"/>
          <dgm:bulletEnabled val="1"/>
        </dgm:presLayoutVars>
      </dgm:prSet>
      <dgm:spPr/>
    </dgm:pt>
    <dgm:pt modelId="{3B33BA2B-2F5D-DD49-90FF-4D5A509FBB89}" type="pres">
      <dgm:prSet presAssocID="{9E7666E3-BD94-154C-BE17-1DEAD36C9514}" presName="sibTrans" presStyleCnt="0"/>
      <dgm:spPr/>
    </dgm:pt>
    <dgm:pt modelId="{E13FFF95-E952-1542-A61B-FB4CFF97EBD2}" type="pres">
      <dgm:prSet presAssocID="{1EF32E09-D843-4A45-A60C-DAE7EA084ECE}" presName="composite" presStyleCnt="0"/>
      <dgm:spPr/>
    </dgm:pt>
    <dgm:pt modelId="{C275F1B4-1FC5-EE40-B5E6-E1A0E9B18B39}" type="pres">
      <dgm:prSet presAssocID="{1EF32E09-D843-4A45-A60C-DAE7EA084ECE}" presName="bentUpArrow1" presStyleLbl="alignImgPlace1" presStyleIdx="2" presStyleCnt="3"/>
      <dgm:spPr/>
    </dgm:pt>
    <dgm:pt modelId="{378ACEC9-24C2-8F4C-8332-AA36D9B8CA7D}" type="pres">
      <dgm:prSet presAssocID="{1EF32E09-D843-4A45-A60C-DAE7EA084ECE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BCD821CD-2CCA-9942-8651-CA504E3A0E93}" type="pres">
      <dgm:prSet presAssocID="{1EF32E09-D843-4A45-A60C-DAE7EA084ECE}" presName="ChildText" presStyleLbl="revTx" presStyleIdx="2" presStyleCnt="4" custScaleX="311401" custLinFactX="18145" custLinFactNeighborX="100000" custLinFactNeighborY="-1514">
        <dgm:presLayoutVars>
          <dgm:chMax val="0"/>
          <dgm:chPref val="0"/>
          <dgm:bulletEnabled val="1"/>
        </dgm:presLayoutVars>
      </dgm:prSet>
      <dgm:spPr/>
    </dgm:pt>
    <dgm:pt modelId="{843947C1-18EB-D14B-981B-6734CF8991E6}" type="pres">
      <dgm:prSet presAssocID="{BAEA53E8-CC8A-A640-8248-F024E0AF1670}" presName="sibTrans" presStyleCnt="0"/>
      <dgm:spPr/>
    </dgm:pt>
    <dgm:pt modelId="{CC805CC8-51C2-1D4C-84FF-19364ABD34CB}" type="pres">
      <dgm:prSet presAssocID="{058FAF4B-3DC1-914D-9A4C-221EB861F267}" presName="composite" presStyleCnt="0"/>
      <dgm:spPr/>
    </dgm:pt>
    <dgm:pt modelId="{C5D735CB-8CB2-B947-A533-87DFC8989A79}" type="pres">
      <dgm:prSet presAssocID="{058FAF4B-3DC1-914D-9A4C-221EB861F267}" presName="ParentText" presStyleLbl="node1" presStyleIdx="3" presStyleCnt="4" custScaleX="117118" custLinFactNeighborX="-59253" custLinFactNeighborY="-123">
        <dgm:presLayoutVars>
          <dgm:chMax val="1"/>
          <dgm:chPref val="1"/>
          <dgm:bulletEnabled val="1"/>
        </dgm:presLayoutVars>
      </dgm:prSet>
      <dgm:spPr/>
    </dgm:pt>
    <dgm:pt modelId="{D4D53EF3-36CB-7347-AD65-EF0D1BEAC6FB}" type="pres">
      <dgm:prSet presAssocID="{058FAF4B-3DC1-914D-9A4C-221EB861F267}" presName="FinalChildText" presStyleLbl="revTx" presStyleIdx="3" presStyleCnt="4" custScaleX="211836" custScaleY="133549" custLinFactNeighborX="-17597" custLinFactNeighborY="9116">
        <dgm:presLayoutVars>
          <dgm:chMax val="0"/>
          <dgm:chPref val="0"/>
          <dgm:bulletEnabled val="1"/>
        </dgm:presLayoutVars>
      </dgm:prSet>
      <dgm:spPr/>
    </dgm:pt>
  </dgm:ptLst>
  <dgm:cxnLst>
    <dgm:cxn modelId="{6D71BD04-D6F8-4640-97CF-47301261284C}" type="presOf" srcId="{6252771C-BCCD-2B45-9953-C6231A226E5A}" destId="{5EAAA798-E602-EC48-9454-16E988ECEB5C}" srcOrd="0" destOrd="0" presId="urn:microsoft.com/office/officeart/2005/8/layout/StepDownProcess"/>
    <dgm:cxn modelId="{76DDE712-5D4C-7140-A7D8-4B21E1DA28ED}" type="presOf" srcId="{524DD5CF-81C7-7C45-8554-9E053C658701}" destId="{CEA35E65-2DE8-8349-BA6D-3A6757EB31FB}" srcOrd="0" destOrd="0" presId="urn:microsoft.com/office/officeart/2005/8/layout/StepDownProcess"/>
    <dgm:cxn modelId="{83328335-928E-1243-8AA5-8290E03CAF5E}" srcId="{1EF32E09-D843-4A45-A60C-DAE7EA084ECE}" destId="{547F87E5-8D6E-674D-8273-A3C179070F02}" srcOrd="0" destOrd="0" parTransId="{1FA7EAF3-ABD4-9B4A-83D2-433AE0058A1F}" sibTransId="{C3E4880C-AF0F-9540-B6BB-06A18C6C671B}"/>
    <dgm:cxn modelId="{C47DD735-96DE-314D-BAA8-0A4332626F02}" type="presOf" srcId="{D6053044-EFCD-0A4A-BF91-D8605D2865F7}" destId="{E1DF875D-1E41-7142-A326-615FE97F97D8}" srcOrd="0" destOrd="0" presId="urn:microsoft.com/office/officeart/2005/8/layout/StepDownProcess"/>
    <dgm:cxn modelId="{D448A442-7B45-A24A-96A9-E3CB6E69C894}" srcId="{259C1976-597C-EC4C-B6FD-B62A1905CFA3}" destId="{524DD5CF-81C7-7C45-8554-9E053C658701}" srcOrd="1" destOrd="0" parTransId="{ABC219F5-825E-CF4E-BB6A-8E9F07198547}" sibTransId="{9E7666E3-BD94-154C-BE17-1DEAD36C9514}"/>
    <dgm:cxn modelId="{33DCA648-0757-7B48-8512-1CAC3A177BEF}" srcId="{524DD5CF-81C7-7C45-8554-9E053C658701}" destId="{96F84750-B1B2-1E41-99A6-747E70192CEC}" srcOrd="0" destOrd="0" parTransId="{6E43B6C6-0C0C-6C4D-ACB3-D9A685E01D49}" sibTransId="{36A816EF-01FC-DE46-BFB2-A3744813C66B}"/>
    <dgm:cxn modelId="{79614A4E-5221-1042-BED9-7CB9C7B7326B}" type="presOf" srcId="{A2C6F3FD-9FD8-2049-B80A-B33BD4A28B9F}" destId="{D4D53EF3-36CB-7347-AD65-EF0D1BEAC6FB}" srcOrd="0" destOrd="0" presId="urn:microsoft.com/office/officeart/2005/8/layout/StepDownProcess"/>
    <dgm:cxn modelId="{DF45F072-A13D-6549-850E-C2AC07054D6F}" srcId="{259C1976-597C-EC4C-B6FD-B62A1905CFA3}" destId="{1EF32E09-D843-4A45-A60C-DAE7EA084ECE}" srcOrd="2" destOrd="0" parTransId="{AAF6776E-905F-AD47-9A36-B2B3DBAEE298}" sibTransId="{BAEA53E8-CC8A-A640-8248-F024E0AF1670}"/>
    <dgm:cxn modelId="{89084E84-262B-9046-B91E-99B591A0BECB}" srcId="{259C1976-597C-EC4C-B6FD-B62A1905CFA3}" destId="{6252771C-BCCD-2B45-9953-C6231A226E5A}" srcOrd="0" destOrd="0" parTransId="{E125CE48-85F7-8F41-8377-86AC559A2B6C}" sibTransId="{16824854-A799-C748-8817-4580D5974BAA}"/>
    <dgm:cxn modelId="{E6E3348D-4FD4-944D-AAB2-1AFD7B7FAA77}" srcId="{058FAF4B-3DC1-914D-9A4C-221EB861F267}" destId="{A2C6F3FD-9FD8-2049-B80A-B33BD4A28B9F}" srcOrd="0" destOrd="0" parTransId="{D8AB7276-5A5B-2546-B385-6452620FA6FF}" sibTransId="{C8436F99-27EF-3342-B053-12F1269BA186}"/>
    <dgm:cxn modelId="{5C093995-8FA0-B64B-84CB-9758579E41AD}" type="presOf" srcId="{96F84750-B1B2-1E41-99A6-747E70192CEC}" destId="{1BA92D32-933B-8441-B44A-59895073EAFD}" srcOrd="0" destOrd="0" presId="urn:microsoft.com/office/officeart/2005/8/layout/StepDownProcess"/>
    <dgm:cxn modelId="{74A85D95-F55A-2446-8357-0AC21E255FC4}" type="presOf" srcId="{1EF32E09-D843-4A45-A60C-DAE7EA084ECE}" destId="{378ACEC9-24C2-8F4C-8332-AA36D9B8CA7D}" srcOrd="0" destOrd="0" presId="urn:microsoft.com/office/officeart/2005/8/layout/StepDownProcess"/>
    <dgm:cxn modelId="{20D403C1-1E6C-C24E-9819-355D0A862B87}" type="presOf" srcId="{547F87E5-8D6E-674D-8273-A3C179070F02}" destId="{BCD821CD-2CCA-9942-8651-CA504E3A0E93}" srcOrd="0" destOrd="0" presId="urn:microsoft.com/office/officeart/2005/8/layout/StepDownProcess"/>
    <dgm:cxn modelId="{B8E856C5-16F8-8E4E-A14D-1022291D33CA}" type="presOf" srcId="{058FAF4B-3DC1-914D-9A4C-221EB861F267}" destId="{C5D735CB-8CB2-B947-A533-87DFC8989A79}" srcOrd="0" destOrd="0" presId="urn:microsoft.com/office/officeart/2005/8/layout/StepDownProcess"/>
    <dgm:cxn modelId="{78DCBFCA-F388-6D47-8C6D-AE9FF46B53DC}" type="presOf" srcId="{259C1976-597C-EC4C-B6FD-B62A1905CFA3}" destId="{C517D78D-D4D2-F24D-8075-B4FF84D49D7B}" srcOrd="0" destOrd="0" presId="urn:microsoft.com/office/officeart/2005/8/layout/StepDownProcess"/>
    <dgm:cxn modelId="{11023ED4-010E-4C42-9F87-E5FE77A2A1B6}" srcId="{6252771C-BCCD-2B45-9953-C6231A226E5A}" destId="{D6053044-EFCD-0A4A-BF91-D8605D2865F7}" srcOrd="0" destOrd="0" parTransId="{5D8EBF42-2D44-334F-A427-31DB785BDF2F}" sibTransId="{44F25B03-62F2-D240-BDFA-7072F62BB6A1}"/>
    <dgm:cxn modelId="{A038C4D7-68D3-CA41-AE56-A22A1774700D}" srcId="{259C1976-597C-EC4C-B6FD-B62A1905CFA3}" destId="{058FAF4B-3DC1-914D-9A4C-221EB861F267}" srcOrd="3" destOrd="0" parTransId="{F2E6C65A-F79D-E146-A210-878A7F8CA12C}" sibTransId="{42674EDB-CAB0-454F-997E-9CEAEA9F3B65}"/>
    <dgm:cxn modelId="{3F71FA32-9664-D745-B44C-F1443441AFEF}" type="presParOf" srcId="{C517D78D-D4D2-F24D-8075-B4FF84D49D7B}" destId="{D0C42FCD-2167-DB40-8B04-C75A91542883}" srcOrd="0" destOrd="0" presId="urn:microsoft.com/office/officeart/2005/8/layout/StepDownProcess"/>
    <dgm:cxn modelId="{ACC4D119-EA37-EC48-B9F1-A67DA5B9DB3F}" type="presParOf" srcId="{D0C42FCD-2167-DB40-8B04-C75A91542883}" destId="{A3B3715E-1043-1745-BB3E-B594671EDCB6}" srcOrd="0" destOrd="0" presId="urn:microsoft.com/office/officeart/2005/8/layout/StepDownProcess"/>
    <dgm:cxn modelId="{D99BB589-B266-B640-BD47-AF2559907D3F}" type="presParOf" srcId="{D0C42FCD-2167-DB40-8B04-C75A91542883}" destId="{5EAAA798-E602-EC48-9454-16E988ECEB5C}" srcOrd="1" destOrd="0" presId="urn:microsoft.com/office/officeart/2005/8/layout/StepDownProcess"/>
    <dgm:cxn modelId="{83476BE2-67A3-9346-91AF-E899F8A3AD02}" type="presParOf" srcId="{D0C42FCD-2167-DB40-8B04-C75A91542883}" destId="{E1DF875D-1E41-7142-A326-615FE97F97D8}" srcOrd="2" destOrd="0" presId="urn:microsoft.com/office/officeart/2005/8/layout/StepDownProcess"/>
    <dgm:cxn modelId="{4ED37CB6-DE00-4042-9D38-5248FC200CD1}" type="presParOf" srcId="{C517D78D-D4D2-F24D-8075-B4FF84D49D7B}" destId="{A9B2E373-E35B-E944-B918-1CE960DC84E2}" srcOrd="1" destOrd="0" presId="urn:microsoft.com/office/officeart/2005/8/layout/StepDownProcess"/>
    <dgm:cxn modelId="{6744C543-58F6-5A48-B011-281B7514D80B}" type="presParOf" srcId="{C517D78D-D4D2-F24D-8075-B4FF84D49D7B}" destId="{D13377C8-4837-4E4B-B2B6-3B83EB7022FD}" srcOrd="2" destOrd="0" presId="urn:microsoft.com/office/officeart/2005/8/layout/StepDownProcess"/>
    <dgm:cxn modelId="{FB0E44EE-A73C-8445-8573-C7272D39E5DC}" type="presParOf" srcId="{D13377C8-4837-4E4B-B2B6-3B83EB7022FD}" destId="{CF0DB928-F896-624F-AC78-468374AF31D1}" srcOrd="0" destOrd="0" presId="urn:microsoft.com/office/officeart/2005/8/layout/StepDownProcess"/>
    <dgm:cxn modelId="{4BC6D525-4FF2-BC4E-9D6B-CEFC81B3927F}" type="presParOf" srcId="{D13377C8-4837-4E4B-B2B6-3B83EB7022FD}" destId="{CEA35E65-2DE8-8349-BA6D-3A6757EB31FB}" srcOrd="1" destOrd="0" presId="urn:microsoft.com/office/officeart/2005/8/layout/StepDownProcess"/>
    <dgm:cxn modelId="{6B493C2C-127A-F640-86E2-ED7BA42D979E}" type="presParOf" srcId="{D13377C8-4837-4E4B-B2B6-3B83EB7022FD}" destId="{1BA92D32-933B-8441-B44A-59895073EAFD}" srcOrd="2" destOrd="0" presId="urn:microsoft.com/office/officeart/2005/8/layout/StepDownProcess"/>
    <dgm:cxn modelId="{2CF10157-BA93-FB47-A61C-AB88E146DBB3}" type="presParOf" srcId="{C517D78D-D4D2-F24D-8075-B4FF84D49D7B}" destId="{3B33BA2B-2F5D-DD49-90FF-4D5A509FBB89}" srcOrd="3" destOrd="0" presId="urn:microsoft.com/office/officeart/2005/8/layout/StepDownProcess"/>
    <dgm:cxn modelId="{09926639-4F4F-634D-A37B-EF56B27C2738}" type="presParOf" srcId="{C517D78D-D4D2-F24D-8075-B4FF84D49D7B}" destId="{E13FFF95-E952-1542-A61B-FB4CFF97EBD2}" srcOrd="4" destOrd="0" presId="urn:microsoft.com/office/officeart/2005/8/layout/StepDownProcess"/>
    <dgm:cxn modelId="{0267808D-59CE-1942-BBF3-4FA63590B3BC}" type="presParOf" srcId="{E13FFF95-E952-1542-A61B-FB4CFF97EBD2}" destId="{C275F1B4-1FC5-EE40-B5E6-E1A0E9B18B39}" srcOrd="0" destOrd="0" presId="urn:microsoft.com/office/officeart/2005/8/layout/StepDownProcess"/>
    <dgm:cxn modelId="{4C8F990E-D8D5-044C-A247-6073B330955C}" type="presParOf" srcId="{E13FFF95-E952-1542-A61B-FB4CFF97EBD2}" destId="{378ACEC9-24C2-8F4C-8332-AA36D9B8CA7D}" srcOrd="1" destOrd="0" presId="urn:microsoft.com/office/officeart/2005/8/layout/StepDownProcess"/>
    <dgm:cxn modelId="{9988D2FB-7023-C540-AF1E-6301B7EAFA05}" type="presParOf" srcId="{E13FFF95-E952-1542-A61B-FB4CFF97EBD2}" destId="{BCD821CD-2CCA-9942-8651-CA504E3A0E93}" srcOrd="2" destOrd="0" presId="urn:microsoft.com/office/officeart/2005/8/layout/StepDownProcess"/>
    <dgm:cxn modelId="{0A3C01A8-AD83-444A-B42A-243EACD91AFB}" type="presParOf" srcId="{C517D78D-D4D2-F24D-8075-B4FF84D49D7B}" destId="{843947C1-18EB-D14B-981B-6734CF8991E6}" srcOrd="5" destOrd="0" presId="urn:microsoft.com/office/officeart/2005/8/layout/StepDownProcess"/>
    <dgm:cxn modelId="{B336CA3C-AEE1-6143-A71F-5B773C034819}" type="presParOf" srcId="{C517D78D-D4D2-F24D-8075-B4FF84D49D7B}" destId="{CC805CC8-51C2-1D4C-84FF-19364ABD34CB}" srcOrd="6" destOrd="0" presId="urn:microsoft.com/office/officeart/2005/8/layout/StepDownProcess"/>
    <dgm:cxn modelId="{81AA390B-08AD-6F43-8BDB-FF520E95263A}" type="presParOf" srcId="{CC805CC8-51C2-1D4C-84FF-19364ABD34CB}" destId="{C5D735CB-8CB2-B947-A533-87DFC8989A79}" srcOrd="0" destOrd="0" presId="urn:microsoft.com/office/officeart/2005/8/layout/StepDownProcess"/>
    <dgm:cxn modelId="{B07EFF5F-4854-A440-9D57-93FC372DB138}" type="presParOf" srcId="{CC805CC8-51C2-1D4C-84FF-19364ABD34CB}" destId="{D4D53EF3-36CB-7347-AD65-EF0D1BEAC6FB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6CBC5C-0003-3E41-BC95-F656E0336F25}">
      <dsp:nvSpPr>
        <dsp:cNvPr id="0" name=""/>
        <dsp:cNvSpPr/>
      </dsp:nvSpPr>
      <dsp:spPr>
        <a:xfrm>
          <a:off x="589" y="0"/>
          <a:ext cx="2385603" cy="27219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0" rIns="23564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N</a:t>
          </a:r>
          <a:r>
            <a:rPr lang="en" altLang="en-US" sz="2400" kern="1200" dirty="0" err="1"/>
            <a:t>atural</a:t>
          </a:r>
          <a:r>
            <a:rPr lang="en" altLang="en-US" sz="2400" kern="1200" dirty="0"/>
            <a:t> </a:t>
          </a:r>
          <a:r>
            <a:rPr lang="en-US" altLang="zh-CN" sz="2400" kern="1200" dirty="0"/>
            <a:t>T</a:t>
          </a:r>
          <a:r>
            <a:rPr lang="en" altLang="en-US" sz="2400" kern="1200" dirty="0"/>
            <a:t>one </a:t>
          </a:r>
          <a:r>
            <a:rPr lang="en-US" altLang="zh-CN" sz="2400" kern="1200" dirty="0"/>
            <a:t>I</a:t>
          </a:r>
          <a:r>
            <a:rPr lang="en" altLang="en-US" sz="2400" kern="1200" dirty="0"/>
            <a:t>dentification in </a:t>
          </a:r>
          <a:r>
            <a:rPr lang="en-US" altLang="zh-CN" sz="2400" kern="1200" dirty="0"/>
            <a:t>I</a:t>
          </a:r>
          <a:r>
            <a:rPr lang="en" altLang="en-US" sz="2400" kern="1200" dirty="0"/>
            <a:t>solation</a:t>
          </a:r>
          <a:endParaRPr lang="zh-CN" altLang="en-US" sz="3200" kern="1200" dirty="0"/>
        </a:p>
      </dsp:txBody>
      <dsp:txXfrm>
        <a:off x="589" y="1088770"/>
        <a:ext cx="2385603" cy="1633155"/>
      </dsp:txXfrm>
    </dsp:sp>
    <dsp:sp modelId="{BF772BC4-E3C3-7E4B-A35F-B72DA3AAC700}">
      <dsp:nvSpPr>
        <dsp:cNvPr id="0" name=""/>
        <dsp:cNvSpPr/>
      </dsp:nvSpPr>
      <dsp:spPr>
        <a:xfrm>
          <a:off x="589" y="0"/>
          <a:ext cx="2385603" cy="108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165100" rIns="235645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Experiment</a:t>
          </a:r>
          <a:r>
            <a:rPr lang="zh-CN" altLang="en-US" sz="2400" kern="1200" dirty="0"/>
            <a:t> 1</a:t>
          </a:r>
        </a:p>
      </dsp:txBody>
      <dsp:txXfrm>
        <a:off x="589" y="0"/>
        <a:ext cx="2385603" cy="1088770"/>
      </dsp:txXfrm>
    </dsp:sp>
    <dsp:sp modelId="{8EDCB118-7062-0D45-AA20-3154E0B5641A}">
      <dsp:nvSpPr>
        <dsp:cNvPr id="0" name=""/>
        <dsp:cNvSpPr/>
      </dsp:nvSpPr>
      <dsp:spPr>
        <a:xfrm>
          <a:off x="2577040" y="0"/>
          <a:ext cx="2385603" cy="27219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0" rIns="23564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en-US" sz="2400" kern="1200" dirty="0"/>
            <a:t>Synthesized Tone Identification in Isolation</a:t>
          </a:r>
          <a:endParaRPr lang="zh-CN" altLang="en-US" sz="3200" kern="1200" dirty="0"/>
        </a:p>
      </dsp:txBody>
      <dsp:txXfrm>
        <a:off x="2577040" y="1088770"/>
        <a:ext cx="2385603" cy="1633155"/>
      </dsp:txXfrm>
    </dsp:sp>
    <dsp:sp modelId="{680B32B1-4BDF-0A4C-88A4-C059D1C5E5A1}">
      <dsp:nvSpPr>
        <dsp:cNvPr id="0" name=""/>
        <dsp:cNvSpPr/>
      </dsp:nvSpPr>
      <dsp:spPr>
        <a:xfrm>
          <a:off x="2577040" y="0"/>
          <a:ext cx="2385603" cy="108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165100" rIns="235645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Experiment</a:t>
          </a:r>
          <a:r>
            <a:rPr lang="zh-CN" altLang="en-US" sz="2400" kern="1200" dirty="0"/>
            <a:t> 2</a:t>
          </a:r>
        </a:p>
      </dsp:txBody>
      <dsp:txXfrm>
        <a:off x="2577040" y="0"/>
        <a:ext cx="2385603" cy="1088770"/>
      </dsp:txXfrm>
    </dsp:sp>
    <dsp:sp modelId="{5C503C1C-B2D1-B847-AA35-5851EF082E55}">
      <dsp:nvSpPr>
        <dsp:cNvPr id="0" name=""/>
        <dsp:cNvSpPr/>
      </dsp:nvSpPr>
      <dsp:spPr>
        <a:xfrm>
          <a:off x="5153492" y="0"/>
          <a:ext cx="2385603" cy="27219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0" rIns="235645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Tone Identification in Contexts</a:t>
          </a:r>
          <a:endParaRPr lang="zh-CN" altLang="en-US" sz="3200" kern="1200" dirty="0"/>
        </a:p>
      </dsp:txBody>
      <dsp:txXfrm>
        <a:off x="5153492" y="1088770"/>
        <a:ext cx="2385603" cy="1633155"/>
      </dsp:txXfrm>
    </dsp:sp>
    <dsp:sp modelId="{BEEEE304-F700-8F40-8041-905CB5A35C59}">
      <dsp:nvSpPr>
        <dsp:cNvPr id="0" name=""/>
        <dsp:cNvSpPr/>
      </dsp:nvSpPr>
      <dsp:spPr>
        <a:xfrm>
          <a:off x="5153492" y="0"/>
          <a:ext cx="2385603" cy="108877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5645" tIns="165100" rIns="235645" bIns="16510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Experiment</a:t>
          </a:r>
          <a:r>
            <a:rPr lang="zh-CN" altLang="en-US" sz="2400" kern="1200" dirty="0"/>
            <a:t> 3</a:t>
          </a:r>
        </a:p>
      </dsp:txBody>
      <dsp:txXfrm>
        <a:off x="5153492" y="0"/>
        <a:ext cx="2385603" cy="10887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77A49-EB11-064D-87D3-58777EE3561A}">
      <dsp:nvSpPr>
        <dsp:cNvPr id="0" name=""/>
        <dsp:cNvSpPr/>
      </dsp:nvSpPr>
      <dsp:spPr>
        <a:xfrm>
          <a:off x="3096" y="177554"/>
          <a:ext cx="2561765" cy="12420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Isolated</a:t>
          </a:r>
          <a:r>
            <a:rPr lang="zh-CN" altLang="en-US" sz="2400" kern="1200" dirty="0"/>
            <a:t> </a:t>
          </a:r>
          <a:r>
            <a:rPr lang="en-US" altLang="zh-CN" sz="2400" kern="1200" dirty="0"/>
            <a:t>syllable</a:t>
          </a:r>
          <a:endParaRPr lang="en-HK" sz="24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blocked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gender</a:t>
          </a:r>
          <a:endParaRPr lang="zh-CN" altLang="en-US" sz="1800" kern="1200" dirty="0"/>
        </a:p>
      </dsp:txBody>
      <dsp:txXfrm>
        <a:off x="39473" y="213931"/>
        <a:ext cx="2489011" cy="1169263"/>
      </dsp:txXfrm>
    </dsp:sp>
    <dsp:sp modelId="{00280EC3-AA7D-414F-B084-22A98D41757A}">
      <dsp:nvSpPr>
        <dsp:cNvPr id="0" name=""/>
        <dsp:cNvSpPr/>
      </dsp:nvSpPr>
      <dsp:spPr>
        <a:xfrm>
          <a:off x="2771662" y="542130"/>
          <a:ext cx="438417" cy="5128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HK" sz="1900" kern="1200"/>
        </a:p>
      </dsp:txBody>
      <dsp:txXfrm>
        <a:off x="2771662" y="644703"/>
        <a:ext cx="306892" cy="307719"/>
      </dsp:txXfrm>
    </dsp:sp>
    <dsp:sp modelId="{C5F2DF93-A0C7-1B4B-82DF-C46B558F8D15}">
      <dsp:nvSpPr>
        <dsp:cNvPr id="0" name=""/>
        <dsp:cNvSpPr/>
      </dsp:nvSpPr>
      <dsp:spPr>
        <a:xfrm>
          <a:off x="3392065" y="177554"/>
          <a:ext cx="2068007" cy="1242017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kern="1200" dirty="0"/>
            <a:t>Identify</a:t>
          </a:r>
          <a:endParaRPr lang="en-HK" sz="2400" kern="1200" dirty="0"/>
        </a:p>
      </dsp:txBody>
      <dsp:txXfrm>
        <a:off x="3428442" y="213931"/>
        <a:ext cx="1995253" cy="1169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95C7D-50B1-F843-89C1-329A5A016328}">
      <dsp:nvSpPr>
        <dsp:cNvPr id="0" name=""/>
        <dsp:cNvSpPr/>
      </dsp:nvSpPr>
      <dsp:spPr>
        <a:xfrm>
          <a:off x="0" y="3385712"/>
          <a:ext cx="7880797" cy="168695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200" b="1" kern="1200" dirty="0"/>
            <a:t>Multinomial mixed effects model</a:t>
          </a:r>
          <a:endParaRPr lang="zh-CN" altLang="en-US" sz="2200" kern="1200" dirty="0"/>
        </a:p>
      </dsp:txBody>
      <dsp:txXfrm>
        <a:off x="0" y="3385712"/>
        <a:ext cx="7880797" cy="910957"/>
      </dsp:txXfrm>
    </dsp:sp>
    <dsp:sp modelId="{230EC3A3-9293-5140-8B36-892297987FA6}">
      <dsp:nvSpPr>
        <dsp:cNvPr id="0" name=""/>
        <dsp:cNvSpPr/>
      </dsp:nvSpPr>
      <dsp:spPr>
        <a:xfrm>
          <a:off x="3848" y="4257778"/>
          <a:ext cx="7873100" cy="105684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1" kern="1200" dirty="0"/>
            <a:t>SN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distributions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~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Judgments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(T1,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T3,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T6)</a:t>
          </a:r>
          <a:r>
            <a:rPr lang="zh-CN" altLang="en-US" sz="2200" b="1" kern="1200" dirty="0"/>
            <a:t> </a:t>
          </a:r>
          <a:endParaRPr lang="en-US" altLang="zh-CN" sz="2200" b="1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200" i="1" kern="1200" dirty="0" err="1"/>
            <a:t>mixcat</a:t>
          </a:r>
          <a:r>
            <a:rPr lang="en" altLang="zh-CN" sz="2200" i="1" kern="1200" dirty="0"/>
            <a:t> </a:t>
          </a:r>
          <a:r>
            <a:rPr lang="en" altLang="zh-CN" sz="1800" kern="1200" dirty="0"/>
            <a:t>(</a:t>
          </a:r>
          <a:r>
            <a:rPr lang="en" altLang="zh-CN" sz="1800" kern="1200" dirty="0" err="1"/>
            <a:t>Hartzel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al.,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2001</a:t>
          </a:r>
          <a:r>
            <a:rPr lang="en" altLang="zh-CN" sz="1800" kern="1200" dirty="0"/>
            <a:t>) </a:t>
          </a:r>
          <a:r>
            <a:rPr lang="en" altLang="zh-CN" sz="2200" kern="1200" dirty="0"/>
            <a:t>package </a:t>
          </a:r>
          <a:r>
            <a:rPr lang="en-US" altLang="zh-CN" sz="2200" kern="1200" dirty="0"/>
            <a:t>in</a:t>
          </a:r>
          <a:r>
            <a:rPr lang="zh-CN" altLang="en-US" sz="2200" kern="1200" dirty="0"/>
            <a:t> </a:t>
          </a:r>
          <a:r>
            <a:rPr lang="en-US" altLang="zh-CN" sz="2200" kern="1200" dirty="0"/>
            <a:t>R</a:t>
          </a:r>
          <a:endParaRPr lang="zh-CN" altLang="en-US" sz="2200" b="1" kern="1200" dirty="0"/>
        </a:p>
      </dsp:txBody>
      <dsp:txXfrm>
        <a:off x="3848" y="4257778"/>
        <a:ext cx="7873100" cy="1056846"/>
      </dsp:txXfrm>
    </dsp:sp>
    <dsp:sp modelId="{328E3BF4-E99B-504F-A14C-AA843E14DD16}">
      <dsp:nvSpPr>
        <dsp:cNvPr id="0" name=""/>
        <dsp:cNvSpPr/>
      </dsp:nvSpPr>
      <dsp:spPr>
        <a:xfrm rot="10800000">
          <a:off x="0" y="0"/>
          <a:ext cx="7880797" cy="3694377"/>
        </a:xfrm>
        <a:prstGeom prst="upArrowCallou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2200" b="1" kern="1200" dirty="0"/>
            <a:t>Distribution fitting </a:t>
          </a:r>
          <a:endParaRPr lang="zh-CN" altLang="en-US" sz="2200" kern="1200" dirty="0"/>
        </a:p>
      </dsp:txBody>
      <dsp:txXfrm rot="-10800000">
        <a:off x="0" y="0"/>
        <a:ext cx="7880797" cy="1296726"/>
      </dsp:txXfrm>
    </dsp:sp>
    <dsp:sp modelId="{E27784C7-EDA4-B84B-B060-B487B2FE5429}">
      <dsp:nvSpPr>
        <dsp:cNvPr id="0" name=""/>
        <dsp:cNvSpPr/>
      </dsp:nvSpPr>
      <dsp:spPr>
        <a:xfrm>
          <a:off x="2400" y="1093070"/>
          <a:ext cx="2280937" cy="1666465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b="0" kern="1200" dirty="0"/>
            <a:t>Extracted</a:t>
          </a:r>
          <a:r>
            <a:rPr lang="zh-CN" altLang="en-US" sz="2200" b="0" kern="1200" dirty="0"/>
            <a:t> </a:t>
          </a:r>
          <a:r>
            <a:rPr kumimoji="1" lang="en-US" altLang="zh-CN" sz="2200" i="1" kern="1200" dirty="0"/>
            <a:t>F</a:t>
          </a:r>
          <a:r>
            <a:rPr kumimoji="1" lang="en-US" altLang="zh-CN" sz="2200" i="1" kern="1200" baseline="-25000" dirty="0"/>
            <a:t>0</a:t>
          </a:r>
          <a:r>
            <a:rPr kumimoji="1" lang="zh-CN" altLang="en-US" sz="2200" kern="1200" dirty="0"/>
            <a:t> </a:t>
          </a:r>
          <a:r>
            <a:rPr lang="zh-CN" altLang="en-US" sz="2200" b="0" i="1" kern="1200" baseline="-25000" dirty="0"/>
            <a:t>  </a:t>
          </a:r>
          <a:r>
            <a:rPr lang="en-US" altLang="zh-CN" sz="2200" b="0" kern="1200" dirty="0"/>
            <a:t>values</a:t>
          </a:r>
          <a:r>
            <a:rPr lang="zh-CN" altLang="en-US" sz="2200" b="0" kern="1200" dirty="0"/>
            <a:t> </a:t>
          </a:r>
          <a:r>
            <a:rPr lang="en-US" altLang="zh-CN" sz="2200" b="0" kern="1200" dirty="0"/>
            <a:t>of</a:t>
          </a:r>
          <a:r>
            <a:rPr lang="zh-CN" altLang="en-US" sz="2200" b="0" kern="1200" dirty="0"/>
            <a:t> </a:t>
          </a:r>
          <a:r>
            <a:rPr lang="en-US" altLang="zh-CN" sz="2200" b="0" kern="1200" dirty="0"/>
            <a:t>the</a:t>
          </a:r>
          <a:r>
            <a:rPr lang="zh-CN" altLang="en-US" sz="2200" b="0" kern="1200" dirty="0"/>
            <a:t> </a:t>
          </a:r>
          <a:r>
            <a:rPr lang="en" altLang="zh-CN" sz="2200" b="0" kern="1200" dirty="0"/>
            <a:t>voiced portion of /ji</a:t>
          </a:r>
          <a:r>
            <a:rPr lang="en-US" altLang="zh-CN" sz="2200" b="0" kern="1200" dirty="0"/>
            <a:t>/</a:t>
          </a:r>
          <a:endParaRPr lang="zh-CN" altLang="en-US" sz="2200" b="0" kern="1200" dirty="0"/>
        </a:p>
      </dsp:txBody>
      <dsp:txXfrm>
        <a:off x="2400" y="1093070"/>
        <a:ext cx="2280937" cy="1666465"/>
      </dsp:txXfrm>
    </dsp:sp>
    <dsp:sp modelId="{BDD50BFA-C540-774A-AC5F-DF6449F0011D}">
      <dsp:nvSpPr>
        <dsp:cNvPr id="0" name=""/>
        <dsp:cNvSpPr/>
      </dsp:nvSpPr>
      <dsp:spPr>
        <a:xfrm>
          <a:off x="2285738" y="1085600"/>
          <a:ext cx="5595058" cy="1706207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zh-CN" sz="2200" b="0" kern="1200" dirty="0"/>
            <a:t>Fitted</a:t>
          </a:r>
          <a:r>
            <a:rPr lang="zh-CN" altLang="en-US" sz="2200" b="0" kern="1200" dirty="0"/>
            <a:t> </a:t>
          </a:r>
          <a:r>
            <a:rPr lang="en-US" altLang="zh-CN" sz="2200" b="1" kern="1200" dirty="0"/>
            <a:t>skew-normal</a:t>
          </a:r>
          <a:r>
            <a:rPr lang="zh-CN" altLang="en-US" sz="2200" b="1" kern="1200" dirty="0"/>
            <a:t> </a:t>
          </a:r>
          <a:r>
            <a:rPr lang="en-US" altLang="zh-CN" sz="2200" b="1" kern="1200" dirty="0"/>
            <a:t>(</a:t>
          </a:r>
          <a:r>
            <a:rPr lang="en" altLang="zh-CN" sz="2200" b="1" kern="1200" dirty="0"/>
            <a:t>SN</a:t>
          </a:r>
          <a:r>
            <a:rPr lang="en-US" altLang="zh-CN" sz="2200" b="1" kern="1200" dirty="0"/>
            <a:t>)</a:t>
          </a:r>
          <a:r>
            <a:rPr lang="en" altLang="zh-CN" sz="2200" b="1" kern="1200" dirty="0"/>
            <a:t> distributions </a:t>
          </a:r>
          <a:r>
            <a:rPr lang="en" altLang="zh-CN" sz="2200" b="0" kern="1200" dirty="0"/>
            <a:t>to each of the 34 speakers</a:t>
          </a:r>
          <a:r>
            <a:rPr lang="en-US" altLang="zh-CN" sz="2200" b="0" kern="1200" dirty="0"/>
            <a:t>’</a:t>
          </a:r>
          <a:r>
            <a:rPr lang="en" altLang="zh-CN" sz="2200" b="0" kern="1200" dirty="0"/>
            <a:t>production </a:t>
          </a:r>
          <a:r>
            <a:rPr lang="en-US" altLang="zh-CN" sz="2200" b="0" kern="1200" dirty="0"/>
            <a:t>and</a:t>
          </a:r>
          <a:r>
            <a:rPr lang="zh-CN" altLang="en-US" sz="2200" b="0" kern="1200" dirty="0"/>
            <a:t> </a:t>
          </a:r>
          <a:r>
            <a:rPr lang="en-US" altLang="zh-CN" sz="2200" b="0" kern="1200" dirty="0"/>
            <a:t>obtained</a:t>
          </a:r>
          <a:r>
            <a:rPr lang="zh-CN" altLang="en-US" sz="2200" b="0" kern="1200" dirty="0"/>
            <a:t> </a:t>
          </a:r>
          <a:r>
            <a:rPr lang="en-US" altLang="zh-CN" sz="2200" b="0" kern="1200" dirty="0" err="1"/>
            <a:t>th</a:t>
          </a:r>
          <a:r>
            <a:rPr lang="en" altLang="zh-CN" sz="2200" b="0" kern="1200" dirty="0" err="1"/>
            <a:t>ree</a:t>
          </a:r>
          <a:r>
            <a:rPr lang="en" altLang="zh-CN" sz="2200" b="0" kern="1200" dirty="0"/>
            <a:t> parameters</a:t>
          </a:r>
          <a:r>
            <a:rPr lang="en-US" altLang="zh-CN" sz="2200" b="0" kern="1200" dirty="0"/>
            <a:t>:</a:t>
          </a:r>
          <a:r>
            <a:rPr lang="zh-CN" altLang="en-US" sz="2200" b="0" kern="1200" dirty="0"/>
            <a:t> </a:t>
          </a:r>
          <a:endParaRPr lang="en" altLang="zh-CN" sz="2200" b="0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" altLang="zh-CN" sz="2200" b="1" kern="1200" dirty="0"/>
            <a:t>location (</a:t>
          </a:r>
          <a:r>
            <a:rPr lang="el-GR" altLang="zh-CN" sz="2200" b="1" kern="1200" dirty="0"/>
            <a:t>ξ), </a:t>
          </a:r>
          <a:r>
            <a:rPr lang="en" altLang="zh-CN" sz="2200" b="1" kern="1200" dirty="0"/>
            <a:t>scale (</a:t>
          </a:r>
          <a:r>
            <a:rPr lang="el-GR" altLang="zh-CN" sz="2200" b="1" kern="1200" dirty="0"/>
            <a:t>ω), </a:t>
          </a:r>
          <a:r>
            <a:rPr lang="en" altLang="zh-CN" sz="2200" b="1" kern="1200" dirty="0"/>
            <a:t>and shape (</a:t>
          </a:r>
          <a:r>
            <a:rPr lang="el-GR" altLang="zh-CN" sz="2200" b="1" kern="1200" dirty="0"/>
            <a:t>α)</a:t>
          </a:r>
          <a:endParaRPr lang="zh-CN" altLang="en-US" sz="2200" b="1" kern="1200" dirty="0"/>
        </a:p>
      </dsp:txBody>
      <dsp:txXfrm>
        <a:off x="2285738" y="1085600"/>
        <a:ext cx="5595058" cy="1706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3715E-1043-1745-BB3E-B594671EDCB6}">
      <dsp:nvSpPr>
        <dsp:cNvPr id="0" name=""/>
        <dsp:cNvSpPr/>
      </dsp:nvSpPr>
      <dsp:spPr>
        <a:xfrm rot="5400000">
          <a:off x="446513" y="1333925"/>
          <a:ext cx="759937" cy="86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AAA798-E602-EC48-9454-16E988ECEB5C}">
      <dsp:nvSpPr>
        <dsp:cNvPr id="0" name=""/>
        <dsp:cNvSpPr/>
      </dsp:nvSpPr>
      <dsp:spPr>
        <a:xfrm>
          <a:off x="36607" y="491520"/>
          <a:ext cx="1696423" cy="895459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600" b="1" kern="1200" dirty="0"/>
            <a:t>The</a:t>
          </a:r>
          <a:r>
            <a:rPr lang="zh-CN" altLang="en-US" sz="1600" b="1" kern="1200" dirty="0"/>
            <a:t> </a:t>
          </a:r>
          <a:r>
            <a:rPr lang="en" altLang="zh-CN" sz="1600" b="1" kern="1200" dirty="0"/>
            <a:t>CUSENT</a:t>
          </a:r>
          <a:r>
            <a:rPr lang="zh-CN" altLang="en-US" sz="1600" b="1" kern="1200" dirty="0"/>
            <a:t> </a:t>
          </a:r>
          <a:r>
            <a:rPr lang="en-US" altLang="zh-CN" sz="1600" b="1" kern="1200" dirty="0"/>
            <a:t>C</a:t>
          </a:r>
          <a:r>
            <a:rPr lang="en" altLang="zh-CN" sz="1600" b="1" kern="1200" dirty="0" err="1"/>
            <a:t>orpus</a:t>
          </a:r>
          <a:r>
            <a:rPr lang="zh-CN" altLang="en-US" sz="1600" b="1" kern="1200" dirty="0"/>
            <a:t> </a:t>
          </a:r>
          <a:endParaRPr lang="en-US" altLang="zh-CN" sz="1600" b="1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600" b="1" kern="1200" dirty="0"/>
            <a:t>(</a:t>
          </a:r>
          <a:r>
            <a:rPr lang="en" altLang="en-US" sz="1600" b="1" kern="1200" dirty="0"/>
            <a:t>Lee, </a:t>
          </a:r>
          <a:r>
            <a:rPr lang="en" altLang="en-US" sz="1600" b="1" kern="1200" dirty="0" err="1"/>
            <a:t>n.d</a:t>
          </a:r>
          <a:r>
            <a:rPr lang="en-US" altLang="zh-CN" sz="1600" b="1" kern="1200" dirty="0"/>
            <a:t>.)</a:t>
          </a:r>
          <a:endParaRPr lang="zh-CN" altLang="en-US" sz="1600" b="1" kern="1200" dirty="0"/>
        </a:p>
      </dsp:txBody>
      <dsp:txXfrm>
        <a:off x="80328" y="535241"/>
        <a:ext cx="1608981" cy="808017"/>
      </dsp:txXfrm>
    </dsp:sp>
    <dsp:sp modelId="{E1DF875D-1E41-7142-A326-615FE97F97D8}">
      <dsp:nvSpPr>
        <dsp:cNvPr id="0" name=""/>
        <dsp:cNvSpPr/>
      </dsp:nvSpPr>
      <dsp:spPr>
        <a:xfrm>
          <a:off x="2127331" y="593272"/>
          <a:ext cx="3975183" cy="72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altLang="zh-CN" sz="1600" kern="1200" dirty="0"/>
            <a:t>3400 utterances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with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syllables</a:t>
          </a:r>
          <a:r>
            <a:rPr lang="zh-CN" altLang="en-US" sz="1600" kern="1200" dirty="0"/>
            <a:t> </a:t>
          </a:r>
          <a:r>
            <a:rPr lang="en" altLang="en-US" sz="1600" kern="1200" dirty="0"/>
            <a:t>carrying T1, T3 and T6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produced</a:t>
          </a:r>
          <a:r>
            <a:rPr lang="en" altLang="en-US" sz="1600" kern="1200" dirty="0"/>
            <a:t> </a:t>
          </a:r>
          <a:r>
            <a:rPr lang="en-US" altLang="zh-CN" sz="1600" kern="1200" dirty="0"/>
            <a:t>by</a:t>
          </a:r>
          <a:r>
            <a:rPr lang="zh-CN" altLang="en-US" sz="1600" kern="1200" dirty="0"/>
            <a:t> </a:t>
          </a:r>
          <a:r>
            <a:rPr lang="en" altLang="zh-CN" sz="1600" kern="1200" dirty="0"/>
            <a:t>68 native Hong Kong Cantonese speakers </a:t>
          </a:r>
          <a:endParaRPr lang="zh-CN" altLang="en-US" sz="1600" kern="1200" dirty="0"/>
        </a:p>
      </dsp:txBody>
      <dsp:txXfrm>
        <a:off x="2127331" y="593272"/>
        <a:ext cx="3975183" cy="723749"/>
      </dsp:txXfrm>
    </dsp:sp>
    <dsp:sp modelId="{CF0DB928-F896-624F-AC78-468374AF31D1}">
      <dsp:nvSpPr>
        <dsp:cNvPr id="0" name=""/>
        <dsp:cNvSpPr/>
      </dsp:nvSpPr>
      <dsp:spPr>
        <a:xfrm rot="5400000">
          <a:off x="2383488" y="2339821"/>
          <a:ext cx="759937" cy="86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6359532"/>
            <a:satOff val="17037"/>
            <a:lumOff val="61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35E65-2DE8-8349-BA6D-3A6757EB31FB}">
      <dsp:nvSpPr>
        <dsp:cNvPr id="0" name=""/>
        <dsp:cNvSpPr/>
      </dsp:nvSpPr>
      <dsp:spPr>
        <a:xfrm>
          <a:off x="1910174" y="1497416"/>
          <a:ext cx="1823239" cy="895459"/>
        </a:xfrm>
        <a:prstGeom prst="roundRect">
          <a:avLst>
            <a:gd name="adj" fmla="val 166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600" b="1" i="0" kern="1200" dirty="0" err="1"/>
            <a:t>Estimat</a:t>
          </a:r>
          <a:r>
            <a:rPr lang="en-US" altLang="zh-CN" sz="1600" b="1" i="0" kern="1200" dirty="0"/>
            <a:t>ion</a:t>
          </a:r>
          <a:r>
            <a:rPr lang="zh-CN" altLang="en-US" sz="1600" b="1" i="0" kern="1200" dirty="0"/>
            <a:t> </a:t>
          </a:r>
          <a:r>
            <a:rPr lang="en-US" altLang="zh-CN" sz="1600" b="1" i="0" kern="1200" dirty="0"/>
            <a:t>of</a:t>
          </a:r>
          <a:r>
            <a:rPr lang="zh-CN" altLang="en-US" sz="1600" b="1" i="0" kern="1200" dirty="0"/>
            <a:t> </a:t>
          </a:r>
          <a:r>
            <a:rPr lang="en-US" altLang="zh-CN" sz="1600" b="1" i="0" kern="1200" dirty="0"/>
            <a:t>SN</a:t>
          </a:r>
          <a:r>
            <a:rPr lang="en" sz="1600" b="1" i="0" kern="1200" dirty="0"/>
            <a:t> distribution</a:t>
          </a:r>
          <a:r>
            <a:rPr lang="en-US" altLang="zh-CN" sz="1600" b="1" i="0" kern="1200" dirty="0"/>
            <a:t>s</a:t>
          </a:r>
          <a:endParaRPr lang="zh-CN" altLang="en-US" sz="1600" b="1" i="0" kern="1200" dirty="0"/>
        </a:p>
      </dsp:txBody>
      <dsp:txXfrm>
        <a:off x="1953895" y="1541137"/>
        <a:ext cx="1735797" cy="808017"/>
      </dsp:txXfrm>
    </dsp:sp>
    <dsp:sp modelId="{1BA92D32-933B-8441-B44A-59895073EAFD}">
      <dsp:nvSpPr>
        <dsp:cNvPr id="0" name=""/>
        <dsp:cNvSpPr/>
      </dsp:nvSpPr>
      <dsp:spPr>
        <a:xfrm>
          <a:off x="3846938" y="1583368"/>
          <a:ext cx="3891891" cy="72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>
              <a:latin typeface="等线" panose="020F0502020204030204"/>
              <a:ea typeface="等线" panose="02010600030101010101" pitchFamily="2" charset="-122"/>
              <a:cs typeface="+mn-cs"/>
            </a:rPr>
            <a:t>Fitted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SN</a:t>
          </a:r>
          <a:r>
            <a:rPr lang="zh-CN" altLang="en-US" sz="1600" kern="1200" dirty="0"/>
            <a:t> </a:t>
          </a:r>
          <a:r>
            <a:rPr lang="en-US" altLang="zh-CN" sz="1600" kern="1200" dirty="0"/>
            <a:t>distributions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</a:t>
          </a:r>
          <a:r>
            <a:rPr lang="zh-CN" altLang="en-US" sz="1600" kern="1200" dirty="0"/>
            <a:t> </a:t>
          </a:r>
          <a:r>
            <a:rPr kumimoji="1" lang="en-US" altLang="zh-CN" sz="1600" i="1" kern="1200" dirty="0"/>
            <a:t>F</a:t>
          </a:r>
          <a:r>
            <a:rPr kumimoji="1" lang="en-US" altLang="zh-CN" sz="1600" i="1" kern="1200" baseline="-25000" dirty="0"/>
            <a:t>0</a:t>
          </a:r>
          <a:r>
            <a:rPr kumimoji="1" lang="zh-CN" altLang="en-US" sz="1600" kern="1200" dirty="0"/>
            <a:t> </a:t>
          </a:r>
          <a:r>
            <a:rPr lang="zh-CN" altLang="en-US" sz="1600" kern="1200" dirty="0"/>
            <a:t> </a:t>
          </a:r>
          <a:r>
            <a:rPr lang="en-US" altLang="zh-CN" sz="1600" kern="1200" dirty="0"/>
            <a:t>values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obtained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three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parameters</a:t>
          </a:r>
          <a:r>
            <a:rPr lang="zh-CN" altLang="en-US" sz="1600" kern="1200" dirty="0"/>
            <a:t> </a:t>
          </a:r>
          <a:r>
            <a:rPr lang="en-US" altLang="zh-CN" sz="1600" kern="1200" dirty="0"/>
            <a:t>(</a:t>
          </a:r>
          <a:r>
            <a:rPr lang="el-GR" altLang="en-US" sz="1600" kern="1200" dirty="0"/>
            <a:t>ξ, ω, </a:t>
          </a:r>
          <a:r>
            <a:rPr lang="en" altLang="en-US" sz="1600" kern="1200" dirty="0"/>
            <a:t>and </a:t>
          </a:r>
          <a:r>
            <a:rPr lang="el-GR" altLang="en-US" sz="1600" kern="1200" dirty="0"/>
            <a:t>α)</a:t>
          </a:r>
          <a:r>
            <a:rPr lang="zh-CN" altLang="en-US" sz="1600" kern="1200" dirty="0"/>
            <a:t> </a:t>
          </a:r>
          <a:r>
            <a:rPr lang="en-US" altLang="zh-CN" sz="1600" kern="1200" dirty="0"/>
            <a:t>of</a:t>
          </a:r>
          <a:r>
            <a:rPr lang="zh-CN" altLang="en-US" sz="1600" kern="1200" dirty="0"/>
            <a:t> </a:t>
          </a:r>
          <a:r>
            <a:rPr lang="en-US" altLang="zh-CN" sz="1600" kern="1200" dirty="0"/>
            <a:t>each</a:t>
          </a:r>
          <a:r>
            <a:rPr lang="zh-CN" altLang="en-US" sz="1600" kern="1200" dirty="0"/>
            <a:t> </a:t>
          </a:r>
          <a:r>
            <a:rPr lang="en-US" altLang="zh-CN" sz="1600" kern="1200" dirty="0"/>
            <a:t>tone</a:t>
          </a:r>
          <a:r>
            <a:rPr lang="zh-CN" altLang="en-US" sz="1600" kern="1200" dirty="0"/>
            <a:t> </a:t>
          </a:r>
          <a:r>
            <a:rPr lang="en-US" altLang="zh-CN" sz="1600" kern="1200" dirty="0"/>
            <a:t>by</a:t>
          </a:r>
          <a:r>
            <a:rPr lang="zh-CN" altLang="en-US" sz="1600" kern="1200" dirty="0"/>
            <a:t> </a:t>
          </a:r>
          <a:r>
            <a:rPr lang="en-US" altLang="zh-CN" sz="1600" kern="1200" dirty="0"/>
            <a:t>gender</a:t>
          </a:r>
          <a:endParaRPr lang="zh-CN" altLang="en-US" sz="1600" kern="1200" dirty="0"/>
        </a:p>
      </dsp:txBody>
      <dsp:txXfrm>
        <a:off x="3846938" y="1583368"/>
        <a:ext cx="3891891" cy="723749"/>
      </dsp:txXfrm>
    </dsp:sp>
    <dsp:sp modelId="{C275F1B4-1FC5-EE40-B5E6-E1A0E9B18B39}">
      <dsp:nvSpPr>
        <dsp:cNvPr id="0" name=""/>
        <dsp:cNvSpPr/>
      </dsp:nvSpPr>
      <dsp:spPr>
        <a:xfrm rot="5400000">
          <a:off x="4019599" y="3345717"/>
          <a:ext cx="759937" cy="86516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-12719064"/>
            <a:satOff val="34075"/>
            <a:lumOff val="123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8ACEC9-24C2-8F4C-8332-AA36D9B8CA7D}">
      <dsp:nvSpPr>
        <dsp:cNvPr id="0" name=""/>
        <dsp:cNvSpPr/>
      </dsp:nvSpPr>
      <dsp:spPr>
        <a:xfrm>
          <a:off x="3818262" y="2503312"/>
          <a:ext cx="1279286" cy="895459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600" b="1" kern="1200" dirty="0" err="1"/>
            <a:t>Simulat</a:t>
          </a:r>
          <a:r>
            <a:rPr lang="en-US" altLang="zh-CN" sz="1600" b="1" kern="1200" dirty="0"/>
            <a:t>ion</a:t>
          </a:r>
          <a:endParaRPr lang="zh-CN" altLang="en-US" sz="1600" b="1" kern="1200" dirty="0"/>
        </a:p>
      </dsp:txBody>
      <dsp:txXfrm>
        <a:off x="3861983" y="2547033"/>
        <a:ext cx="1191844" cy="808017"/>
      </dsp:txXfrm>
    </dsp:sp>
    <dsp:sp modelId="{BCD821CD-2CCA-9942-8651-CA504E3A0E93}">
      <dsp:nvSpPr>
        <dsp:cNvPr id="0" name=""/>
        <dsp:cNvSpPr/>
      </dsp:nvSpPr>
      <dsp:spPr>
        <a:xfrm>
          <a:off x="5213336" y="2577757"/>
          <a:ext cx="2897371" cy="7237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V</a:t>
          </a:r>
          <a:r>
            <a:rPr lang="en" altLang="en-US" sz="1600" kern="1200" dirty="0" err="1"/>
            <a:t>ar</a:t>
          </a:r>
          <a:r>
            <a:rPr lang="en-US" altLang="zh-CN" sz="1600" kern="1200" dirty="0" err="1"/>
            <a:t>ied</a:t>
          </a:r>
          <a:r>
            <a:rPr lang="en" altLang="en-US" sz="1600" kern="1200" dirty="0"/>
            <a:t> each parameter respectively,</a:t>
          </a:r>
          <a:r>
            <a:rPr lang="zh-CN" altLang="en-US" sz="1600" kern="1200" dirty="0"/>
            <a:t> </a:t>
          </a:r>
          <a:r>
            <a:rPr lang="en-US" altLang="zh-CN" sz="1600" kern="1200" dirty="0"/>
            <a:t>and</a:t>
          </a:r>
          <a:r>
            <a:rPr lang="zh-CN" altLang="en-US" sz="1600" kern="1200" dirty="0"/>
            <a:t> </a:t>
          </a:r>
          <a:r>
            <a:rPr lang="en-US" altLang="zh-CN" sz="1600" kern="1200" dirty="0"/>
            <a:t>fixed</a:t>
          </a:r>
          <a:r>
            <a:rPr lang="en" altLang="en-US" sz="1600" kern="1200" dirty="0"/>
            <a:t> other </a:t>
          </a:r>
          <a:r>
            <a:rPr lang="en-US" altLang="en-US" sz="1600" kern="1200" dirty="0"/>
            <a:t>two</a:t>
          </a:r>
          <a:endParaRPr lang="zh-CN" altLang="en-US" sz="1600" kern="1200" dirty="0"/>
        </a:p>
      </dsp:txBody>
      <dsp:txXfrm>
        <a:off x="5213336" y="2577757"/>
        <a:ext cx="2897371" cy="723749"/>
      </dsp:txXfrm>
    </dsp:sp>
    <dsp:sp modelId="{C5D735CB-8CB2-B947-A533-87DFC8989A79}">
      <dsp:nvSpPr>
        <dsp:cNvPr id="0" name=""/>
        <dsp:cNvSpPr/>
      </dsp:nvSpPr>
      <dsp:spPr>
        <a:xfrm>
          <a:off x="4968335" y="3544109"/>
          <a:ext cx="1498274" cy="895459"/>
        </a:xfrm>
        <a:prstGeom prst="roundRect">
          <a:avLst>
            <a:gd name="adj" fmla="val 166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altLang="zh-CN" sz="1600" b="1" i="1" kern="1200" dirty="0"/>
            <a:t>F</a:t>
          </a:r>
          <a:r>
            <a:rPr lang="en" altLang="zh-CN" sz="1600" b="1" i="1" kern="1200" baseline="-25000" dirty="0"/>
            <a:t>0</a:t>
          </a:r>
          <a:r>
            <a:rPr lang="zh-CN" altLang="en-US" sz="1600" b="1" i="1" kern="1200" baseline="-25000" dirty="0"/>
            <a:t> </a:t>
          </a:r>
          <a:r>
            <a:rPr lang="en-US" altLang="zh-CN" sz="1600" b="1" kern="1200" dirty="0"/>
            <a:t>manipulation</a:t>
          </a:r>
          <a:endParaRPr lang="zh-CN" altLang="en-US" sz="1600" b="1" kern="1200" dirty="0"/>
        </a:p>
      </dsp:txBody>
      <dsp:txXfrm>
        <a:off x="5012056" y="3587830"/>
        <a:ext cx="1410832" cy="808017"/>
      </dsp:txXfrm>
    </dsp:sp>
    <dsp:sp modelId="{D4D53EF3-36CB-7347-AD65-EF0D1BEAC6FB}">
      <dsp:nvSpPr>
        <dsp:cNvPr id="0" name=""/>
        <dsp:cNvSpPr/>
      </dsp:nvSpPr>
      <dsp:spPr>
        <a:xfrm>
          <a:off x="6431125" y="3575185"/>
          <a:ext cx="1970988" cy="966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altLang="zh-CN" sz="1600" kern="1200" dirty="0"/>
            <a:t>Pitch Synchronous Overlap Add (PSOLA) method</a:t>
          </a:r>
          <a:r>
            <a:rPr lang="zh-CN" altLang="en-US" sz="1600" kern="1200" dirty="0"/>
            <a:t> </a:t>
          </a:r>
          <a:r>
            <a:rPr lang="en-US" altLang="zh-CN" sz="1200" kern="1200" dirty="0"/>
            <a:t>(</a:t>
          </a:r>
          <a:r>
            <a:rPr lang="en" altLang="en-US" sz="1200" kern="1200" dirty="0" err="1"/>
            <a:t>Moulines</a:t>
          </a:r>
          <a:r>
            <a:rPr lang="zh-CN" altLang="en-US" sz="1200" kern="1200" dirty="0"/>
            <a:t> </a:t>
          </a:r>
          <a:r>
            <a:rPr lang="en" altLang="en-US" sz="1200" kern="1200" dirty="0"/>
            <a:t>&amp;</a:t>
          </a:r>
          <a:r>
            <a:rPr lang="zh-CN" altLang="en-US" sz="1200" kern="1200" dirty="0"/>
            <a:t> </a:t>
          </a:r>
          <a:r>
            <a:rPr lang="en" altLang="en-US" sz="1200" kern="1200" dirty="0"/>
            <a:t>Laroche</a:t>
          </a:r>
          <a:r>
            <a:rPr lang="en-US" altLang="zh-CN" sz="1200" kern="1200" dirty="0"/>
            <a:t>)</a:t>
          </a:r>
          <a:endParaRPr lang="zh-CN" altLang="en-US" sz="1600" kern="1200" dirty="0"/>
        </a:p>
      </dsp:txBody>
      <dsp:txXfrm>
        <a:off x="6431125" y="3575185"/>
        <a:ext cx="1970988" cy="966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C228C-D218-495D-A886-42F7DDB9C1A7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0BF8D-4A40-4C2C-BEC7-DBCA88EC7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8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D1E2F-BBAD-924A-9415-F9ADD5387FA4}" type="datetimeFigureOut">
              <a:rPr lang="en-US" smtClean="0"/>
              <a:t>12/3/23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CF019-A9A4-F541-B5AA-44003FB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2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CF019-A9A4-F541-B5AA-44003FB8F0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833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3132-8BA8-E89B-C624-3D05B6C1C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609C9B-1054-5406-6D7E-FB3C777F5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9C1332-A3A5-D551-68DC-8ACDEBA5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5CFC22-4CF1-0AE0-02A0-1BA5F670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743A60-124F-4FAD-6C5E-A23FC6166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76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2791CF-EEFC-C1D5-D40F-866BDF04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701E47-F1B2-CBF1-E22E-A9D9E384E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532769-5580-6826-B35A-BA161125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1521BE-1578-C9B2-832A-5D5E85BD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69D9B-890E-2AFA-35D5-8347FE93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57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C22C6B-FF45-7296-33C7-D4AAA751E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A1C29D-CB84-9092-2BC9-09F0CB823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8B13F5-C400-5252-744A-C67687C0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11CD1-498D-2BAC-4221-6EFD42C1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58535-A8D9-1A12-9955-2286A273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5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637240-3651-DF48-A952-6708E230AE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564587"/>
            <a:ext cx="9144001" cy="4290584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D91905F-7620-E44E-8A4E-1C90110DA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734" y="2104635"/>
            <a:ext cx="5383497" cy="145344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959910E-2CE3-4740-B481-1DFFF372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485" y="3564024"/>
            <a:ext cx="5388747" cy="95144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6D85E-1C61-554B-84A2-B44A20B5BE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965" y="197148"/>
            <a:ext cx="1970712" cy="377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66DC04-4B34-CE4C-813B-10C095CDBA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6574" y="6434385"/>
            <a:ext cx="1548805" cy="202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48428-E1F1-164B-8D35-6657CEAE284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7000"/>
          </a:blip>
          <a:stretch>
            <a:fillRect/>
          </a:stretch>
        </p:blipFill>
        <p:spPr>
          <a:xfrm>
            <a:off x="5227243" y="1210034"/>
            <a:ext cx="4909640" cy="49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90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3D6EC7B-360A-F545-9074-8E03BC383A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0778"/>
          </a:xfrm>
          <a:prstGeom prst="rect">
            <a:avLst/>
          </a:prstGeom>
          <a:solidFill>
            <a:srgbClr val="A02337"/>
          </a:solidFill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8F76C0-79B7-0A42-A558-F741B9620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830709"/>
            <a:ext cx="8206344" cy="53149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>
              <a:buClr>
                <a:srgbClr val="A50021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50021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50021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50021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2A8CA68-86FC-5949-8FA6-94D8F406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6700" y="6335655"/>
            <a:ext cx="2057400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12/3/23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52EB256-3D99-4340-A739-4CBAE342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35655"/>
            <a:ext cx="2046848" cy="223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119F57-C15A-AB40-998A-2D9A9CB6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2" y="-74708"/>
            <a:ext cx="8248650" cy="706897"/>
          </a:xfrm>
          <a:noFill/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4836E-B270-AC4A-8F16-EEBE672D60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2709" y="85306"/>
            <a:ext cx="355681" cy="35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60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uilding, outdoor, city&#10;&#10;Description automatically generated">
            <a:extLst>
              <a:ext uri="{FF2B5EF4-FFF2-40B4-BE49-F238E27FC236}">
                <a16:creationId xmlns:a16="http://schemas.microsoft.com/office/drawing/2014/main" id="{792BA51E-8070-8511-43DD-F7425650EA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C2558402-1897-8464-5230-7A9575D561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3965" y="924933"/>
            <a:ext cx="5220281" cy="1543050"/>
          </a:xfrm>
        </p:spPr>
        <p:txBody>
          <a:bodyPr anchor="b">
            <a:normAutofit/>
          </a:bodyPr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E56B54E-DEC8-0120-1006-5415C380D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554" y="2467983"/>
            <a:ext cx="5210643" cy="1329796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9EAAD-91D9-AC6A-E598-D63C38FFEE4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6" y="230107"/>
            <a:ext cx="1548805" cy="2020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D4BF8D-5654-C103-A5F6-7EF48F3F0F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629" y="197148"/>
            <a:ext cx="1970712" cy="37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20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D16D4F-0042-2643-A321-96E142E8CD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B2EBD5-863D-5F63-9F87-2AD24F3948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>
              <a:alpha val="87000"/>
            </a:srgbClr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C97144-7243-659F-B4F4-B626C9FD62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6360043"/>
            <a:ext cx="1548805" cy="202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4E129E-EDAB-2F16-D4D5-BC3B1E25A7E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6" y="236904"/>
            <a:ext cx="1970713" cy="377582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ED7D343-F9D0-E54E-B9B1-AEB88CC8B5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2094078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BDBF5B9-BF36-459D-F569-B1F007B36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933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0D55D-9432-2F4E-847B-1AEB1FAC2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011543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E9956F-E7B3-4944-108C-AE08DEDEC2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00510" y="0"/>
            <a:ext cx="4443490" cy="6858000"/>
          </a:xfrm>
          <a:prstGeom prst="rect">
            <a:avLst/>
          </a:prstGeom>
          <a:solidFill>
            <a:srgbClr val="A02337"/>
          </a:solidFill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E56A3D-DB34-1322-D329-CA655AAF869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3565" y="6360043"/>
            <a:ext cx="1548805" cy="202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817B5F-6AD6-8ACF-0493-337499DFB7C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6786" y="236904"/>
            <a:ext cx="1970713" cy="37758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BABC22-FBB4-4509-384E-0F68A70A68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46785" y="2094078"/>
            <a:ext cx="3987268" cy="1157288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2DC6C01-7C65-4E27-9F1E-30AD1BCA0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6785" y="3251366"/>
            <a:ext cx="3979906" cy="9973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624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23F80A-8FC9-7B79-FA49-778B4471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9CCD58-DBF6-0188-CBBC-ABC895935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9D0B2-8749-FDD6-6CC2-C0C02D65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D08356-D676-3E31-818A-EE8667F2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E8484-01CC-0C67-A216-86A58C5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27BE9-2B8C-D9D7-66AC-EB1E4F38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877417-1740-3FAC-1CD2-709D5DBBA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ACE81-9F94-60C0-EC2A-B159F96D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22AED-0CB4-2609-9C79-8EEA82F5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6E4DF-2448-C261-6254-DCBB7F1D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26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51DD9-4238-B119-D7FD-D6F9DD16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0083F-1B53-EA41-8EAA-34944EF47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F0F3DF-A8BE-4BB8-B5EF-5F82556C7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E7668-170A-4641-BBA7-6B114AE8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54E178-A8CF-734A-8F2B-40ECD014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7EF81-C7ED-C085-C660-F9434301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1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559A5-B258-65B4-35BD-DACDF6CE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2E2993-E015-D076-7630-C5B344154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5EAB32-957C-04F0-D382-BD95BCC7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0AC52-BA86-E64C-7E4A-1C55D0DF5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DD3280-4E16-F3AE-6B24-130F09851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E729F2E-B21E-900C-9E2F-D591A328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28694B-E913-BD9A-27B1-652C5FA1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AA154D-1994-808F-36C0-7770284B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6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A12A-1479-818B-482E-291CBE46F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13B0EC-8EE0-DCC5-C0DB-A4EEFDE3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0B21C4-9CAE-D688-02C3-21351CA7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EB4600-87D6-35F9-A424-CDA1F266E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0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218A75-A0AD-DBFB-D573-F72A20CF9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37937F-548F-DC67-7049-44677EF6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98C358-34BD-793B-A1AA-737B9BFD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21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A4CFE-E7E8-7418-F55A-D2055FDB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D02AA8-06E0-DC53-CE8E-590FF6A3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A8D19-054E-EB6E-A613-663B64920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C45B3C-2F18-868F-1942-5A7DDADF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BB6D77-7CBC-DB75-A39B-822A7D4C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92CE05-6387-2366-6BD5-AE605B16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24B51-E761-C324-FCCC-8B45B13FA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977180-CD3A-695A-1F1E-5CB02D33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8E5093-EC9F-BD4E-908A-56A47AC39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7B44E-F615-8C69-0BC3-95E235CE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25E77-6487-8022-9FCD-F6DFE580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969A1-0216-90EF-06DC-7C283909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2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E31FDF-8E84-7214-C03B-17EA4242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98BAD6-D0DD-D704-42DC-0D300E51A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B93A0-67FB-444D-0B77-641EB0EA8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96A78-E747-452A-A472-1528F572ED5B}" type="datetimeFigureOut">
              <a:rPr lang="en-US" smtClean="0"/>
              <a:pPr/>
              <a:t>12/3/23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F4D8A-36BC-179C-17FD-8306752AB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8B3251-AC9B-9A92-6860-46EF9C9F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873C-A46E-4878-A014-BF36A57BE6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24" r:id="rId12"/>
    <p:sldLayoutId id="2147483725" r:id="rId13"/>
    <p:sldLayoutId id="2147483705" r:id="rId14"/>
    <p:sldLayoutId id="2147483690" r:id="rId15"/>
    <p:sldLayoutId id="2147483688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38/s41598-022-18838-w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microsoft.com/office/2007/relationships/media" Target="../media/media2.wav"/><Relationship Id="rId7" Type="http://schemas.openxmlformats.org/officeDocument/2006/relationships/diagramLayout" Target="../diagrams/layout2.xml"/><Relationship Id="rId12" Type="http://schemas.openxmlformats.org/officeDocument/2006/relationships/image" Target="../media/image14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diagramData" Target="../diagrams/data2.xml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13.xml"/><Relationship Id="rId10" Type="http://schemas.microsoft.com/office/2007/relationships/diagramDrawing" Target="../diagrams/drawing2.xml"/><Relationship Id="rId4" Type="http://schemas.openxmlformats.org/officeDocument/2006/relationships/audio" Target="../media/media2.wav"/><Relationship Id="rId9" Type="http://schemas.openxmlformats.org/officeDocument/2006/relationships/diagramColors" Target="../diagrams/colors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6919E0-D171-ECFE-341C-A733FC6D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3822610"/>
            <a:ext cx="8117205" cy="22554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/>
            <a:r>
              <a:rPr lang="en-US" sz="2800" dirty="0">
                <a:solidFill>
                  <a:schemeClr val="tx1"/>
                </a:solidFill>
              </a:rPr>
              <a:t>TALKER NORMALISATION OF PROSODIC CUES IN NON-NATIVE SPEAKERS</a:t>
            </a:r>
          </a:p>
        </p:txBody>
      </p:sp>
      <p:pic>
        <p:nvPicPr>
          <p:cNvPr id="7" name="Picture 6" descr="人在放风筝&#10;&#10;低可信度描述已自动生成">
            <a:extLst>
              <a:ext uri="{FF2B5EF4-FFF2-40B4-BE49-F238E27FC236}">
                <a16:creationId xmlns:a16="http://schemas.microsoft.com/office/drawing/2014/main" id="{26FF625A-9D3F-67BD-2C5A-ADEDC9ACBD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722" b="4219"/>
          <a:stretch/>
        </p:blipFill>
        <p:spPr>
          <a:xfrm>
            <a:off x="649816" y="-1"/>
            <a:ext cx="7844367" cy="3517995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9816" y="3517997"/>
            <a:ext cx="7844367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D8C45-7F71-03C2-EABD-6F9061B17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790" y="4983658"/>
            <a:ext cx="5934417" cy="1399025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2000" dirty="0"/>
              <a:t>Bei Li</a:t>
            </a:r>
            <a:r>
              <a:rPr lang="en-US" altLang="zh-CN" sz="2000" dirty="0"/>
              <a:t>, </a:t>
            </a:r>
            <a:r>
              <a:rPr lang="en-US" sz="2000" dirty="0"/>
              <a:t>Bruce Xiao Wang</a:t>
            </a:r>
            <a:r>
              <a:rPr lang="en-US" altLang="zh-CN" sz="2000" dirty="0"/>
              <a:t>,</a:t>
            </a:r>
            <a:r>
              <a:rPr lang="en-US" sz="2000" dirty="0"/>
              <a:t> Si Chen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Caicai</a:t>
            </a:r>
            <a:r>
              <a:rPr lang="en-US" altLang="zh-CN" sz="2000" dirty="0"/>
              <a:t> Zhang, </a:t>
            </a:r>
            <a:r>
              <a:rPr lang="en-US" altLang="zh-CN" sz="2000" dirty="0" err="1"/>
              <a:t>Puiyin</a:t>
            </a:r>
            <a:r>
              <a:rPr lang="en-US" altLang="zh-CN" sz="2000" dirty="0"/>
              <a:t> Lau &amp; Yike Yang </a:t>
            </a:r>
            <a:endParaRPr lang="en-US" sz="2000" dirty="0"/>
          </a:p>
          <a:p>
            <a:pPr algn="ctr" defTabSz="914400"/>
            <a:r>
              <a:rPr lang="en-US" altLang="zh-CN" sz="2000" dirty="0"/>
              <a:t>The Hong Kong Polytechnic University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79447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2"/>
            <a:ext cx="808975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2284810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429490"/>
            <a:ext cx="7192323" cy="14322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kumimoji="1" lang="en-US" altLang="zh-CN" sz="4200" dirty="0">
                <a:solidFill>
                  <a:schemeClr val="tx1"/>
                </a:solidFill>
              </a:rPr>
              <a:t>Result</a:t>
            </a:r>
            <a:r>
              <a:rPr kumimoji="1" lang="en-US" altLang="zh-CN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67454-02D7-6B1E-5E4D-8AD7E8F5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43" y="1754612"/>
            <a:ext cx="7927307" cy="5314910"/>
          </a:xfrm>
        </p:spPr>
        <p:txBody>
          <a:bodyPr>
            <a:normAutofit/>
          </a:bodyPr>
          <a:lstStyle/>
          <a:p>
            <a:pPr lvl="0"/>
            <a:r>
              <a:rPr lang="en" altLang="zh-CN" sz="2400" b="1" dirty="0"/>
              <a:t>Multinomial mixed effects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zh-CN" sz="2400" b="1" i="1" dirty="0"/>
              <a:t>Location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b="1" i="1" dirty="0"/>
              <a:t>shape</a:t>
            </a:r>
            <a:r>
              <a:rPr lang="zh-CN" altLang="en-US" sz="2400" b="1" i="1" dirty="0"/>
              <a:t> </a:t>
            </a:r>
            <a:r>
              <a:rPr lang="en-US" altLang="zh-CN" sz="2400" dirty="0"/>
              <a:t>contribute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tone</a:t>
            </a:r>
            <a:r>
              <a:rPr lang="zh-CN" altLang="en-US" sz="2400" dirty="0"/>
              <a:t> </a:t>
            </a:r>
            <a:r>
              <a:rPr lang="en-US" altLang="zh-CN" sz="2400" dirty="0"/>
              <a:t>identification</a:t>
            </a:r>
            <a:r>
              <a:rPr lang="zh-CN" altLang="en-US" sz="2400" dirty="0"/>
              <a:t> </a:t>
            </a:r>
            <a:endParaRPr lang="en-US" altLang="zh-CN" sz="2400" dirty="0"/>
          </a:p>
        </p:txBody>
      </p:sp>
      <p:graphicFrame>
        <p:nvGraphicFramePr>
          <p:cNvPr id="2" name="表格 10">
            <a:extLst>
              <a:ext uri="{FF2B5EF4-FFF2-40B4-BE49-F238E27FC236}">
                <a16:creationId xmlns:a16="http://schemas.microsoft.com/office/drawing/2014/main" id="{16E1B06B-4AD3-CE18-7750-9C03180D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75075"/>
              </p:ext>
            </p:extLst>
          </p:nvPr>
        </p:nvGraphicFramePr>
        <p:xfrm>
          <a:off x="571350" y="2987223"/>
          <a:ext cx="7689680" cy="272153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537936">
                  <a:extLst>
                    <a:ext uri="{9D8B030D-6E8A-4147-A177-3AD203B41FA5}">
                      <a16:colId xmlns:a16="http://schemas.microsoft.com/office/drawing/2014/main" val="1071569296"/>
                    </a:ext>
                  </a:extLst>
                </a:gridCol>
                <a:gridCol w="1537936">
                  <a:extLst>
                    <a:ext uri="{9D8B030D-6E8A-4147-A177-3AD203B41FA5}">
                      <a16:colId xmlns:a16="http://schemas.microsoft.com/office/drawing/2014/main" val="2137780305"/>
                    </a:ext>
                  </a:extLst>
                </a:gridCol>
                <a:gridCol w="1537936">
                  <a:extLst>
                    <a:ext uri="{9D8B030D-6E8A-4147-A177-3AD203B41FA5}">
                      <a16:colId xmlns:a16="http://schemas.microsoft.com/office/drawing/2014/main" val="3644877098"/>
                    </a:ext>
                  </a:extLst>
                </a:gridCol>
                <a:gridCol w="1537936">
                  <a:extLst>
                    <a:ext uri="{9D8B030D-6E8A-4147-A177-3AD203B41FA5}">
                      <a16:colId xmlns:a16="http://schemas.microsoft.com/office/drawing/2014/main" val="3257369575"/>
                    </a:ext>
                  </a:extLst>
                </a:gridCol>
                <a:gridCol w="1537936">
                  <a:extLst>
                    <a:ext uri="{9D8B030D-6E8A-4147-A177-3AD203B41FA5}">
                      <a16:colId xmlns:a16="http://schemas.microsoft.com/office/drawing/2014/main" val="840081148"/>
                    </a:ext>
                  </a:extLst>
                </a:gridCol>
              </a:tblGrid>
              <a:tr h="645274">
                <a:tc gridSpan="2">
                  <a:txBody>
                    <a:bodyPr/>
                    <a:lstStyle/>
                    <a:p>
                      <a:endParaRPr lang="en-US" altLang="zh-CN" sz="2200" dirty="0">
                        <a:effectLst/>
                        <a:latin typeface="Helvetica" pitchFamily="2" charset="0"/>
                      </a:endParaRPr>
                    </a:p>
                    <a:p>
                      <a:endParaRPr lang="zh-CN" altLang="en-US" sz="2200" dirty="0">
                        <a:effectLst/>
                        <a:latin typeface="Helvetica" pitchFamily="2" charset="0"/>
                      </a:endParaRPr>
                    </a:p>
                  </a:txBody>
                  <a:tcPr marL="22421" marR="22421" marT="22421" marB="22421" anchor="ctr"/>
                </a:tc>
                <a:tc hMerge="1">
                  <a:txBody>
                    <a:bodyPr/>
                    <a:lstStyle/>
                    <a:p>
                      <a:br>
                        <a:rPr lang="zh-CN" altLang="en-US" sz="1400" dirty="0">
                          <a:effectLst/>
                        </a:rPr>
                      </a:br>
                      <a:endParaRPr lang="zh-CN" altLang="en-US" sz="1400" dirty="0">
                        <a:effectLst/>
                        <a:latin typeface="Helvetica" pitchFamily="2" charset="0"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Location </a:t>
                      </a:r>
                    </a:p>
                    <a:p>
                      <a:pPr algn="ctr"/>
                      <a:r>
                        <a:rPr lang="en" sz="2200" b="1" i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 value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Scale </a:t>
                      </a:r>
                    </a:p>
                    <a:p>
                      <a:pPr algn="ctr"/>
                      <a:r>
                        <a:rPr lang="en" sz="2200" b="1" i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 value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Shape </a:t>
                      </a:r>
                    </a:p>
                    <a:p>
                      <a:pPr algn="ctr"/>
                      <a:r>
                        <a:rPr lang="en" sz="2200" b="1" i="1" dirty="0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 value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3365522688"/>
                  </a:ext>
                </a:extLst>
              </a:tr>
              <a:tr h="501533">
                <a:tc rowSpan="2">
                  <a:txBody>
                    <a:bodyPr/>
                    <a:lstStyle/>
                    <a:p>
                      <a:pPr algn="ctr"/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Baseline T6</a:t>
                      </a:r>
                      <a:endParaRPr lang="en" sz="2200" b="1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000000"/>
                          </a:solidFill>
                          <a:effectLst/>
                        </a:rPr>
                        <a:t>T1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E6000E"/>
                          </a:solidFill>
                          <a:effectLst/>
                        </a:rPr>
                        <a:t>0.94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4170325849"/>
                  </a:ext>
                </a:extLst>
              </a:tr>
              <a:tr h="501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000000"/>
                          </a:solidFill>
                          <a:effectLst/>
                        </a:rPr>
                        <a:t>T3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E6000E"/>
                          </a:solidFill>
                          <a:effectLst/>
                        </a:rPr>
                        <a:t>0.17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3548480892"/>
                  </a:ext>
                </a:extLst>
              </a:tr>
              <a:tr h="501533">
                <a:tc rowSpan="2">
                  <a:txBody>
                    <a:bodyPr/>
                    <a:lstStyle/>
                    <a:p>
                      <a:pPr algn="ctr"/>
                      <a:r>
                        <a:rPr lang="en" sz="2200" b="1" dirty="0">
                          <a:solidFill>
                            <a:srgbClr val="000000"/>
                          </a:solidFill>
                          <a:effectLst/>
                        </a:rPr>
                        <a:t>Baseline T1</a:t>
                      </a:r>
                      <a:endParaRPr lang="en" sz="2200" b="1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000000"/>
                          </a:solidFill>
                          <a:effectLst/>
                        </a:rPr>
                        <a:t>T3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E6000E"/>
                          </a:solidFill>
                          <a:effectLst/>
                        </a:rPr>
                        <a:t>0.196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>
                        <a:effectLst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2830863408"/>
                  </a:ext>
                </a:extLst>
              </a:tr>
              <a:tr h="501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000000"/>
                          </a:solidFill>
                          <a:effectLst/>
                        </a:rPr>
                        <a:t>T6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200" dirty="0">
                          <a:solidFill>
                            <a:srgbClr val="E6000E"/>
                          </a:solidFill>
                          <a:effectLst/>
                        </a:rPr>
                        <a:t>0.608</a:t>
                      </a:r>
                      <a:endParaRPr lang="en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>
                          <a:solidFill>
                            <a:srgbClr val="000000"/>
                          </a:solidFill>
                          <a:effectLst/>
                        </a:rPr>
                        <a:t>&lt;0.001*</a:t>
                      </a:r>
                      <a:endParaRPr lang="zh-CN" altLang="en-US" sz="2200" dirty="0">
                        <a:effectLst/>
                      </a:endParaRPr>
                    </a:p>
                  </a:txBody>
                  <a:tcPr marL="22421" marR="22421" marT="22421" marB="22421" anchor="ctr"/>
                </a:tc>
                <a:extLst>
                  <a:ext uri="{0D108BD9-81ED-4DB2-BD59-A6C34878D82A}">
                    <a16:rowId xmlns:a16="http://schemas.microsoft.com/office/drawing/2014/main" val="230244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390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2"/>
            <a:ext cx="808975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2284810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16" y="-164685"/>
            <a:ext cx="7192323" cy="14322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kumimoji="1" lang="en-US" altLang="zh-CN" sz="4200" dirty="0">
                <a:solidFill>
                  <a:schemeClr val="tx1"/>
                </a:solidFill>
              </a:rPr>
              <a:t>Result</a:t>
            </a:r>
            <a:r>
              <a:rPr kumimoji="1" lang="en-US" altLang="zh-CN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67454-02D7-6B1E-5E4D-8AD7E8F50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17" y="1047271"/>
            <a:ext cx="8040508" cy="5314910"/>
          </a:xfrm>
        </p:spPr>
        <p:txBody>
          <a:bodyPr>
            <a:normAutofit/>
          </a:bodyPr>
          <a:lstStyle/>
          <a:p>
            <a:r>
              <a:rPr lang="en" altLang="zh-CN" sz="2400" b="1" dirty="0"/>
              <a:t>Locally Weighted Scatterplot Smoothing </a:t>
            </a:r>
            <a:r>
              <a:rPr lang="en-US" altLang="zh-CN" sz="2400" b="1" dirty="0"/>
              <a:t>(LOESS)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en" altLang="zh-CN" sz="2400" b="1" dirty="0" err="1"/>
              <a:t>urves</a:t>
            </a:r>
            <a:endParaRPr lang="en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Two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peaks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of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Location:</a:t>
            </a:r>
            <a:r>
              <a:rPr lang="zh-CN" altLang="en-US" sz="2200" b="1" dirty="0"/>
              <a:t> </a:t>
            </a:r>
            <a:r>
              <a:rPr lang="en-US" altLang="zh-CN" sz="2200" dirty="0"/>
              <a:t>I</a:t>
            </a:r>
            <a:r>
              <a:rPr lang="en" altLang="zh-CN" sz="2200" dirty="0" err="1"/>
              <a:t>dentif</a:t>
            </a:r>
            <a:r>
              <a:rPr lang="en-US" altLang="zh-CN" sz="2200" dirty="0"/>
              <a:t>y</a:t>
            </a:r>
            <a:r>
              <a:rPr lang="en" altLang="zh-CN" sz="2200" dirty="0"/>
              <a:t> T3 spoken by male and female speakers</a:t>
            </a:r>
            <a:endParaRPr lang="en-US" altLang="zh-CN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b="1" dirty="0"/>
              <a:t>One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peak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of</a:t>
            </a:r>
            <a:r>
              <a:rPr lang="zh-CN" altLang="en-US" sz="2200" b="1" dirty="0"/>
              <a:t> </a:t>
            </a:r>
            <a:r>
              <a:rPr lang="en-US" altLang="zh-CN" sz="2200" b="1" dirty="0"/>
              <a:t>Scale: </a:t>
            </a:r>
            <a:r>
              <a:rPr lang="en-US" altLang="zh-CN" sz="2200" dirty="0"/>
              <a:t>I</a:t>
            </a:r>
            <a:r>
              <a:rPr lang="en" altLang="zh-CN" sz="2200" dirty="0" err="1"/>
              <a:t>dentif</a:t>
            </a:r>
            <a:r>
              <a:rPr lang="en-US" altLang="zh-CN" sz="2200" dirty="0"/>
              <a:t>y</a:t>
            </a:r>
            <a:r>
              <a:rPr lang="en" altLang="zh-CN" sz="2200" dirty="0"/>
              <a:t> T3 </a:t>
            </a:r>
            <a:r>
              <a:rPr lang="en-US" altLang="zh-CN" sz="2200" dirty="0"/>
              <a:t>production</a:t>
            </a:r>
            <a:r>
              <a:rPr lang="zh-CN" altLang="en-US" sz="2200" dirty="0"/>
              <a:t> </a:t>
            </a:r>
            <a:r>
              <a:rPr lang="en-US" altLang="zh-CN" sz="2200" dirty="0"/>
              <a:t>with</a:t>
            </a:r>
            <a:r>
              <a:rPr lang="zh-CN" altLang="en-US" sz="2200" dirty="0"/>
              <a:t> </a:t>
            </a:r>
            <a:r>
              <a:rPr lang="en-US" altLang="zh-CN" sz="2200" dirty="0"/>
              <a:t>variability</a:t>
            </a:r>
            <a:endParaRPr lang="zh-CN" altLang="en-US" sz="2200" dirty="0"/>
          </a:p>
        </p:txBody>
      </p:sp>
      <p:pic>
        <p:nvPicPr>
          <p:cNvPr id="7" name="officeArt object" descr="Chart, scatter chart&#10;&#10;Description automatically generated">
            <a:extLst>
              <a:ext uri="{FF2B5EF4-FFF2-40B4-BE49-F238E27FC236}">
                <a16:creationId xmlns:a16="http://schemas.microsoft.com/office/drawing/2014/main" id="{3C17A450-516E-FB45-046A-D01C662D65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1516" y="2685140"/>
            <a:ext cx="7750076" cy="40843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03B3EFEC-F7B3-A4CE-2D45-9337727DE9DB}"/>
              </a:ext>
            </a:extLst>
          </p:cNvPr>
          <p:cNvSpPr/>
          <p:nvPr/>
        </p:nvSpPr>
        <p:spPr>
          <a:xfrm>
            <a:off x="2056677" y="3479152"/>
            <a:ext cx="501445" cy="494073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A70367-5553-76A2-1597-9C9BC701B291}"/>
              </a:ext>
            </a:extLst>
          </p:cNvPr>
          <p:cNvSpPr/>
          <p:nvPr/>
        </p:nvSpPr>
        <p:spPr>
          <a:xfrm>
            <a:off x="1100633" y="3545349"/>
            <a:ext cx="501445" cy="494073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F11DAFE-0C72-DFB6-2276-ACE9DC1EBAE2}"/>
              </a:ext>
            </a:extLst>
          </p:cNvPr>
          <p:cNvSpPr/>
          <p:nvPr/>
        </p:nvSpPr>
        <p:spPr>
          <a:xfrm>
            <a:off x="3779430" y="3726188"/>
            <a:ext cx="501445" cy="494073"/>
          </a:xfrm>
          <a:prstGeom prst="ellipse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107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nt">
            <a:extLst>
              <a:ext uri="{FF2B5EF4-FFF2-40B4-BE49-F238E27FC236}">
                <a16:creationId xmlns:a16="http://schemas.microsoft.com/office/drawing/2014/main" id="{3B1FBD85-8991-2A31-6956-1A07186D5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5025" y="-2"/>
            <a:ext cx="808975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252BC7B-4F7B-6E34-71DB-D06EFE32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17" y="0"/>
            <a:ext cx="8567928" cy="6858000"/>
          </a:xfrm>
          <a:prstGeom prst="rect">
            <a:avLst/>
          </a:prstGeom>
          <a:ln>
            <a:noFill/>
          </a:ln>
          <a:effectLst>
            <a:outerShdw blurRad="317500" dist="127000" dir="2400000" sx="95000" sy="95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F97F52-C578-5AB2-B699-50008FCBA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260" y="0"/>
            <a:ext cx="8570271" cy="2284810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2402431F-5E9D-0FA0-94B6-B6262C10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50" y="75522"/>
            <a:ext cx="8248650" cy="706897"/>
          </a:xfrm>
        </p:spPr>
        <p:txBody>
          <a:bodyPr>
            <a:normAutofit/>
          </a:bodyPr>
          <a:lstStyle/>
          <a:p>
            <a:r>
              <a:rPr kumimoji="1" lang="en-US" altLang="zh-CN" sz="3200" dirty="0">
                <a:solidFill>
                  <a:schemeClr val="tx1"/>
                </a:solidFill>
              </a:rPr>
              <a:t>Method</a:t>
            </a:r>
            <a:endParaRPr lang="zh-CN" altLang="en-US" sz="2800" dirty="0"/>
          </a:p>
        </p:txBody>
      </p:sp>
      <p:sp>
        <p:nvSpPr>
          <p:cNvPr id="9" name="标题 2">
            <a:extLst>
              <a:ext uri="{FF2B5EF4-FFF2-40B4-BE49-F238E27FC236}">
                <a16:creationId xmlns:a16="http://schemas.microsoft.com/office/drawing/2014/main" id="{CDFEBE9B-3F7F-A2FB-1AB5-8EDB1DEADA5A}"/>
              </a:ext>
            </a:extLst>
          </p:cNvPr>
          <p:cNvSpPr txBox="1">
            <a:spLocks/>
          </p:cNvSpPr>
          <p:nvPr/>
        </p:nvSpPr>
        <p:spPr>
          <a:xfrm>
            <a:off x="224319" y="696139"/>
            <a:ext cx="7882128" cy="12460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kumimoji="1" lang="en-US" altLang="zh-CN" sz="2400" dirty="0">
                <a:solidFill>
                  <a:schemeClr val="tx1"/>
                </a:solidFill>
              </a:rPr>
              <a:t>Experiment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2:</a:t>
            </a:r>
            <a:r>
              <a:rPr kumimoji="1" lang="zh-CN" altLang="en-US" sz="2400" dirty="0">
                <a:solidFill>
                  <a:schemeClr val="tx1"/>
                </a:solidFill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</a:rPr>
              <a:t>Synthesized Tone Identification in Isolation</a:t>
            </a:r>
          </a:p>
          <a:p>
            <a:pPr defTabSz="914400"/>
            <a:endParaRPr kumimoji="1" lang="en-US" altLang="zh-CN" sz="2400" dirty="0">
              <a:solidFill>
                <a:schemeClr val="tx1"/>
              </a:solidFill>
            </a:endParaRP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kumimoji="1" lang="en-US" altLang="zh-CN" sz="2400" b="1" dirty="0">
                <a:solidFill>
                  <a:schemeClr val="tx1"/>
                </a:solidFill>
              </a:rPr>
              <a:t>Stimuli</a:t>
            </a:r>
            <a:endParaRPr kumimoji="1" lang="en-US" altLang="zh-CN" sz="3500" b="1" dirty="0">
              <a:solidFill>
                <a:schemeClr val="tx1"/>
              </a:solidFill>
            </a:endParaRPr>
          </a:p>
        </p:txBody>
      </p:sp>
      <p:graphicFrame>
        <p:nvGraphicFramePr>
          <p:cNvPr id="11" name="内容占位符 6">
            <a:extLst>
              <a:ext uri="{FF2B5EF4-FFF2-40B4-BE49-F238E27FC236}">
                <a16:creationId xmlns:a16="http://schemas.microsoft.com/office/drawing/2014/main" id="{B128192C-E1CA-551B-36E5-25EC8796D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43231"/>
              </p:ext>
            </p:extLst>
          </p:nvPr>
        </p:nvGraphicFramePr>
        <p:xfrm>
          <a:off x="224319" y="1574391"/>
          <a:ext cx="8567928" cy="4967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1718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kern="1200" dirty="0">
                <a:latin typeface="+mj-lt"/>
                <a:ea typeface="+mj-ea"/>
                <a:cs typeface="+mj-cs"/>
              </a:rPr>
              <a:t>Method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BFA2AE1-1F84-FA60-4FB8-14F00184601A}"/>
              </a:ext>
            </a:extLst>
          </p:cNvPr>
          <p:cNvSpPr txBox="1">
            <a:spLocks/>
          </p:cNvSpPr>
          <p:nvPr/>
        </p:nvSpPr>
        <p:spPr>
          <a:xfrm>
            <a:off x="362964" y="2509316"/>
            <a:ext cx="7098010" cy="4059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defTabSz="914400"/>
            <a:r>
              <a:rPr lang="en-US" altLang="zh-CN" sz="2400" b="1" dirty="0"/>
              <a:t>Participants: 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14 native</a:t>
            </a:r>
            <a:r>
              <a:rPr lang="zh-CN" altLang="en-US" sz="2400" dirty="0"/>
              <a:t> </a:t>
            </a:r>
            <a:r>
              <a:rPr lang="en-US" altLang="zh-CN" sz="2400" dirty="0"/>
              <a:t>Mandarin speakers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Experiment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</a:p>
          <a:p>
            <a:pPr marL="114300" defTabSz="914400"/>
            <a:endParaRPr lang="en-US" altLang="zh-CN" sz="2400" b="1" dirty="0"/>
          </a:p>
          <a:p>
            <a:pPr marL="114300" defTabSz="914400"/>
            <a:r>
              <a:rPr lang="en-US" altLang="zh-CN" sz="2400" b="1" dirty="0"/>
              <a:t>Stimuli: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marL="114300" defTabSz="914400"/>
            <a:r>
              <a:rPr lang="en-US" altLang="zh-CN" sz="2400" dirty="0"/>
              <a:t>Two carrier sentences:</a:t>
            </a:r>
          </a:p>
          <a:p>
            <a:pPr marL="457200" indent="-342900" defTabSz="914400">
              <a:buFont typeface="Arial" panose="020B0604020202020204" pitchFamily="34" charset="0"/>
              <a:buChar char="•"/>
            </a:pPr>
            <a:r>
              <a:rPr lang="en-US" altLang="zh-CN" sz="2400" dirty="0"/>
              <a:t>High tones T1(55): </a:t>
            </a:r>
          </a:p>
          <a:p>
            <a:pPr marL="628650" lvl="1" defTabSz="914400"/>
            <a:r>
              <a:rPr lang="zh-CN" altLang="en-US" sz="2000" dirty="0"/>
              <a:t>聽聽 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thiŋ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thiŋ</a:t>
            </a:r>
            <a:r>
              <a:rPr lang="en-US" altLang="zh-CN" sz="2000" dirty="0"/>
              <a:t>/____ (Listen to ____</a:t>
            </a:r>
            <a:r>
              <a:rPr lang="zh-CN" altLang="en-US" sz="2000" dirty="0"/>
              <a:t> </a:t>
            </a:r>
            <a:r>
              <a:rPr lang="en-US" altLang="zh-CN" sz="2000" dirty="0"/>
              <a:t>)</a:t>
            </a:r>
          </a:p>
          <a:p>
            <a:pPr marL="400050" indent="-285750" defTabSz="914400">
              <a:buFont typeface="Arial" panose="020B0604020202020204" pitchFamily="34" charset="0"/>
              <a:buChar char="•"/>
            </a:pPr>
            <a:r>
              <a:rPr lang="en-US" altLang="zh-CN" sz="2400" dirty="0"/>
              <a:t>Low tones T6(22): </a:t>
            </a:r>
          </a:p>
          <a:p>
            <a:pPr marL="628650" lvl="1" defTabSz="914400"/>
            <a:r>
              <a:rPr lang="zh-CN" altLang="en-US" sz="2000" dirty="0"/>
              <a:t>就係</a:t>
            </a:r>
            <a:r>
              <a:rPr lang="en-US" altLang="zh-CN" sz="2000" dirty="0"/>
              <a:t>/</a:t>
            </a:r>
            <a:r>
              <a:rPr lang="en-US" altLang="zh-CN" sz="2000" dirty="0" err="1"/>
              <a:t>thsɐu</a:t>
            </a:r>
            <a:r>
              <a:rPr lang="en-US" altLang="zh-CN" sz="2000" dirty="0"/>
              <a:t> </a:t>
            </a:r>
            <a:r>
              <a:rPr lang="en-US" altLang="zh-CN" sz="2000" dirty="0" err="1"/>
              <a:t>hɐi</a:t>
            </a:r>
            <a:r>
              <a:rPr lang="en-US" altLang="zh-CN" sz="2000" dirty="0"/>
              <a:t>/_____</a:t>
            </a:r>
            <a:r>
              <a:rPr lang="zh-CN" altLang="en-US" sz="2000" dirty="0"/>
              <a:t> </a:t>
            </a:r>
            <a:r>
              <a:rPr lang="en-US" altLang="zh-CN" sz="2000" dirty="0"/>
              <a:t>(This is just ____</a:t>
            </a:r>
            <a:r>
              <a:rPr lang="zh-CN" altLang="en-US" sz="2000" dirty="0"/>
              <a:t> </a:t>
            </a:r>
            <a:r>
              <a:rPr lang="en-US" altLang="zh-CN" sz="2000" dirty="0"/>
              <a:t>)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A3A0495-1C5C-0E63-3947-6FA520942E6A}"/>
              </a:ext>
            </a:extLst>
          </p:cNvPr>
          <p:cNvGrpSpPr/>
          <p:nvPr/>
        </p:nvGrpSpPr>
        <p:grpSpPr>
          <a:xfrm>
            <a:off x="5755547" y="3654979"/>
            <a:ext cx="3119305" cy="2219859"/>
            <a:chOff x="5025238" y="0"/>
            <a:chExt cx="2326233" cy="2362715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9EEA964-FFBB-EDED-8D06-9B37586A05D7}"/>
                </a:ext>
              </a:extLst>
            </p:cNvPr>
            <p:cNvSpPr/>
            <p:nvPr/>
          </p:nvSpPr>
          <p:spPr>
            <a:xfrm>
              <a:off x="5025238" y="0"/>
              <a:ext cx="2326233" cy="2362715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altLang="zh-CN" sz="2400" b="1" dirty="0"/>
                <a:t>Experiment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3</a:t>
              </a:r>
              <a:endParaRPr lang="zh-CN" altLang="en-US" sz="2400" b="1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D0E97DAD-2971-3799-6417-1BE8C7EDEFF0}"/>
                </a:ext>
              </a:extLst>
            </p:cNvPr>
            <p:cNvSpPr txBox="1"/>
            <p:nvPr/>
          </p:nvSpPr>
          <p:spPr>
            <a:xfrm>
              <a:off x="5025238" y="945086"/>
              <a:ext cx="2326233" cy="14176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780" tIns="0" rIns="229780" bIns="330200" numCol="1" spcCol="1270" anchor="t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Tone Identification in Contexts</a:t>
              </a:r>
              <a:endParaRPr lang="zh-CN" altLang="en-US" sz="3600" b="1" kern="1200" dirty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503B9E3-B6C7-F609-6695-2018542D8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35679"/>
              </p:ext>
            </p:extLst>
          </p:nvPr>
        </p:nvGraphicFramePr>
        <p:xfrm>
          <a:off x="1461644" y="784380"/>
          <a:ext cx="6485754" cy="1534789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958063">
                  <a:extLst>
                    <a:ext uri="{9D8B030D-6E8A-4147-A177-3AD203B41FA5}">
                      <a16:colId xmlns:a16="http://schemas.microsoft.com/office/drawing/2014/main" val="4239716520"/>
                    </a:ext>
                  </a:extLst>
                </a:gridCol>
                <a:gridCol w="1662825">
                  <a:extLst>
                    <a:ext uri="{9D8B030D-6E8A-4147-A177-3AD203B41FA5}">
                      <a16:colId xmlns:a16="http://schemas.microsoft.com/office/drawing/2014/main" val="3805304317"/>
                    </a:ext>
                  </a:extLst>
                </a:gridCol>
                <a:gridCol w="1662825">
                  <a:extLst>
                    <a:ext uri="{9D8B030D-6E8A-4147-A177-3AD203B41FA5}">
                      <a16:colId xmlns:a16="http://schemas.microsoft.com/office/drawing/2014/main" val="26031271"/>
                    </a:ext>
                  </a:extLst>
                </a:gridCol>
                <a:gridCol w="1202041">
                  <a:extLst>
                    <a:ext uri="{9D8B030D-6E8A-4147-A177-3AD203B41FA5}">
                      <a16:colId xmlns:a16="http://schemas.microsoft.com/office/drawing/2014/main" val="3865341424"/>
                    </a:ext>
                  </a:extLst>
                </a:gridCol>
              </a:tblGrid>
              <a:tr h="351553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Semitone distance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T1 vs. T3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T1 vs. T6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T3 vs. T6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3570617954"/>
                  </a:ext>
                </a:extLst>
              </a:tr>
              <a:tr h="351553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Male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2.64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3.56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0.93</a:t>
                      </a:r>
                      <a:endParaRPr lang="zh-CN" sz="3200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25311167"/>
                  </a:ext>
                </a:extLst>
              </a:tr>
              <a:tr h="508629"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Female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3.01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3.90</a:t>
                      </a:r>
                      <a:endParaRPr lang="zh-CN" sz="3200" kern="1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0.88</a:t>
                      </a:r>
                      <a:endParaRPr lang="zh-CN" sz="3200" kern="1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0800" marR="50800" marT="50800" marB="50800"/>
                </a:tc>
                <a:extLst>
                  <a:ext uri="{0D108BD9-81ED-4DB2-BD59-A6C34878D82A}">
                    <a16:rowId xmlns:a16="http://schemas.microsoft.com/office/drawing/2014/main" val="1758689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03" y="605178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kumimoji="1" lang="en-US" altLang="zh-CN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Simulated high tones (T1) treating mid tones (T3) as low tones (T6)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officeArt object" descr="Diagram&#10;&#10;Description automatically generated">
            <a:extLst>
              <a:ext uri="{FF2B5EF4-FFF2-40B4-BE49-F238E27FC236}">
                <a16:creationId xmlns:a16="http://schemas.microsoft.com/office/drawing/2014/main" id="{261F8133-D01C-862D-2841-4A2BF9B341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7903" y="619958"/>
            <a:ext cx="7891194" cy="5323642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1A2F600-D0E4-49F4-3A19-ABD605FB5353}"/>
              </a:ext>
            </a:extLst>
          </p:cNvPr>
          <p:cNvSpPr txBox="1"/>
          <p:nvPr/>
        </p:nvSpPr>
        <p:spPr>
          <a:xfrm>
            <a:off x="249979" y="825424"/>
            <a:ext cx="38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T3</a:t>
            </a:r>
            <a:r>
              <a:rPr kumimoji="1" lang="zh-CN" altLang="en-US" b="1" dirty="0">
                <a:solidFill>
                  <a:srgbClr val="0070C0"/>
                </a:solidFill>
              </a:rPr>
              <a:t> ⇠ </a:t>
            </a:r>
            <a:r>
              <a:rPr kumimoji="1" lang="en-US" altLang="zh-CN" b="1" dirty="0">
                <a:solidFill>
                  <a:srgbClr val="0070C0"/>
                </a:solidFill>
              </a:rPr>
              <a:t>Tonal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distributions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T6</a:t>
            </a:r>
            <a:r>
              <a:rPr kumimoji="1" lang="zh-CN" altLang="en-US" b="1" dirty="0">
                <a:solidFill>
                  <a:srgbClr val="0070C0"/>
                </a:solidFill>
              </a:rPr>
              <a:t> ⇠ </a:t>
            </a:r>
            <a:r>
              <a:rPr kumimoji="1" lang="en-US" altLang="zh-CN" b="1" dirty="0">
                <a:solidFill>
                  <a:srgbClr val="0070C0"/>
                </a:solidFill>
              </a:rPr>
              <a:t>Context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356BB1-7644-3981-E4B8-E52BD2C99794}"/>
              </a:ext>
            </a:extLst>
          </p:cNvPr>
          <p:cNvSpPr txBox="1"/>
          <p:nvPr/>
        </p:nvSpPr>
        <p:spPr>
          <a:xfrm>
            <a:off x="249979" y="2136628"/>
            <a:ext cx="3017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T6</a:t>
            </a:r>
            <a:r>
              <a:rPr kumimoji="1" lang="zh-CN" altLang="en-US" b="1" dirty="0">
                <a:solidFill>
                  <a:srgbClr val="0070C0"/>
                </a:solidFill>
              </a:rPr>
              <a:t> ⇠ </a:t>
            </a:r>
            <a:r>
              <a:rPr kumimoji="1" lang="en-US" altLang="zh-CN" b="1" dirty="0">
                <a:solidFill>
                  <a:srgbClr val="0070C0"/>
                </a:solidFill>
              </a:rPr>
              <a:t>Tonal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distributions/ Context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3F9DB0-09FD-5BD1-105F-12CEB5B82E5A}"/>
              </a:ext>
            </a:extLst>
          </p:cNvPr>
          <p:cNvSpPr txBox="1"/>
          <p:nvPr/>
        </p:nvSpPr>
        <p:spPr>
          <a:xfrm>
            <a:off x="249979" y="3653298"/>
            <a:ext cx="3825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70C0"/>
                </a:solidFill>
              </a:rPr>
              <a:t>T1</a:t>
            </a:r>
            <a:r>
              <a:rPr kumimoji="1" lang="zh-CN" altLang="en-US" b="1" dirty="0">
                <a:solidFill>
                  <a:srgbClr val="0070C0"/>
                </a:solidFill>
              </a:rPr>
              <a:t> ⇠ </a:t>
            </a:r>
            <a:r>
              <a:rPr kumimoji="1" lang="en-US" altLang="zh-CN" b="1" dirty="0">
                <a:solidFill>
                  <a:srgbClr val="0070C0"/>
                </a:solidFill>
              </a:rPr>
              <a:t>Tonal</a:t>
            </a:r>
            <a:r>
              <a:rPr kumimoji="1" lang="zh-CN" altLang="en-US" b="1" dirty="0">
                <a:solidFill>
                  <a:srgbClr val="0070C0"/>
                </a:solidFill>
              </a:rPr>
              <a:t> </a:t>
            </a:r>
            <a:r>
              <a:rPr kumimoji="1" lang="en-US" altLang="zh-CN" b="1" dirty="0">
                <a:solidFill>
                  <a:srgbClr val="0070C0"/>
                </a:solidFill>
              </a:rPr>
              <a:t>distributions</a:t>
            </a:r>
          </a:p>
          <a:p>
            <a:r>
              <a:rPr kumimoji="1" lang="en-US" altLang="zh-CN" b="1" dirty="0">
                <a:solidFill>
                  <a:srgbClr val="0070C0"/>
                </a:solidFill>
              </a:rPr>
              <a:t>T6</a:t>
            </a:r>
            <a:r>
              <a:rPr kumimoji="1" lang="zh-CN" altLang="en-US" b="1" dirty="0">
                <a:solidFill>
                  <a:srgbClr val="0070C0"/>
                </a:solidFill>
              </a:rPr>
              <a:t> ⇠ </a:t>
            </a:r>
            <a:r>
              <a:rPr kumimoji="1" lang="en-US" altLang="zh-CN" b="1" dirty="0">
                <a:solidFill>
                  <a:srgbClr val="0070C0"/>
                </a:solidFill>
              </a:rPr>
              <a:t>Context</a:t>
            </a:r>
            <a:endParaRPr kumimoji="1" lang="zh-CN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71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2E559C8-CF21-EBC2-C9E6-0F36AFE2F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67950"/>
              </p:ext>
            </p:extLst>
          </p:nvPr>
        </p:nvGraphicFramePr>
        <p:xfrm>
          <a:off x="482602" y="348267"/>
          <a:ext cx="8177211" cy="2605692"/>
        </p:xfrm>
        <a:graphic>
          <a:graphicData uri="http://schemas.openxmlformats.org/drawingml/2006/table">
            <a:tbl>
              <a:tblPr firstRow="1" firstCol="1">
                <a:tableStyleId>{1E171933-4619-4E11-9A3F-F7608DF75F80}</a:tableStyleId>
              </a:tblPr>
              <a:tblGrid>
                <a:gridCol w="1972129">
                  <a:extLst>
                    <a:ext uri="{9D8B030D-6E8A-4147-A177-3AD203B41FA5}">
                      <a16:colId xmlns:a16="http://schemas.microsoft.com/office/drawing/2014/main" val="1371694125"/>
                    </a:ext>
                  </a:extLst>
                </a:gridCol>
                <a:gridCol w="1069801">
                  <a:extLst>
                    <a:ext uri="{9D8B030D-6E8A-4147-A177-3AD203B41FA5}">
                      <a16:colId xmlns:a16="http://schemas.microsoft.com/office/drawing/2014/main" val="3248465518"/>
                    </a:ext>
                  </a:extLst>
                </a:gridCol>
                <a:gridCol w="976427">
                  <a:extLst>
                    <a:ext uri="{9D8B030D-6E8A-4147-A177-3AD203B41FA5}">
                      <a16:colId xmlns:a16="http://schemas.microsoft.com/office/drawing/2014/main" val="1024566098"/>
                    </a:ext>
                  </a:extLst>
                </a:gridCol>
                <a:gridCol w="2054159">
                  <a:extLst>
                    <a:ext uri="{9D8B030D-6E8A-4147-A177-3AD203B41FA5}">
                      <a16:colId xmlns:a16="http://schemas.microsoft.com/office/drawing/2014/main" val="784413573"/>
                    </a:ext>
                  </a:extLst>
                </a:gridCol>
                <a:gridCol w="1101217">
                  <a:extLst>
                    <a:ext uri="{9D8B030D-6E8A-4147-A177-3AD203B41FA5}">
                      <a16:colId xmlns:a16="http://schemas.microsoft.com/office/drawing/2014/main" val="1780981275"/>
                    </a:ext>
                  </a:extLst>
                </a:gridCol>
                <a:gridCol w="1003478">
                  <a:extLst>
                    <a:ext uri="{9D8B030D-6E8A-4147-A177-3AD203B41FA5}">
                      <a16:colId xmlns:a16="http://schemas.microsoft.com/office/drawing/2014/main" val="2164050033"/>
                    </a:ext>
                  </a:extLst>
                </a:gridCol>
              </a:tblGrid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T1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baseline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Simulated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low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tone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Simulated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high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tone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238080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Estimate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p-value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Estimate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p-value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583362256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0.53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3</a:t>
                      </a:r>
                      <a:endParaRPr lang="zh-CN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0.49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5836419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6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-0.61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6</a:t>
                      </a:r>
                      <a:endParaRPr lang="zh-CN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-0.69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0194183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tt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0.46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zh</a:t>
                      </a:r>
                      <a:r>
                        <a:rPr lang="en-US" sz="1800" b="1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3</a:t>
                      </a:r>
                      <a:endParaRPr lang="zh-CN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0.10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0.413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09637411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tt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6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1.38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zh</a:t>
                      </a:r>
                      <a:r>
                        <a:rPr lang="en-US" sz="1800" b="1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6</a:t>
                      </a:r>
                      <a:endParaRPr lang="zh-CN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0.90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9936286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94D21E8-8011-162A-D915-E3A1A25D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525272"/>
              </p:ext>
            </p:extLst>
          </p:nvPr>
        </p:nvGraphicFramePr>
        <p:xfrm>
          <a:off x="482602" y="3161317"/>
          <a:ext cx="8177209" cy="2605692"/>
        </p:xfrm>
        <a:graphic>
          <a:graphicData uri="http://schemas.openxmlformats.org/drawingml/2006/table">
            <a:tbl>
              <a:tblPr firstRow="1" firstCol="1">
                <a:tableStyleId>{9DCAF9ED-07DC-4A11-8D7F-57B35C25682E}</a:tableStyleId>
              </a:tblPr>
              <a:tblGrid>
                <a:gridCol w="1932730">
                  <a:extLst>
                    <a:ext uri="{9D8B030D-6E8A-4147-A177-3AD203B41FA5}">
                      <a16:colId xmlns:a16="http://schemas.microsoft.com/office/drawing/2014/main" val="1478802029"/>
                    </a:ext>
                  </a:extLst>
                </a:gridCol>
                <a:gridCol w="1091389">
                  <a:extLst>
                    <a:ext uri="{9D8B030D-6E8A-4147-A177-3AD203B41FA5}">
                      <a16:colId xmlns:a16="http://schemas.microsoft.com/office/drawing/2014/main" val="418150366"/>
                    </a:ext>
                  </a:extLst>
                </a:gridCol>
                <a:gridCol w="995726">
                  <a:extLst>
                    <a:ext uri="{9D8B030D-6E8A-4147-A177-3AD203B41FA5}">
                      <a16:colId xmlns:a16="http://schemas.microsoft.com/office/drawing/2014/main" val="3179004286"/>
                    </a:ext>
                  </a:extLst>
                </a:gridCol>
                <a:gridCol w="2013019">
                  <a:extLst>
                    <a:ext uri="{9D8B030D-6E8A-4147-A177-3AD203B41FA5}">
                      <a16:colId xmlns:a16="http://schemas.microsoft.com/office/drawing/2014/main" val="1580958604"/>
                    </a:ext>
                  </a:extLst>
                </a:gridCol>
                <a:gridCol w="1122141">
                  <a:extLst>
                    <a:ext uri="{9D8B030D-6E8A-4147-A177-3AD203B41FA5}">
                      <a16:colId xmlns:a16="http://schemas.microsoft.com/office/drawing/2014/main" val="2357202141"/>
                    </a:ext>
                  </a:extLst>
                </a:gridCol>
                <a:gridCol w="1022204">
                  <a:extLst>
                    <a:ext uri="{9D8B030D-6E8A-4147-A177-3AD203B41FA5}">
                      <a16:colId xmlns:a16="http://schemas.microsoft.com/office/drawing/2014/main" val="354470346"/>
                    </a:ext>
                  </a:extLst>
                </a:gridCol>
              </a:tblGrid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T6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as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the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baseline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Simulated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low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tones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Simulated</a:t>
                      </a:r>
                      <a:r>
                        <a:rPr lang="zh-CN" alt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</a:t>
                      </a:r>
                      <a:r>
                        <a:rPr lang="en-US" altLang="zh-CN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high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tones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88238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Estimate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p-value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 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Estimate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p-value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extLst>
                  <a:ext uri="{0D108BD9-81ED-4DB2-BD59-A6C34878D82A}">
                    <a16:rowId xmlns:a16="http://schemas.microsoft.com/office/drawing/2014/main" val="3981254926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1</a:t>
                      </a:r>
                      <a:endParaRPr lang="zh-CN" sz="1800" b="1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0.69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extLst>
                  <a:ext uri="{0D108BD9-81ED-4DB2-BD59-A6C34878D82A}">
                    <a16:rowId xmlns:a16="http://schemas.microsoft.com/office/drawing/2014/main" val="140891611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1.14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Indicator 3</a:t>
                      </a:r>
                      <a:endParaRPr lang="zh-CN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1.18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extLst>
                  <a:ext uri="{0D108BD9-81ED-4DB2-BD59-A6C34878D82A}">
                    <a16:rowId xmlns:a16="http://schemas.microsoft.com/office/drawing/2014/main" val="3666244471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tt 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-1.38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zh 1</a:t>
                      </a:r>
                      <a:endParaRPr lang="zh-CN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-0.90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extLst>
                  <a:ext uri="{0D108BD9-81ED-4DB2-BD59-A6C34878D82A}">
                    <a16:rowId xmlns:a16="http://schemas.microsoft.com/office/drawing/2014/main" val="3716252696"/>
                  </a:ext>
                </a:extLst>
              </a:tr>
              <a:tr h="37888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tt</a:t>
                      </a:r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3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-0.92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zh</a:t>
                      </a:r>
                      <a:r>
                        <a:rPr lang="en-US" sz="1800" b="1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 3</a:t>
                      </a:r>
                      <a:endParaRPr lang="zh-CN" sz="1800" b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-0.80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n>
                            <a:noFill/>
                          </a:ln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</a:rPr>
                        <a:t>&lt; 0.001</a:t>
                      </a:r>
                      <a:endParaRPr lang="zh-CN" sz="1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57121" marR="57121" marT="57121" marB="57121"/>
                </a:tc>
                <a:extLst>
                  <a:ext uri="{0D108BD9-81ED-4DB2-BD59-A6C34878D82A}">
                    <a16:rowId xmlns:a16="http://schemas.microsoft.com/office/drawing/2014/main" val="2718573812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06" y="5707978"/>
            <a:ext cx="7886700" cy="942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kumimoji="1" lang="en-US" altLang="zh-CN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59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Discussions</a:t>
            </a:r>
            <a:endParaRPr kumimoji="1" lang="zh-CN" altLang="en-US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2ECA533-320E-32F1-4021-3B77767F4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53" y="771545"/>
            <a:ext cx="8939081" cy="5841290"/>
          </a:xfrm>
        </p:spPr>
        <p:txBody>
          <a:bodyPr>
            <a:noAutofit/>
          </a:bodyPr>
          <a:lstStyle/>
          <a:p>
            <a:r>
              <a:rPr lang="en-US" altLang="zh-CN" sz="2400" b="1" dirty="0"/>
              <a:t>Non-native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n</a:t>
            </a:r>
            <a:r>
              <a:rPr lang="en" altLang="en-US" sz="2400" b="1" dirty="0" err="1"/>
              <a:t>atural</a:t>
            </a:r>
            <a:r>
              <a:rPr lang="en-US" altLang="zh-CN" sz="2400" b="1" dirty="0"/>
              <a:t>/synthesized</a:t>
            </a:r>
            <a:r>
              <a:rPr lang="en" altLang="en-US" sz="2400" b="1" dirty="0"/>
              <a:t> </a:t>
            </a:r>
            <a:r>
              <a:rPr lang="en-US" altLang="zh-CN" sz="2400" b="1" dirty="0"/>
              <a:t>t</a:t>
            </a:r>
            <a:r>
              <a:rPr lang="en" altLang="en-US" sz="2400" b="1" dirty="0"/>
              <a:t>one </a:t>
            </a:r>
            <a:r>
              <a:rPr lang="en-US" altLang="zh-CN" sz="2400" b="1" dirty="0" err="1"/>
              <a:t>i</a:t>
            </a:r>
            <a:r>
              <a:rPr lang="en" altLang="en-US" sz="2400" b="1" dirty="0"/>
              <a:t>dentification in </a:t>
            </a:r>
            <a:r>
              <a:rPr lang="en-US" altLang="zh-CN" sz="2400" b="1" dirty="0" err="1"/>
              <a:t>i</a:t>
            </a:r>
            <a:r>
              <a:rPr lang="en" altLang="en-US" sz="2400" b="1" dirty="0"/>
              <a:t>solation</a:t>
            </a:r>
            <a:r>
              <a:rPr lang="en-US" altLang="zh-CN" sz="2400" b="1" dirty="0"/>
              <a:t>:</a:t>
            </a:r>
          </a:p>
          <a:p>
            <a:endParaRPr lang="en-US" altLang="zh-CN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Distribution parameters significantly contribute to the normalization of Cantonese level tones in Mandarin speakers.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Akin to the findings among native Cantonese speakers (Chen et a., 2022).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However,</a:t>
            </a:r>
            <a:r>
              <a:rPr lang="zh-CN" altLang="en-US" sz="2400" dirty="0"/>
              <a:t> </a:t>
            </a:r>
            <a:r>
              <a:rPr lang="en-US" altLang="zh-CN" sz="2400" dirty="0"/>
              <a:t>Mandarin</a:t>
            </a:r>
            <a:r>
              <a:rPr lang="zh-CN" altLang="en-US" sz="2400" dirty="0"/>
              <a:t> </a:t>
            </a:r>
            <a:r>
              <a:rPr lang="en-US" altLang="zh-CN" sz="2400" dirty="0"/>
              <a:t>speakers</a:t>
            </a:r>
            <a:r>
              <a:rPr lang="zh-CN" altLang="en-US" sz="2400" dirty="0"/>
              <a:t> </a:t>
            </a:r>
            <a:r>
              <a:rPr lang="en-US" altLang="zh-CN" sz="2400" dirty="0"/>
              <a:t>display a reduced sensitivity compared to Cantonese speakers reported in Chen et al. (2022).</a:t>
            </a:r>
            <a:r>
              <a:rPr lang="zh-CN" altLang="en-US" sz="2400" dirty="0"/>
              <a:t> </a:t>
            </a:r>
            <a:endParaRPr lang="en-GB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sz="2400" dirty="0"/>
              <a:t>Mandarin speakers may not have established mental representations of non-native tones as parametrically as their native counterparts</a:t>
            </a:r>
            <a:r>
              <a:rPr lang="en-US" altLang="zh-C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063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Discussions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42A08A0-4ECA-7819-3B63-0FFACB8C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28" y="907982"/>
            <a:ext cx="8206344" cy="5314910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Non-native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t</a:t>
            </a:r>
            <a:r>
              <a:rPr lang="en" altLang="en-US" sz="2400" b="1" dirty="0"/>
              <a:t>one identification in contexts</a:t>
            </a:r>
            <a:r>
              <a:rPr lang="en-US" altLang="zh-CN" sz="2400" b="1" dirty="0"/>
              <a:t>:</a:t>
            </a:r>
            <a:endParaRPr lang="en" altLang="en-US" sz="2400" b="1" dirty="0"/>
          </a:p>
          <a:p>
            <a:endParaRPr lang="en-US" altLang="zh-C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Both mentally stored representations and contextual information contribute to the identification of non-native lexical tones.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However, the effect of contextual information is weaker than mentally stored parameters under certain 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00"/>
              </a:highligh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Mentally stored distributional parameters remain accessible even in the presence of contextual information</a:t>
            </a:r>
            <a:r>
              <a:rPr lang="en-GB" altLang="zh-CN" sz="2400" dirty="0"/>
              <a:t>.</a:t>
            </a:r>
            <a:endParaRPr lang="en-US" altLang="zh-CN" sz="2400" dirty="0"/>
          </a:p>
          <a:p>
            <a:pPr algn="just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47716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DA26DC9-3444-0FC2-4ECE-1BF3EC2AE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42377"/>
            <a:ext cx="9039036" cy="7693283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Bauer, R. S. &amp; Benedict, P. K. Modern Cantonese phonology.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De Gruyter 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(1997).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Si, C., Zhang, C., Lau, P. 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et al.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Modelling representations in speech normalization of prosodic cues. 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Sci Rep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14635. </a:t>
            </a:r>
            <a:r>
              <a:rPr lang="en-US" altLang="zh-CN" sz="1400" u="sng" kern="100" dirty="0">
                <a:solidFill>
                  <a:srgbClr val="0563C1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  <a:hlinkClick r:id="rId2"/>
              </a:rPr>
              <a:t>https://doi.org/10.1038/s41598-022-18838-w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(2022).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Francis, A. L., 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Ciocca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V. &amp; Ng, B. K. C. On the (non) categorical perception of lexical tones.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Percept. </a:t>
            </a:r>
            <a:r>
              <a:rPr lang="en-US" altLang="zh-CN" sz="1400" i="1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Psychophys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65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(7), 1029–1044.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/10.3758/BF03194832 (2015). 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Hyman, L. How concrete is phonology?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Language.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(1), 58-76.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/10.2307/412407(1970).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Idemaru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K. &amp; Holt, L. L. Word recognition reflects dimension-based statistical learning.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J. Exp. Psychol. Hum. Percept. Perform.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37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(6), 1939–1956.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/10.1037/a0025641 (2011). </a:t>
            </a: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Liberman, A. M., Cooper, F. S., </a:t>
            </a:r>
            <a:r>
              <a:rPr lang="en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Shankweiler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D. P. &amp; </a:t>
            </a:r>
            <a:r>
              <a:rPr lang="en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Studdert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-Kennedy, M. Perception of the speech code. Psychol. Rev. 74(6), 431–461. https://</a:t>
            </a:r>
            <a:r>
              <a:rPr lang="en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/10.1037/h0020279 (1967).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McMurray, B. &amp; 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Jongman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A. What information is necessary for speech categorization? Harnessing variability in the speech signal by integrating cues computed relative to expectations.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Psychol. Rev.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118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(2), 219–246.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/10.1037/a0022325 (2011). </a:t>
            </a:r>
          </a:p>
          <a:p>
            <a:pPr marL="342900" indent="-342900">
              <a:lnSpc>
                <a:spcPts val="1380"/>
              </a:lnSpc>
              <a:buFont typeface="+mj-lt"/>
              <a:buAutoNum type="arabicPeriod"/>
            </a:pPr>
            <a:r>
              <a:rPr lang="en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Moulines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E.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Laroche,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J.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Nonparametric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techniques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pitch-scale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time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scale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modification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speech.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Speech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Commun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16,</a:t>
            </a:r>
            <a:r>
              <a:rPr lang="zh-CN" altLang="en-US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175–205 (1995)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Pierrehumbert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J. B. Phonological representation: Beyond abstract versus episodic.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Ann. Rev. Linguist.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(1), 33–52.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/10.1146/annurev-linguistics-030514-125050 (2016). 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Stilp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C. E. &amp; Theodore, R. M. Talker normalization is mediated by structured indexical information.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Atten. Percept. </a:t>
            </a:r>
            <a:r>
              <a:rPr lang="en-US" altLang="zh-CN" sz="1400" i="1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Psychophys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82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(5), 2237–2243.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/10.3758/s13414-020-01971-x (2020). 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Wade, T. &amp; 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Mo</a:t>
            </a:r>
            <a:r>
              <a:rPr lang="en-US" altLang="zh-CN" sz="1400" kern="1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̈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bius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, B. Detailed phonetic memory for multi-word and part-word sequences.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Lab. </a:t>
            </a:r>
            <a:r>
              <a:rPr lang="en-US" altLang="zh-CN" sz="1400" i="1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Phonol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(2), 283–294.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/10.1515/labphon.2010.014 (2010).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Wang, W. S. Y. Language change.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Ann. N. Y. Acad. Sci.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280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(1), 61–72.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/10.1111/j.1749-6632.1976.tb25472.x(1976).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1380"/>
              </a:lnSpc>
              <a:buFont typeface="+mj-lt"/>
              <a:buAutoNum type="arabicPeriod"/>
            </a:pP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Wong, P. &amp; Diehl, R. L. Perceptual normalization for inter- and 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intratalker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variation in Cantonese level tones. </a:t>
            </a:r>
            <a:r>
              <a:rPr lang="en-US" altLang="zh-CN" sz="1400" i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J. Speech Lang. Hearing Res. JSLHR </a:t>
            </a:r>
            <a:r>
              <a:rPr lang="en-US" altLang="zh-CN" sz="1400" b="1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46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(2), 413–421. https://</a:t>
            </a:r>
            <a:r>
              <a:rPr lang="en-US" altLang="zh-CN" sz="1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doi.org</a:t>
            </a:r>
            <a:r>
              <a:rPr lang="en-US" altLang="zh-CN" sz="1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/10.1044/1092-4388(2003/034) (2003). </a:t>
            </a:r>
            <a:endParaRPr lang="zh-CN" altLang="zh-CN" sz="1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1946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FC76-00D2-C14A-96AF-A3D6C63E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Thank</a:t>
            </a:r>
            <a:r>
              <a:rPr lang="zh-CN" altLang="en-US" sz="6000" dirty="0"/>
              <a:t> </a:t>
            </a:r>
            <a:r>
              <a:rPr lang="en-US" altLang="zh-CN" sz="6000" dirty="0"/>
              <a:t>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24962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55" y="1138263"/>
            <a:ext cx="704289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kumimoji="1" lang="en-US" altLang="zh-CN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4DD0BA-2306-86D4-DC96-236DE28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55" y="1838854"/>
            <a:ext cx="7935747" cy="481042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kumimoji="1" lang="en-US" altLang="zh-CN" sz="2400" b="1" dirty="0"/>
              <a:t>Speech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Normalization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kumimoji="1" lang="en-US" altLang="zh-CN" sz="2400" i="1" dirty="0"/>
              <a:t>Lack of invariance</a:t>
            </a:r>
            <a:r>
              <a:rPr kumimoji="1" lang="zh-CN" altLang="en-US" sz="2400" i="1" dirty="0"/>
              <a:t> </a:t>
            </a:r>
            <a:r>
              <a:rPr kumimoji="1" lang="en-US" altLang="zh-CN" sz="2400" dirty="0"/>
              <a:t>problem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(</a:t>
            </a:r>
            <a:r>
              <a:rPr kumimoji="1" lang="en" altLang="zh-CN" sz="1800" dirty="0"/>
              <a:t>Liberman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1967)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Perceptual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normalization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provides relational invariance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(e.g.,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Bauer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&amp;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Benedict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1997;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S</a:t>
            </a:r>
            <a:r>
              <a:rPr kumimoji="1" lang="en" altLang="zh-CN" sz="1800" dirty="0" err="1"/>
              <a:t>tilp</a:t>
            </a:r>
            <a:r>
              <a:rPr kumimoji="1" lang="en" altLang="zh-CN" sz="1800" dirty="0"/>
              <a:t> &amp; Theodore</a:t>
            </a:r>
            <a:r>
              <a:rPr kumimoji="1" lang="en-US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2020)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defTabSz="914400"/>
            <a:r>
              <a:rPr kumimoji="1" lang="en-US" altLang="zh-CN" sz="2400" b="1" dirty="0"/>
              <a:t>Theories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Speech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Normalization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Abstract theories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phonological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representations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(</a:t>
            </a:r>
            <a:r>
              <a:rPr kumimoji="1" lang="en" altLang="zh-CN" sz="1800" dirty="0"/>
              <a:t>Hyman</a:t>
            </a:r>
            <a:r>
              <a:rPr kumimoji="1" lang="en-US" altLang="zh-CN" sz="1800" dirty="0"/>
              <a:t>,1970;</a:t>
            </a:r>
            <a:r>
              <a:rPr kumimoji="1" lang="zh-CN" altLang="en-US" sz="1800" dirty="0"/>
              <a:t> </a:t>
            </a:r>
            <a:r>
              <a:rPr kumimoji="1" lang="en" altLang="zh-CN" sz="1800" dirty="0" err="1"/>
              <a:t>Idemaru</a:t>
            </a:r>
            <a:r>
              <a:rPr kumimoji="1" lang="en" altLang="zh-CN" sz="1800" dirty="0"/>
              <a:t> &amp; Holt,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2011)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Episodic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theories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phonological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representations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(Wang,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1976;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Wade</a:t>
            </a:r>
            <a:r>
              <a:rPr kumimoji="1" lang="zh-CN" altLang="en-US" sz="1800" dirty="0"/>
              <a:t> </a:t>
            </a:r>
            <a:r>
              <a:rPr kumimoji="1" lang="en" altLang="zh-CN" sz="1800" dirty="0"/>
              <a:t>&amp; Möbius, </a:t>
            </a:r>
            <a:r>
              <a:rPr kumimoji="1" lang="en-US" altLang="zh-CN" sz="1800" dirty="0"/>
              <a:t>2010)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Parametric Representations</a:t>
            </a:r>
            <a:r>
              <a:rPr kumimoji="1" lang="zh-CN" altLang="en-US" sz="2400" dirty="0"/>
              <a:t> </a:t>
            </a:r>
            <a:r>
              <a:rPr kumimoji="1" lang="en-US" altLang="zh-CN" sz="1800" dirty="0"/>
              <a:t>(</a:t>
            </a:r>
            <a:r>
              <a:rPr kumimoji="1" lang="en" altLang="zh-CN" sz="1800" dirty="0" err="1"/>
              <a:t>Pierrehumbert</a:t>
            </a:r>
            <a:r>
              <a:rPr kumimoji="1" lang="en" altLang="zh-CN" sz="1800" dirty="0"/>
              <a:t>,</a:t>
            </a:r>
            <a:r>
              <a:rPr kumimoji="1" lang="zh-CN" altLang="en-US" sz="1800" dirty="0"/>
              <a:t> </a:t>
            </a:r>
            <a:r>
              <a:rPr kumimoji="1" lang="en-US" altLang="zh-CN" sz="1800" dirty="0"/>
              <a:t>2016)</a:t>
            </a:r>
            <a:endParaRPr kumimoji="1"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727084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kern="1200" dirty="0">
                <a:latin typeface="+mj-lt"/>
                <a:ea typeface="+mj-ea"/>
                <a:cs typeface="+mj-cs"/>
              </a:rPr>
              <a:t>Background</a:t>
            </a:r>
            <a:endParaRPr kumimoji="1" lang="zh-CN" altLang="en-US" dirty="0"/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44FFFA94-089E-336F-A982-1CB2356FA056}"/>
              </a:ext>
            </a:extLst>
          </p:cNvPr>
          <p:cNvSpPr txBox="1">
            <a:spLocks/>
          </p:cNvSpPr>
          <p:nvPr/>
        </p:nvSpPr>
        <p:spPr>
          <a:xfrm>
            <a:off x="160378" y="797457"/>
            <a:ext cx="4411622" cy="5263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/>
            <a:r>
              <a:rPr kumimoji="1" lang="en-US" altLang="zh-CN" sz="2400" b="1" dirty="0"/>
              <a:t>Cantonese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Tonal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System</a:t>
            </a:r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Three level tones: High tone T1(55/53), mid tone T3(33) and low tone T6(22)</a:t>
            </a:r>
          </a:p>
          <a:p>
            <a:pPr defTabSz="914400"/>
            <a:endParaRPr kumimoji="1" lang="en-US" altLang="zh-CN" sz="2400" dirty="0"/>
          </a:p>
          <a:p>
            <a:pPr defTabSz="914400"/>
            <a:r>
              <a:rPr kumimoji="1" lang="en-US" altLang="zh-CN" sz="2400" b="1" dirty="0"/>
              <a:t>Context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Effects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marL="342900" indent="-3429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Cantonese listeners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may identify the mid tone as a low tone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by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shifting the </a:t>
            </a:r>
            <a:r>
              <a:rPr kumimoji="1" lang="en-US" altLang="zh-CN" sz="2400" i="1" dirty="0"/>
              <a:t>F</a:t>
            </a:r>
            <a:r>
              <a:rPr kumimoji="1" lang="en-US" altLang="zh-CN" sz="2400" i="1" baseline="-25000" dirty="0"/>
              <a:t>0</a:t>
            </a:r>
            <a:r>
              <a:rPr kumimoji="1" lang="en" altLang="zh-CN" sz="2400" dirty="0"/>
              <a:t> of the preceding </a:t>
            </a:r>
            <a:r>
              <a:rPr kumimoji="1" lang="en-US" altLang="zh-CN" sz="2400" dirty="0"/>
              <a:t>context</a:t>
            </a:r>
            <a:r>
              <a:rPr kumimoji="1" lang="en" altLang="zh-CN" sz="2400" dirty="0"/>
              <a:t> two semitones upward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(Wong &amp; Diehl,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2003;</a:t>
            </a:r>
            <a:r>
              <a:rPr kumimoji="1" lang="zh-CN" altLang="en-US" sz="2400" dirty="0"/>
              <a:t> </a:t>
            </a:r>
            <a:r>
              <a:rPr kumimoji="1" lang="en" altLang="zh-CN" sz="2400" dirty="0"/>
              <a:t>Francis et al.</a:t>
            </a:r>
            <a:r>
              <a:rPr kumimoji="1" lang="en-US" altLang="zh-CN" sz="2400" dirty="0"/>
              <a:t>,2015).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D9FCE75-6EDD-D0B0-D523-1413D2103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445" y="1835098"/>
            <a:ext cx="4411622" cy="3382874"/>
          </a:xfrm>
          <a:prstGeom prst="rect">
            <a:avLst/>
          </a:prstGeom>
        </p:spPr>
      </p:pic>
      <p:sp>
        <p:nvSpPr>
          <p:cNvPr id="14" name="标题 2">
            <a:extLst>
              <a:ext uri="{FF2B5EF4-FFF2-40B4-BE49-F238E27FC236}">
                <a16:creationId xmlns:a16="http://schemas.microsoft.com/office/drawing/2014/main" id="{3481D779-56F8-DF15-8D25-9CB70AD7F3C5}"/>
              </a:ext>
            </a:extLst>
          </p:cNvPr>
          <p:cNvSpPr txBox="1">
            <a:spLocks/>
          </p:cNvSpPr>
          <p:nvPr/>
        </p:nvSpPr>
        <p:spPr>
          <a:xfrm>
            <a:off x="7059064" y="5202053"/>
            <a:ext cx="2484135" cy="437204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kumimoji="1"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Chen</a:t>
            </a:r>
            <a:r>
              <a:rPr kumimoji="1"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et</a:t>
            </a:r>
            <a:r>
              <a:rPr kumimoji="1"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al.</a:t>
            </a:r>
            <a:r>
              <a:rPr kumimoji="1"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1"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(2022)</a:t>
            </a:r>
          </a:p>
        </p:txBody>
      </p:sp>
    </p:spTree>
    <p:extLst>
      <p:ext uri="{BB962C8B-B14F-4D97-AF65-F5344CB8AC3E}">
        <p14:creationId xmlns:p14="http://schemas.microsoft.com/office/powerpoint/2010/main" val="306660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kern="1200" dirty="0">
                <a:latin typeface="+mj-lt"/>
                <a:ea typeface="+mj-ea"/>
                <a:cs typeface="+mj-cs"/>
              </a:rPr>
              <a:t>Background</a:t>
            </a:r>
            <a:endParaRPr kumimoji="1" lang="zh-CN" altLang="en-US" dirty="0"/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9028497F-85BA-5F18-E2EE-79BA7BE3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336" y="789958"/>
            <a:ext cx="8384661" cy="5816904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kumimoji="1" lang="en-US" altLang="zh-CN" sz="2800" b="1" dirty="0"/>
              <a:t>Probabilistic Parametric Representation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(PPR)</a:t>
            </a:r>
            <a:r>
              <a:rPr kumimoji="1" lang="zh-CN" altLang="en-US" sz="2800" b="1" dirty="0"/>
              <a:t> </a:t>
            </a:r>
            <a:endParaRPr kumimoji="1" lang="en-US" altLang="zh-CN" sz="2800" b="1" dirty="0"/>
          </a:p>
          <a:p>
            <a:pPr defTabSz="914400"/>
            <a:r>
              <a:rPr kumimoji="1" lang="en-US" altLang="zh-CN" sz="2800" dirty="0"/>
              <a:t>(Chen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et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al.,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2022)</a:t>
            </a:r>
            <a:r>
              <a:rPr kumimoji="1" lang="zh-CN" altLang="en-US" sz="2800" dirty="0"/>
              <a:t> </a:t>
            </a:r>
            <a:endParaRPr kumimoji="1" lang="en-US" altLang="zh-CN" sz="2800" dirty="0"/>
          </a:p>
          <a:p>
            <a:pPr defTabSz="914400"/>
            <a:endParaRPr kumimoji="1" lang="en-US" altLang="zh-CN" sz="2800" dirty="0"/>
          </a:p>
          <a:p>
            <a:pPr marL="457200" indent="-457200" defTabSz="914400">
              <a:buFont typeface="Wingdings" pitchFamily="2" charset="2"/>
              <a:buChar char="l"/>
            </a:pPr>
            <a:r>
              <a:rPr kumimoji="1" lang="en-US" altLang="zh-CN" sz="2800" dirty="0"/>
              <a:t>Mental representations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isolation</a:t>
            </a:r>
          </a:p>
          <a:p>
            <a:pPr marL="457200" indent="-457200" defTabSz="914400">
              <a:buFont typeface="Wingdings" pitchFamily="2" charset="2"/>
              <a:buChar char="l"/>
            </a:pPr>
            <a:endParaRPr kumimoji="1" lang="en-US" altLang="zh-CN" sz="2800" dirty="0"/>
          </a:p>
          <a:p>
            <a:pPr marL="457200" indent="-457200" defTabSz="914400">
              <a:buFont typeface="Wingdings" pitchFamily="2" charset="2"/>
              <a:buChar char="l"/>
            </a:pPr>
            <a:r>
              <a:rPr kumimoji="1" lang="en-US" altLang="zh-CN" sz="2800" dirty="0"/>
              <a:t>Mental representations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/>
              <a:t>vs.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Contextual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information</a:t>
            </a:r>
          </a:p>
          <a:p>
            <a:pPr marL="285750" indent="-285750" defTabSz="914400">
              <a:buFont typeface="Arial" panose="020B0604020202020204" pitchFamily="34" charset="0"/>
              <a:buChar char="•"/>
            </a:pPr>
            <a:endParaRPr kumimoji="1" lang="en-US" altLang="zh-CN" sz="2800" dirty="0"/>
          </a:p>
          <a:p>
            <a:pPr algn="just" defTabSz="914400"/>
            <a:r>
              <a:rPr kumimoji="1" lang="en-US" altLang="zh-CN" sz="2800" dirty="0"/>
              <a:t>Is the phenomenon of PPR exclusive to native speakers? If non-native speakers adopt a similar approach for normalizing Cantonese level tones</a:t>
            </a:r>
            <a:r>
              <a:rPr kumimoji="1" lang="zh-CN" altLang="en-US" sz="2800" dirty="0"/>
              <a:t>？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8540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8265"/>
            <a:ext cx="704289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kumimoji="1" lang="en-US" altLang="zh-CN" sz="2800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Research</a:t>
            </a:r>
            <a:r>
              <a:rPr kumimoji="1" lang="zh-CN" altLang="en-US" sz="2800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kumimoji="1" lang="en-US" altLang="zh-CN" sz="28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Q</a:t>
            </a:r>
            <a:r>
              <a:rPr kumimoji="1" lang="en-US" altLang="zh-CN" sz="2800" kern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uestions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4DD0BA-2306-86D4-DC96-236DE28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05134"/>
            <a:ext cx="8001000" cy="4110322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114300" indent="-342900" defTabSz="914400">
              <a:buFont typeface="+mj-lt"/>
              <a:buAutoNum type="arabicPeriod"/>
            </a:pPr>
            <a:r>
              <a:rPr kumimoji="1" lang="en-US" altLang="zh-CN" sz="2400" dirty="0"/>
              <a:t>Can Mandarin speakers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establish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exploit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mental representations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i="1" dirty="0"/>
              <a:t>F</a:t>
            </a:r>
            <a:r>
              <a:rPr kumimoji="1" lang="en-US" altLang="zh-CN" sz="2400" i="1" baseline="-25000" dirty="0"/>
              <a:t>0</a:t>
            </a:r>
            <a:r>
              <a:rPr kumimoji="1" lang="zh-CN" altLang="en-US" sz="2400" baseline="-25000" dirty="0"/>
              <a:t>  </a:t>
            </a:r>
            <a:r>
              <a:rPr kumimoji="1" lang="en-US" altLang="zh-CN" sz="2400" dirty="0"/>
              <a:t>distributions 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identify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Cantonese level tones?</a:t>
            </a:r>
          </a:p>
          <a:p>
            <a:pPr marL="114300" indent="-342900" defTabSz="914400">
              <a:buFont typeface="+mj-lt"/>
              <a:buAutoNum type="arabicPeriod"/>
            </a:pPr>
            <a:endParaRPr kumimoji="1" lang="en-US" altLang="zh-CN" sz="2400" dirty="0"/>
          </a:p>
          <a:p>
            <a:pPr marL="114300" indent="-342900" defTabSz="914400">
              <a:buFont typeface="+mj-lt"/>
              <a:buAutoNum type="arabicPeriod"/>
            </a:pPr>
            <a:r>
              <a:rPr kumimoji="1" lang="en-US" altLang="zh-CN" sz="2400" dirty="0"/>
              <a:t>Can Mandarin speakers still detect such representations when 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parameters are deviated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estimated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population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distributions? </a:t>
            </a:r>
          </a:p>
          <a:p>
            <a:pPr marL="114300" indent="-342900" defTabSz="914400">
              <a:buFont typeface="+mj-lt"/>
              <a:buAutoNum type="arabicPeriod"/>
            </a:pPr>
            <a:endParaRPr kumimoji="1" lang="en-US" altLang="zh-CN" sz="2400" dirty="0"/>
          </a:p>
          <a:p>
            <a:pPr marL="114300" indent="-342900" defTabSz="914400">
              <a:buFont typeface="+mj-lt"/>
              <a:buAutoNum type="arabicPeriod"/>
            </a:pPr>
            <a:r>
              <a:rPr kumimoji="1" lang="en-US" altLang="zh-CN" sz="2400" dirty="0"/>
              <a:t>Does the contextual information affect the tonal normalization of Cantonese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level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tones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Mandarin speakers?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kumimoji="1"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2754838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8265"/>
            <a:ext cx="704289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kumimoji="1" lang="en-US" altLang="zh-CN" sz="2800" dirty="0">
                <a:solidFill>
                  <a:schemeClr val="tx1"/>
                </a:solidFill>
              </a:rPr>
              <a:t>Method</a:t>
            </a:r>
            <a:endParaRPr kumimoji="1" lang="en-US" altLang="zh-CN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C672AD46-77A8-EA7D-04C9-53B48AD48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702013"/>
              </p:ext>
            </p:extLst>
          </p:nvPr>
        </p:nvGraphicFramePr>
        <p:xfrm>
          <a:off x="895976" y="3614480"/>
          <a:ext cx="7539685" cy="2721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内容占位符 1">
            <a:extLst>
              <a:ext uri="{FF2B5EF4-FFF2-40B4-BE49-F238E27FC236}">
                <a16:creationId xmlns:a16="http://schemas.microsoft.com/office/drawing/2014/main" id="{D9C0C908-8A38-7099-7081-F1E631A68074}"/>
              </a:ext>
            </a:extLst>
          </p:cNvPr>
          <p:cNvSpPr txBox="1">
            <a:spLocks/>
          </p:cNvSpPr>
          <p:nvPr/>
        </p:nvSpPr>
        <p:spPr>
          <a:xfrm>
            <a:off x="648855" y="1838856"/>
            <a:ext cx="8129385" cy="1493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A50021"/>
              </a:buClr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Identification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Participants: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Native</a:t>
            </a:r>
            <a:r>
              <a:rPr kumimoji="1" lang="zh-CN" altLang="en-US" sz="2400" dirty="0"/>
              <a:t> </a:t>
            </a:r>
            <a:r>
              <a:rPr kumimoji="1" lang="en-HK" altLang="zh-CN" sz="2400" dirty="0"/>
              <a:t>Mandarin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speakers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Materials: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target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/ji/ with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Cantonese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level tones;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 /</a:t>
            </a:r>
            <a:r>
              <a:rPr kumimoji="1" lang="en-US" altLang="zh-CN" sz="2400" dirty="0" err="1"/>
              <a:t>si</a:t>
            </a:r>
            <a:r>
              <a:rPr kumimoji="1" lang="en-US" altLang="zh-CN" sz="2400" dirty="0"/>
              <a:t>/ as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fillers</a:t>
            </a:r>
          </a:p>
        </p:txBody>
      </p:sp>
    </p:spTree>
    <p:extLst>
      <p:ext uri="{BB962C8B-B14F-4D97-AF65-F5344CB8AC3E}">
        <p14:creationId xmlns:p14="http://schemas.microsoft.com/office/powerpoint/2010/main" val="233374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43399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kumimoji="1" lang="en-US" altLang="zh-CN" sz="2800" kern="1200" dirty="0">
                <a:latin typeface="+mj-lt"/>
                <a:ea typeface="+mj-ea"/>
                <a:cs typeface="+mj-cs"/>
              </a:rPr>
              <a:t>Method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C74EE1-CE34-791D-4E3C-2A622A0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62" y="1025693"/>
            <a:ext cx="5049569" cy="5525075"/>
          </a:xfrm>
        </p:spPr>
        <p:txBody>
          <a:bodyPr vert="horz" lIns="91440" tIns="45720" rIns="91440" bIns="45720" rtlCol="0">
            <a:noAutofit/>
          </a:bodyPr>
          <a:lstStyle/>
          <a:p>
            <a:pPr defTabSz="914400"/>
            <a:r>
              <a:rPr lang="en-US" altLang="zh-CN" sz="2400" b="1" dirty="0"/>
              <a:t>Participants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r>
              <a:rPr lang="en-US" altLang="zh-CN" sz="2400" dirty="0"/>
              <a:t>14 native Mandarin speakers</a:t>
            </a:r>
            <a:r>
              <a:rPr lang="zh-CN" altLang="en-US" sz="2400" dirty="0"/>
              <a:t> </a:t>
            </a:r>
            <a:r>
              <a:rPr lang="en-US" altLang="zh-CN" sz="2000" dirty="0"/>
              <a:t>(7F;</a:t>
            </a:r>
            <a:r>
              <a:rPr lang="zh-CN" altLang="en-US" sz="2000" dirty="0"/>
              <a:t> </a:t>
            </a:r>
            <a:r>
              <a:rPr lang="en-US" altLang="zh-CN" sz="2000" dirty="0"/>
              <a:t>7M;</a:t>
            </a:r>
            <a:r>
              <a:rPr lang="zh-CN" altLang="en-US" sz="2000" dirty="0"/>
              <a:t> </a:t>
            </a:r>
            <a:r>
              <a:rPr lang="en-US" altLang="zh-CN" sz="2000" dirty="0"/>
              <a:t>Mean</a:t>
            </a:r>
            <a:r>
              <a:rPr lang="zh-CN" altLang="en-US" sz="2000" dirty="0"/>
              <a:t> </a:t>
            </a:r>
            <a:r>
              <a:rPr lang="en-US" altLang="zh-CN" sz="2000" dirty="0"/>
              <a:t>age</a:t>
            </a:r>
            <a:r>
              <a:rPr lang="zh-CN" altLang="en-US" sz="2000" dirty="0"/>
              <a:t> </a:t>
            </a:r>
            <a:r>
              <a:rPr lang="en-US" altLang="zh-CN" sz="2000" dirty="0"/>
              <a:t>±</a:t>
            </a:r>
            <a:r>
              <a:rPr lang="zh-CN" altLang="en-US" sz="2000" dirty="0"/>
              <a:t> </a:t>
            </a:r>
            <a:r>
              <a:rPr lang="en-US" altLang="zh-CN" sz="2000" dirty="0"/>
              <a:t>SD:</a:t>
            </a:r>
            <a:r>
              <a:rPr lang="zh-CN" altLang="en-US" sz="2000" dirty="0"/>
              <a:t> </a:t>
            </a:r>
            <a:r>
              <a:rPr lang="en-US" altLang="zh-CN" sz="2000" dirty="0"/>
              <a:t>19.29± 0.91</a:t>
            </a:r>
            <a:r>
              <a:rPr lang="zh-CN" altLang="en-US" sz="2000" dirty="0"/>
              <a:t> </a:t>
            </a:r>
            <a:r>
              <a:rPr lang="en-US" altLang="zh-CN" sz="2000" dirty="0" err="1"/>
              <a:t>yrs</a:t>
            </a:r>
            <a:r>
              <a:rPr lang="en-US" altLang="zh-CN" sz="2000" dirty="0"/>
              <a:t>)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defTabSz="914400"/>
            <a:r>
              <a:rPr lang="en-US" altLang="zh-CN" sz="2400" b="1" dirty="0"/>
              <a:t>Stimuli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34 native Hong Kong Cantonese speakers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Target syllable /ji/ &amp; filler /</a:t>
            </a:r>
            <a:r>
              <a:rPr kumimoji="1" lang="en-US" altLang="zh-CN" sz="2400" dirty="0" err="1"/>
              <a:t>si</a:t>
            </a:r>
            <a:r>
              <a:rPr kumimoji="1" lang="en-US" altLang="zh-CN" sz="2400" dirty="0"/>
              <a:t>/ 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Three level tones (T1, T3, T6)  </a:t>
            </a:r>
            <a:r>
              <a:rPr kumimoji="1" lang="en-US" altLang="zh-CN" sz="2400" dirty="0">
                <a:sym typeface="Wingdings" panose="05000000000000000000" pitchFamily="2" charset="2"/>
              </a:rPr>
              <a:t> </a:t>
            </a:r>
            <a:r>
              <a:rPr kumimoji="1" lang="en-US" altLang="zh-CN" sz="2400" dirty="0"/>
              <a:t>“</a:t>
            </a:r>
            <a:r>
              <a:rPr kumimoji="1" lang="zh-CN" altLang="en-US" sz="2400" dirty="0"/>
              <a:t>聽聽 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thiŋ</a:t>
            </a:r>
            <a:r>
              <a:rPr kumimoji="1" lang="en-US" altLang="zh-CN" sz="2400" dirty="0"/>
              <a:t> </a:t>
            </a:r>
            <a:r>
              <a:rPr kumimoji="1" lang="en-US" altLang="zh-CN" sz="2400" dirty="0" err="1"/>
              <a:t>thiŋ</a:t>
            </a:r>
            <a:r>
              <a:rPr kumimoji="1" lang="en-US" altLang="zh-CN" sz="2400" dirty="0"/>
              <a:t>/ (Listen to) ____”</a:t>
            </a:r>
          </a:p>
          <a:p>
            <a:pPr marL="400050" indent="-228600" defTabSz="9144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Extracted syllables (T3) in isolation (34 speakers * 2 syllables * 10 repetitions)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1064" y="0"/>
            <a:ext cx="3602935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F4EF87-DB56-F786-3934-6CFF823E0021}"/>
              </a:ext>
            </a:extLst>
          </p:cNvPr>
          <p:cNvGrpSpPr/>
          <p:nvPr/>
        </p:nvGrpSpPr>
        <p:grpSpPr>
          <a:xfrm>
            <a:off x="6018143" y="2052341"/>
            <a:ext cx="2589144" cy="2133293"/>
            <a:chOff x="574" y="0"/>
            <a:chExt cx="2326233" cy="23627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C46DE8-F297-A140-40E2-261636219823}"/>
                </a:ext>
              </a:extLst>
            </p:cNvPr>
            <p:cNvSpPr/>
            <p:nvPr/>
          </p:nvSpPr>
          <p:spPr>
            <a:xfrm>
              <a:off x="574" y="0"/>
              <a:ext cx="2326233" cy="2362715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defTabSz="1060704">
                <a:spcAft>
                  <a:spcPts val="600"/>
                </a:spcAft>
              </a:pP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Experiment</a:t>
              </a:r>
              <a:r>
                <a:rPr lang="zh-CN" altLang="en-US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1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57B7971-211C-461A-566C-46B2C82CB97A}"/>
                </a:ext>
              </a:extLst>
            </p:cNvPr>
            <p:cNvSpPr txBox="1"/>
            <p:nvPr/>
          </p:nvSpPr>
          <p:spPr>
            <a:xfrm>
              <a:off x="574" y="945086"/>
              <a:ext cx="2326233" cy="14176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29780" tIns="0" rIns="229780" bIns="330200" numCol="1" spcCol="1270" anchor="t" anchorCtr="0">
              <a:noAutofit/>
            </a:bodyPr>
            <a:lstStyle/>
            <a:p>
              <a:pPr defTabSz="103124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N</a:t>
              </a:r>
              <a:r>
                <a:rPr lang="en" altLang="en-US" sz="2400" b="1" kern="1200" dirty="0" err="1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atural</a:t>
              </a:r>
              <a:r>
                <a:rPr lang="en" altLang="en-US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T</a:t>
              </a:r>
              <a:r>
                <a:rPr lang="en" altLang="en-US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one </a:t>
              </a: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I</a:t>
              </a:r>
              <a:r>
                <a:rPr lang="en" altLang="en-US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dentification in </a:t>
              </a:r>
              <a:r>
                <a:rPr lang="en-US" altLang="zh-CN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I</a:t>
              </a:r>
              <a:r>
                <a:rPr lang="en" altLang="en-US" sz="2400" b="1" kern="1200" dirty="0">
                  <a:solidFill>
                    <a:srgbClr val="4D4D4D"/>
                  </a:solidFill>
                  <a:latin typeface="+mn-lt"/>
                  <a:ea typeface="+mn-ea"/>
                  <a:cs typeface="+mn-cs"/>
                </a:rPr>
                <a:t>solation</a:t>
              </a:r>
              <a:endParaRPr lang="zh-CN" altLang="en-US" sz="2800" b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81722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22DD135-2DA9-95E5-67A9-DAA26523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71113"/>
            <a:ext cx="7042896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kumimoji="1" lang="en-US" altLang="zh-CN" sz="2800" dirty="0">
                <a:solidFill>
                  <a:schemeClr val="tx1"/>
                </a:solidFill>
              </a:rPr>
              <a:t>Method</a:t>
            </a:r>
            <a:endParaRPr kumimoji="1" lang="en-US" altLang="zh-CN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4DD0BA-2306-86D4-DC96-236DE2888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61981"/>
            <a:ext cx="7763626" cy="353403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Procedure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000" b="1" dirty="0"/>
          </a:p>
        </p:txBody>
      </p:sp>
      <p:graphicFrame>
        <p:nvGraphicFramePr>
          <p:cNvPr id="6" name="Diagram 36">
            <a:extLst>
              <a:ext uri="{FF2B5EF4-FFF2-40B4-BE49-F238E27FC236}">
                <a16:creationId xmlns:a16="http://schemas.microsoft.com/office/drawing/2014/main" id="{02720078-1E14-54A6-1741-93D6D58D20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8059813"/>
              </p:ext>
            </p:extLst>
          </p:nvPr>
        </p:nvGraphicFramePr>
        <p:xfrm>
          <a:off x="2473671" y="2111837"/>
          <a:ext cx="5463170" cy="1597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970B4710-4B1F-D833-F6B0-69C810910F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60466" y="3923216"/>
            <a:ext cx="4835627" cy="2721446"/>
          </a:xfrm>
          <a:prstGeom prst="rect">
            <a:avLst/>
          </a:prstGeom>
        </p:spPr>
      </p:pic>
      <p:pic>
        <p:nvPicPr>
          <p:cNvPr id="4" name="s1_ji3_1.wav">
            <a:hlinkClick r:id="" action="ppaction://media"/>
            <a:extLst>
              <a:ext uri="{FF2B5EF4-FFF2-40B4-BE49-F238E27FC236}">
                <a16:creationId xmlns:a16="http://schemas.microsoft.com/office/drawing/2014/main" id="{CC85D35C-DD02-F802-0F1C-BD4B195979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79426" y="2472261"/>
            <a:ext cx="751943" cy="751943"/>
          </a:xfrm>
          <a:prstGeom prst="rect">
            <a:avLst/>
          </a:prstGeom>
        </p:spPr>
      </p:pic>
      <p:pic>
        <p:nvPicPr>
          <p:cNvPr id="5" name="s2_ji3_1.wav">
            <a:hlinkClick r:id="" action="ppaction://media"/>
            <a:extLst>
              <a:ext uri="{FF2B5EF4-FFF2-40B4-BE49-F238E27FC236}">
                <a16:creationId xmlns:a16="http://schemas.microsoft.com/office/drawing/2014/main" id="{1E687FD8-7614-1BDE-D3FC-33C3FAF713B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1323443" y="2492808"/>
            <a:ext cx="751943" cy="75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4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1FA85C5-918E-F8C4-6A15-4407B87E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2800" dirty="0"/>
              <a:t>Statistical analysis</a:t>
            </a:r>
            <a:endParaRPr kumimoji="1" lang="zh-CN" altLang="en-US" dirty="0"/>
          </a:p>
        </p:txBody>
      </p:sp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86A66CB8-8097-6817-38A6-0A1C80DA10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990039"/>
              </p:ext>
            </p:extLst>
          </p:nvPr>
        </p:nvGraphicFramePr>
        <p:xfrm>
          <a:off x="631601" y="850007"/>
          <a:ext cx="7880797" cy="537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421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11726</TotalTime>
  <Words>1589</Words>
  <Application>Microsoft Macintosh PowerPoint</Application>
  <PresentationFormat>全屏显示(4:3)</PresentationFormat>
  <Paragraphs>242</Paragraphs>
  <Slides>19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等线</vt:lpstr>
      <vt:lpstr>等线</vt:lpstr>
      <vt:lpstr>等线 Light</vt:lpstr>
      <vt:lpstr>Arial</vt:lpstr>
      <vt:lpstr>Calibri</vt:lpstr>
      <vt:lpstr>Helvetica</vt:lpstr>
      <vt:lpstr>Times New Roman</vt:lpstr>
      <vt:lpstr>Wingdings</vt:lpstr>
      <vt:lpstr>Office 主题​​</vt:lpstr>
      <vt:lpstr>TALKER NORMALISATION OF PROSODIC CUES IN NON-NATIVE SPEAKERS</vt:lpstr>
      <vt:lpstr>Background</vt:lpstr>
      <vt:lpstr>Background</vt:lpstr>
      <vt:lpstr>Background</vt:lpstr>
      <vt:lpstr>Research Questions</vt:lpstr>
      <vt:lpstr>Method</vt:lpstr>
      <vt:lpstr>Method</vt:lpstr>
      <vt:lpstr>Method</vt:lpstr>
      <vt:lpstr>Statistical analysis</vt:lpstr>
      <vt:lpstr>Results</vt:lpstr>
      <vt:lpstr>Results</vt:lpstr>
      <vt:lpstr>Method</vt:lpstr>
      <vt:lpstr>Method</vt:lpstr>
      <vt:lpstr>Simulated high tones (T1) treating mid tones (T3) as low tones (T6)</vt:lpstr>
      <vt:lpstr>Results</vt:lpstr>
      <vt:lpstr>Discussions</vt:lpstr>
      <vt:lpstr>Discussions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Stella Lee</dc:creator>
  <cp:lastModifiedBy>Benita</cp:lastModifiedBy>
  <cp:revision>202</cp:revision>
  <cp:lastPrinted>2022-11-29T03:55:37Z</cp:lastPrinted>
  <dcterms:created xsi:type="dcterms:W3CDTF">2015-04-02T03:17:25Z</dcterms:created>
  <dcterms:modified xsi:type="dcterms:W3CDTF">2023-12-03T13:36:18Z</dcterms:modified>
</cp:coreProperties>
</file>