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51198780" cy="179997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99953" y="2945859"/>
            <a:ext cx="38399718" cy="6266718"/>
          </a:xfrm>
        </p:spPr>
        <p:txBody>
          <a:bodyPr anchor="b"/>
          <a:lstStyle>
            <a:lvl1pPr algn="ctr">
              <a:defRPr sz="157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99953" y="9454246"/>
            <a:ext cx="38399718" cy="4345868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150" indent="0" algn="ctr">
              <a:buNone/>
              <a:defRPr sz="5250"/>
            </a:lvl2pPr>
            <a:lvl3pPr marL="2400300" indent="0" algn="ctr">
              <a:buNone/>
              <a:defRPr sz="4725"/>
            </a:lvl3pPr>
            <a:lvl4pPr marL="3599815" indent="0" algn="ctr">
              <a:buNone/>
              <a:defRPr sz="4200"/>
            </a:lvl4pPr>
            <a:lvl5pPr marL="4799965" indent="0" algn="ctr">
              <a:buNone/>
              <a:defRPr sz="4200"/>
            </a:lvl5pPr>
            <a:lvl6pPr marL="6000115" indent="0" algn="ctr">
              <a:buNone/>
              <a:defRPr sz="4200"/>
            </a:lvl6pPr>
            <a:lvl7pPr marL="7200265" indent="0" algn="ctr">
              <a:buNone/>
              <a:defRPr sz="4200"/>
            </a:lvl7pPr>
            <a:lvl8pPr marL="8399780" indent="0" algn="ctr">
              <a:buNone/>
              <a:defRPr sz="4200"/>
            </a:lvl8pPr>
            <a:lvl9pPr marL="9599930" indent="0" algn="ctr">
              <a:buNone/>
              <a:defRPr sz="4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6639730" y="958341"/>
            <a:ext cx="11039919" cy="1525429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19974" y="958341"/>
            <a:ext cx="32479761" cy="1525429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3308" y="4487538"/>
            <a:ext cx="44159675" cy="7487560"/>
          </a:xfrm>
        </p:spPr>
        <p:txBody>
          <a:bodyPr anchor="b"/>
          <a:lstStyle>
            <a:lvl1pPr>
              <a:defRPr sz="157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93308" y="12045934"/>
            <a:ext cx="44159675" cy="3937531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150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300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59981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79996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11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26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39978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59993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19974" y="4791706"/>
            <a:ext cx="21759840" cy="114209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919809" y="4791706"/>
            <a:ext cx="21759840" cy="114209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6643" y="958341"/>
            <a:ext cx="44159675" cy="34791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26643" y="4412538"/>
            <a:ext cx="21659839" cy="2162517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599815" indent="0">
              <a:buNone/>
              <a:defRPr sz="4200" b="1"/>
            </a:lvl4pPr>
            <a:lvl5pPr marL="4799965" indent="0">
              <a:buNone/>
              <a:defRPr sz="4200" b="1"/>
            </a:lvl5pPr>
            <a:lvl6pPr marL="6000115" indent="0">
              <a:buNone/>
              <a:defRPr sz="4200" b="1"/>
            </a:lvl6pPr>
            <a:lvl7pPr marL="7200265" indent="0">
              <a:buNone/>
              <a:defRPr sz="4200" b="1"/>
            </a:lvl7pPr>
            <a:lvl8pPr marL="8399780" indent="0">
              <a:buNone/>
              <a:defRPr sz="4200" b="1"/>
            </a:lvl8pPr>
            <a:lvl9pPr marL="9599930" indent="0">
              <a:buNone/>
              <a:defRPr sz="4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26643" y="6575054"/>
            <a:ext cx="21659839" cy="96709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5919809" y="4412538"/>
            <a:ext cx="21766509" cy="2162517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599815" indent="0">
              <a:buNone/>
              <a:defRPr sz="4200" b="1"/>
            </a:lvl4pPr>
            <a:lvl5pPr marL="4799965" indent="0">
              <a:buNone/>
              <a:defRPr sz="4200" b="1"/>
            </a:lvl5pPr>
            <a:lvl6pPr marL="6000115" indent="0">
              <a:buNone/>
              <a:defRPr sz="4200" b="1"/>
            </a:lvl6pPr>
            <a:lvl7pPr marL="7200265" indent="0">
              <a:buNone/>
              <a:defRPr sz="4200" b="1"/>
            </a:lvl7pPr>
            <a:lvl8pPr marL="8399780" indent="0">
              <a:buNone/>
              <a:defRPr sz="4200" b="1"/>
            </a:lvl8pPr>
            <a:lvl9pPr marL="9599930" indent="0">
              <a:buNone/>
              <a:defRPr sz="4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5919809" y="6575054"/>
            <a:ext cx="21766509" cy="96709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6643" y="1200010"/>
            <a:ext cx="16513210" cy="4200035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66509" y="2591688"/>
            <a:ext cx="25919809" cy="12791772"/>
          </a:xfrm>
        </p:spPr>
        <p:txBody>
          <a:bodyPr/>
          <a:lstStyle>
            <a:lvl1pPr>
              <a:defRPr sz="8400"/>
            </a:lvl1pPr>
            <a:lvl2pPr>
              <a:defRPr sz="7350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26643" y="5400045"/>
            <a:ext cx="16513210" cy="10004250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599815" indent="0">
              <a:buNone/>
              <a:defRPr sz="2625"/>
            </a:lvl4pPr>
            <a:lvl5pPr marL="4799965" indent="0">
              <a:buNone/>
              <a:defRPr sz="2625"/>
            </a:lvl5pPr>
            <a:lvl6pPr marL="6000115" indent="0">
              <a:buNone/>
              <a:defRPr sz="2625"/>
            </a:lvl6pPr>
            <a:lvl7pPr marL="7200265" indent="0">
              <a:buNone/>
              <a:defRPr sz="2625"/>
            </a:lvl7pPr>
            <a:lvl8pPr marL="8399780" indent="0">
              <a:buNone/>
              <a:defRPr sz="2625"/>
            </a:lvl8pPr>
            <a:lvl9pPr marL="9599930" indent="0">
              <a:buNone/>
              <a:defRPr sz="26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6643" y="1200010"/>
            <a:ext cx="16513210" cy="4200035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766509" y="2591688"/>
            <a:ext cx="25919809" cy="12791772"/>
          </a:xfrm>
        </p:spPr>
        <p:txBody>
          <a:bodyPr/>
          <a:lstStyle>
            <a:lvl1pPr marL="0" indent="0">
              <a:buNone/>
              <a:defRPr sz="8400"/>
            </a:lvl1pPr>
            <a:lvl2pPr marL="1200150" indent="0">
              <a:buNone/>
              <a:defRPr sz="7350"/>
            </a:lvl2pPr>
            <a:lvl3pPr marL="2400300" indent="0">
              <a:buNone/>
              <a:defRPr sz="6300"/>
            </a:lvl3pPr>
            <a:lvl4pPr marL="3599815" indent="0">
              <a:buNone/>
              <a:defRPr sz="5250"/>
            </a:lvl4pPr>
            <a:lvl5pPr marL="4799965" indent="0">
              <a:buNone/>
              <a:defRPr sz="5250"/>
            </a:lvl5pPr>
            <a:lvl6pPr marL="6000115" indent="0">
              <a:buNone/>
              <a:defRPr sz="5250"/>
            </a:lvl6pPr>
            <a:lvl7pPr marL="7200265" indent="0">
              <a:buNone/>
              <a:defRPr sz="5250"/>
            </a:lvl7pPr>
            <a:lvl8pPr marL="8399780" indent="0">
              <a:buNone/>
              <a:defRPr sz="5250"/>
            </a:lvl8pPr>
            <a:lvl9pPr marL="9599930" indent="0">
              <a:buNone/>
              <a:defRPr sz="525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26643" y="5400045"/>
            <a:ext cx="16513210" cy="10004250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599815" indent="0">
              <a:buNone/>
              <a:defRPr sz="2625"/>
            </a:lvl4pPr>
            <a:lvl5pPr marL="4799965" indent="0">
              <a:buNone/>
              <a:defRPr sz="2625"/>
            </a:lvl5pPr>
            <a:lvl6pPr marL="6000115" indent="0">
              <a:buNone/>
              <a:defRPr sz="2625"/>
            </a:lvl6pPr>
            <a:lvl7pPr marL="7200265" indent="0">
              <a:buNone/>
              <a:defRPr sz="2625"/>
            </a:lvl7pPr>
            <a:lvl8pPr marL="8399780" indent="0">
              <a:buNone/>
              <a:defRPr sz="2625"/>
            </a:lvl8pPr>
            <a:lvl9pPr marL="9599930" indent="0">
              <a:buNone/>
              <a:defRPr sz="26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519974" y="958341"/>
            <a:ext cx="44159675" cy="3479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19974" y="4791706"/>
            <a:ext cx="44159675" cy="11420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519974" y="16683471"/>
            <a:ext cx="11519915" cy="9583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6959875" y="16683471"/>
            <a:ext cx="17279873" cy="9583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6159734" y="16683471"/>
            <a:ext cx="11519915" cy="9583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400300" rtl="0" eaLnBrk="1" latinLnBrk="0" hangingPunct="1">
        <a:lnSpc>
          <a:spcPct val="90000"/>
        </a:lnSpc>
        <a:spcBef>
          <a:spcPct val="0"/>
        </a:spcBef>
        <a:buNone/>
        <a:defRPr sz="11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75" indent="-600075" algn="l" defTabSz="2400300" rtl="0" eaLnBrk="1" latinLnBrk="0" hangingPunct="1">
        <a:lnSpc>
          <a:spcPct val="90000"/>
        </a:lnSpc>
        <a:spcBef>
          <a:spcPct val="526000"/>
        </a:spcBef>
        <a:buFont typeface="Arial" panose="020B0604020202020204" pitchFamily="34" charset="0"/>
        <a:buChar char="•"/>
        <a:defRPr sz="7350" kern="1200">
          <a:solidFill>
            <a:schemeClr val="tx1"/>
          </a:solidFill>
          <a:latin typeface="+mn-lt"/>
          <a:ea typeface="+mn-ea"/>
          <a:cs typeface="+mn-cs"/>
        </a:defRPr>
      </a:lvl1pPr>
      <a:lvl2pPr marL="180022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7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199890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040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190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79970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99985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00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599815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799965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115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265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39978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59993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913987" y="6076925"/>
            <a:ext cx="1830015" cy="49894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>
                <a:latin typeface="微软雅黑" panose="020B0503020204020204" charset="-122"/>
                <a:ea typeface="微软雅黑" panose="020B0503020204020204" charset="-122"/>
              </a:rPr>
              <a:t>服务端</a:t>
            </a:r>
            <a:endParaRPr lang="zh-CN" altLang="en-US" sz="3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175033" y="6068488"/>
            <a:ext cx="1696889" cy="49969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>
                <a:latin typeface="微软雅黑" panose="020B0503020204020204" charset="-122"/>
                <a:ea typeface="微软雅黑" panose="020B0503020204020204" charset="-122"/>
              </a:rPr>
              <a:t>客服端</a:t>
            </a:r>
            <a:endParaRPr lang="zh-CN" altLang="en-US" sz="3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肘形连接符 6"/>
          <p:cNvCxnSpPr>
            <a:stCxn id="4" idx="0"/>
            <a:endCxn id="4" idx="3"/>
          </p:cNvCxnSpPr>
          <p:nvPr/>
        </p:nvCxnSpPr>
        <p:spPr>
          <a:xfrm rot="16200000" flipH="1">
            <a:off x="18039144" y="6866775"/>
            <a:ext cx="2494708" cy="915008"/>
          </a:xfrm>
          <a:prstGeom prst="bentConnector4">
            <a:avLst>
              <a:gd name="adj1" fmla="val -14111"/>
              <a:gd name="adj2" fmla="val 1383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0186505" y="5735672"/>
            <a:ext cx="5782548" cy="819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根据同步目录，通过</a:t>
            </a:r>
            <a:r>
              <a:rPr lang="en-US" altLang="zh-CN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rysnc</a:t>
            </a:r>
            <a:r>
              <a:rPr lang="zh-CN" altLang="en-US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算法</a:t>
            </a:r>
            <a:endParaRPr lang="zh-CN" altLang="en-US" sz="2365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生成</a:t>
            </a:r>
            <a:r>
              <a:rPr lang="en-US" altLang="zh-CN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FileCheckSum</a:t>
            </a:r>
            <a:r>
              <a:rPr lang="zh-CN" altLang="en-US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</a:t>
            </a:r>
            <a:endParaRPr lang="zh-CN" altLang="en-US" sz="2365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19744002" y="8381319"/>
            <a:ext cx="11431032" cy="14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1253389" y="7768189"/>
            <a:ext cx="7780377" cy="455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</a:t>
            </a:r>
            <a:r>
              <a:rPr lang="en-US" altLang="zh-CN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Socket</a:t>
            </a:r>
            <a:r>
              <a:rPr lang="zh-CN" altLang="en-US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通信，将</a:t>
            </a:r>
            <a:r>
              <a:rPr lang="en-US" altLang="zh-CN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FileCheckSum</a:t>
            </a:r>
            <a:r>
              <a:rPr lang="zh-CN" altLang="en-US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集信息传给客服端</a:t>
            </a:r>
            <a:endParaRPr lang="zh-CN" altLang="en-US" sz="2365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530201" y="11597908"/>
            <a:ext cx="4987541" cy="2636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根据</a:t>
            </a:r>
            <a:r>
              <a:rPr lang="en-US" altLang="zh-CN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FileCheckSum</a:t>
            </a:r>
            <a:r>
              <a:rPr lang="zh-CN" altLang="en-US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对比验证。</a:t>
            </a:r>
            <a:endParaRPr lang="zh-CN" altLang="en-US" sz="2365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）如果所有文件检验和一致，文件一致，不需要同步，结束客服端。</a:t>
            </a:r>
            <a:endParaRPr lang="zh-CN" altLang="en-US" sz="2365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236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文件差异，</a:t>
            </a:r>
            <a:endParaRPr lang="zh-CN" altLang="en-US" sz="236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36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36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）如果存在差异生成需要传输的文件列表，打包成</a:t>
            </a:r>
            <a:r>
              <a:rPr lang="en-US" altLang="zh-CN" sz="236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zip</a:t>
            </a:r>
            <a:endParaRPr lang="en-US" altLang="zh-CN" sz="236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2365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19737439" y="9110700"/>
            <a:ext cx="11437594" cy="1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1253742" y="9350811"/>
            <a:ext cx="5928799" cy="455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进行差异文件</a:t>
            </a:r>
            <a:r>
              <a:rPr lang="en-US" altLang="zh-CN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Zip</a:t>
            </a:r>
            <a:r>
              <a:rPr lang="zh-CN" altLang="en-US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包传输</a:t>
            </a:r>
            <a:endParaRPr lang="zh-CN" altLang="en-US" sz="2365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15" name="肘形连接符 14"/>
          <p:cNvCxnSpPr>
            <a:stCxn id="4" idx="2"/>
            <a:endCxn id="4" idx="1"/>
          </p:cNvCxnSpPr>
          <p:nvPr/>
        </p:nvCxnSpPr>
        <p:spPr>
          <a:xfrm rot="5400000" flipH="1">
            <a:off x="17124045" y="9360535"/>
            <a:ext cx="2494915" cy="915035"/>
          </a:xfrm>
          <a:prstGeom prst="bentConnector4">
            <a:avLst>
              <a:gd name="adj1" fmla="val -9544"/>
              <a:gd name="adj2" fmla="val 126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5581061" y="11597375"/>
            <a:ext cx="6958182" cy="2276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</a:t>
            </a:r>
            <a:r>
              <a:rPr lang="zh-CN" altLang="en-US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根据</a:t>
            </a:r>
            <a:r>
              <a:rPr lang="en-US" altLang="zh-CN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zip</a:t>
            </a:r>
            <a:r>
              <a:rPr lang="zh-CN" altLang="en-US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包内容进行处理：</a:t>
            </a:r>
            <a:endParaRPr lang="zh-CN" altLang="en-US" sz="2365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zip</a:t>
            </a:r>
            <a:r>
              <a:rPr lang="zh-CN" altLang="en-US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包存在的文件，本地目录也存在，进行合并</a:t>
            </a:r>
            <a:endParaRPr lang="zh-CN" altLang="en-US" sz="2365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zip</a:t>
            </a:r>
            <a:r>
              <a:rPr lang="zh-CN" altLang="en-US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存在的文件本地不存在进行复制</a:t>
            </a:r>
            <a:endParaRPr lang="zh-CN" altLang="en-US" sz="2365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）不需要同步的文件（检验码一致）跳过处理</a:t>
            </a:r>
            <a:endParaRPr lang="zh-CN" altLang="en-US" sz="2365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2365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6.</a:t>
            </a:r>
            <a:r>
              <a:rPr lang="zh-CN" altLang="en-US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重复第</a:t>
            </a:r>
            <a:r>
              <a:rPr lang="en-US" altLang="zh-CN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36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步</a:t>
            </a:r>
            <a:endParaRPr lang="zh-CN" altLang="en-US" sz="2365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17" name="肘形连接符 16"/>
          <p:cNvCxnSpPr>
            <a:stCxn id="6" idx="3"/>
            <a:endCxn id="6" idx="2"/>
          </p:cNvCxnSpPr>
          <p:nvPr/>
        </p:nvCxnSpPr>
        <p:spPr>
          <a:xfrm flipH="1">
            <a:off x="32023478" y="8566946"/>
            <a:ext cx="848444" cy="2498458"/>
          </a:xfrm>
          <a:prstGeom prst="bentConnector4">
            <a:avLst>
              <a:gd name="adj1" fmla="val -41436"/>
              <a:gd name="adj2" fmla="val 1140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147105" y="4546913"/>
            <a:ext cx="4312536" cy="637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545" b="1">
                <a:latin typeface="微软雅黑" panose="020B0503020204020204" charset="-122"/>
                <a:ea typeface="微软雅黑" panose="020B0503020204020204" charset="-122"/>
              </a:rPr>
              <a:t>文件同步流程</a:t>
            </a:r>
            <a:endParaRPr lang="zh-CN" altLang="en-US" sz="3545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WPS 演示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laz</dc:creator>
  <cp:lastModifiedBy>Laz</cp:lastModifiedBy>
  <cp:revision>15</cp:revision>
  <dcterms:created xsi:type="dcterms:W3CDTF">2020-07-09T07:51:00Z</dcterms:created>
  <dcterms:modified xsi:type="dcterms:W3CDTF">2020-07-17T02:18:59Z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