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0"/>
  </p:notesMasterIdLst>
  <p:sldIdLst>
    <p:sldId id="277" r:id="rId2"/>
    <p:sldId id="312" r:id="rId3"/>
    <p:sldId id="321" r:id="rId4"/>
    <p:sldId id="387" r:id="rId5"/>
    <p:sldId id="389" r:id="rId6"/>
    <p:sldId id="350" r:id="rId7"/>
    <p:sldId id="390" r:id="rId8"/>
    <p:sldId id="388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311" r:id="rId19"/>
  </p:sldIdLst>
  <p:sldSz cx="9144000" cy="6858000" type="screen4x3"/>
  <p:notesSz cx="7104063" cy="102346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9062" tIns="49532" rIns="99062" bIns="49532" rtlCol="0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62" tIns="49532" rIns="99062" bIns="49532" rtlCol="0"/>
          <a:lstStyle>
            <a:lvl1pPr algn="r">
              <a:defRPr sz="1300"/>
            </a:lvl1pPr>
          </a:lstStyle>
          <a:p>
            <a:fld id="{9A06AF85-F30C-4737-B7A3-CBD188BD15CC}" type="datetimeFigureOut">
              <a:rPr lang="pl-PL" smtClean="0"/>
              <a:pPr/>
              <a:t>04.03.2023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2" tIns="49532" rIns="99062" bIns="49532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9062" tIns="49532" rIns="99062" bIns="49532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1731"/>
          </a:xfrm>
          <a:prstGeom prst="rect">
            <a:avLst/>
          </a:prstGeom>
        </p:spPr>
        <p:txBody>
          <a:bodyPr vert="horz" lIns="99062" tIns="49532" rIns="99062" bIns="49532" rtlCol="0" anchor="b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62" tIns="49532" rIns="99062" bIns="49532" rtlCol="0" anchor="b"/>
          <a:lstStyle>
            <a:lvl1pPr algn="r">
              <a:defRPr sz="1300"/>
            </a:lvl1pPr>
          </a:lstStyle>
          <a:p>
            <a:fld id="{6B537BFD-DD6B-4428-A948-5DF83DA70ED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922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5A68F7-1B87-4D90-874B-050AD399F2B1}" type="slidenum">
              <a:rPr lang="pl-PL" smtClean="0"/>
              <a:pPr/>
              <a:t>1</a:t>
            </a:fld>
            <a:endParaRPr lang="pl-PL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/>
              <a:t>Kliknij, aby edytować styl wzorca podtytułu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Łącznik prosty 6"/>
          <p:cNvCxnSpPr>
            <a:cxnSpLocks noChangeShapeType="1"/>
          </p:cNvCxnSpPr>
          <p:nvPr userDrawn="1"/>
        </p:nvCxnSpPr>
        <p:spPr bwMode="auto">
          <a:xfrm>
            <a:off x="0" y="6453188"/>
            <a:ext cx="9144000" cy="0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5" name="Łącznik prosty 8"/>
          <p:cNvCxnSpPr>
            <a:cxnSpLocks noChangeShapeType="1"/>
          </p:cNvCxnSpPr>
          <p:nvPr userDrawn="1"/>
        </p:nvCxnSpPr>
        <p:spPr bwMode="auto">
          <a:xfrm>
            <a:off x="0" y="6453188"/>
            <a:ext cx="9144000" cy="0"/>
          </a:xfrm>
          <a:prstGeom prst="line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6" name="pole tekstowe 5"/>
          <p:cNvSpPr txBox="1"/>
          <p:nvPr userDrawn="1"/>
        </p:nvSpPr>
        <p:spPr>
          <a:xfrm>
            <a:off x="179388" y="6524625"/>
            <a:ext cx="61928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400" b="1" dirty="0">
                <a:solidFill>
                  <a:srgbClr val="FF0000"/>
                </a:solidFill>
                <a:latin typeface="+mn-lt"/>
                <a:ea typeface="Verdana" pitchFamily="34" charset="0"/>
                <a:cs typeface="Verdana" pitchFamily="34" charset="0"/>
              </a:rPr>
              <a:t>dr Robert Kowalczyk, </a:t>
            </a:r>
            <a:r>
              <a:rPr lang="pl-PL" sz="1400" b="1" dirty="0" err="1">
                <a:solidFill>
                  <a:srgbClr val="FF0000"/>
                </a:solidFill>
                <a:latin typeface="+mn-lt"/>
                <a:ea typeface="Verdana" pitchFamily="34" charset="0"/>
                <a:cs typeface="Verdana" pitchFamily="34" charset="0"/>
              </a:rPr>
              <a:t>WMiI</a:t>
            </a:r>
            <a:r>
              <a:rPr lang="pl-PL" sz="1400" b="1" dirty="0">
                <a:solidFill>
                  <a:srgbClr val="FF0000"/>
                </a:solidFill>
                <a:latin typeface="+mn-lt"/>
                <a:ea typeface="Verdana" pitchFamily="34" charset="0"/>
                <a:cs typeface="Verdana" pitchFamily="34" charset="0"/>
              </a:rPr>
              <a:t> UŁ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00800" cy="503237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476250"/>
            <a:ext cx="9144000" cy="720725"/>
          </a:xfrm>
          <a:prstGeom prst="rect">
            <a:avLst/>
          </a:prstGeom>
          <a:solidFill>
            <a:srgbClr val="E22B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l-PL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548680"/>
            <a:ext cx="7344816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dirty="0"/>
              <a:t>Kliknij, aby edytować styl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9138"/>
            <a:ext cx="82296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8172450" y="6553200"/>
            <a:ext cx="9715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r">
              <a:spcBef>
                <a:spcPct val="50000"/>
              </a:spcBef>
              <a:defRPr/>
            </a:pPr>
            <a:fld id="{1D3002AF-26CE-4A4E-947F-AB6B9CC62A9D}" type="slidenum">
              <a:rPr lang="pl-PL" sz="1400" b="1">
                <a:solidFill>
                  <a:srgbClr val="B2B2B2"/>
                </a:solidFill>
                <a:latin typeface="Verdana" pitchFamily="34" charset="0"/>
              </a:rPr>
              <a:pPr marL="342900" indent="-342900" algn="r">
                <a:spcBef>
                  <a:spcPct val="50000"/>
                </a:spcBef>
                <a:defRPr/>
              </a:pPr>
              <a:t>‹#›</a:t>
            </a:fld>
            <a:endParaRPr lang="pl-PL" sz="1400" b="1">
              <a:solidFill>
                <a:srgbClr val="B2B2B2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12" r:id="rId3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66CC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66CC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66CC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66CC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66CC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66CC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66CC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66CC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.uni.lodz.pl/~kowalc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-30222" y="6453188"/>
            <a:ext cx="9144000" cy="404812"/>
          </a:xfrm>
          <a:prstGeom prst="rect">
            <a:avLst/>
          </a:prstGeom>
          <a:solidFill>
            <a:srgbClr val="E22B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l-PL"/>
          </a:p>
        </p:txBody>
      </p:sp>
      <p:sp>
        <p:nvSpPr>
          <p:cNvPr id="26628" name="Rectangle 8"/>
          <p:cNvSpPr>
            <a:spLocks noChangeArrowheads="1"/>
          </p:cNvSpPr>
          <p:nvPr/>
        </p:nvSpPr>
        <p:spPr bwMode="auto">
          <a:xfrm>
            <a:off x="4933950" y="6524625"/>
            <a:ext cx="39592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lang="pl-PL" sz="1400" b="1">
                <a:solidFill>
                  <a:schemeClr val="bg1"/>
                </a:solidFill>
              </a:rPr>
              <a:t>Łódź 2023</a:t>
            </a:r>
            <a:endParaRPr lang="pl-PL" sz="1400" b="1" dirty="0">
              <a:solidFill>
                <a:schemeClr val="bg1"/>
              </a:solidFill>
            </a:endParaRPr>
          </a:p>
        </p:txBody>
      </p:sp>
      <p:sp>
        <p:nvSpPr>
          <p:cNvPr id="26632" name="pole tekstowe 12"/>
          <p:cNvSpPr txBox="1">
            <a:spLocks noChangeArrowheads="1"/>
          </p:cNvSpPr>
          <p:nvPr/>
        </p:nvSpPr>
        <p:spPr bwMode="auto">
          <a:xfrm>
            <a:off x="1376210" y="504670"/>
            <a:ext cx="6696075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3400" b="1" dirty="0">
                <a:solidFill>
                  <a:srgbClr val="FF0000"/>
                </a:solidFill>
              </a:rPr>
              <a:t>Metody opisu i przetwarzania danych </a:t>
            </a:r>
            <a:r>
              <a:rPr lang="pl-PL" sz="3400" b="1" dirty="0" err="1">
                <a:solidFill>
                  <a:srgbClr val="FF0000"/>
                </a:solidFill>
              </a:rPr>
              <a:t>semistrukturalnych</a:t>
            </a:r>
            <a:endParaRPr lang="pl-PL" sz="3400" b="1" dirty="0">
              <a:solidFill>
                <a:schemeClr val="accent2"/>
              </a:solidFill>
            </a:endParaRPr>
          </a:p>
          <a:p>
            <a:pPr algn="ctr"/>
            <a:r>
              <a:rPr lang="pl-PL" sz="2700" b="1" dirty="0">
                <a:solidFill>
                  <a:schemeClr val="accent2"/>
                </a:solidFill>
              </a:rPr>
              <a:t>Wykład 1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AB822AD-0B48-0EE2-DD25-EDB8EB733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2564904"/>
            <a:ext cx="6276670" cy="299947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712968" cy="503237"/>
          </a:xfrm>
        </p:spPr>
        <p:txBody>
          <a:bodyPr/>
          <a:lstStyle/>
          <a:p>
            <a:r>
              <a:rPr lang="pl-PL" sz="2500" dirty="0"/>
              <a:t>Jeszcze inny podział danych</a:t>
            </a:r>
            <a:endParaRPr lang="pl-PL" sz="2500" b="1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3EADE98-712D-654F-7454-8FD3AC76E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88" y="2060848"/>
            <a:ext cx="8388424" cy="320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7661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712968" cy="503237"/>
          </a:xfrm>
        </p:spPr>
        <p:txBody>
          <a:bodyPr/>
          <a:lstStyle/>
          <a:p>
            <a:r>
              <a:rPr lang="pl-PL" sz="2500" dirty="0"/>
              <a:t>Przykłady danych </a:t>
            </a:r>
            <a:r>
              <a:rPr lang="pl-PL" sz="2500" dirty="0" err="1"/>
              <a:t>semistrukturalnych</a:t>
            </a:r>
            <a:endParaRPr lang="pl-PL" sz="2500" b="1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B279B59-F77E-A07B-3D37-92C6D3FBBF7A}"/>
              </a:ext>
            </a:extLst>
          </p:cNvPr>
          <p:cNvSpPr txBox="1"/>
          <p:nvPr/>
        </p:nvSpPr>
        <p:spPr>
          <a:xfrm>
            <a:off x="611560" y="1744612"/>
            <a:ext cx="59766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sz="3800" dirty="0"/>
              <a:t> e-maile</a:t>
            </a:r>
            <a:r>
              <a:rPr lang="en-US" sz="3800" dirty="0"/>
              <a:t>,</a:t>
            </a:r>
            <a:endParaRPr lang="pl-PL" sz="3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sz="3800" dirty="0"/>
              <a:t> pliki </a:t>
            </a:r>
            <a:r>
              <a:rPr lang="en-US" sz="3800" dirty="0"/>
              <a:t>XML</a:t>
            </a:r>
            <a:r>
              <a:rPr lang="pl-PL" sz="3800" dirty="0"/>
              <a:t>,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sz="3800" dirty="0"/>
              <a:t> pliki JSON,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sz="3800" dirty="0"/>
              <a:t> żądanie/odpowiedź HTTP,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sz="3800" dirty="0"/>
              <a:t> strony webowe,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sz="3800" dirty="0"/>
              <a:t> itp.</a:t>
            </a:r>
          </a:p>
        </p:txBody>
      </p:sp>
    </p:spTree>
    <p:extLst>
      <p:ext uri="{BB962C8B-B14F-4D97-AF65-F5344CB8AC3E}">
        <p14:creationId xmlns:p14="http://schemas.microsoft.com/office/powerpoint/2010/main" val="4364678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712968" cy="503237"/>
          </a:xfrm>
        </p:spPr>
        <p:txBody>
          <a:bodyPr/>
          <a:lstStyle/>
          <a:p>
            <a:r>
              <a:rPr lang="pl-PL" sz="2500" dirty="0"/>
              <a:t>EMAIL</a:t>
            </a:r>
            <a:endParaRPr lang="pl-PL" sz="2500" b="1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BEB5A36-3BA9-7908-C58B-5EE6756B2FA6}"/>
              </a:ext>
            </a:extLst>
          </p:cNvPr>
          <p:cNvSpPr txBox="1"/>
          <p:nvPr/>
        </p:nvSpPr>
        <p:spPr>
          <a:xfrm>
            <a:off x="323528" y="1314959"/>
            <a:ext cx="856895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2400" b="1" dirty="0">
                <a:solidFill>
                  <a:srgbClr val="FF0000"/>
                </a:solidFill>
              </a:rPr>
              <a:t>Poczta e-mail</a:t>
            </a:r>
            <a:r>
              <a:rPr lang="pl-PL" sz="2400" dirty="0"/>
              <a:t> jest rodzajem częściowo ustrukturyzowanych danych, które wszyscy znamy, ponieważ używamy ich na co dzień. </a:t>
            </a:r>
          </a:p>
          <a:p>
            <a:pPr algn="just"/>
            <a:endParaRPr lang="pl-PL" sz="800" dirty="0"/>
          </a:p>
          <a:p>
            <a:pPr algn="just"/>
            <a:r>
              <a:rPr lang="pl-PL" sz="2400" dirty="0"/>
              <a:t>Wiadomości e-mail zawierają uporządkowane dane, takie jak </a:t>
            </a:r>
            <a:r>
              <a:rPr lang="pl-PL" sz="2400" u="sng" dirty="0">
                <a:solidFill>
                  <a:srgbClr val="FF0000"/>
                </a:solidFill>
              </a:rPr>
              <a:t>imię</a:t>
            </a:r>
            <a:r>
              <a:rPr lang="pl-PL" sz="2400" dirty="0"/>
              <a:t> i </a:t>
            </a:r>
            <a:r>
              <a:rPr lang="pl-PL" sz="2400" u="sng" dirty="0">
                <a:solidFill>
                  <a:srgbClr val="FF0000"/>
                </a:solidFill>
              </a:rPr>
              <a:t>nazwisko</a:t>
            </a:r>
            <a:r>
              <a:rPr lang="pl-PL" sz="2400" dirty="0"/>
              <a:t>, </a:t>
            </a:r>
            <a:r>
              <a:rPr lang="pl-PL" sz="2400" u="sng" dirty="0">
                <a:solidFill>
                  <a:srgbClr val="FF0000"/>
                </a:solidFill>
              </a:rPr>
              <a:t>adres e-mail</a:t>
            </a:r>
            <a:r>
              <a:rPr lang="pl-PL" sz="2400" dirty="0"/>
              <a:t>, </a:t>
            </a:r>
            <a:r>
              <a:rPr lang="pl-PL" sz="2400" u="sng" dirty="0">
                <a:solidFill>
                  <a:srgbClr val="FF0000"/>
                </a:solidFill>
              </a:rPr>
              <a:t>odbiorca</a:t>
            </a:r>
            <a:r>
              <a:rPr lang="pl-PL" sz="2400" dirty="0"/>
              <a:t>, </a:t>
            </a:r>
            <a:r>
              <a:rPr lang="pl-PL" sz="2400" u="sng" dirty="0">
                <a:solidFill>
                  <a:srgbClr val="FF0000"/>
                </a:solidFill>
              </a:rPr>
              <a:t>data</a:t>
            </a:r>
            <a:r>
              <a:rPr lang="pl-PL" sz="2400" dirty="0"/>
              <a:t>, </a:t>
            </a:r>
            <a:r>
              <a:rPr lang="pl-PL" sz="2400" u="sng" dirty="0">
                <a:solidFill>
                  <a:srgbClr val="FF0000"/>
                </a:solidFill>
              </a:rPr>
              <a:t>godzina</a:t>
            </a:r>
            <a:r>
              <a:rPr lang="pl-PL" sz="2400" dirty="0"/>
              <a:t> itp., a także są uporządkowane w folderach, takich jak Skrzynka odbiorcza, Wysłane, Kosz itp.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A55E53F-70A1-219C-B4EC-980146D13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504" y="4151337"/>
            <a:ext cx="57150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837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712968" cy="503237"/>
          </a:xfrm>
        </p:spPr>
        <p:txBody>
          <a:bodyPr/>
          <a:lstStyle/>
          <a:p>
            <a:r>
              <a:rPr lang="pl-PL" sz="2500" dirty="0"/>
              <a:t>XML</a:t>
            </a:r>
            <a:endParaRPr lang="pl-PL" sz="2500" b="1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BEB5A36-3BA9-7908-C58B-5EE6756B2FA6}"/>
              </a:ext>
            </a:extLst>
          </p:cNvPr>
          <p:cNvSpPr txBox="1"/>
          <p:nvPr/>
        </p:nvSpPr>
        <p:spPr>
          <a:xfrm>
            <a:off x="323528" y="1314958"/>
            <a:ext cx="849694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2400" b="1" dirty="0">
                <a:solidFill>
                  <a:srgbClr val="FF0000"/>
                </a:solidFill>
              </a:rPr>
              <a:t>XML</a:t>
            </a:r>
            <a:r>
              <a:rPr lang="pl-PL" sz="2400" dirty="0"/>
              <a:t> oznacza „rozszerzalny język znaczników” i został zaprojektowany w celu lepszego komunikowania danych w strukturze hierarchicznej. Usługi sieciowe często wykorzystują XML do </a:t>
            </a:r>
            <a:r>
              <a:rPr lang="pl-PL" sz="2400" dirty="0" err="1"/>
              <a:t>półstrukturyzacji</a:t>
            </a:r>
            <a:r>
              <a:rPr lang="pl-PL" sz="2400" dirty="0"/>
              <a:t> danych w następujący sposób: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B75EC15-1F41-43F9-9C2D-36CC6598D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448294"/>
            <a:ext cx="6686362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9072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712968" cy="503237"/>
          </a:xfrm>
        </p:spPr>
        <p:txBody>
          <a:bodyPr/>
          <a:lstStyle/>
          <a:p>
            <a:r>
              <a:rPr lang="pl-PL" sz="2500" dirty="0"/>
              <a:t>JSON</a:t>
            </a:r>
            <a:endParaRPr lang="pl-PL" sz="2500" b="1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BEB5A36-3BA9-7908-C58B-5EE6756B2FA6}"/>
              </a:ext>
            </a:extLst>
          </p:cNvPr>
          <p:cNvSpPr txBox="1"/>
          <p:nvPr/>
        </p:nvSpPr>
        <p:spPr>
          <a:xfrm>
            <a:off x="539552" y="1556792"/>
            <a:ext cx="338437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2400" b="1" dirty="0">
                <a:solidFill>
                  <a:srgbClr val="FF0000"/>
                </a:solidFill>
              </a:rPr>
              <a:t>JSON</a:t>
            </a:r>
            <a:r>
              <a:rPr lang="pl-PL" sz="2400" dirty="0"/>
              <a:t> oznacza „</a:t>
            </a:r>
            <a:r>
              <a:rPr lang="pl-PL" sz="2400" dirty="0" err="1"/>
              <a:t>Javascript</a:t>
            </a:r>
            <a:r>
              <a:rPr lang="pl-PL" sz="2400" dirty="0"/>
              <a:t> Object </a:t>
            </a:r>
            <a:r>
              <a:rPr lang="pl-PL" sz="2400" dirty="0" err="1"/>
              <a:t>Notation</a:t>
            </a:r>
            <a:r>
              <a:rPr lang="pl-PL" sz="2400" dirty="0"/>
              <a:t>” i został wynaleziony w 2001 roku jako alternatywa dla XML, ponieważ może przekazywać dane hierarchiczne, będąc jednocześnie mniejszym niż XML. JSON wygląda tak: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222DDC9-18A4-EE4E-7A84-4E4F71EC5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741225"/>
            <a:ext cx="3295794" cy="319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4202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712968" cy="503237"/>
          </a:xfrm>
        </p:spPr>
        <p:txBody>
          <a:bodyPr/>
          <a:lstStyle/>
          <a:p>
            <a:r>
              <a:rPr lang="pl-PL" sz="2500" dirty="0"/>
              <a:t>HTTP </a:t>
            </a:r>
            <a:r>
              <a:rPr lang="pl-PL" sz="2500" dirty="0" err="1"/>
              <a:t>Request</a:t>
            </a:r>
            <a:r>
              <a:rPr lang="pl-PL" sz="2500" dirty="0"/>
              <a:t>/</a:t>
            </a:r>
            <a:r>
              <a:rPr lang="pl-PL" sz="2500" dirty="0" err="1"/>
              <a:t>Response</a:t>
            </a:r>
            <a:endParaRPr lang="pl-PL" sz="2500" b="1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BEB5A36-3BA9-7908-C58B-5EE6756B2FA6}"/>
              </a:ext>
            </a:extLst>
          </p:cNvPr>
          <p:cNvSpPr txBox="1"/>
          <p:nvPr/>
        </p:nvSpPr>
        <p:spPr>
          <a:xfrm>
            <a:off x="226687" y="1556791"/>
            <a:ext cx="413418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2400" b="1" dirty="0">
                <a:solidFill>
                  <a:srgbClr val="FF0000"/>
                </a:solidFill>
              </a:rPr>
              <a:t>HTTP</a:t>
            </a:r>
            <a:r>
              <a:rPr lang="pl-PL" sz="2400" dirty="0"/>
              <a:t> (ang. </a:t>
            </a:r>
            <a:r>
              <a:rPr lang="pl-PL" sz="2400" dirty="0" err="1"/>
              <a:t>Hypertext</a:t>
            </a:r>
            <a:r>
              <a:rPr lang="pl-PL" sz="2400" dirty="0"/>
              <a:t> Transfer </a:t>
            </a:r>
            <a:r>
              <a:rPr lang="pl-PL" sz="2400" dirty="0" err="1"/>
              <a:t>Protocol</a:t>
            </a:r>
            <a:r>
              <a:rPr lang="pl-PL" sz="2400" dirty="0"/>
              <a:t>) – protokół przesyłania dokumentów hipertekstowych. Za pomocą protokołu HTTP przesyła się żądania udostępnienia dokumentów WWW i informacje o kliknięciu odnośnika oraz informacje z formularzy.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49BB625-B0A1-1530-EC5B-AE18EBFA9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445" y="1556791"/>
            <a:ext cx="4134182" cy="291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3904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712968" cy="503237"/>
          </a:xfrm>
        </p:spPr>
        <p:txBody>
          <a:bodyPr/>
          <a:lstStyle/>
          <a:p>
            <a:r>
              <a:rPr lang="pl-PL" sz="2500" dirty="0"/>
              <a:t>WWW</a:t>
            </a:r>
            <a:endParaRPr lang="pl-PL" sz="2500" b="1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BEB5A36-3BA9-7908-C58B-5EE6756B2FA6}"/>
              </a:ext>
            </a:extLst>
          </p:cNvPr>
          <p:cNvSpPr txBox="1"/>
          <p:nvPr/>
        </p:nvSpPr>
        <p:spPr>
          <a:xfrm>
            <a:off x="312136" y="1412775"/>
            <a:ext cx="86657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2400" dirty="0"/>
              <a:t>Definicja </a:t>
            </a:r>
            <a:r>
              <a:rPr lang="pl-PL" sz="2400" b="1" dirty="0">
                <a:solidFill>
                  <a:srgbClr val="FF0000"/>
                </a:solidFill>
              </a:rPr>
              <a:t>strony internetowej (www) </a:t>
            </a:r>
            <a:r>
              <a:rPr lang="pl-PL" sz="2400" dirty="0"/>
              <a:t>jest prosta i bardzo obszerna – jest to dowolna treść udostępniona w </a:t>
            </a:r>
            <a:r>
              <a:rPr lang="pl-PL" sz="2400" dirty="0" err="1"/>
              <a:t>internecie</a:t>
            </a:r>
            <a:r>
              <a:rPr lang="pl-PL" sz="2400" dirty="0"/>
              <a:t> przez serwer www. Strony najczęściej tworzone są w języku </a:t>
            </a:r>
            <a:r>
              <a:rPr lang="pl-PL" sz="2400" dirty="0" err="1"/>
              <a:t>html</a:t>
            </a:r>
            <a:r>
              <a:rPr lang="pl-PL" sz="2400" dirty="0"/>
              <a:t> (ang. </a:t>
            </a:r>
            <a:r>
              <a:rPr lang="pl-PL" sz="2400" dirty="0" err="1"/>
              <a:t>Hypertext</a:t>
            </a:r>
            <a:r>
              <a:rPr lang="pl-PL" sz="2400" dirty="0"/>
              <a:t> </a:t>
            </a:r>
            <a:r>
              <a:rPr lang="pl-PL" sz="2400" dirty="0" err="1"/>
              <a:t>Markup</a:t>
            </a:r>
            <a:r>
              <a:rPr lang="pl-PL" sz="2400" dirty="0"/>
              <a:t> Language), który umożliwia wyświetlanie dokumentów przy pomocy przeglądarki internetowej.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80BAC9E-ED4E-187D-CF4C-8E47451A5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93" y="3741618"/>
            <a:ext cx="7947821" cy="250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0713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712968" cy="503237"/>
          </a:xfrm>
        </p:spPr>
        <p:txBody>
          <a:bodyPr/>
          <a:lstStyle/>
          <a:p>
            <a:r>
              <a:rPr lang="pl-PL" sz="2500" dirty="0"/>
              <a:t>Czym się zajmiemy na zajęciach?</a:t>
            </a:r>
            <a:endParaRPr lang="pl-PL" sz="2500" b="1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F0E8ADF-49A6-986B-C28A-D259F5559917}"/>
              </a:ext>
            </a:extLst>
          </p:cNvPr>
          <p:cNvSpPr txBox="1"/>
          <p:nvPr/>
        </p:nvSpPr>
        <p:spPr>
          <a:xfrm>
            <a:off x="539552" y="1628800"/>
            <a:ext cx="792088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l-PL" sz="3400" dirty="0"/>
              <a:t>Dokumenty XML, JSON, YAML – ogólna budowa i charakterystyka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3400" dirty="0"/>
              <a:t>Technologie dodatkowe skojarzone z plikami XML, JSON i YAML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3400" dirty="0"/>
              <a:t>Języki programowania Java, JavaScript i Python w przetwarzaniu danych </a:t>
            </a:r>
            <a:r>
              <a:rPr lang="pl-PL" sz="3400" dirty="0" err="1"/>
              <a:t>semistrukturalnych</a:t>
            </a:r>
            <a:r>
              <a:rPr lang="pl-PL" sz="3400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3400" dirty="0" err="1"/>
              <a:t>Semistrukturalne</a:t>
            </a:r>
            <a:r>
              <a:rPr lang="pl-PL" sz="3400" dirty="0"/>
              <a:t> bazy danych.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pl-PL" sz="3400" dirty="0"/>
          </a:p>
        </p:txBody>
      </p:sp>
    </p:spTree>
    <p:extLst>
      <p:ext uri="{BB962C8B-B14F-4D97-AF65-F5344CB8AC3E}">
        <p14:creationId xmlns:p14="http://schemas.microsoft.com/office/powerpoint/2010/main" val="385297577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6" name="Symbol zastępczy zawartości 2"/>
          <p:cNvSpPr>
            <a:spLocks noGrp="1"/>
          </p:cNvSpPr>
          <p:nvPr>
            <p:ph idx="1"/>
          </p:nvPr>
        </p:nvSpPr>
        <p:spPr>
          <a:xfrm>
            <a:off x="395536" y="2564904"/>
            <a:ext cx="8229600" cy="1070519"/>
          </a:xfrm>
        </p:spPr>
        <p:txBody>
          <a:bodyPr>
            <a:noAutofit/>
          </a:bodyPr>
          <a:lstStyle/>
          <a:p>
            <a:pPr algn="ctr">
              <a:lnSpc>
                <a:spcPct val="80000"/>
              </a:lnSpc>
              <a:buNone/>
            </a:pPr>
            <a:r>
              <a:rPr lang="pl-PL" sz="4500" b="1" dirty="0">
                <a:cs typeface="Courier New" pitchFamily="49" charset="0"/>
              </a:rPr>
              <a:t>Dziękuję za uwagę</a:t>
            </a:r>
            <a:endParaRPr lang="en-US" sz="4500" b="1" dirty="0"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496944" cy="503237"/>
          </a:xfrm>
        </p:spPr>
        <p:txBody>
          <a:bodyPr/>
          <a:lstStyle/>
          <a:p>
            <a:r>
              <a:rPr lang="pl-PL" dirty="0"/>
              <a:t>Informacje ogólne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36504"/>
          </a:xfrm>
        </p:spPr>
        <p:txBody>
          <a:bodyPr>
            <a:normAutofit lnSpcReduction="10000"/>
          </a:bodyPr>
          <a:lstStyle/>
          <a:p>
            <a:pPr marL="446088" indent="0">
              <a:lnSpc>
                <a:spcPct val="90000"/>
              </a:lnSpc>
              <a:buFont typeface="Wingdings" pitchFamily="2" charset="2"/>
              <a:buChar char="Ø"/>
            </a:pPr>
            <a:r>
              <a:rPr lang="pl-PL" sz="2400" dirty="0"/>
              <a:t>  Wykład 16h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pl-PL" sz="2400" dirty="0"/>
              <a:t> Laboratorium 16h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pl-PL" sz="2400" dirty="0"/>
              <a:t> Zaliczenie wykładu – </a:t>
            </a:r>
            <a:r>
              <a:rPr lang="pl-PL" sz="2400" b="1" dirty="0">
                <a:solidFill>
                  <a:srgbClr val="FF0000"/>
                </a:solidFill>
              </a:rPr>
              <a:t>test końcowy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pl-PL" sz="2400" dirty="0"/>
              <a:t> Zaliczenie ćwiczeń – </a:t>
            </a:r>
            <a:r>
              <a:rPr lang="pl-PL" sz="2400" b="1" dirty="0">
                <a:solidFill>
                  <a:srgbClr val="FF0000"/>
                </a:solidFill>
              </a:rPr>
              <a:t>kilka mniejszych projektów (ok. 6)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pl-PL" sz="2400" dirty="0"/>
              <a:t> e-mail: </a:t>
            </a:r>
            <a:r>
              <a:rPr lang="pl-PL" sz="2400" b="1" u="sng" dirty="0"/>
              <a:t>robert.kowalczyk@wmii.uni.lodz.pl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pl-PL" sz="2400" dirty="0"/>
              <a:t> strona: </a:t>
            </a:r>
            <a:r>
              <a:rPr lang="pl-PL" sz="2400" b="1" u="sng" dirty="0">
                <a:hlinkClick r:id="rId2"/>
              </a:rPr>
              <a:t>www.math.uni.lodz.pl/~kowalcr</a:t>
            </a:r>
            <a:endParaRPr lang="pl-PL" sz="2400" b="1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pl-PL" sz="2400" b="1" dirty="0"/>
              <a:t>Materiały na MS </a:t>
            </a:r>
            <a:r>
              <a:rPr lang="pl-PL" sz="2400" b="1" dirty="0" err="1"/>
              <a:t>Teams</a:t>
            </a:r>
            <a:endParaRPr lang="pl-PL" sz="2400" b="1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są dane, a czym informacja?</a:t>
            </a:r>
            <a:endParaRPr lang="pl-PL" b="1" dirty="0"/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>
          <a:xfrm>
            <a:off x="467544" y="3356992"/>
            <a:ext cx="8229600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l-PL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6" name="Symbol zastępczy zawartości 2"/>
          <p:cNvSpPr>
            <a:spLocks noGrp="1"/>
          </p:cNvSpPr>
          <p:nvPr>
            <p:ph idx="1"/>
          </p:nvPr>
        </p:nvSpPr>
        <p:spPr>
          <a:xfrm>
            <a:off x="251520" y="1244346"/>
            <a:ext cx="4824536" cy="513698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l-PL" sz="2100" b="1" u="sng" dirty="0">
                <a:solidFill>
                  <a:srgbClr val="FF0000"/>
                </a:solidFill>
              </a:rPr>
              <a:t>Dane</a:t>
            </a:r>
            <a:r>
              <a:rPr lang="pl-PL" sz="2100" dirty="0"/>
              <a:t> to pojedyncze fakty, statystyki lub informacje, często cyfrowe. W ujęciu technicznym, dane to zbiór zmiennych wartości </a:t>
            </a:r>
            <a:r>
              <a:rPr lang="pl-PL" sz="2100" u="sng" dirty="0">
                <a:solidFill>
                  <a:srgbClr val="FF0000"/>
                </a:solidFill>
              </a:rPr>
              <a:t>jakościowych</a:t>
            </a:r>
            <a:r>
              <a:rPr lang="pl-PL" sz="2100" dirty="0"/>
              <a:t> lub </a:t>
            </a:r>
            <a:r>
              <a:rPr lang="pl-PL" sz="2100" u="sng" dirty="0">
                <a:solidFill>
                  <a:srgbClr val="FF0000"/>
                </a:solidFill>
              </a:rPr>
              <a:t>ilościowych</a:t>
            </a:r>
            <a:r>
              <a:rPr lang="pl-PL" sz="2100" dirty="0"/>
              <a:t> na temat jednej lub więcej osób czy rzeczy. Dane podają nam informacje na temat rzeczy lub osób, które mogą być przesyłane bądź przetwarzane.</a:t>
            </a:r>
          </a:p>
          <a:p>
            <a:pPr marL="0" indent="0">
              <a:lnSpc>
                <a:spcPct val="90000"/>
              </a:lnSpc>
              <a:buNone/>
            </a:pPr>
            <a:endParaRPr lang="pl-PL" sz="800" dirty="0"/>
          </a:p>
          <a:p>
            <a:pPr marL="0" indent="0">
              <a:lnSpc>
                <a:spcPct val="90000"/>
              </a:lnSpc>
              <a:buNone/>
            </a:pPr>
            <a:r>
              <a:rPr lang="pl-PL" sz="2100" b="1" u="sng" dirty="0">
                <a:solidFill>
                  <a:srgbClr val="FF0000"/>
                </a:solidFill>
              </a:rPr>
              <a:t>Informacja</a:t>
            </a:r>
            <a:r>
              <a:rPr lang="pl-PL" sz="2100" dirty="0"/>
              <a:t> to </a:t>
            </a:r>
            <a:r>
              <a:rPr lang="pl-PL" sz="2100" u="sng" dirty="0">
                <a:solidFill>
                  <a:srgbClr val="FF0000"/>
                </a:solidFill>
              </a:rPr>
              <a:t>dane</a:t>
            </a:r>
            <a:r>
              <a:rPr lang="pl-PL" sz="2100" dirty="0"/>
              <a:t> umieszczone w znaczącym kontekście. Informacja ma charakter subiektywny. Informacja musi być zawsze rozpatrywana w kontekście jej odbiorcy. Te same dane mogą być różnie interpretowane przez odbiorcę w zależności od posiadanej wiedzy.</a:t>
            </a:r>
          </a:p>
        </p:txBody>
      </p:sp>
      <p:sp>
        <p:nvSpPr>
          <p:cNvPr id="7" name="Prostokąt 6"/>
          <p:cNvSpPr/>
          <p:nvPr/>
        </p:nvSpPr>
        <p:spPr>
          <a:xfrm>
            <a:off x="7637533" y="6537348"/>
            <a:ext cx="1241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000" b="1" dirty="0" err="1"/>
              <a:t>www.wikipedia.pl</a:t>
            </a:r>
            <a:endParaRPr lang="pl-PL" sz="1000" b="1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32506D1-1278-4295-BC59-7140D7720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598" y="2564905"/>
            <a:ext cx="3870651" cy="201622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712968" cy="503237"/>
          </a:xfrm>
        </p:spPr>
        <p:txBody>
          <a:bodyPr/>
          <a:lstStyle/>
          <a:p>
            <a:r>
              <a:rPr lang="pl-PL" sz="2500" dirty="0"/>
              <a:t>Różne postaci danych</a:t>
            </a:r>
            <a:endParaRPr lang="pl-PL" sz="2500" b="1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2637AE9-82C0-45DB-AFC9-02D0BCD18BB7}"/>
              </a:ext>
            </a:extLst>
          </p:cNvPr>
          <p:cNvSpPr txBox="1"/>
          <p:nvPr/>
        </p:nvSpPr>
        <p:spPr>
          <a:xfrm>
            <a:off x="264961" y="1988840"/>
            <a:ext cx="8496944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400" dirty="0"/>
              <a:t>Wyróżniamy trzy główne postacie danych: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pl-PL" sz="3400" dirty="0"/>
              <a:t>dane </a:t>
            </a:r>
            <a:r>
              <a:rPr lang="pl-PL" sz="3400" b="1" dirty="0">
                <a:solidFill>
                  <a:srgbClr val="FF0000"/>
                </a:solidFill>
              </a:rPr>
              <a:t>ustrukturyzowane</a:t>
            </a:r>
            <a:r>
              <a:rPr lang="pl-PL" sz="3400" dirty="0"/>
              <a:t>,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pl-PL" sz="3400" dirty="0"/>
              <a:t>dane </a:t>
            </a:r>
            <a:r>
              <a:rPr lang="pl-PL" sz="3400" b="1" dirty="0">
                <a:solidFill>
                  <a:srgbClr val="FF0000"/>
                </a:solidFill>
              </a:rPr>
              <a:t>częściowo</a:t>
            </a:r>
            <a:r>
              <a:rPr lang="pl-PL" sz="3400" dirty="0"/>
              <a:t>,</a:t>
            </a:r>
            <a:r>
              <a:rPr lang="pl-PL" sz="3400" b="1" dirty="0">
                <a:solidFill>
                  <a:srgbClr val="FF0000"/>
                </a:solidFill>
              </a:rPr>
              <a:t> ustrukturyzowane</a:t>
            </a:r>
            <a:r>
              <a:rPr lang="pl-PL" sz="3400" dirty="0"/>
              <a:t>,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pl-PL" sz="3400" dirty="0"/>
              <a:t>dane </a:t>
            </a:r>
            <a:r>
              <a:rPr lang="pl-PL" sz="3400" b="1" dirty="0">
                <a:solidFill>
                  <a:srgbClr val="FF0000"/>
                </a:solidFill>
              </a:rPr>
              <a:t>nieustrukturyzowane</a:t>
            </a:r>
            <a:r>
              <a:rPr lang="pl-PL" sz="3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399889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są dane ustrukturyzowane?</a:t>
            </a:r>
            <a:endParaRPr lang="pl-PL" b="1" dirty="0"/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>
          <a:xfrm>
            <a:off x="467544" y="3356992"/>
            <a:ext cx="8229600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l-PL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6" name="Symbol zastępczy zawartości 2"/>
          <p:cNvSpPr>
            <a:spLocks noGrp="1"/>
          </p:cNvSpPr>
          <p:nvPr>
            <p:ph idx="1"/>
          </p:nvPr>
        </p:nvSpPr>
        <p:spPr>
          <a:xfrm>
            <a:off x="251520" y="1268760"/>
            <a:ext cx="8352928" cy="4968552"/>
          </a:xfrm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pl-PL" sz="2500" b="1" dirty="0">
                <a:solidFill>
                  <a:srgbClr val="FF0000"/>
                </a:solidFill>
              </a:rPr>
              <a:t>Dane ustrukturyzowane</a:t>
            </a:r>
            <a:r>
              <a:rPr lang="pl-PL" sz="2500" dirty="0"/>
              <a:t> (z ang. </a:t>
            </a:r>
            <a:r>
              <a:rPr lang="pl-PL" sz="2500" dirty="0" err="1">
                <a:solidFill>
                  <a:srgbClr val="FF0000"/>
                </a:solidFill>
              </a:rPr>
              <a:t>structured</a:t>
            </a:r>
            <a:r>
              <a:rPr lang="pl-PL" sz="2500" dirty="0">
                <a:solidFill>
                  <a:srgbClr val="FF0000"/>
                </a:solidFill>
              </a:rPr>
              <a:t> data</a:t>
            </a:r>
            <a:r>
              <a:rPr lang="pl-PL" sz="2500" dirty="0"/>
              <a:t>) to rodzaj danych, który jest najczęściej przechowywany w formie </a:t>
            </a:r>
            <a:r>
              <a:rPr lang="pl-PL" sz="2500" u="sng" dirty="0">
                <a:solidFill>
                  <a:srgbClr val="FF0000"/>
                </a:solidFill>
              </a:rPr>
              <a:t>tabelarycznej</a:t>
            </a:r>
            <a:r>
              <a:rPr lang="pl-PL" sz="2500" dirty="0"/>
              <a:t> i zarządzany w systemie relacyjnej bazy danych (RDBMS).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pl-PL" sz="2500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pl-PL" sz="2500" dirty="0"/>
              <a:t>Tabele składają się z </a:t>
            </a:r>
            <a:r>
              <a:rPr lang="pl-PL" sz="2500" u="sng" dirty="0">
                <a:solidFill>
                  <a:srgbClr val="FF0000"/>
                </a:solidFill>
              </a:rPr>
              <a:t>rekordów</a:t>
            </a:r>
            <a:r>
              <a:rPr lang="pl-PL" sz="2500" dirty="0"/>
              <a:t> i </a:t>
            </a:r>
            <a:r>
              <a:rPr lang="pl-PL" sz="2500" u="sng" dirty="0">
                <a:solidFill>
                  <a:srgbClr val="FF0000"/>
                </a:solidFill>
              </a:rPr>
              <a:t>pól</a:t>
            </a:r>
            <a:r>
              <a:rPr lang="pl-PL" sz="2500" dirty="0"/>
              <a:t>. </a:t>
            </a:r>
            <a:r>
              <a:rPr lang="pl-PL" sz="2500" u="sng" dirty="0">
                <a:solidFill>
                  <a:srgbClr val="FF0000"/>
                </a:solidFill>
              </a:rPr>
              <a:t>Pola</a:t>
            </a:r>
            <a:r>
              <a:rPr lang="pl-PL" sz="2500" dirty="0"/>
              <a:t> zawierają dane o predefiniowanym formacie, a rekordy to  zestawy pól tabeli. Niektóre pola mogą mieć ścisły format, na przykład numery telefonów lub adresy, podczas gdy inne pola mogą zawierać ciągi tekstowe o zmiennej długości, takie jak nazwiska lub opisy.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pl-PL" sz="2500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pl-PL" sz="2500" dirty="0"/>
              <a:t>Przykładem takich danych jest </a:t>
            </a:r>
            <a:r>
              <a:rPr lang="pl-PL" sz="2500" u="sng" dirty="0">
                <a:solidFill>
                  <a:srgbClr val="FF0000"/>
                </a:solidFill>
              </a:rPr>
              <a:t>tabela w bazie relacyjnej</a:t>
            </a:r>
            <a:r>
              <a:rPr lang="pl-PL" sz="2500" dirty="0"/>
              <a:t>.</a:t>
            </a:r>
          </a:p>
        </p:txBody>
      </p:sp>
      <p:sp>
        <p:nvSpPr>
          <p:cNvPr id="7" name="Prostokąt 6"/>
          <p:cNvSpPr/>
          <p:nvPr/>
        </p:nvSpPr>
        <p:spPr>
          <a:xfrm>
            <a:off x="7637533" y="6537348"/>
            <a:ext cx="1241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000" b="1" dirty="0" err="1"/>
              <a:t>www.wikipedia.pl</a:t>
            </a:r>
            <a:endParaRPr lang="pl-PL" sz="1000" b="1" dirty="0"/>
          </a:p>
        </p:txBody>
      </p:sp>
    </p:spTree>
    <p:extLst>
      <p:ext uri="{BB962C8B-B14F-4D97-AF65-F5344CB8AC3E}">
        <p14:creationId xmlns:p14="http://schemas.microsoft.com/office/powerpoint/2010/main" val="220937169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712968" cy="503237"/>
          </a:xfrm>
        </p:spPr>
        <p:txBody>
          <a:bodyPr/>
          <a:lstStyle/>
          <a:p>
            <a:r>
              <a:rPr lang="pl-PL" dirty="0"/>
              <a:t>Czym są dane częściowo ustrukturyzowane?</a:t>
            </a:r>
            <a:endParaRPr lang="pl-PL" b="1" dirty="0"/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>
          <a:xfrm>
            <a:off x="467544" y="3356992"/>
            <a:ext cx="8229600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l-PL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6" name="Symbol zastępczy zawartości 2"/>
          <p:cNvSpPr>
            <a:spLocks noGrp="1"/>
          </p:cNvSpPr>
          <p:nvPr>
            <p:ph idx="1"/>
          </p:nvPr>
        </p:nvSpPr>
        <p:spPr>
          <a:xfrm>
            <a:off x="251520" y="1628800"/>
            <a:ext cx="8352928" cy="4104456"/>
          </a:xfrm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pl-PL" sz="2800" dirty="0"/>
              <a:t>Dane </a:t>
            </a:r>
            <a:r>
              <a:rPr lang="pl-PL" sz="2800" b="1" dirty="0">
                <a:solidFill>
                  <a:srgbClr val="FF0000"/>
                </a:solidFill>
              </a:rPr>
              <a:t>częściowo ustrukturyzowane </a:t>
            </a:r>
            <a:r>
              <a:rPr lang="pl-PL" sz="2800" dirty="0"/>
              <a:t>(z ang. </a:t>
            </a:r>
            <a:r>
              <a:rPr lang="pl-PL" sz="2800" dirty="0" err="1">
                <a:solidFill>
                  <a:srgbClr val="FF0000"/>
                </a:solidFill>
              </a:rPr>
              <a:t>semistructured</a:t>
            </a:r>
            <a:r>
              <a:rPr lang="pl-PL" sz="2800" dirty="0">
                <a:solidFill>
                  <a:srgbClr val="FF0000"/>
                </a:solidFill>
              </a:rPr>
              <a:t> data</a:t>
            </a:r>
            <a:r>
              <a:rPr lang="pl-PL" sz="2800" dirty="0"/>
              <a:t>) to rodzaj danych, które nie mają struktury tabelarycznej związanej z relacyjnymi bazami danych lub innymi formami tabel danych, ale zawierają </a:t>
            </a:r>
            <a:r>
              <a:rPr lang="pl-PL" sz="2800" u="sng" dirty="0">
                <a:solidFill>
                  <a:srgbClr val="FF0000"/>
                </a:solidFill>
              </a:rPr>
              <a:t>znaczniki</a:t>
            </a:r>
            <a:r>
              <a:rPr lang="pl-PL" sz="2800" dirty="0"/>
              <a:t> i </a:t>
            </a:r>
            <a:r>
              <a:rPr lang="pl-PL" sz="2800" u="sng" dirty="0">
                <a:solidFill>
                  <a:srgbClr val="FF0000"/>
                </a:solidFill>
              </a:rPr>
              <a:t>metadane</a:t>
            </a:r>
            <a:r>
              <a:rPr lang="pl-PL" sz="2800" dirty="0"/>
              <a:t> w celu oddzielenia elementów semantycznych od danych.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pl-PL" sz="800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pl-PL" sz="2800" dirty="0"/>
              <a:t>Przykładem takich danych jest </a:t>
            </a:r>
            <a:r>
              <a:rPr lang="pl-PL" sz="2800" u="sng" dirty="0">
                <a:solidFill>
                  <a:srgbClr val="FF0000"/>
                </a:solidFill>
              </a:rPr>
              <a:t>plik XML</a:t>
            </a:r>
            <a:r>
              <a:rPr lang="pl-PL" sz="2800" dirty="0"/>
              <a:t>.</a:t>
            </a:r>
          </a:p>
        </p:txBody>
      </p:sp>
      <p:sp>
        <p:nvSpPr>
          <p:cNvPr id="7" name="Prostokąt 6"/>
          <p:cNvSpPr/>
          <p:nvPr/>
        </p:nvSpPr>
        <p:spPr>
          <a:xfrm>
            <a:off x="7637533" y="6537348"/>
            <a:ext cx="1241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000" b="1" dirty="0" err="1"/>
              <a:t>www.wikipedia.pl</a:t>
            </a:r>
            <a:endParaRPr lang="pl-PL" sz="1000" b="1" dirty="0"/>
          </a:p>
        </p:txBody>
      </p:sp>
    </p:spTree>
    <p:extLst>
      <p:ext uri="{BB962C8B-B14F-4D97-AF65-F5344CB8AC3E}">
        <p14:creationId xmlns:p14="http://schemas.microsoft.com/office/powerpoint/2010/main" val="300113206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są dane nieustrukturyzowane?</a:t>
            </a:r>
            <a:endParaRPr lang="pl-PL" b="1" dirty="0"/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>
          <a:xfrm>
            <a:off x="467544" y="3356992"/>
            <a:ext cx="8229600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l-PL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6" name="Symbol zastępczy zawartości 2"/>
          <p:cNvSpPr>
            <a:spLocks noGrp="1"/>
          </p:cNvSpPr>
          <p:nvPr>
            <p:ph idx="1"/>
          </p:nvPr>
        </p:nvSpPr>
        <p:spPr>
          <a:xfrm>
            <a:off x="251520" y="1628800"/>
            <a:ext cx="8352928" cy="2952328"/>
          </a:xfrm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pl-PL" sz="2800" b="1" dirty="0">
                <a:solidFill>
                  <a:srgbClr val="FF0000"/>
                </a:solidFill>
              </a:rPr>
              <a:t>Dane nieustrukturyzowane </a:t>
            </a:r>
            <a:r>
              <a:rPr lang="pl-PL" sz="2800" dirty="0"/>
              <a:t>(z ang. </a:t>
            </a:r>
            <a:r>
              <a:rPr lang="pl-PL" sz="2800" dirty="0" err="1">
                <a:solidFill>
                  <a:srgbClr val="FF0000"/>
                </a:solidFill>
              </a:rPr>
              <a:t>unstructured</a:t>
            </a:r>
            <a:r>
              <a:rPr lang="pl-PL" sz="2800" dirty="0">
                <a:solidFill>
                  <a:srgbClr val="FF0000"/>
                </a:solidFill>
              </a:rPr>
              <a:t> data</a:t>
            </a:r>
            <a:r>
              <a:rPr lang="pl-PL" sz="2800" dirty="0"/>
              <a:t>) to rodzaj danych, które nie mają żadnej z góry określonej struktury i występują w całej różnorodności form.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pl-PL" sz="800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pl-PL" sz="2800" dirty="0"/>
              <a:t>Przykładem danych nieustrukturyzowanych są:  </a:t>
            </a:r>
            <a:r>
              <a:rPr lang="pl-PL" sz="2800" u="sng" dirty="0">
                <a:solidFill>
                  <a:srgbClr val="FF0000"/>
                </a:solidFill>
              </a:rPr>
              <a:t>obrazy</a:t>
            </a:r>
            <a:r>
              <a:rPr lang="pl-PL" sz="2800" dirty="0"/>
              <a:t> i </a:t>
            </a:r>
            <a:r>
              <a:rPr lang="pl-PL" sz="2800" u="sng" dirty="0">
                <a:solidFill>
                  <a:srgbClr val="FF0000"/>
                </a:solidFill>
              </a:rPr>
              <a:t>pliki tekstowe</a:t>
            </a:r>
            <a:r>
              <a:rPr lang="pl-PL" sz="2800" dirty="0"/>
              <a:t>, takie jak dokumenty PDF, pliki wideo i audio, itp.</a:t>
            </a:r>
          </a:p>
        </p:txBody>
      </p:sp>
      <p:sp>
        <p:nvSpPr>
          <p:cNvPr id="7" name="Prostokąt 6"/>
          <p:cNvSpPr/>
          <p:nvPr/>
        </p:nvSpPr>
        <p:spPr>
          <a:xfrm>
            <a:off x="7637533" y="6537348"/>
            <a:ext cx="1241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000" b="1" dirty="0" err="1"/>
              <a:t>www.wikipedia.pl</a:t>
            </a:r>
            <a:endParaRPr lang="pl-PL" sz="1000" b="1" dirty="0"/>
          </a:p>
        </p:txBody>
      </p:sp>
    </p:spTree>
    <p:extLst>
      <p:ext uri="{BB962C8B-B14F-4D97-AF65-F5344CB8AC3E}">
        <p14:creationId xmlns:p14="http://schemas.microsoft.com/office/powerpoint/2010/main" val="86810838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712968" cy="503237"/>
          </a:xfrm>
        </p:spPr>
        <p:txBody>
          <a:bodyPr/>
          <a:lstStyle/>
          <a:p>
            <a:r>
              <a:rPr lang="pl-PL" sz="2500" dirty="0" err="1"/>
              <a:t>Unstructured</a:t>
            </a:r>
            <a:r>
              <a:rPr lang="pl-PL" sz="2500" dirty="0"/>
              <a:t> vs. </a:t>
            </a:r>
            <a:r>
              <a:rPr lang="pl-PL" sz="2500" dirty="0" err="1"/>
              <a:t>Semi-Structured</a:t>
            </a:r>
            <a:r>
              <a:rPr lang="pl-PL" sz="2500" dirty="0"/>
              <a:t> vs. </a:t>
            </a:r>
            <a:r>
              <a:rPr lang="pl-PL" sz="2500" dirty="0" err="1"/>
              <a:t>Structured</a:t>
            </a:r>
            <a:endParaRPr lang="pl-PL" sz="2500" b="1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39C865F-88C8-46DA-A56B-4384E7DC9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77" y="1916832"/>
            <a:ext cx="8184244" cy="31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335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712968" cy="503237"/>
          </a:xfrm>
        </p:spPr>
        <p:txBody>
          <a:bodyPr/>
          <a:lstStyle/>
          <a:p>
            <a:r>
              <a:rPr lang="pl-PL" sz="2500" dirty="0" err="1"/>
              <a:t>Structured</a:t>
            </a:r>
            <a:r>
              <a:rPr lang="pl-PL" sz="2500" dirty="0"/>
              <a:t> vs. </a:t>
            </a:r>
            <a:r>
              <a:rPr lang="pl-PL" sz="2500" dirty="0" err="1"/>
              <a:t>Semi-Structured</a:t>
            </a:r>
            <a:r>
              <a:rPr lang="pl-PL" sz="2500" dirty="0"/>
              <a:t> vs. </a:t>
            </a:r>
            <a:r>
              <a:rPr lang="pl-PL" sz="2500" dirty="0" err="1"/>
              <a:t>Unstructured</a:t>
            </a:r>
            <a:endParaRPr lang="pl-PL" sz="2500" b="1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239ECC2-B917-F04D-8040-B4B1443DE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55" y="2132857"/>
            <a:ext cx="8390490" cy="25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9846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ojekt niestandardowy">
  <a:themeElements>
    <a:clrScheme name="Projekt niestandardow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ojekt niestandardowy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pl-PL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pl-PL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jekt niestandardow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niestandardow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niestandardow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niestandardow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niestandardow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niestandardow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niestandardow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niestandardow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niestandardow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niestandardow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niestandardow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niestandardow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4F99217F9B9B744BEBDD04C2F5571E7" ma:contentTypeVersion="2" ma:contentTypeDescription="Utwórz nowy dokument." ma:contentTypeScope="" ma:versionID="ec6821d5d03a14239c3bd5f16085e7ec">
  <xsd:schema xmlns:xsd="http://www.w3.org/2001/XMLSchema" xmlns:xs="http://www.w3.org/2001/XMLSchema" xmlns:p="http://schemas.microsoft.com/office/2006/metadata/properties" xmlns:ns2="61a3a698-a660-4f02-a40a-79f08508299e" targetNamespace="http://schemas.microsoft.com/office/2006/metadata/properties" ma:root="true" ma:fieldsID="37f51f589d64a19cdb8d586b4a5418ca" ns2:_="">
    <xsd:import namespace="61a3a698-a660-4f02-a40a-79f0850829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a3a698-a660-4f02-a40a-79f0850829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BD1334-1018-4531-8CAD-71F217491249}"/>
</file>

<file path=customXml/itemProps2.xml><?xml version="1.0" encoding="utf-8"?>
<ds:datastoreItem xmlns:ds="http://schemas.openxmlformats.org/officeDocument/2006/customXml" ds:itemID="{EC7871DA-9E9E-45FD-83D0-C78C80D6E221}"/>
</file>

<file path=customXml/itemProps3.xml><?xml version="1.0" encoding="utf-8"?>
<ds:datastoreItem xmlns:ds="http://schemas.openxmlformats.org/officeDocument/2006/customXml" ds:itemID="{471493E9-4DCE-416E-9A78-7A42C528472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3917</TotalTime>
  <Words>716</Words>
  <Application>Microsoft Office PowerPoint</Application>
  <PresentationFormat>Pokaz na ekranie (4:3)</PresentationFormat>
  <Paragraphs>67</Paragraphs>
  <Slides>18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4" baseType="lpstr">
      <vt:lpstr>Arial</vt:lpstr>
      <vt:lpstr>Calibri</vt:lpstr>
      <vt:lpstr>Tahoma</vt:lpstr>
      <vt:lpstr>Verdana</vt:lpstr>
      <vt:lpstr>Wingdings</vt:lpstr>
      <vt:lpstr>Projekt niestandardowy</vt:lpstr>
      <vt:lpstr>Prezentacja programu PowerPoint</vt:lpstr>
      <vt:lpstr>Informacje ogólne</vt:lpstr>
      <vt:lpstr>Czym są dane, a czym informacja?</vt:lpstr>
      <vt:lpstr>Różne postaci danych</vt:lpstr>
      <vt:lpstr>Czym są dane ustrukturyzowane?</vt:lpstr>
      <vt:lpstr>Czym są dane częściowo ustrukturyzowane?</vt:lpstr>
      <vt:lpstr>Czym są dane nieustrukturyzowane?</vt:lpstr>
      <vt:lpstr>Unstructured vs. Semi-Structured vs. Structured</vt:lpstr>
      <vt:lpstr>Structured vs. Semi-Structured vs. Unstructured</vt:lpstr>
      <vt:lpstr>Jeszcze inny podział danych</vt:lpstr>
      <vt:lpstr>Przykłady danych semistrukturalnych</vt:lpstr>
      <vt:lpstr>EMAIL</vt:lpstr>
      <vt:lpstr>XML</vt:lpstr>
      <vt:lpstr>JSON</vt:lpstr>
      <vt:lpstr>HTTP Request/Response</vt:lpstr>
      <vt:lpstr>WWW</vt:lpstr>
      <vt:lpstr>Czym się zajmiemy na zajęciach?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Robert</dc:creator>
  <cp:lastModifiedBy>Robert Kowalczyk</cp:lastModifiedBy>
  <cp:revision>1597</cp:revision>
  <dcterms:created xsi:type="dcterms:W3CDTF">2012-03-24T20:21:21Z</dcterms:created>
  <dcterms:modified xsi:type="dcterms:W3CDTF">2023-03-04T07:36:07Z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0x01010074F99217F9B9B744BEBDD04C2F5571E7</vt:lpwstr>
  </property>
</Properties>
</file>