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57" r:id="rId5"/>
    <p:sldId id="271" r:id="rId6"/>
    <p:sldId id="270" r:id="rId7"/>
    <p:sldId id="258" r:id="rId8"/>
    <p:sldId id="259" r:id="rId9"/>
    <p:sldId id="272" r:id="rId10"/>
    <p:sldId id="260" r:id="rId11"/>
    <p:sldId id="261" r:id="rId12"/>
    <p:sldId id="275" r:id="rId13"/>
    <p:sldId id="262" r:id="rId14"/>
    <p:sldId id="273" r:id="rId15"/>
    <p:sldId id="263" r:id="rId16"/>
    <p:sldId id="265" r:id="rId17"/>
    <p:sldId id="274" r:id="rId18"/>
    <p:sldId id="266" r:id="rId19"/>
    <p:sldId id="267" r:id="rId20"/>
    <p:sldId id="264" r:id="rId21"/>
    <p:sldId id="269" r:id="rId22"/>
    <p:sldId id="268"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54F1-44AE-400E-B843-35D364D82F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09BDE6-AB1B-4EE6-908D-9C5F13AB34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0B0A96-F9F4-4C31-8BE3-B0294F4C2BB8}"/>
              </a:ext>
            </a:extLst>
          </p:cNvPr>
          <p:cNvSpPr>
            <a:spLocks noGrp="1"/>
          </p:cNvSpPr>
          <p:nvPr>
            <p:ph type="dt" sz="half" idx="10"/>
          </p:nvPr>
        </p:nvSpPr>
        <p:spPr/>
        <p:txBody>
          <a:bodyPr/>
          <a:lstStyle/>
          <a:p>
            <a:fld id="{A4326759-D03A-41CE-9408-55A90A90416E}" type="datetimeFigureOut">
              <a:rPr lang="en-US" smtClean="0"/>
              <a:t>7/24/2018</a:t>
            </a:fld>
            <a:endParaRPr lang="en-US"/>
          </a:p>
        </p:txBody>
      </p:sp>
      <p:sp>
        <p:nvSpPr>
          <p:cNvPr id="5" name="Footer Placeholder 4">
            <a:extLst>
              <a:ext uri="{FF2B5EF4-FFF2-40B4-BE49-F238E27FC236}">
                <a16:creationId xmlns:a16="http://schemas.microsoft.com/office/drawing/2014/main" id="{730EC27F-239A-439B-BAD2-E7E746EBC7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E944F7-A7A6-40CC-9C16-F94AC6845862}"/>
              </a:ext>
            </a:extLst>
          </p:cNvPr>
          <p:cNvSpPr>
            <a:spLocks noGrp="1"/>
          </p:cNvSpPr>
          <p:nvPr>
            <p:ph type="sldNum" sz="quarter" idx="12"/>
          </p:nvPr>
        </p:nvSpPr>
        <p:spPr/>
        <p:txBody>
          <a:bodyPr/>
          <a:lstStyle/>
          <a:p>
            <a:fld id="{475C8AC6-D47E-4348-866E-C5B85F2CCC33}" type="slidenum">
              <a:rPr lang="en-US" smtClean="0"/>
              <a:t>‹#›</a:t>
            </a:fld>
            <a:endParaRPr lang="en-US"/>
          </a:p>
        </p:txBody>
      </p:sp>
    </p:spTree>
    <p:extLst>
      <p:ext uri="{BB962C8B-B14F-4D97-AF65-F5344CB8AC3E}">
        <p14:creationId xmlns:p14="http://schemas.microsoft.com/office/powerpoint/2010/main" val="4026544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E8A14-9ADA-46E5-A30C-3CB517BA97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043951-41B8-4E39-A3BD-E36C0AB1F17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006C7-30A9-4A3E-A663-020F85300695}"/>
              </a:ext>
            </a:extLst>
          </p:cNvPr>
          <p:cNvSpPr>
            <a:spLocks noGrp="1"/>
          </p:cNvSpPr>
          <p:nvPr>
            <p:ph type="dt" sz="half" idx="10"/>
          </p:nvPr>
        </p:nvSpPr>
        <p:spPr/>
        <p:txBody>
          <a:bodyPr/>
          <a:lstStyle/>
          <a:p>
            <a:fld id="{A4326759-D03A-41CE-9408-55A90A90416E}" type="datetimeFigureOut">
              <a:rPr lang="en-US" smtClean="0"/>
              <a:t>7/24/2018</a:t>
            </a:fld>
            <a:endParaRPr lang="en-US"/>
          </a:p>
        </p:txBody>
      </p:sp>
      <p:sp>
        <p:nvSpPr>
          <p:cNvPr id="5" name="Footer Placeholder 4">
            <a:extLst>
              <a:ext uri="{FF2B5EF4-FFF2-40B4-BE49-F238E27FC236}">
                <a16:creationId xmlns:a16="http://schemas.microsoft.com/office/drawing/2014/main" id="{CC81356E-FD0D-4ED2-B964-F0F07AD8F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1ACA6-8247-4C83-8D33-4C543BDE05E8}"/>
              </a:ext>
            </a:extLst>
          </p:cNvPr>
          <p:cNvSpPr>
            <a:spLocks noGrp="1"/>
          </p:cNvSpPr>
          <p:nvPr>
            <p:ph type="sldNum" sz="quarter" idx="12"/>
          </p:nvPr>
        </p:nvSpPr>
        <p:spPr/>
        <p:txBody>
          <a:bodyPr/>
          <a:lstStyle/>
          <a:p>
            <a:fld id="{475C8AC6-D47E-4348-866E-C5B85F2CCC33}" type="slidenum">
              <a:rPr lang="en-US" smtClean="0"/>
              <a:t>‹#›</a:t>
            </a:fld>
            <a:endParaRPr lang="en-US"/>
          </a:p>
        </p:txBody>
      </p:sp>
    </p:spTree>
    <p:extLst>
      <p:ext uri="{BB962C8B-B14F-4D97-AF65-F5344CB8AC3E}">
        <p14:creationId xmlns:p14="http://schemas.microsoft.com/office/powerpoint/2010/main" val="1010053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379845-86F5-43AC-B147-F2E3EDAF08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1C5F08-4677-49A9-BE68-8B621612C43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5EC921-3299-402A-8A23-2AE4ACCBE2DF}"/>
              </a:ext>
            </a:extLst>
          </p:cNvPr>
          <p:cNvSpPr>
            <a:spLocks noGrp="1"/>
          </p:cNvSpPr>
          <p:nvPr>
            <p:ph type="dt" sz="half" idx="10"/>
          </p:nvPr>
        </p:nvSpPr>
        <p:spPr/>
        <p:txBody>
          <a:bodyPr/>
          <a:lstStyle/>
          <a:p>
            <a:fld id="{A4326759-D03A-41CE-9408-55A90A90416E}" type="datetimeFigureOut">
              <a:rPr lang="en-US" smtClean="0"/>
              <a:t>7/24/2018</a:t>
            </a:fld>
            <a:endParaRPr lang="en-US"/>
          </a:p>
        </p:txBody>
      </p:sp>
      <p:sp>
        <p:nvSpPr>
          <p:cNvPr id="5" name="Footer Placeholder 4">
            <a:extLst>
              <a:ext uri="{FF2B5EF4-FFF2-40B4-BE49-F238E27FC236}">
                <a16:creationId xmlns:a16="http://schemas.microsoft.com/office/drawing/2014/main" id="{48368C91-7813-46B8-B9B3-C713A836C1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E339FC-2559-43A7-A4F6-7EB200AEBFDB}"/>
              </a:ext>
            </a:extLst>
          </p:cNvPr>
          <p:cNvSpPr>
            <a:spLocks noGrp="1"/>
          </p:cNvSpPr>
          <p:nvPr>
            <p:ph type="sldNum" sz="quarter" idx="12"/>
          </p:nvPr>
        </p:nvSpPr>
        <p:spPr/>
        <p:txBody>
          <a:bodyPr/>
          <a:lstStyle/>
          <a:p>
            <a:fld id="{475C8AC6-D47E-4348-866E-C5B85F2CCC33}" type="slidenum">
              <a:rPr lang="en-US" smtClean="0"/>
              <a:t>‹#›</a:t>
            </a:fld>
            <a:endParaRPr lang="en-US"/>
          </a:p>
        </p:txBody>
      </p:sp>
    </p:spTree>
    <p:extLst>
      <p:ext uri="{BB962C8B-B14F-4D97-AF65-F5344CB8AC3E}">
        <p14:creationId xmlns:p14="http://schemas.microsoft.com/office/powerpoint/2010/main" val="521486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EDCC1-FFE3-4027-8C23-59AC45B98F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503FD8-A783-4E1B-9984-64F2B9AE418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D5E79-0F4C-4607-B6A9-1AF76FD321A5}"/>
              </a:ext>
            </a:extLst>
          </p:cNvPr>
          <p:cNvSpPr>
            <a:spLocks noGrp="1"/>
          </p:cNvSpPr>
          <p:nvPr>
            <p:ph type="dt" sz="half" idx="10"/>
          </p:nvPr>
        </p:nvSpPr>
        <p:spPr/>
        <p:txBody>
          <a:bodyPr/>
          <a:lstStyle/>
          <a:p>
            <a:fld id="{A4326759-D03A-41CE-9408-55A90A90416E}" type="datetimeFigureOut">
              <a:rPr lang="en-US" smtClean="0"/>
              <a:t>7/24/2018</a:t>
            </a:fld>
            <a:endParaRPr lang="en-US"/>
          </a:p>
        </p:txBody>
      </p:sp>
      <p:sp>
        <p:nvSpPr>
          <p:cNvPr id="5" name="Footer Placeholder 4">
            <a:extLst>
              <a:ext uri="{FF2B5EF4-FFF2-40B4-BE49-F238E27FC236}">
                <a16:creationId xmlns:a16="http://schemas.microsoft.com/office/drawing/2014/main" id="{B26FF875-A479-4623-A213-A2A738B5B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1E29D-2A89-4DB7-9D8E-28E03BE9248A}"/>
              </a:ext>
            </a:extLst>
          </p:cNvPr>
          <p:cNvSpPr>
            <a:spLocks noGrp="1"/>
          </p:cNvSpPr>
          <p:nvPr>
            <p:ph type="sldNum" sz="quarter" idx="12"/>
          </p:nvPr>
        </p:nvSpPr>
        <p:spPr/>
        <p:txBody>
          <a:bodyPr/>
          <a:lstStyle/>
          <a:p>
            <a:fld id="{475C8AC6-D47E-4348-866E-C5B85F2CCC33}" type="slidenum">
              <a:rPr lang="en-US" smtClean="0"/>
              <a:t>‹#›</a:t>
            </a:fld>
            <a:endParaRPr lang="en-US"/>
          </a:p>
        </p:txBody>
      </p:sp>
    </p:spTree>
    <p:extLst>
      <p:ext uri="{BB962C8B-B14F-4D97-AF65-F5344CB8AC3E}">
        <p14:creationId xmlns:p14="http://schemas.microsoft.com/office/powerpoint/2010/main" val="29080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6AA4-42E9-4820-BE5C-2376E0FAF7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078B4F-E3C7-4998-BE73-AFFDA7EB5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BA5C3F6-6A07-4C0F-A9EE-A7D119032053}"/>
              </a:ext>
            </a:extLst>
          </p:cNvPr>
          <p:cNvSpPr>
            <a:spLocks noGrp="1"/>
          </p:cNvSpPr>
          <p:nvPr>
            <p:ph type="dt" sz="half" idx="10"/>
          </p:nvPr>
        </p:nvSpPr>
        <p:spPr/>
        <p:txBody>
          <a:bodyPr/>
          <a:lstStyle/>
          <a:p>
            <a:fld id="{A4326759-D03A-41CE-9408-55A90A90416E}" type="datetimeFigureOut">
              <a:rPr lang="en-US" smtClean="0"/>
              <a:t>7/24/2018</a:t>
            </a:fld>
            <a:endParaRPr lang="en-US"/>
          </a:p>
        </p:txBody>
      </p:sp>
      <p:sp>
        <p:nvSpPr>
          <p:cNvPr id="5" name="Footer Placeholder 4">
            <a:extLst>
              <a:ext uri="{FF2B5EF4-FFF2-40B4-BE49-F238E27FC236}">
                <a16:creationId xmlns:a16="http://schemas.microsoft.com/office/drawing/2014/main" id="{36C3A4B1-6B58-4BD2-BA80-A3E8D363D0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6F21DA-0818-453C-896F-42A563042EC9}"/>
              </a:ext>
            </a:extLst>
          </p:cNvPr>
          <p:cNvSpPr>
            <a:spLocks noGrp="1"/>
          </p:cNvSpPr>
          <p:nvPr>
            <p:ph type="sldNum" sz="quarter" idx="12"/>
          </p:nvPr>
        </p:nvSpPr>
        <p:spPr/>
        <p:txBody>
          <a:bodyPr/>
          <a:lstStyle/>
          <a:p>
            <a:fld id="{475C8AC6-D47E-4348-866E-C5B85F2CCC33}" type="slidenum">
              <a:rPr lang="en-US" smtClean="0"/>
              <a:t>‹#›</a:t>
            </a:fld>
            <a:endParaRPr lang="en-US"/>
          </a:p>
        </p:txBody>
      </p:sp>
    </p:spTree>
    <p:extLst>
      <p:ext uri="{BB962C8B-B14F-4D97-AF65-F5344CB8AC3E}">
        <p14:creationId xmlns:p14="http://schemas.microsoft.com/office/powerpoint/2010/main" val="2478538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D7D66-3382-4EE0-A92E-9010390E4E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40A501-01CF-490E-B3E8-0F06F080DB5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5F4049-28DE-4C3A-98EF-AB6CC60B01E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8AE19B-4B03-474C-A0A1-10762FE91219}"/>
              </a:ext>
            </a:extLst>
          </p:cNvPr>
          <p:cNvSpPr>
            <a:spLocks noGrp="1"/>
          </p:cNvSpPr>
          <p:nvPr>
            <p:ph type="dt" sz="half" idx="10"/>
          </p:nvPr>
        </p:nvSpPr>
        <p:spPr/>
        <p:txBody>
          <a:bodyPr/>
          <a:lstStyle/>
          <a:p>
            <a:fld id="{A4326759-D03A-41CE-9408-55A90A90416E}" type="datetimeFigureOut">
              <a:rPr lang="en-US" smtClean="0"/>
              <a:t>7/24/2018</a:t>
            </a:fld>
            <a:endParaRPr lang="en-US"/>
          </a:p>
        </p:txBody>
      </p:sp>
      <p:sp>
        <p:nvSpPr>
          <p:cNvPr id="6" name="Footer Placeholder 5">
            <a:extLst>
              <a:ext uri="{FF2B5EF4-FFF2-40B4-BE49-F238E27FC236}">
                <a16:creationId xmlns:a16="http://schemas.microsoft.com/office/drawing/2014/main" id="{F1C664CB-59F6-4791-B26D-C60A5B6EDB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519D5-42A0-4BA8-AA6F-1C7661C8E90E}"/>
              </a:ext>
            </a:extLst>
          </p:cNvPr>
          <p:cNvSpPr>
            <a:spLocks noGrp="1"/>
          </p:cNvSpPr>
          <p:nvPr>
            <p:ph type="sldNum" sz="quarter" idx="12"/>
          </p:nvPr>
        </p:nvSpPr>
        <p:spPr/>
        <p:txBody>
          <a:bodyPr/>
          <a:lstStyle/>
          <a:p>
            <a:fld id="{475C8AC6-D47E-4348-866E-C5B85F2CCC33}" type="slidenum">
              <a:rPr lang="en-US" smtClean="0"/>
              <a:t>‹#›</a:t>
            </a:fld>
            <a:endParaRPr lang="en-US"/>
          </a:p>
        </p:txBody>
      </p:sp>
    </p:spTree>
    <p:extLst>
      <p:ext uri="{BB962C8B-B14F-4D97-AF65-F5344CB8AC3E}">
        <p14:creationId xmlns:p14="http://schemas.microsoft.com/office/powerpoint/2010/main" val="1634575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A63D3-0801-43D3-ACB3-A6583A0817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F54038-17BC-44DA-899C-320AFC3742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2AFC6BE-5F94-4B6E-8414-92DE74F183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E61B3E-B183-4F5E-ABCB-246EF6F1F3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E6C984-E75F-4A54-AB25-261DF630160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B9B171-F3F1-4D1D-B513-ED214601508C}"/>
              </a:ext>
            </a:extLst>
          </p:cNvPr>
          <p:cNvSpPr>
            <a:spLocks noGrp="1"/>
          </p:cNvSpPr>
          <p:nvPr>
            <p:ph type="dt" sz="half" idx="10"/>
          </p:nvPr>
        </p:nvSpPr>
        <p:spPr/>
        <p:txBody>
          <a:bodyPr/>
          <a:lstStyle/>
          <a:p>
            <a:fld id="{A4326759-D03A-41CE-9408-55A90A90416E}" type="datetimeFigureOut">
              <a:rPr lang="en-US" smtClean="0"/>
              <a:t>7/24/2018</a:t>
            </a:fld>
            <a:endParaRPr lang="en-US"/>
          </a:p>
        </p:txBody>
      </p:sp>
      <p:sp>
        <p:nvSpPr>
          <p:cNvPr id="8" name="Footer Placeholder 7">
            <a:extLst>
              <a:ext uri="{FF2B5EF4-FFF2-40B4-BE49-F238E27FC236}">
                <a16:creationId xmlns:a16="http://schemas.microsoft.com/office/drawing/2014/main" id="{7E73747A-A85A-4DBB-92AC-544A2388B9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F944D8-24A8-41A8-9A69-EEA7ACEFEC06}"/>
              </a:ext>
            </a:extLst>
          </p:cNvPr>
          <p:cNvSpPr>
            <a:spLocks noGrp="1"/>
          </p:cNvSpPr>
          <p:nvPr>
            <p:ph type="sldNum" sz="quarter" idx="12"/>
          </p:nvPr>
        </p:nvSpPr>
        <p:spPr/>
        <p:txBody>
          <a:bodyPr/>
          <a:lstStyle/>
          <a:p>
            <a:fld id="{475C8AC6-D47E-4348-866E-C5B85F2CCC33}" type="slidenum">
              <a:rPr lang="en-US" smtClean="0"/>
              <a:t>‹#›</a:t>
            </a:fld>
            <a:endParaRPr lang="en-US"/>
          </a:p>
        </p:txBody>
      </p:sp>
    </p:spTree>
    <p:extLst>
      <p:ext uri="{BB962C8B-B14F-4D97-AF65-F5344CB8AC3E}">
        <p14:creationId xmlns:p14="http://schemas.microsoft.com/office/powerpoint/2010/main" val="62589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B121E-39A3-48DB-835A-3545C4F3C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E595FE-8664-4B35-91B2-6337F1AEB222}"/>
              </a:ext>
            </a:extLst>
          </p:cNvPr>
          <p:cNvSpPr>
            <a:spLocks noGrp="1"/>
          </p:cNvSpPr>
          <p:nvPr>
            <p:ph type="dt" sz="half" idx="10"/>
          </p:nvPr>
        </p:nvSpPr>
        <p:spPr/>
        <p:txBody>
          <a:bodyPr/>
          <a:lstStyle/>
          <a:p>
            <a:fld id="{A4326759-D03A-41CE-9408-55A90A90416E}" type="datetimeFigureOut">
              <a:rPr lang="en-US" smtClean="0"/>
              <a:t>7/24/2018</a:t>
            </a:fld>
            <a:endParaRPr lang="en-US"/>
          </a:p>
        </p:txBody>
      </p:sp>
      <p:sp>
        <p:nvSpPr>
          <p:cNvPr id="4" name="Footer Placeholder 3">
            <a:extLst>
              <a:ext uri="{FF2B5EF4-FFF2-40B4-BE49-F238E27FC236}">
                <a16:creationId xmlns:a16="http://schemas.microsoft.com/office/drawing/2014/main" id="{C41FD6D3-E67B-4AD5-A34F-E3FE3AFB01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F175C4-F5C7-48B1-A89D-E9C088031EA9}"/>
              </a:ext>
            </a:extLst>
          </p:cNvPr>
          <p:cNvSpPr>
            <a:spLocks noGrp="1"/>
          </p:cNvSpPr>
          <p:nvPr>
            <p:ph type="sldNum" sz="quarter" idx="12"/>
          </p:nvPr>
        </p:nvSpPr>
        <p:spPr/>
        <p:txBody>
          <a:bodyPr/>
          <a:lstStyle/>
          <a:p>
            <a:fld id="{475C8AC6-D47E-4348-866E-C5B85F2CCC33}" type="slidenum">
              <a:rPr lang="en-US" smtClean="0"/>
              <a:t>‹#›</a:t>
            </a:fld>
            <a:endParaRPr lang="en-US"/>
          </a:p>
        </p:txBody>
      </p:sp>
    </p:spTree>
    <p:extLst>
      <p:ext uri="{BB962C8B-B14F-4D97-AF65-F5344CB8AC3E}">
        <p14:creationId xmlns:p14="http://schemas.microsoft.com/office/powerpoint/2010/main" val="3404222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C0DEE5-0B42-4F93-8583-ABBDE736BE00}"/>
              </a:ext>
            </a:extLst>
          </p:cNvPr>
          <p:cNvSpPr>
            <a:spLocks noGrp="1"/>
          </p:cNvSpPr>
          <p:nvPr>
            <p:ph type="dt" sz="half" idx="10"/>
          </p:nvPr>
        </p:nvSpPr>
        <p:spPr/>
        <p:txBody>
          <a:bodyPr/>
          <a:lstStyle/>
          <a:p>
            <a:fld id="{A4326759-D03A-41CE-9408-55A90A90416E}" type="datetimeFigureOut">
              <a:rPr lang="en-US" smtClean="0"/>
              <a:t>7/24/2018</a:t>
            </a:fld>
            <a:endParaRPr lang="en-US"/>
          </a:p>
        </p:txBody>
      </p:sp>
      <p:sp>
        <p:nvSpPr>
          <p:cNvPr id="3" name="Footer Placeholder 2">
            <a:extLst>
              <a:ext uri="{FF2B5EF4-FFF2-40B4-BE49-F238E27FC236}">
                <a16:creationId xmlns:a16="http://schemas.microsoft.com/office/drawing/2014/main" id="{B469ADCB-9358-4287-B31E-8D5C47A701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EEBE84-4482-4FD0-812C-D38980A146CE}"/>
              </a:ext>
            </a:extLst>
          </p:cNvPr>
          <p:cNvSpPr>
            <a:spLocks noGrp="1"/>
          </p:cNvSpPr>
          <p:nvPr>
            <p:ph type="sldNum" sz="quarter" idx="12"/>
          </p:nvPr>
        </p:nvSpPr>
        <p:spPr/>
        <p:txBody>
          <a:bodyPr/>
          <a:lstStyle/>
          <a:p>
            <a:fld id="{475C8AC6-D47E-4348-866E-C5B85F2CCC33}" type="slidenum">
              <a:rPr lang="en-US" smtClean="0"/>
              <a:t>‹#›</a:t>
            </a:fld>
            <a:endParaRPr lang="en-US"/>
          </a:p>
        </p:txBody>
      </p:sp>
    </p:spTree>
    <p:extLst>
      <p:ext uri="{BB962C8B-B14F-4D97-AF65-F5344CB8AC3E}">
        <p14:creationId xmlns:p14="http://schemas.microsoft.com/office/powerpoint/2010/main" val="1550947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D8A89-DB8B-4F55-91EB-AC6FEFC9B9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9BF1A5-A9F0-4F2F-BB11-9E66BFB7C7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51D71A-1E5D-4BA2-83BB-F907D7C80D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702C24-367E-4640-8F34-3361D147D642}"/>
              </a:ext>
            </a:extLst>
          </p:cNvPr>
          <p:cNvSpPr>
            <a:spLocks noGrp="1"/>
          </p:cNvSpPr>
          <p:nvPr>
            <p:ph type="dt" sz="half" idx="10"/>
          </p:nvPr>
        </p:nvSpPr>
        <p:spPr/>
        <p:txBody>
          <a:bodyPr/>
          <a:lstStyle/>
          <a:p>
            <a:fld id="{A4326759-D03A-41CE-9408-55A90A90416E}" type="datetimeFigureOut">
              <a:rPr lang="en-US" smtClean="0"/>
              <a:t>7/24/2018</a:t>
            </a:fld>
            <a:endParaRPr lang="en-US"/>
          </a:p>
        </p:txBody>
      </p:sp>
      <p:sp>
        <p:nvSpPr>
          <p:cNvPr id="6" name="Footer Placeholder 5">
            <a:extLst>
              <a:ext uri="{FF2B5EF4-FFF2-40B4-BE49-F238E27FC236}">
                <a16:creationId xmlns:a16="http://schemas.microsoft.com/office/drawing/2014/main" id="{08E80111-5569-469C-B455-BD87051DD6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28E006-8E6C-4AC6-A29D-B79A47EE3231}"/>
              </a:ext>
            </a:extLst>
          </p:cNvPr>
          <p:cNvSpPr>
            <a:spLocks noGrp="1"/>
          </p:cNvSpPr>
          <p:nvPr>
            <p:ph type="sldNum" sz="quarter" idx="12"/>
          </p:nvPr>
        </p:nvSpPr>
        <p:spPr/>
        <p:txBody>
          <a:bodyPr/>
          <a:lstStyle/>
          <a:p>
            <a:fld id="{475C8AC6-D47E-4348-866E-C5B85F2CCC33}" type="slidenum">
              <a:rPr lang="en-US" smtClean="0"/>
              <a:t>‹#›</a:t>
            </a:fld>
            <a:endParaRPr lang="en-US"/>
          </a:p>
        </p:txBody>
      </p:sp>
    </p:spTree>
    <p:extLst>
      <p:ext uri="{BB962C8B-B14F-4D97-AF65-F5344CB8AC3E}">
        <p14:creationId xmlns:p14="http://schemas.microsoft.com/office/powerpoint/2010/main" val="398709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AA9B9-C3FA-4E14-93F6-9528A94EAF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E8E62E-3637-4CF4-9018-16CAE99DA3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54801B-80E7-4675-8FED-DBDD1498C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122E3F8-F7FA-4468-92B9-61848B563F24}"/>
              </a:ext>
            </a:extLst>
          </p:cNvPr>
          <p:cNvSpPr>
            <a:spLocks noGrp="1"/>
          </p:cNvSpPr>
          <p:nvPr>
            <p:ph type="dt" sz="half" idx="10"/>
          </p:nvPr>
        </p:nvSpPr>
        <p:spPr/>
        <p:txBody>
          <a:bodyPr/>
          <a:lstStyle/>
          <a:p>
            <a:fld id="{A4326759-D03A-41CE-9408-55A90A90416E}" type="datetimeFigureOut">
              <a:rPr lang="en-US" smtClean="0"/>
              <a:t>7/24/2018</a:t>
            </a:fld>
            <a:endParaRPr lang="en-US"/>
          </a:p>
        </p:txBody>
      </p:sp>
      <p:sp>
        <p:nvSpPr>
          <p:cNvPr id="6" name="Footer Placeholder 5">
            <a:extLst>
              <a:ext uri="{FF2B5EF4-FFF2-40B4-BE49-F238E27FC236}">
                <a16:creationId xmlns:a16="http://schemas.microsoft.com/office/drawing/2014/main" id="{C3D7F590-DD44-4665-B052-074954E316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B12DA-7FB1-4CB2-A297-B6A222AB7071}"/>
              </a:ext>
            </a:extLst>
          </p:cNvPr>
          <p:cNvSpPr>
            <a:spLocks noGrp="1"/>
          </p:cNvSpPr>
          <p:nvPr>
            <p:ph type="sldNum" sz="quarter" idx="12"/>
          </p:nvPr>
        </p:nvSpPr>
        <p:spPr/>
        <p:txBody>
          <a:bodyPr/>
          <a:lstStyle/>
          <a:p>
            <a:fld id="{475C8AC6-D47E-4348-866E-C5B85F2CCC33}" type="slidenum">
              <a:rPr lang="en-US" smtClean="0"/>
              <a:t>‹#›</a:t>
            </a:fld>
            <a:endParaRPr lang="en-US"/>
          </a:p>
        </p:txBody>
      </p:sp>
    </p:spTree>
    <p:extLst>
      <p:ext uri="{BB962C8B-B14F-4D97-AF65-F5344CB8AC3E}">
        <p14:creationId xmlns:p14="http://schemas.microsoft.com/office/powerpoint/2010/main" val="4253868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6EC629-9706-45A5-A80E-6523C5E009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999CF0-3522-4592-9460-FD5CF667B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227C5-1903-47EF-8A56-B783CBC754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326759-D03A-41CE-9408-55A90A90416E}" type="datetimeFigureOut">
              <a:rPr lang="en-US" smtClean="0"/>
              <a:t>7/24/2018</a:t>
            </a:fld>
            <a:endParaRPr lang="en-US"/>
          </a:p>
        </p:txBody>
      </p:sp>
      <p:sp>
        <p:nvSpPr>
          <p:cNvPr id="5" name="Footer Placeholder 4">
            <a:extLst>
              <a:ext uri="{FF2B5EF4-FFF2-40B4-BE49-F238E27FC236}">
                <a16:creationId xmlns:a16="http://schemas.microsoft.com/office/drawing/2014/main" id="{5F80C8A6-2FCB-4DF0-B9B8-D08EE1B95C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B335CD-B274-4ED3-91CA-B27CA31EA0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C8AC6-D47E-4348-866E-C5B85F2CCC33}" type="slidenum">
              <a:rPr lang="en-US" smtClean="0"/>
              <a:t>‹#›</a:t>
            </a:fld>
            <a:endParaRPr lang="en-US"/>
          </a:p>
        </p:txBody>
      </p:sp>
    </p:spTree>
    <p:extLst>
      <p:ext uri="{BB962C8B-B14F-4D97-AF65-F5344CB8AC3E}">
        <p14:creationId xmlns:p14="http://schemas.microsoft.com/office/powerpoint/2010/main" val="705300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brudi07/lootclicke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03D1-F3C5-4281-8DF4-1177C21F3504}"/>
              </a:ext>
            </a:extLst>
          </p:cNvPr>
          <p:cNvSpPr>
            <a:spLocks noGrp="1"/>
          </p:cNvSpPr>
          <p:nvPr>
            <p:ph type="ctrTitle"/>
          </p:nvPr>
        </p:nvSpPr>
        <p:spPr/>
        <p:txBody>
          <a:bodyPr/>
          <a:lstStyle/>
          <a:p>
            <a:r>
              <a:rPr lang="en-US" b="1" dirty="0"/>
              <a:t>Loot Clicker</a:t>
            </a:r>
          </a:p>
        </p:txBody>
      </p:sp>
      <p:sp>
        <p:nvSpPr>
          <p:cNvPr id="3" name="Subtitle 2">
            <a:extLst>
              <a:ext uri="{FF2B5EF4-FFF2-40B4-BE49-F238E27FC236}">
                <a16:creationId xmlns:a16="http://schemas.microsoft.com/office/drawing/2014/main" id="{C33CF93C-CDFD-4108-8E51-ECE1582AB8AC}"/>
              </a:ext>
            </a:extLst>
          </p:cNvPr>
          <p:cNvSpPr>
            <a:spLocks noGrp="1"/>
          </p:cNvSpPr>
          <p:nvPr>
            <p:ph type="subTitle" idx="1"/>
          </p:nvPr>
        </p:nvSpPr>
        <p:spPr/>
        <p:txBody>
          <a:bodyPr>
            <a:normAutofit lnSpcReduction="10000"/>
          </a:bodyPr>
          <a:lstStyle/>
          <a:p>
            <a:r>
              <a:rPr lang="en-US" strike="sngStrike" dirty="0">
                <a:hlinkClick r:id="rId2"/>
              </a:rPr>
              <a:t>https://github.com/brudi07/lootclicker</a:t>
            </a:r>
            <a:endParaRPr lang="en-US" strike="sngStrike" dirty="0"/>
          </a:p>
          <a:p>
            <a:r>
              <a:rPr lang="en-US" dirty="0"/>
              <a:t>Click the monsters, get the loot, kill monsters faster for more loot.</a:t>
            </a:r>
          </a:p>
          <a:p>
            <a:r>
              <a:rPr lang="en-US" dirty="0"/>
              <a:t>Created using Unite 2D Game Engine and C#</a:t>
            </a:r>
          </a:p>
          <a:p>
            <a:r>
              <a:rPr lang="en-US" dirty="0"/>
              <a:t>Main author: Ben Rudi (brudi07@gmail.com)</a:t>
            </a:r>
          </a:p>
        </p:txBody>
      </p:sp>
    </p:spTree>
    <p:extLst>
      <p:ext uri="{BB962C8B-B14F-4D97-AF65-F5344CB8AC3E}">
        <p14:creationId xmlns:p14="http://schemas.microsoft.com/office/powerpoint/2010/main" val="1228296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D20F-153B-4323-8FF8-0E8A7B096411}"/>
              </a:ext>
            </a:extLst>
          </p:cNvPr>
          <p:cNvSpPr>
            <a:spLocks noGrp="1"/>
          </p:cNvSpPr>
          <p:nvPr>
            <p:ph type="title"/>
          </p:nvPr>
        </p:nvSpPr>
        <p:spPr>
          <a:xfrm>
            <a:off x="0" y="-147"/>
            <a:ext cx="10515600" cy="1325563"/>
          </a:xfrm>
        </p:spPr>
        <p:txBody>
          <a:bodyPr/>
          <a:lstStyle/>
          <a:p>
            <a:r>
              <a:rPr lang="en-US" b="1" dirty="0"/>
              <a:t>Weapon : Item</a:t>
            </a:r>
          </a:p>
        </p:txBody>
      </p:sp>
      <p:sp>
        <p:nvSpPr>
          <p:cNvPr id="3" name="Content Placeholder 2">
            <a:extLst>
              <a:ext uri="{FF2B5EF4-FFF2-40B4-BE49-F238E27FC236}">
                <a16:creationId xmlns:a16="http://schemas.microsoft.com/office/drawing/2014/main" id="{18BB9E45-C74E-480A-BC47-C01388842171}"/>
              </a:ext>
            </a:extLst>
          </p:cNvPr>
          <p:cNvSpPr>
            <a:spLocks noGrp="1"/>
          </p:cNvSpPr>
          <p:nvPr>
            <p:ph idx="1"/>
          </p:nvPr>
        </p:nvSpPr>
        <p:spPr/>
        <p:txBody>
          <a:bodyPr>
            <a:normAutofit/>
          </a:bodyPr>
          <a:lstStyle/>
          <a:p>
            <a:r>
              <a:rPr lang="en-US" dirty="0" err="1"/>
              <a:t>WeaponType</a:t>
            </a:r>
            <a:endParaRPr lang="en-US" dirty="0"/>
          </a:p>
          <a:p>
            <a:r>
              <a:rPr lang="en-US" dirty="0" err="1"/>
              <a:t>ElementType</a:t>
            </a:r>
            <a:endParaRPr lang="en-US" dirty="0"/>
          </a:p>
          <a:p>
            <a:r>
              <a:rPr lang="en-US" dirty="0" err="1"/>
              <a:t>DamageType</a:t>
            </a:r>
            <a:endParaRPr lang="en-US" dirty="0"/>
          </a:p>
          <a:p>
            <a:r>
              <a:rPr lang="en-US" dirty="0" err="1"/>
              <a:t>MinDamage</a:t>
            </a:r>
            <a:endParaRPr lang="en-US" dirty="0"/>
          </a:p>
          <a:p>
            <a:r>
              <a:rPr lang="en-US" dirty="0" err="1"/>
              <a:t>MaxDamage</a:t>
            </a:r>
            <a:endParaRPr lang="en-US" dirty="0"/>
          </a:p>
          <a:p>
            <a:r>
              <a:rPr lang="en-US" dirty="0" err="1"/>
              <a:t>AttacksPerClick</a:t>
            </a:r>
            <a:endParaRPr lang="en-US" dirty="0"/>
          </a:p>
          <a:p>
            <a:r>
              <a:rPr lang="en-US" dirty="0" err="1"/>
              <a:t>SoundPath</a:t>
            </a:r>
            <a:endParaRPr lang="en-US" dirty="0"/>
          </a:p>
          <a:p>
            <a:r>
              <a:rPr lang="en-US" strike="sngStrike" dirty="0"/>
              <a:t>Modifiers[]</a:t>
            </a:r>
          </a:p>
        </p:txBody>
      </p:sp>
      <p:sp>
        <p:nvSpPr>
          <p:cNvPr id="4" name="TextBox 3">
            <a:extLst>
              <a:ext uri="{FF2B5EF4-FFF2-40B4-BE49-F238E27FC236}">
                <a16:creationId xmlns:a16="http://schemas.microsoft.com/office/drawing/2014/main" id="{43CEA401-DBEA-4B06-9381-353BB9CE9753}"/>
              </a:ext>
            </a:extLst>
          </p:cNvPr>
          <p:cNvSpPr txBox="1"/>
          <p:nvPr/>
        </p:nvSpPr>
        <p:spPr>
          <a:xfrm>
            <a:off x="4724400" y="365125"/>
            <a:ext cx="7467600" cy="2308324"/>
          </a:xfrm>
          <a:prstGeom prst="rect">
            <a:avLst/>
          </a:prstGeom>
          <a:noFill/>
        </p:spPr>
        <p:txBody>
          <a:bodyPr wrap="square" rtlCol="0">
            <a:spAutoFit/>
          </a:bodyPr>
          <a:lstStyle/>
          <a:p>
            <a:r>
              <a:rPr lang="en-US" b="1" dirty="0"/>
              <a:t>Item ID number format</a:t>
            </a:r>
          </a:p>
          <a:p>
            <a:r>
              <a:rPr lang="en-US" b="1" dirty="0"/>
              <a:t>-----------------------</a:t>
            </a:r>
          </a:p>
          <a:p>
            <a:r>
              <a:rPr lang="en-US" b="1" dirty="0"/>
              <a:t>First digit is the tier</a:t>
            </a:r>
          </a:p>
          <a:p>
            <a:r>
              <a:rPr lang="en-US" b="1" dirty="0"/>
              <a:t>Second digit is the </a:t>
            </a:r>
            <a:r>
              <a:rPr lang="en-US" b="1" dirty="0" err="1"/>
              <a:t>elementType</a:t>
            </a:r>
            <a:endParaRPr lang="en-US" b="1" dirty="0"/>
          </a:p>
          <a:p>
            <a:r>
              <a:rPr lang="en-US" b="1" dirty="0"/>
              <a:t>Third digit </a:t>
            </a:r>
            <a:r>
              <a:rPr lang="en-US" b="1" dirty="0" err="1"/>
              <a:t>statMod</a:t>
            </a:r>
            <a:endParaRPr lang="en-US" b="1" dirty="0"/>
          </a:p>
          <a:p>
            <a:r>
              <a:rPr lang="en-US" b="1" dirty="0"/>
              <a:t>Fourth and fifth digit is the </a:t>
            </a:r>
            <a:r>
              <a:rPr lang="en-US" b="1" dirty="0" err="1"/>
              <a:t>weaponType</a:t>
            </a:r>
            <a:endParaRPr lang="en-US" b="1" dirty="0"/>
          </a:p>
          <a:p>
            <a:endParaRPr lang="en-US" b="1" dirty="0"/>
          </a:p>
          <a:p>
            <a:r>
              <a:rPr lang="en-US" b="1" dirty="0" err="1"/>
              <a:t>Rusy</a:t>
            </a:r>
            <a:r>
              <a:rPr lang="en-US" b="1" dirty="0"/>
              <a:t> Dagger would equal: 00205</a:t>
            </a:r>
          </a:p>
        </p:txBody>
      </p:sp>
      <p:sp>
        <p:nvSpPr>
          <p:cNvPr id="5" name="TextBox 4">
            <a:extLst>
              <a:ext uri="{FF2B5EF4-FFF2-40B4-BE49-F238E27FC236}">
                <a16:creationId xmlns:a16="http://schemas.microsoft.com/office/drawing/2014/main" id="{203DB398-03A1-4476-901A-2A16DBC11F88}"/>
              </a:ext>
            </a:extLst>
          </p:cNvPr>
          <p:cNvSpPr txBox="1"/>
          <p:nvPr/>
        </p:nvSpPr>
        <p:spPr>
          <a:xfrm>
            <a:off x="6261100" y="3610043"/>
            <a:ext cx="2633926" cy="2031325"/>
          </a:xfrm>
          <a:prstGeom prst="rect">
            <a:avLst/>
          </a:prstGeom>
          <a:noFill/>
        </p:spPr>
        <p:txBody>
          <a:bodyPr wrap="none" rtlCol="0">
            <a:spAutoFit/>
          </a:bodyPr>
          <a:lstStyle/>
          <a:p>
            <a:r>
              <a:rPr lang="en-US" dirty="0"/>
              <a:t> public </a:t>
            </a:r>
            <a:r>
              <a:rPr lang="en-US" dirty="0" err="1"/>
              <a:t>enum</a:t>
            </a:r>
            <a:r>
              <a:rPr lang="en-US" dirty="0"/>
              <a:t> </a:t>
            </a:r>
            <a:r>
              <a:rPr lang="en-US" dirty="0" err="1"/>
              <a:t>StatModifier</a:t>
            </a:r>
            <a:endParaRPr lang="en-US" dirty="0"/>
          </a:p>
          <a:p>
            <a:r>
              <a:rPr lang="en-US" dirty="0"/>
              <a:t>    {</a:t>
            </a:r>
          </a:p>
          <a:p>
            <a:r>
              <a:rPr lang="en-US" dirty="0"/>
              <a:t>0        None,</a:t>
            </a:r>
          </a:p>
          <a:p>
            <a:r>
              <a:rPr lang="en-US" dirty="0"/>
              <a:t>1        Strength,</a:t>
            </a:r>
          </a:p>
          <a:p>
            <a:r>
              <a:rPr lang="en-US" dirty="0"/>
              <a:t>2        Dexterity,</a:t>
            </a:r>
          </a:p>
          <a:p>
            <a:r>
              <a:rPr lang="en-US" dirty="0"/>
              <a:t>3        Intelligence</a:t>
            </a:r>
          </a:p>
          <a:p>
            <a:r>
              <a:rPr lang="en-US" dirty="0"/>
              <a:t>    }</a:t>
            </a:r>
          </a:p>
        </p:txBody>
      </p:sp>
      <p:sp>
        <p:nvSpPr>
          <p:cNvPr id="6" name="TextBox 5">
            <a:extLst>
              <a:ext uri="{FF2B5EF4-FFF2-40B4-BE49-F238E27FC236}">
                <a16:creationId xmlns:a16="http://schemas.microsoft.com/office/drawing/2014/main" id="{F24D9CAD-B6A3-45D1-8B3C-2E2F85406084}"/>
              </a:ext>
            </a:extLst>
          </p:cNvPr>
          <p:cNvSpPr txBox="1"/>
          <p:nvPr/>
        </p:nvSpPr>
        <p:spPr>
          <a:xfrm>
            <a:off x="4111355" y="3056044"/>
            <a:ext cx="2623090" cy="3139321"/>
          </a:xfrm>
          <a:prstGeom prst="rect">
            <a:avLst/>
          </a:prstGeom>
          <a:noFill/>
        </p:spPr>
        <p:txBody>
          <a:bodyPr wrap="none" rtlCol="0">
            <a:spAutoFit/>
          </a:bodyPr>
          <a:lstStyle/>
          <a:p>
            <a:r>
              <a:rPr lang="en-US" dirty="0"/>
              <a:t>public </a:t>
            </a:r>
            <a:r>
              <a:rPr lang="en-US" dirty="0" err="1"/>
              <a:t>enum</a:t>
            </a:r>
            <a:r>
              <a:rPr lang="en-US" dirty="0"/>
              <a:t> </a:t>
            </a:r>
            <a:r>
              <a:rPr lang="en-US" dirty="0" err="1"/>
              <a:t>ElementType</a:t>
            </a:r>
            <a:endParaRPr lang="en-US" dirty="0"/>
          </a:p>
          <a:p>
            <a:r>
              <a:rPr lang="en-US" dirty="0"/>
              <a:t>    {</a:t>
            </a:r>
          </a:p>
          <a:p>
            <a:r>
              <a:rPr lang="en-US" dirty="0"/>
              <a:t>0        None,</a:t>
            </a:r>
          </a:p>
          <a:p>
            <a:r>
              <a:rPr lang="en-US" dirty="0"/>
              <a:t>1        Fire,</a:t>
            </a:r>
          </a:p>
          <a:p>
            <a:r>
              <a:rPr lang="en-US" dirty="0"/>
              <a:t>2        Earth,</a:t>
            </a:r>
          </a:p>
          <a:p>
            <a:r>
              <a:rPr lang="en-US" dirty="0"/>
              <a:t>3        Water,</a:t>
            </a:r>
          </a:p>
          <a:p>
            <a:r>
              <a:rPr lang="en-US" dirty="0"/>
              <a:t>4        Air,</a:t>
            </a:r>
          </a:p>
          <a:p>
            <a:r>
              <a:rPr lang="en-US" dirty="0"/>
              <a:t>5        Light,</a:t>
            </a:r>
          </a:p>
          <a:p>
            <a:r>
              <a:rPr lang="en-US" dirty="0"/>
              <a:t>6        Dark</a:t>
            </a:r>
          </a:p>
          <a:p>
            <a:r>
              <a:rPr lang="en-US" dirty="0"/>
              <a:t>    }</a:t>
            </a:r>
          </a:p>
          <a:p>
            <a:endParaRPr lang="en-US" dirty="0"/>
          </a:p>
        </p:txBody>
      </p:sp>
      <p:sp>
        <p:nvSpPr>
          <p:cNvPr id="7" name="TextBox 6">
            <a:extLst>
              <a:ext uri="{FF2B5EF4-FFF2-40B4-BE49-F238E27FC236}">
                <a16:creationId xmlns:a16="http://schemas.microsoft.com/office/drawing/2014/main" id="{42C81D82-C8F6-4759-BB29-1441C6C04462}"/>
              </a:ext>
            </a:extLst>
          </p:cNvPr>
          <p:cNvSpPr txBox="1"/>
          <p:nvPr/>
        </p:nvSpPr>
        <p:spPr>
          <a:xfrm>
            <a:off x="9138524" y="2086550"/>
            <a:ext cx="2634376" cy="5078313"/>
          </a:xfrm>
          <a:prstGeom prst="rect">
            <a:avLst/>
          </a:prstGeom>
          <a:noFill/>
        </p:spPr>
        <p:txBody>
          <a:bodyPr wrap="none" rtlCol="0">
            <a:spAutoFit/>
          </a:bodyPr>
          <a:lstStyle/>
          <a:p>
            <a:r>
              <a:rPr lang="en-US" dirty="0"/>
              <a:t>public </a:t>
            </a:r>
            <a:r>
              <a:rPr lang="en-US" dirty="0" err="1"/>
              <a:t>enum</a:t>
            </a:r>
            <a:r>
              <a:rPr lang="en-US" dirty="0"/>
              <a:t> </a:t>
            </a:r>
            <a:r>
              <a:rPr lang="en-US" dirty="0" err="1"/>
              <a:t>WeaponType</a:t>
            </a:r>
            <a:endParaRPr lang="en-US" dirty="0"/>
          </a:p>
          <a:p>
            <a:r>
              <a:rPr lang="en-US" dirty="0"/>
              <a:t>    {</a:t>
            </a:r>
          </a:p>
          <a:p>
            <a:r>
              <a:rPr lang="en-US" dirty="0"/>
              <a:t>00        None,   </a:t>
            </a:r>
          </a:p>
          <a:p>
            <a:r>
              <a:rPr lang="en-US" dirty="0"/>
              <a:t>01        Sword,</a:t>
            </a:r>
          </a:p>
          <a:p>
            <a:r>
              <a:rPr lang="en-US" dirty="0"/>
              <a:t>02        Axe,</a:t>
            </a:r>
          </a:p>
          <a:p>
            <a:r>
              <a:rPr lang="en-US" dirty="0"/>
              <a:t>03        Mace,</a:t>
            </a:r>
          </a:p>
          <a:p>
            <a:r>
              <a:rPr lang="en-US" dirty="0"/>
              <a:t>04        Gun,</a:t>
            </a:r>
          </a:p>
          <a:p>
            <a:r>
              <a:rPr lang="en-US" dirty="0"/>
              <a:t>05        Dagger,</a:t>
            </a:r>
          </a:p>
          <a:p>
            <a:r>
              <a:rPr lang="en-US" dirty="0"/>
              <a:t>06        Spear,</a:t>
            </a:r>
          </a:p>
          <a:p>
            <a:r>
              <a:rPr lang="en-US" dirty="0"/>
              <a:t>07        Claw,</a:t>
            </a:r>
          </a:p>
          <a:p>
            <a:r>
              <a:rPr lang="en-US" dirty="0"/>
              <a:t>08        Bow,</a:t>
            </a:r>
          </a:p>
          <a:p>
            <a:r>
              <a:rPr lang="en-US" dirty="0"/>
              <a:t>09        Staff,</a:t>
            </a:r>
          </a:p>
          <a:p>
            <a:r>
              <a:rPr lang="en-US" dirty="0"/>
              <a:t>10        Wand,</a:t>
            </a:r>
          </a:p>
          <a:p>
            <a:r>
              <a:rPr lang="en-US" dirty="0"/>
              <a:t>11        </a:t>
            </a:r>
            <a:r>
              <a:rPr lang="en-US" dirty="0" err="1"/>
              <a:t>Chakram</a:t>
            </a:r>
            <a:r>
              <a:rPr lang="en-US" dirty="0"/>
              <a:t>,</a:t>
            </a:r>
          </a:p>
          <a:p>
            <a:r>
              <a:rPr lang="en-US" dirty="0"/>
              <a:t>12        Spell,</a:t>
            </a:r>
          </a:p>
          <a:p>
            <a:r>
              <a:rPr lang="en-US" dirty="0"/>
              <a:t>13        Shield</a:t>
            </a:r>
          </a:p>
          <a:p>
            <a:r>
              <a:rPr lang="en-US" dirty="0"/>
              <a:t>    }</a:t>
            </a:r>
          </a:p>
          <a:p>
            <a:endParaRPr lang="en-US" dirty="0"/>
          </a:p>
        </p:txBody>
      </p:sp>
    </p:spTree>
    <p:extLst>
      <p:ext uri="{BB962C8B-B14F-4D97-AF65-F5344CB8AC3E}">
        <p14:creationId xmlns:p14="http://schemas.microsoft.com/office/powerpoint/2010/main" val="1154382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49F61-CDCC-46AB-822D-F249A40D2288}"/>
              </a:ext>
            </a:extLst>
          </p:cNvPr>
          <p:cNvSpPr>
            <a:spLocks noGrp="1"/>
          </p:cNvSpPr>
          <p:nvPr>
            <p:ph type="title"/>
          </p:nvPr>
        </p:nvSpPr>
        <p:spPr>
          <a:xfrm>
            <a:off x="0" y="0"/>
            <a:ext cx="10515600" cy="1325563"/>
          </a:xfrm>
        </p:spPr>
        <p:txBody>
          <a:bodyPr/>
          <a:lstStyle/>
          <a:p>
            <a:r>
              <a:rPr lang="en-US" b="1" dirty="0"/>
              <a:t>Armor : Item</a:t>
            </a:r>
          </a:p>
        </p:txBody>
      </p:sp>
      <p:sp>
        <p:nvSpPr>
          <p:cNvPr id="3" name="Content Placeholder 2">
            <a:extLst>
              <a:ext uri="{FF2B5EF4-FFF2-40B4-BE49-F238E27FC236}">
                <a16:creationId xmlns:a16="http://schemas.microsoft.com/office/drawing/2014/main" id="{2BB6B6F9-DE12-43D9-85E3-F07D1243DBB2}"/>
              </a:ext>
            </a:extLst>
          </p:cNvPr>
          <p:cNvSpPr>
            <a:spLocks noGrp="1"/>
          </p:cNvSpPr>
          <p:nvPr>
            <p:ph idx="1"/>
          </p:nvPr>
        </p:nvSpPr>
        <p:spPr/>
        <p:txBody>
          <a:bodyPr/>
          <a:lstStyle/>
          <a:p>
            <a:r>
              <a:rPr lang="en-US" dirty="0" err="1"/>
              <a:t>ArmorType</a:t>
            </a:r>
            <a:endParaRPr lang="en-US" dirty="0"/>
          </a:p>
          <a:p>
            <a:r>
              <a:rPr lang="en-US" strike="sngStrike" dirty="0"/>
              <a:t>Modifiers[]</a:t>
            </a:r>
          </a:p>
        </p:txBody>
      </p:sp>
      <p:sp>
        <p:nvSpPr>
          <p:cNvPr id="4" name="TextBox 3">
            <a:extLst>
              <a:ext uri="{FF2B5EF4-FFF2-40B4-BE49-F238E27FC236}">
                <a16:creationId xmlns:a16="http://schemas.microsoft.com/office/drawing/2014/main" id="{BE3921C8-64D1-41D7-83CF-00E29AD8821C}"/>
              </a:ext>
            </a:extLst>
          </p:cNvPr>
          <p:cNvSpPr txBox="1"/>
          <p:nvPr/>
        </p:nvSpPr>
        <p:spPr>
          <a:xfrm>
            <a:off x="4495800" y="238125"/>
            <a:ext cx="7467600" cy="2308324"/>
          </a:xfrm>
          <a:prstGeom prst="rect">
            <a:avLst/>
          </a:prstGeom>
          <a:noFill/>
        </p:spPr>
        <p:txBody>
          <a:bodyPr wrap="square" rtlCol="0">
            <a:spAutoFit/>
          </a:bodyPr>
          <a:lstStyle/>
          <a:p>
            <a:r>
              <a:rPr lang="en-US" dirty="0"/>
              <a:t>Item ID number format</a:t>
            </a:r>
          </a:p>
          <a:p>
            <a:r>
              <a:rPr lang="en-US" dirty="0"/>
              <a:t>-----------------------</a:t>
            </a:r>
          </a:p>
          <a:p>
            <a:r>
              <a:rPr lang="en-US" dirty="0"/>
              <a:t>First digit is the tier</a:t>
            </a:r>
          </a:p>
          <a:p>
            <a:r>
              <a:rPr lang="en-US" dirty="0"/>
              <a:t>Second digit 0</a:t>
            </a:r>
          </a:p>
          <a:p>
            <a:r>
              <a:rPr lang="en-US" dirty="0"/>
              <a:t>Third digit is category</a:t>
            </a:r>
          </a:p>
          <a:p>
            <a:r>
              <a:rPr lang="en-US" dirty="0"/>
              <a:t>Fourth digit is </a:t>
            </a:r>
            <a:r>
              <a:rPr lang="en-US" dirty="0" err="1"/>
              <a:t>amorType</a:t>
            </a:r>
            <a:endParaRPr lang="en-US" dirty="0"/>
          </a:p>
          <a:p>
            <a:endParaRPr lang="en-US" dirty="0"/>
          </a:p>
          <a:p>
            <a:r>
              <a:rPr lang="en-US" dirty="0"/>
              <a:t>Loose Cap would equal: 0001</a:t>
            </a:r>
          </a:p>
        </p:txBody>
      </p:sp>
      <p:sp>
        <p:nvSpPr>
          <p:cNvPr id="5" name="TextBox 4">
            <a:extLst>
              <a:ext uri="{FF2B5EF4-FFF2-40B4-BE49-F238E27FC236}">
                <a16:creationId xmlns:a16="http://schemas.microsoft.com/office/drawing/2014/main" id="{62C7526E-85C3-4E49-823A-48F3A390D017}"/>
              </a:ext>
            </a:extLst>
          </p:cNvPr>
          <p:cNvSpPr txBox="1"/>
          <p:nvPr/>
        </p:nvSpPr>
        <p:spPr>
          <a:xfrm>
            <a:off x="8599695" y="238125"/>
            <a:ext cx="2445670" cy="2862322"/>
          </a:xfrm>
          <a:prstGeom prst="rect">
            <a:avLst/>
          </a:prstGeom>
          <a:noFill/>
        </p:spPr>
        <p:txBody>
          <a:bodyPr wrap="none" rtlCol="0">
            <a:spAutoFit/>
          </a:bodyPr>
          <a:lstStyle/>
          <a:p>
            <a:r>
              <a:rPr lang="en-US" dirty="0"/>
              <a:t>public </a:t>
            </a:r>
            <a:r>
              <a:rPr lang="en-US" dirty="0" err="1"/>
              <a:t>enum</a:t>
            </a:r>
            <a:r>
              <a:rPr lang="en-US" dirty="0"/>
              <a:t> </a:t>
            </a:r>
            <a:r>
              <a:rPr lang="en-US" dirty="0" err="1"/>
              <a:t>ArmorType</a:t>
            </a:r>
            <a:endParaRPr lang="en-US" dirty="0"/>
          </a:p>
          <a:p>
            <a:r>
              <a:rPr lang="en-US" dirty="0"/>
              <a:t>    {</a:t>
            </a:r>
          </a:p>
          <a:p>
            <a:r>
              <a:rPr lang="en-US" dirty="0"/>
              <a:t>0        None,</a:t>
            </a:r>
          </a:p>
          <a:p>
            <a:r>
              <a:rPr lang="en-US" dirty="0"/>
              <a:t>1       Head,</a:t>
            </a:r>
          </a:p>
          <a:p>
            <a:r>
              <a:rPr lang="en-US" dirty="0"/>
              <a:t>2        Chest,</a:t>
            </a:r>
          </a:p>
          <a:p>
            <a:r>
              <a:rPr lang="en-US" dirty="0"/>
              <a:t>3        Gloves,</a:t>
            </a:r>
          </a:p>
          <a:p>
            <a:r>
              <a:rPr lang="en-US" dirty="0"/>
              <a:t>4        Legs,</a:t>
            </a:r>
          </a:p>
          <a:p>
            <a:r>
              <a:rPr lang="en-US" dirty="0"/>
              <a:t>5        Boots,</a:t>
            </a:r>
          </a:p>
          <a:p>
            <a:r>
              <a:rPr lang="en-US" dirty="0"/>
              <a:t>6        Amulet</a:t>
            </a:r>
          </a:p>
          <a:p>
            <a:r>
              <a:rPr lang="en-US" dirty="0"/>
              <a:t>    }</a:t>
            </a:r>
          </a:p>
        </p:txBody>
      </p:sp>
    </p:spTree>
    <p:extLst>
      <p:ext uri="{BB962C8B-B14F-4D97-AF65-F5344CB8AC3E}">
        <p14:creationId xmlns:p14="http://schemas.microsoft.com/office/powerpoint/2010/main" val="3462778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EB5A-C123-49EB-80D9-A57356E2D54B}"/>
              </a:ext>
            </a:extLst>
          </p:cNvPr>
          <p:cNvSpPr>
            <a:spLocks noGrp="1"/>
          </p:cNvSpPr>
          <p:nvPr>
            <p:ph type="title"/>
          </p:nvPr>
        </p:nvSpPr>
        <p:spPr>
          <a:xfrm>
            <a:off x="0" y="0"/>
            <a:ext cx="10515600" cy="1325563"/>
          </a:xfrm>
        </p:spPr>
        <p:txBody>
          <a:bodyPr/>
          <a:lstStyle/>
          <a:p>
            <a:r>
              <a:rPr lang="en-US" b="1" dirty="0"/>
              <a:t>Modifier</a:t>
            </a:r>
          </a:p>
        </p:txBody>
      </p:sp>
      <p:sp>
        <p:nvSpPr>
          <p:cNvPr id="4" name="TextBox 3">
            <a:extLst>
              <a:ext uri="{FF2B5EF4-FFF2-40B4-BE49-F238E27FC236}">
                <a16:creationId xmlns:a16="http://schemas.microsoft.com/office/drawing/2014/main" id="{103AF8B7-409F-4754-8AF4-5E6A3D813AC5}"/>
              </a:ext>
            </a:extLst>
          </p:cNvPr>
          <p:cNvSpPr txBox="1"/>
          <p:nvPr/>
        </p:nvSpPr>
        <p:spPr>
          <a:xfrm>
            <a:off x="279400" y="1119188"/>
            <a:ext cx="3444854" cy="5355312"/>
          </a:xfrm>
          <a:prstGeom prst="rect">
            <a:avLst/>
          </a:prstGeom>
          <a:noFill/>
        </p:spPr>
        <p:txBody>
          <a:bodyPr wrap="none" rtlCol="0">
            <a:spAutoFit/>
          </a:bodyPr>
          <a:lstStyle/>
          <a:p>
            <a:r>
              <a:rPr lang="en-US" dirty="0"/>
              <a:t>// Stats</a:t>
            </a:r>
          </a:p>
          <a:p>
            <a:r>
              <a:rPr lang="en-US" dirty="0"/>
              <a:t>    public </a:t>
            </a:r>
            <a:r>
              <a:rPr lang="en-US" dirty="0" err="1"/>
              <a:t>int</a:t>
            </a:r>
            <a:r>
              <a:rPr lang="en-US" dirty="0"/>
              <a:t> strength = 0;</a:t>
            </a:r>
          </a:p>
          <a:p>
            <a:r>
              <a:rPr lang="en-US" dirty="0"/>
              <a:t>    public </a:t>
            </a:r>
            <a:r>
              <a:rPr lang="en-US" dirty="0" err="1"/>
              <a:t>int</a:t>
            </a:r>
            <a:r>
              <a:rPr lang="en-US" dirty="0"/>
              <a:t> dexterity = 0;</a:t>
            </a:r>
          </a:p>
          <a:p>
            <a:r>
              <a:rPr lang="en-US" dirty="0"/>
              <a:t>    public </a:t>
            </a:r>
            <a:r>
              <a:rPr lang="en-US" dirty="0" err="1"/>
              <a:t>int</a:t>
            </a:r>
            <a:r>
              <a:rPr lang="en-US" dirty="0"/>
              <a:t> intelligence = 0;</a:t>
            </a:r>
          </a:p>
          <a:p>
            <a:r>
              <a:rPr lang="en-US" dirty="0"/>
              <a:t>    public </a:t>
            </a:r>
            <a:r>
              <a:rPr lang="en-US" dirty="0" err="1"/>
              <a:t>int</a:t>
            </a:r>
            <a:r>
              <a:rPr lang="en-US" dirty="0"/>
              <a:t> </a:t>
            </a:r>
            <a:r>
              <a:rPr lang="en-US" dirty="0" err="1"/>
              <a:t>armorPen</a:t>
            </a:r>
            <a:r>
              <a:rPr lang="en-US" dirty="0"/>
              <a:t> = 0;</a:t>
            </a:r>
          </a:p>
          <a:p>
            <a:r>
              <a:rPr lang="en-US" dirty="0"/>
              <a:t>    public </a:t>
            </a:r>
            <a:r>
              <a:rPr lang="en-US" dirty="0" err="1"/>
              <a:t>int</a:t>
            </a:r>
            <a:r>
              <a:rPr lang="en-US" dirty="0"/>
              <a:t> </a:t>
            </a:r>
            <a:r>
              <a:rPr lang="en-US" dirty="0" err="1"/>
              <a:t>magicPen</a:t>
            </a:r>
            <a:r>
              <a:rPr lang="en-US" dirty="0"/>
              <a:t> = 0;</a:t>
            </a:r>
          </a:p>
          <a:p>
            <a:r>
              <a:rPr lang="en-US" dirty="0"/>
              <a:t>    public </a:t>
            </a:r>
            <a:r>
              <a:rPr lang="en-US" dirty="0" err="1"/>
              <a:t>int</a:t>
            </a:r>
            <a:r>
              <a:rPr lang="en-US" dirty="0"/>
              <a:t> </a:t>
            </a:r>
            <a:r>
              <a:rPr lang="en-US" dirty="0" err="1"/>
              <a:t>critChance</a:t>
            </a:r>
            <a:r>
              <a:rPr lang="en-US" dirty="0"/>
              <a:t> = 0;</a:t>
            </a:r>
          </a:p>
          <a:p>
            <a:r>
              <a:rPr lang="en-US" dirty="0"/>
              <a:t>    public double </a:t>
            </a:r>
            <a:r>
              <a:rPr lang="en-US" dirty="0" err="1"/>
              <a:t>critDamage</a:t>
            </a:r>
            <a:r>
              <a:rPr lang="en-US" dirty="0"/>
              <a:t> = 0;</a:t>
            </a:r>
          </a:p>
          <a:p>
            <a:r>
              <a:rPr lang="en-US" dirty="0"/>
              <a:t>    public double </a:t>
            </a:r>
            <a:r>
              <a:rPr lang="en-US" dirty="0" err="1"/>
              <a:t>bonusPhysical</a:t>
            </a:r>
            <a:r>
              <a:rPr lang="en-US" dirty="0"/>
              <a:t> = 0;</a:t>
            </a:r>
          </a:p>
          <a:p>
            <a:r>
              <a:rPr lang="en-US" dirty="0"/>
              <a:t>    public double </a:t>
            </a:r>
            <a:r>
              <a:rPr lang="en-US" dirty="0" err="1"/>
              <a:t>bonusMagical</a:t>
            </a:r>
            <a:r>
              <a:rPr lang="en-US" dirty="0"/>
              <a:t> = 0;</a:t>
            </a:r>
          </a:p>
          <a:p>
            <a:endParaRPr lang="en-US" dirty="0"/>
          </a:p>
          <a:p>
            <a:r>
              <a:rPr lang="en-US" dirty="0"/>
              <a:t>    // Currency</a:t>
            </a:r>
          </a:p>
          <a:p>
            <a:r>
              <a:rPr lang="en-US" dirty="0"/>
              <a:t>    public </a:t>
            </a:r>
            <a:r>
              <a:rPr lang="en-US" dirty="0" err="1"/>
              <a:t>int</a:t>
            </a:r>
            <a:r>
              <a:rPr lang="en-US" dirty="0"/>
              <a:t> </a:t>
            </a:r>
            <a:r>
              <a:rPr lang="en-US" dirty="0" err="1"/>
              <a:t>itemFind</a:t>
            </a:r>
            <a:r>
              <a:rPr lang="en-US" dirty="0"/>
              <a:t> = 0;</a:t>
            </a:r>
          </a:p>
          <a:p>
            <a:r>
              <a:rPr lang="en-US" dirty="0"/>
              <a:t>    public </a:t>
            </a:r>
            <a:r>
              <a:rPr lang="en-US" dirty="0" err="1"/>
              <a:t>int</a:t>
            </a:r>
            <a:r>
              <a:rPr lang="en-US" dirty="0"/>
              <a:t> </a:t>
            </a:r>
            <a:r>
              <a:rPr lang="en-US" dirty="0" err="1"/>
              <a:t>magicFind</a:t>
            </a:r>
            <a:r>
              <a:rPr lang="en-US" dirty="0"/>
              <a:t> = 0;</a:t>
            </a:r>
          </a:p>
          <a:p>
            <a:r>
              <a:rPr lang="en-US" dirty="0"/>
              <a:t>    public double </a:t>
            </a:r>
            <a:r>
              <a:rPr lang="en-US" dirty="0" err="1"/>
              <a:t>bonusGold</a:t>
            </a:r>
            <a:r>
              <a:rPr lang="en-US" dirty="0"/>
              <a:t> = 0;</a:t>
            </a:r>
          </a:p>
          <a:p>
            <a:r>
              <a:rPr lang="en-US" dirty="0"/>
              <a:t>    public double </a:t>
            </a:r>
            <a:r>
              <a:rPr lang="en-US" dirty="0" err="1"/>
              <a:t>bonusExp</a:t>
            </a:r>
            <a:r>
              <a:rPr lang="en-US" dirty="0"/>
              <a:t> = 0;</a:t>
            </a:r>
          </a:p>
          <a:p>
            <a:endParaRPr lang="en-US" dirty="0"/>
          </a:p>
          <a:p>
            <a:r>
              <a:rPr lang="en-US" dirty="0" err="1"/>
              <a:t>PrefixList</a:t>
            </a:r>
            <a:endParaRPr lang="en-US" dirty="0"/>
          </a:p>
          <a:p>
            <a:r>
              <a:rPr lang="en-US" dirty="0" err="1"/>
              <a:t>SuffixList</a:t>
            </a:r>
            <a:endParaRPr lang="en-US" dirty="0"/>
          </a:p>
        </p:txBody>
      </p:sp>
      <p:sp>
        <p:nvSpPr>
          <p:cNvPr id="3" name="Rectangle 2">
            <a:extLst>
              <a:ext uri="{FF2B5EF4-FFF2-40B4-BE49-F238E27FC236}">
                <a16:creationId xmlns:a16="http://schemas.microsoft.com/office/drawing/2014/main" id="{E31531D4-FE4C-4432-8F62-22405928805C}"/>
              </a:ext>
            </a:extLst>
          </p:cNvPr>
          <p:cNvSpPr/>
          <p:nvPr/>
        </p:nvSpPr>
        <p:spPr>
          <a:xfrm>
            <a:off x="4699000" y="331738"/>
            <a:ext cx="6096000" cy="1477328"/>
          </a:xfrm>
          <a:prstGeom prst="rect">
            <a:avLst/>
          </a:prstGeom>
        </p:spPr>
        <p:txBody>
          <a:bodyPr>
            <a:spAutoFit/>
          </a:bodyPr>
          <a:lstStyle/>
          <a:p>
            <a:r>
              <a:rPr lang="en-US" dirty="0"/>
              <a:t>Mod ID number format</a:t>
            </a:r>
          </a:p>
          <a:p>
            <a:r>
              <a:rPr lang="en-US" dirty="0"/>
              <a:t>-----------------------</a:t>
            </a:r>
          </a:p>
          <a:p>
            <a:r>
              <a:rPr lang="en-US" dirty="0"/>
              <a:t>First digit is the tier</a:t>
            </a:r>
          </a:p>
          <a:p>
            <a:r>
              <a:rPr lang="en-US" dirty="0"/>
              <a:t>Second digit is affix (1 for prefix, 2 for suffix)</a:t>
            </a:r>
          </a:p>
          <a:p>
            <a:r>
              <a:rPr lang="en-US" dirty="0"/>
              <a:t>Third digit and fourth digit is mod number</a:t>
            </a:r>
          </a:p>
        </p:txBody>
      </p:sp>
    </p:spTree>
    <p:extLst>
      <p:ext uri="{BB962C8B-B14F-4D97-AF65-F5344CB8AC3E}">
        <p14:creationId xmlns:p14="http://schemas.microsoft.com/office/powerpoint/2010/main" val="1284819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732F8-1CB8-4DD7-82F2-ED1A91860FC3}"/>
              </a:ext>
            </a:extLst>
          </p:cNvPr>
          <p:cNvSpPr>
            <a:spLocks noGrp="1"/>
          </p:cNvSpPr>
          <p:nvPr>
            <p:ph type="title"/>
          </p:nvPr>
        </p:nvSpPr>
        <p:spPr>
          <a:xfrm>
            <a:off x="0" y="0"/>
            <a:ext cx="10515600" cy="1325563"/>
          </a:xfrm>
        </p:spPr>
        <p:txBody>
          <a:bodyPr/>
          <a:lstStyle/>
          <a:p>
            <a:r>
              <a:rPr lang="en-US" b="1" dirty="0"/>
              <a:t>World</a:t>
            </a:r>
          </a:p>
        </p:txBody>
      </p:sp>
      <p:sp>
        <p:nvSpPr>
          <p:cNvPr id="3" name="Content Placeholder 2">
            <a:extLst>
              <a:ext uri="{FF2B5EF4-FFF2-40B4-BE49-F238E27FC236}">
                <a16:creationId xmlns:a16="http://schemas.microsoft.com/office/drawing/2014/main" id="{A077CF5B-15FC-4438-9E12-80CB73C9ABDA}"/>
              </a:ext>
            </a:extLst>
          </p:cNvPr>
          <p:cNvSpPr>
            <a:spLocks noGrp="1"/>
          </p:cNvSpPr>
          <p:nvPr>
            <p:ph idx="1"/>
          </p:nvPr>
        </p:nvSpPr>
        <p:spPr/>
        <p:txBody>
          <a:bodyPr>
            <a:normAutofit fontScale="77500" lnSpcReduction="20000"/>
          </a:bodyPr>
          <a:lstStyle/>
          <a:p>
            <a:r>
              <a:rPr lang="en-US" dirty="0"/>
              <a:t>Name</a:t>
            </a:r>
          </a:p>
          <a:p>
            <a:r>
              <a:rPr lang="en-US" dirty="0" err="1"/>
              <a:t>BackgroundImage</a:t>
            </a:r>
            <a:endParaRPr lang="en-US" dirty="0"/>
          </a:p>
          <a:p>
            <a:r>
              <a:rPr lang="en-US" dirty="0" err="1"/>
              <a:t>BackgroundMusic</a:t>
            </a:r>
            <a:endParaRPr lang="en-US" dirty="0"/>
          </a:p>
          <a:p>
            <a:r>
              <a:rPr lang="en-US" dirty="0" err="1"/>
              <a:t>CurrentStage</a:t>
            </a:r>
            <a:r>
              <a:rPr lang="en-US" dirty="0"/>
              <a:t> (1-100)</a:t>
            </a:r>
          </a:p>
          <a:p>
            <a:r>
              <a:rPr lang="en-US" dirty="0" err="1"/>
              <a:t>EnemyPool</a:t>
            </a:r>
            <a:r>
              <a:rPr lang="en-US" dirty="0"/>
              <a:t>[]</a:t>
            </a:r>
          </a:p>
          <a:p>
            <a:r>
              <a:rPr lang="en-US" dirty="0" err="1"/>
              <a:t>Miniboss</a:t>
            </a:r>
            <a:endParaRPr lang="en-US" dirty="0"/>
          </a:p>
          <a:p>
            <a:r>
              <a:rPr lang="en-US" dirty="0"/>
              <a:t>Boss</a:t>
            </a:r>
          </a:p>
          <a:p>
            <a:pPr marL="0" indent="0">
              <a:buNone/>
            </a:pPr>
            <a:r>
              <a:rPr lang="en-US" dirty="0"/>
              <a:t>// Drops Types</a:t>
            </a:r>
          </a:p>
          <a:p>
            <a:r>
              <a:rPr lang="en-US" dirty="0" err="1"/>
              <a:t>WeaponList</a:t>
            </a:r>
            <a:endParaRPr lang="en-US" dirty="0"/>
          </a:p>
          <a:p>
            <a:r>
              <a:rPr lang="en-US" dirty="0" err="1"/>
              <a:t>ArmorList</a:t>
            </a:r>
            <a:endParaRPr lang="en-US" dirty="0"/>
          </a:p>
          <a:p>
            <a:r>
              <a:rPr lang="en-US" dirty="0" err="1"/>
              <a:t>PrefixList</a:t>
            </a:r>
            <a:endParaRPr lang="en-US" dirty="0"/>
          </a:p>
          <a:p>
            <a:r>
              <a:rPr lang="en-US" dirty="0" err="1"/>
              <a:t>SuffixList</a:t>
            </a:r>
            <a:endParaRPr lang="en-US" dirty="0"/>
          </a:p>
          <a:p>
            <a:endParaRPr lang="en-US" dirty="0"/>
          </a:p>
          <a:p>
            <a:endParaRPr lang="en-US" dirty="0"/>
          </a:p>
        </p:txBody>
      </p:sp>
    </p:spTree>
    <p:extLst>
      <p:ext uri="{BB962C8B-B14F-4D97-AF65-F5344CB8AC3E}">
        <p14:creationId xmlns:p14="http://schemas.microsoft.com/office/powerpoint/2010/main" val="2424202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D0AB0-C9E1-4D14-BF29-73E57A1346E4}"/>
              </a:ext>
            </a:extLst>
          </p:cNvPr>
          <p:cNvSpPr>
            <a:spLocks noGrp="1"/>
          </p:cNvSpPr>
          <p:nvPr>
            <p:ph type="title"/>
          </p:nvPr>
        </p:nvSpPr>
        <p:spPr>
          <a:xfrm>
            <a:off x="0" y="18255"/>
            <a:ext cx="10515600" cy="1325563"/>
          </a:xfrm>
        </p:spPr>
        <p:txBody>
          <a:bodyPr/>
          <a:lstStyle/>
          <a:p>
            <a:r>
              <a:rPr lang="en-US" b="1" dirty="0"/>
              <a:t>How Items and Mods Work</a:t>
            </a:r>
          </a:p>
        </p:txBody>
      </p:sp>
      <p:sp>
        <p:nvSpPr>
          <p:cNvPr id="3" name="Content Placeholder 2">
            <a:extLst>
              <a:ext uri="{FF2B5EF4-FFF2-40B4-BE49-F238E27FC236}">
                <a16:creationId xmlns:a16="http://schemas.microsoft.com/office/drawing/2014/main" id="{432C5AB2-90DB-48D6-AD53-EDD28CCA24F8}"/>
              </a:ext>
            </a:extLst>
          </p:cNvPr>
          <p:cNvSpPr>
            <a:spLocks noGrp="1"/>
          </p:cNvSpPr>
          <p:nvPr>
            <p:ph idx="1"/>
          </p:nvPr>
        </p:nvSpPr>
        <p:spPr/>
        <p:txBody>
          <a:bodyPr/>
          <a:lstStyle/>
          <a:p>
            <a:r>
              <a:rPr lang="en-US" dirty="0"/>
              <a:t>Item gets created with base stats</a:t>
            </a:r>
          </a:p>
          <a:p>
            <a:r>
              <a:rPr lang="en-US" dirty="0"/>
              <a:t>Based on magic chance tries to prepend prefix</a:t>
            </a:r>
          </a:p>
          <a:p>
            <a:pPr lvl="1"/>
            <a:r>
              <a:rPr lang="en-US" dirty="0"/>
              <a:t>Applies all mod stats straight to the item stats</a:t>
            </a:r>
          </a:p>
          <a:p>
            <a:pPr lvl="1"/>
            <a:r>
              <a:rPr lang="en-US" dirty="0"/>
              <a:t>Upgrades rarity tier</a:t>
            </a:r>
          </a:p>
          <a:p>
            <a:r>
              <a:rPr lang="en-US" dirty="0"/>
              <a:t>Based on magic chance tries to append suffix</a:t>
            </a:r>
          </a:p>
          <a:p>
            <a:pPr lvl="1"/>
            <a:r>
              <a:rPr lang="en-US" dirty="0"/>
              <a:t>Applies all mod stats straight to the item stats</a:t>
            </a:r>
          </a:p>
          <a:p>
            <a:pPr lvl="1"/>
            <a:r>
              <a:rPr lang="en-US" dirty="0"/>
              <a:t>Upgrades rarity tier</a:t>
            </a:r>
          </a:p>
          <a:p>
            <a:pPr lvl="1"/>
            <a:endParaRPr lang="en-US" dirty="0"/>
          </a:p>
          <a:p>
            <a:pPr lvl="1"/>
            <a:r>
              <a:rPr lang="en-US" dirty="0">
                <a:solidFill>
                  <a:srgbClr val="FF0000"/>
                </a:solidFill>
              </a:rPr>
              <a:t>Maybe items should have a </a:t>
            </a:r>
            <a:r>
              <a:rPr lang="en-US" dirty="0" err="1">
                <a:solidFill>
                  <a:srgbClr val="FF0000"/>
                </a:solidFill>
              </a:rPr>
              <a:t>modList</a:t>
            </a:r>
            <a:r>
              <a:rPr lang="en-US" dirty="0">
                <a:solidFill>
                  <a:srgbClr val="FF0000"/>
                </a:solidFill>
              </a:rPr>
              <a:t> so that they can be unequipped?</a:t>
            </a:r>
          </a:p>
        </p:txBody>
      </p:sp>
    </p:spTree>
    <p:extLst>
      <p:ext uri="{BB962C8B-B14F-4D97-AF65-F5344CB8AC3E}">
        <p14:creationId xmlns:p14="http://schemas.microsoft.com/office/powerpoint/2010/main" val="4250851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FB959-F05B-4CBD-8DDE-5C2461C624FB}"/>
              </a:ext>
            </a:extLst>
          </p:cNvPr>
          <p:cNvSpPr>
            <a:spLocks noGrp="1"/>
          </p:cNvSpPr>
          <p:nvPr>
            <p:ph type="title"/>
          </p:nvPr>
        </p:nvSpPr>
        <p:spPr>
          <a:xfrm>
            <a:off x="0" y="0"/>
            <a:ext cx="10515600" cy="1325563"/>
          </a:xfrm>
        </p:spPr>
        <p:txBody>
          <a:bodyPr/>
          <a:lstStyle/>
          <a:p>
            <a:r>
              <a:rPr lang="en-US" b="1" dirty="0"/>
              <a:t>Scenes</a:t>
            </a:r>
          </a:p>
        </p:txBody>
      </p:sp>
      <p:sp>
        <p:nvSpPr>
          <p:cNvPr id="3" name="Content Placeholder 2">
            <a:extLst>
              <a:ext uri="{FF2B5EF4-FFF2-40B4-BE49-F238E27FC236}">
                <a16:creationId xmlns:a16="http://schemas.microsoft.com/office/drawing/2014/main" id="{D1C94ACC-1FC2-4455-B4DA-0BF5B6ED3903}"/>
              </a:ext>
            </a:extLst>
          </p:cNvPr>
          <p:cNvSpPr>
            <a:spLocks noGrp="1"/>
          </p:cNvSpPr>
          <p:nvPr>
            <p:ph idx="1"/>
          </p:nvPr>
        </p:nvSpPr>
        <p:spPr/>
        <p:txBody>
          <a:bodyPr/>
          <a:lstStyle/>
          <a:p>
            <a:r>
              <a:rPr lang="en-US" dirty="0" err="1"/>
              <a:t>MainMenu</a:t>
            </a:r>
            <a:endParaRPr lang="en-US" dirty="0"/>
          </a:p>
          <a:p>
            <a:r>
              <a:rPr lang="en-US" dirty="0" err="1"/>
              <a:t>CharacterSelect</a:t>
            </a:r>
            <a:endParaRPr lang="en-US" dirty="0"/>
          </a:p>
          <a:p>
            <a:r>
              <a:rPr lang="en-US" dirty="0" err="1"/>
              <a:t>NewCharacter</a:t>
            </a:r>
            <a:endParaRPr lang="en-US" dirty="0"/>
          </a:p>
          <a:p>
            <a:r>
              <a:rPr lang="en-US" dirty="0"/>
              <a:t>Town</a:t>
            </a:r>
          </a:p>
          <a:p>
            <a:r>
              <a:rPr lang="en-US" dirty="0"/>
              <a:t>Main</a:t>
            </a:r>
          </a:p>
          <a:p>
            <a:r>
              <a:rPr lang="en-US" strike="sngStrike" dirty="0"/>
              <a:t>Talents</a:t>
            </a:r>
          </a:p>
          <a:p>
            <a:r>
              <a:rPr lang="en-US" strike="sngStrike" dirty="0"/>
              <a:t>Shop</a:t>
            </a:r>
          </a:p>
          <a:p>
            <a:r>
              <a:rPr lang="en-US" strike="sngStrike" dirty="0"/>
              <a:t>Stash</a:t>
            </a:r>
          </a:p>
        </p:txBody>
      </p:sp>
      <p:sp>
        <p:nvSpPr>
          <p:cNvPr id="4" name="Rectangle 3">
            <a:extLst>
              <a:ext uri="{FF2B5EF4-FFF2-40B4-BE49-F238E27FC236}">
                <a16:creationId xmlns:a16="http://schemas.microsoft.com/office/drawing/2014/main" id="{AE0BC1D7-8405-4DB2-AF47-E4B3392B6FB0}"/>
              </a:ext>
            </a:extLst>
          </p:cNvPr>
          <p:cNvSpPr/>
          <p:nvPr/>
        </p:nvSpPr>
        <p:spPr>
          <a:xfrm>
            <a:off x="4898003" y="1690688"/>
            <a:ext cx="2282024" cy="1113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MainMenu</a:t>
            </a:r>
            <a:endParaRPr lang="en-US" dirty="0"/>
          </a:p>
        </p:txBody>
      </p:sp>
      <p:sp>
        <p:nvSpPr>
          <p:cNvPr id="5" name="Rectangle 4">
            <a:extLst>
              <a:ext uri="{FF2B5EF4-FFF2-40B4-BE49-F238E27FC236}">
                <a16:creationId xmlns:a16="http://schemas.microsoft.com/office/drawing/2014/main" id="{D3A5290C-B917-40F9-BBA5-F0534CD16611}"/>
              </a:ext>
            </a:extLst>
          </p:cNvPr>
          <p:cNvSpPr/>
          <p:nvPr/>
        </p:nvSpPr>
        <p:spPr>
          <a:xfrm>
            <a:off x="4898003" y="3230709"/>
            <a:ext cx="2282024" cy="1113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CharacterSelect</a:t>
            </a:r>
            <a:endParaRPr lang="en-US" dirty="0"/>
          </a:p>
        </p:txBody>
      </p:sp>
      <p:sp>
        <p:nvSpPr>
          <p:cNvPr id="6" name="Rectangle 5">
            <a:extLst>
              <a:ext uri="{FF2B5EF4-FFF2-40B4-BE49-F238E27FC236}">
                <a16:creationId xmlns:a16="http://schemas.microsoft.com/office/drawing/2014/main" id="{455CDEDA-BC30-42E8-882A-2CF71020F8A7}"/>
              </a:ext>
            </a:extLst>
          </p:cNvPr>
          <p:cNvSpPr/>
          <p:nvPr/>
        </p:nvSpPr>
        <p:spPr>
          <a:xfrm>
            <a:off x="4898003" y="4967950"/>
            <a:ext cx="2282024" cy="1113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NewCharacter</a:t>
            </a:r>
            <a:endParaRPr lang="en-US" dirty="0"/>
          </a:p>
        </p:txBody>
      </p:sp>
      <p:sp>
        <p:nvSpPr>
          <p:cNvPr id="7" name="Rectangle 6">
            <a:extLst>
              <a:ext uri="{FF2B5EF4-FFF2-40B4-BE49-F238E27FC236}">
                <a16:creationId xmlns:a16="http://schemas.microsoft.com/office/drawing/2014/main" id="{FC8691CC-44CE-4D67-A921-EE7CB8C14634}"/>
              </a:ext>
            </a:extLst>
          </p:cNvPr>
          <p:cNvSpPr/>
          <p:nvPr/>
        </p:nvSpPr>
        <p:spPr>
          <a:xfrm>
            <a:off x="8125901" y="1690688"/>
            <a:ext cx="2282024" cy="1113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Town</a:t>
            </a:r>
          </a:p>
        </p:txBody>
      </p:sp>
      <p:sp>
        <p:nvSpPr>
          <p:cNvPr id="8" name="Rectangle 7">
            <a:extLst>
              <a:ext uri="{FF2B5EF4-FFF2-40B4-BE49-F238E27FC236}">
                <a16:creationId xmlns:a16="http://schemas.microsoft.com/office/drawing/2014/main" id="{91AD9643-D8E0-48ED-AA7F-FFB81DFF2CF1}"/>
              </a:ext>
            </a:extLst>
          </p:cNvPr>
          <p:cNvSpPr/>
          <p:nvPr/>
        </p:nvSpPr>
        <p:spPr>
          <a:xfrm>
            <a:off x="8125901" y="3209335"/>
            <a:ext cx="2282024" cy="1113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a:t>
            </a:r>
          </a:p>
        </p:txBody>
      </p:sp>
      <p:cxnSp>
        <p:nvCxnSpPr>
          <p:cNvPr id="10" name="Straight Arrow Connector 9">
            <a:extLst>
              <a:ext uri="{FF2B5EF4-FFF2-40B4-BE49-F238E27FC236}">
                <a16:creationId xmlns:a16="http://schemas.microsoft.com/office/drawing/2014/main" id="{AF467341-40B6-4C58-8F97-DA4A169DB4AC}"/>
              </a:ext>
            </a:extLst>
          </p:cNvPr>
          <p:cNvCxnSpPr>
            <a:stCxn id="4" idx="2"/>
            <a:endCxn id="5" idx="0"/>
          </p:cNvCxnSpPr>
          <p:nvPr/>
        </p:nvCxnSpPr>
        <p:spPr>
          <a:xfrm>
            <a:off x="6039015" y="2803870"/>
            <a:ext cx="0" cy="426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D648892-EA20-4CE4-97F6-4595DB40E9F6}"/>
              </a:ext>
            </a:extLst>
          </p:cNvPr>
          <p:cNvCxnSpPr>
            <a:stCxn id="5" idx="2"/>
            <a:endCxn id="6" idx="0"/>
          </p:cNvCxnSpPr>
          <p:nvPr/>
        </p:nvCxnSpPr>
        <p:spPr>
          <a:xfrm>
            <a:off x="6039015" y="4343891"/>
            <a:ext cx="0" cy="624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71D59AA-0BC9-42A5-8334-AAF787B268D4}"/>
              </a:ext>
            </a:extLst>
          </p:cNvPr>
          <p:cNvCxnSpPr>
            <a:stCxn id="5" idx="3"/>
            <a:endCxn id="7" idx="1"/>
          </p:cNvCxnSpPr>
          <p:nvPr/>
        </p:nvCxnSpPr>
        <p:spPr>
          <a:xfrm flipV="1">
            <a:off x="7180027" y="2247279"/>
            <a:ext cx="945874" cy="1540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6FC88BE-CAB0-4729-B659-2C94306671C0}"/>
              </a:ext>
            </a:extLst>
          </p:cNvPr>
          <p:cNvCxnSpPr>
            <a:stCxn id="6" idx="3"/>
            <a:endCxn id="7" idx="1"/>
          </p:cNvCxnSpPr>
          <p:nvPr/>
        </p:nvCxnSpPr>
        <p:spPr>
          <a:xfrm flipV="1">
            <a:off x="7180027" y="2247279"/>
            <a:ext cx="945874" cy="3277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1B32EDA-8539-417E-A3C2-AB8B63D8265E}"/>
              </a:ext>
            </a:extLst>
          </p:cNvPr>
          <p:cNvCxnSpPr>
            <a:stCxn id="7" idx="1"/>
            <a:endCxn id="4" idx="3"/>
          </p:cNvCxnSpPr>
          <p:nvPr/>
        </p:nvCxnSpPr>
        <p:spPr>
          <a:xfrm flipH="1">
            <a:off x="7180027" y="2247279"/>
            <a:ext cx="945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F83D561-D9D3-45F6-BD78-59F22F9755E6}"/>
              </a:ext>
            </a:extLst>
          </p:cNvPr>
          <p:cNvCxnSpPr>
            <a:stCxn id="7" idx="2"/>
            <a:endCxn id="8" idx="0"/>
          </p:cNvCxnSpPr>
          <p:nvPr/>
        </p:nvCxnSpPr>
        <p:spPr>
          <a:xfrm>
            <a:off x="9266913" y="2803870"/>
            <a:ext cx="0" cy="405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4869A67-467E-4282-8714-3B26F384DFF0}"/>
              </a:ext>
            </a:extLst>
          </p:cNvPr>
          <p:cNvCxnSpPr>
            <a:stCxn id="8" idx="0"/>
            <a:endCxn id="7" idx="2"/>
          </p:cNvCxnSpPr>
          <p:nvPr/>
        </p:nvCxnSpPr>
        <p:spPr>
          <a:xfrm flipV="1">
            <a:off x="9266913" y="2803870"/>
            <a:ext cx="0" cy="405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6015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4263B-76F3-4BD0-921E-452E4F5AB2BE}"/>
              </a:ext>
            </a:extLst>
          </p:cNvPr>
          <p:cNvSpPr>
            <a:spLocks noGrp="1"/>
          </p:cNvSpPr>
          <p:nvPr>
            <p:ph type="title"/>
          </p:nvPr>
        </p:nvSpPr>
        <p:spPr>
          <a:xfrm>
            <a:off x="0" y="0"/>
            <a:ext cx="10515600" cy="1325563"/>
          </a:xfrm>
        </p:spPr>
        <p:txBody>
          <a:bodyPr/>
          <a:lstStyle/>
          <a:p>
            <a:r>
              <a:rPr lang="en-US" dirty="0"/>
              <a:t>Damage Calculation (Mockup)</a:t>
            </a:r>
          </a:p>
        </p:txBody>
      </p:sp>
      <p:sp>
        <p:nvSpPr>
          <p:cNvPr id="4" name="TextBox 3">
            <a:extLst>
              <a:ext uri="{FF2B5EF4-FFF2-40B4-BE49-F238E27FC236}">
                <a16:creationId xmlns:a16="http://schemas.microsoft.com/office/drawing/2014/main" id="{4376342E-7254-4A81-B6B3-A974DCFB9E3D}"/>
              </a:ext>
            </a:extLst>
          </p:cNvPr>
          <p:cNvSpPr txBox="1"/>
          <p:nvPr/>
        </p:nvSpPr>
        <p:spPr>
          <a:xfrm>
            <a:off x="838200" y="1906441"/>
            <a:ext cx="9730702" cy="2585323"/>
          </a:xfrm>
          <a:prstGeom prst="rect">
            <a:avLst/>
          </a:prstGeom>
          <a:noFill/>
        </p:spPr>
        <p:txBody>
          <a:bodyPr wrap="square" rtlCol="0">
            <a:spAutoFit/>
          </a:bodyPr>
          <a:lstStyle/>
          <a:p>
            <a:r>
              <a:rPr lang="en-US" dirty="0"/>
              <a:t>For (</a:t>
            </a:r>
            <a:r>
              <a:rPr lang="en-US" dirty="0" err="1"/>
              <a:t>int</a:t>
            </a:r>
            <a:r>
              <a:rPr lang="en-US" dirty="0"/>
              <a:t> I = 0; I &lt; </a:t>
            </a:r>
            <a:r>
              <a:rPr lang="en-US" dirty="0" err="1"/>
              <a:t>player.attacksPerClick.length</a:t>
            </a:r>
            <a:r>
              <a:rPr lang="en-US" dirty="0"/>
              <a:t>; </a:t>
            </a:r>
            <a:r>
              <a:rPr lang="en-US" dirty="0" err="1"/>
              <a:t>i</a:t>
            </a:r>
            <a:r>
              <a:rPr lang="en-US" dirty="0"/>
              <a:t>++) {</a:t>
            </a:r>
          </a:p>
          <a:p>
            <a:pPr lvl="1"/>
            <a:r>
              <a:rPr lang="en-US" dirty="0"/>
              <a:t>damage = ((RNG min-max dmg)*1.05^statModifier) * 100/(armor or mag resist – armor or </a:t>
            </a:r>
            <a:r>
              <a:rPr lang="en-US" dirty="0" err="1"/>
              <a:t>magicPen</a:t>
            </a:r>
            <a:r>
              <a:rPr lang="en-US" dirty="0"/>
              <a:t>)+100)) </a:t>
            </a:r>
          </a:p>
          <a:p>
            <a:pPr lvl="1"/>
            <a:endParaRPr lang="en-US" dirty="0"/>
          </a:p>
          <a:p>
            <a:pPr lvl="1"/>
            <a:r>
              <a:rPr lang="en-US" dirty="0"/>
              <a:t>If (</a:t>
            </a:r>
            <a:r>
              <a:rPr lang="en-US" dirty="0" err="1"/>
              <a:t>crit</a:t>
            </a:r>
            <a:r>
              <a:rPr lang="en-US" dirty="0"/>
              <a:t>) {</a:t>
            </a:r>
          </a:p>
          <a:p>
            <a:pPr lvl="1"/>
            <a:r>
              <a:rPr lang="en-US" dirty="0"/>
              <a:t>	damage += </a:t>
            </a:r>
            <a:r>
              <a:rPr lang="en-US" dirty="0" err="1"/>
              <a:t>critMultiplier</a:t>
            </a:r>
            <a:r>
              <a:rPr lang="en-US" dirty="0"/>
              <a:t>;</a:t>
            </a:r>
          </a:p>
          <a:p>
            <a:pPr lvl="1"/>
            <a:r>
              <a:rPr lang="en-US" dirty="0"/>
              <a:t>	// Change font to bold and text color to yellow</a:t>
            </a:r>
          </a:p>
          <a:p>
            <a:pPr lvl="1"/>
            <a:r>
              <a:rPr lang="en-US" dirty="0"/>
              <a:t>}</a:t>
            </a:r>
          </a:p>
          <a:p>
            <a:r>
              <a:rPr lang="en-US" dirty="0"/>
              <a:t>}</a:t>
            </a:r>
          </a:p>
        </p:txBody>
      </p:sp>
    </p:spTree>
    <p:extLst>
      <p:ext uri="{BB962C8B-B14F-4D97-AF65-F5344CB8AC3E}">
        <p14:creationId xmlns:p14="http://schemas.microsoft.com/office/powerpoint/2010/main" val="1322900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4263B-76F3-4BD0-921E-452E4F5AB2BE}"/>
              </a:ext>
            </a:extLst>
          </p:cNvPr>
          <p:cNvSpPr>
            <a:spLocks noGrp="1"/>
          </p:cNvSpPr>
          <p:nvPr>
            <p:ph type="title"/>
          </p:nvPr>
        </p:nvSpPr>
        <p:spPr>
          <a:xfrm>
            <a:off x="0" y="0"/>
            <a:ext cx="10515600" cy="1325563"/>
          </a:xfrm>
        </p:spPr>
        <p:txBody>
          <a:bodyPr/>
          <a:lstStyle/>
          <a:p>
            <a:r>
              <a:rPr lang="en-US" dirty="0"/>
              <a:t>Damage Calculation (Actual)</a:t>
            </a:r>
          </a:p>
        </p:txBody>
      </p:sp>
      <p:sp>
        <p:nvSpPr>
          <p:cNvPr id="4" name="TextBox 3">
            <a:extLst>
              <a:ext uri="{FF2B5EF4-FFF2-40B4-BE49-F238E27FC236}">
                <a16:creationId xmlns:a16="http://schemas.microsoft.com/office/drawing/2014/main" id="{4376342E-7254-4A81-B6B3-A974DCFB9E3D}"/>
              </a:ext>
            </a:extLst>
          </p:cNvPr>
          <p:cNvSpPr txBox="1"/>
          <p:nvPr/>
        </p:nvSpPr>
        <p:spPr>
          <a:xfrm>
            <a:off x="0" y="1627041"/>
            <a:ext cx="7620000" cy="4708981"/>
          </a:xfrm>
          <a:prstGeom prst="rect">
            <a:avLst/>
          </a:prstGeom>
          <a:noFill/>
        </p:spPr>
        <p:txBody>
          <a:bodyPr wrap="square" rtlCol="0">
            <a:spAutoFit/>
          </a:bodyPr>
          <a:lstStyle/>
          <a:p>
            <a:r>
              <a:rPr lang="en-US" sz="1000" dirty="0"/>
              <a:t>// Start damage with </a:t>
            </a:r>
            <a:r>
              <a:rPr lang="en-US" sz="1000" dirty="0" err="1"/>
              <a:t>rng</a:t>
            </a:r>
            <a:r>
              <a:rPr lang="en-US" sz="1000" dirty="0"/>
              <a:t> value of equipped weapon min-max damage</a:t>
            </a:r>
          </a:p>
          <a:p>
            <a:r>
              <a:rPr lang="en-US" sz="1000" dirty="0"/>
              <a:t>        double damage = </a:t>
            </a:r>
            <a:r>
              <a:rPr lang="en-US" sz="1000" dirty="0" err="1"/>
              <a:t>UnityEngine.Random.Range</a:t>
            </a:r>
            <a:r>
              <a:rPr lang="en-US" sz="1000" dirty="0"/>
              <a:t>(</a:t>
            </a:r>
            <a:r>
              <a:rPr lang="en-US" sz="1000" dirty="0" err="1"/>
              <a:t>player.equippedWeapon.minDamage</a:t>
            </a:r>
            <a:r>
              <a:rPr lang="en-US" sz="1000" dirty="0"/>
              <a:t>, </a:t>
            </a:r>
            <a:r>
              <a:rPr lang="en-US" sz="1000" dirty="0" err="1"/>
              <a:t>player.equippedWeapon.maxDamage</a:t>
            </a:r>
            <a:r>
              <a:rPr lang="en-US" sz="1000" dirty="0"/>
              <a:t>);</a:t>
            </a:r>
          </a:p>
          <a:p>
            <a:endParaRPr lang="en-US" sz="1000" dirty="0"/>
          </a:p>
          <a:p>
            <a:r>
              <a:rPr lang="en-US" sz="1000" dirty="0"/>
              <a:t>        // Attribute modifiers</a:t>
            </a:r>
          </a:p>
          <a:p>
            <a:r>
              <a:rPr lang="en-US" sz="1000" dirty="0"/>
              <a:t>        if (</a:t>
            </a:r>
            <a:r>
              <a:rPr lang="en-US" sz="1000" dirty="0" err="1"/>
              <a:t>player.equippedWeapon.statMod.ToString</a:t>
            </a:r>
            <a:r>
              <a:rPr lang="en-US" sz="1000" dirty="0"/>
              <a:t>() == "Strength")</a:t>
            </a:r>
          </a:p>
          <a:p>
            <a:r>
              <a:rPr lang="en-US" sz="1000" dirty="0"/>
              <a:t>            damage = damage * (1 + (.05 * </a:t>
            </a:r>
            <a:r>
              <a:rPr lang="en-US" sz="1000" dirty="0" err="1"/>
              <a:t>player.strength</a:t>
            </a:r>
            <a:r>
              <a:rPr lang="en-US" sz="1000" dirty="0"/>
              <a:t>));</a:t>
            </a:r>
          </a:p>
          <a:p>
            <a:r>
              <a:rPr lang="en-US" sz="1000" dirty="0"/>
              <a:t>        else if (</a:t>
            </a:r>
            <a:r>
              <a:rPr lang="en-US" sz="1000" dirty="0" err="1"/>
              <a:t>player.equippedWeapon.statMod.ToString</a:t>
            </a:r>
            <a:r>
              <a:rPr lang="en-US" sz="1000" dirty="0"/>
              <a:t>() == "Dexterity")</a:t>
            </a:r>
          </a:p>
          <a:p>
            <a:r>
              <a:rPr lang="en-US" sz="1000" dirty="0"/>
              <a:t>            damage = damage * (1 + (.05 * </a:t>
            </a:r>
            <a:r>
              <a:rPr lang="en-US" sz="1000" dirty="0" err="1"/>
              <a:t>player.dexterity</a:t>
            </a:r>
            <a:r>
              <a:rPr lang="en-US" sz="1000" dirty="0"/>
              <a:t>));</a:t>
            </a:r>
          </a:p>
          <a:p>
            <a:r>
              <a:rPr lang="en-US" sz="1000" dirty="0"/>
              <a:t>        else if (</a:t>
            </a:r>
            <a:r>
              <a:rPr lang="en-US" sz="1000" dirty="0" err="1"/>
              <a:t>player.equippedWeapon.statMod.ToString</a:t>
            </a:r>
            <a:r>
              <a:rPr lang="en-US" sz="1000" dirty="0"/>
              <a:t>() == "Intelligence")</a:t>
            </a:r>
          </a:p>
          <a:p>
            <a:r>
              <a:rPr lang="en-US" sz="1000" dirty="0"/>
              <a:t>            damage = damage * (1 + (.05 * </a:t>
            </a:r>
            <a:r>
              <a:rPr lang="en-US" sz="1000" dirty="0" err="1"/>
              <a:t>player.intelligence</a:t>
            </a:r>
            <a:r>
              <a:rPr lang="en-US" sz="1000" dirty="0"/>
              <a:t>));</a:t>
            </a:r>
          </a:p>
          <a:p>
            <a:endParaRPr lang="en-US" sz="1000" dirty="0"/>
          </a:p>
          <a:p>
            <a:r>
              <a:rPr lang="en-US" sz="1000" dirty="0"/>
              <a:t>        // Check if physical weapon for armor </a:t>
            </a:r>
            <a:r>
              <a:rPr lang="en-US" sz="1000" dirty="0" err="1"/>
              <a:t>calc</a:t>
            </a:r>
            <a:endParaRPr lang="en-US" sz="1000" dirty="0"/>
          </a:p>
          <a:p>
            <a:r>
              <a:rPr lang="en-US" sz="1000" dirty="0"/>
              <a:t>        if (</a:t>
            </a:r>
            <a:r>
              <a:rPr lang="en-US" sz="1000" dirty="0" err="1"/>
              <a:t>player.equippedWeapon.damageType</a:t>
            </a:r>
            <a:r>
              <a:rPr lang="en-US" sz="1000" dirty="0"/>
              <a:t> == </a:t>
            </a:r>
            <a:r>
              <a:rPr lang="en-US" sz="1000" dirty="0" err="1"/>
              <a:t>Weapon.DamageType.Physical</a:t>
            </a:r>
            <a:r>
              <a:rPr lang="en-US" sz="1000" dirty="0"/>
              <a:t>)</a:t>
            </a:r>
          </a:p>
          <a:p>
            <a:r>
              <a:rPr lang="en-US" sz="1000" dirty="0"/>
              <a:t>        {</a:t>
            </a:r>
          </a:p>
          <a:p>
            <a:r>
              <a:rPr lang="en-US" sz="1000" dirty="0"/>
              <a:t>            //</a:t>
            </a:r>
            <a:r>
              <a:rPr lang="en-US" sz="1000" dirty="0" err="1"/>
              <a:t>Debug.Log</a:t>
            </a:r>
            <a:r>
              <a:rPr lang="en-US" sz="1000" dirty="0"/>
              <a:t>("Physical attack");</a:t>
            </a:r>
          </a:p>
          <a:p>
            <a:r>
              <a:rPr lang="en-US" sz="1000" dirty="0"/>
              <a:t>            damage = damage * 100 / ((</a:t>
            </a:r>
            <a:r>
              <a:rPr lang="en-US" sz="1000" dirty="0" err="1"/>
              <a:t>enemy.armor</a:t>
            </a:r>
            <a:r>
              <a:rPr lang="en-US" sz="1000" dirty="0"/>
              <a:t> - </a:t>
            </a:r>
            <a:r>
              <a:rPr lang="en-US" sz="1000" dirty="0" err="1"/>
              <a:t>player.armorPen</a:t>
            </a:r>
            <a:r>
              <a:rPr lang="en-US" sz="1000" dirty="0"/>
              <a:t>) + 100);</a:t>
            </a:r>
          </a:p>
          <a:p>
            <a:r>
              <a:rPr lang="en-US" sz="1000" dirty="0"/>
              <a:t>            damage = damage * (</a:t>
            </a:r>
            <a:r>
              <a:rPr lang="en-US" sz="1000" dirty="0" err="1"/>
              <a:t>player.bonusPhysical</a:t>
            </a:r>
            <a:r>
              <a:rPr lang="en-US" sz="1000" dirty="0"/>
              <a:t> / 100);</a:t>
            </a:r>
          </a:p>
          <a:p>
            <a:r>
              <a:rPr lang="en-US" sz="1000" dirty="0"/>
              <a:t>        }</a:t>
            </a:r>
          </a:p>
          <a:p>
            <a:r>
              <a:rPr lang="en-US" sz="1000" dirty="0"/>
              <a:t>        // Check if magical weapon for magic resist </a:t>
            </a:r>
            <a:r>
              <a:rPr lang="en-US" sz="1000" dirty="0" err="1"/>
              <a:t>calc</a:t>
            </a:r>
            <a:endParaRPr lang="en-US" sz="1000" dirty="0"/>
          </a:p>
          <a:p>
            <a:r>
              <a:rPr lang="en-US" sz="1000" dirty="0"/>
              <a:t>        if (</a:t>
            </a:r>
            <a:r>
              <a:rPr lang="en-US" sz="1000" dirty="0" err="1"/>
              <a:t>player.equippedWeapon.damageType</a:t>
            </a:r>
            <a:r>
              <a:rPr lang="en-US" sz="1000" dirty="0"/>
              <a:t> == </a:t>
            </a:r>
            <a:r>
              <a:rPr lang="en-US" sz="1000" dirty="0" err="1"/>
              <a:t>Weapon.DamageType.Magical</a:t>
            </a:r>
            <a:r>
              <a:rPr lang="en-US" sz="1000" dirty="0"/>
              <a:t>)</a:t>
            </a:r>
          </a:p>
          <a:p>
            <a:r>
              <a:rPr lang="en-US" sz="1000" dirty="0"/>
              <a:t>        {</a:t>
            </a:r>
          </a:p>
          <a:p>
            <a:r>
              <a:rPr lang="en-US" sz="1000" dirty="0"/>
              <a:t>            //</a:t>
            </a:r>
            <a:r>
              <a:rPr lang="en-US" sz="1000" dirty="0" err="1"/>
              <a:t>Debug.Log</a:t>
            </a:r>
            <a:r>
              <a:rPr lang="en-US" sz="1000" dirty="0"/>
              <a:t>("Magical attack");</a:t>
            </a:r>
          </a:p>
          <a:p>
            <a:r>
              <a:rPr lang="en-US" sz="1000" dirty="0"/>
              <a:t>            damage = damage * 100 / ((</a:t>
            </a:r>
            <a:r>
              <a:rPr lang="en-US" sz="1000" dirty="0" err="1"/>
              <a:t>enemy.magicResist</a:t>
            </a:r>
            <a:r>
              <a:rPr lang="en-US" sz="1000" dirty="0"/>
              <a:t> - </a:t>
            </a:r>
            <a:r>
              <a:rPr lang="en-US" sz="1000" dirty="0" err="1"/>
              <a:t>player.magicPen</a:t>
            </a:r>
            <a:r>
              <a:rPr lang="en-US" sz="1000" dirty="0"/>
              <a:t>) + 100);</a:t>
            </a:r>
          </a:p>
          <a:p>
            <a:r>
              <a:rPr lang="en-US" sz="1000" dirty="0"/>
              <a:t>            damage = damage * (</a:t>
            </a:r>
            <a:r>
              <a:rPr lang="en-US" sz="1000" dirty="0" err="1"/>
              <a:t>player.bonusMagical</a:t>
            </a:r>
            <a:r>
              <a:rPr lang="en-US" sz="1000" dirty="0"/>
              <a:t> / 100);</a:t>
            </a:r>
          </a:p>
          <a:p>
            <a:r>
              <a:rPr lang="en-US" sz="1000" dirty="0"/>
              <a:t>        }</a:t>
            </a:r>
          </a:p>
          <a:p>
            <a:endParaRPr lang="en-US" sz="1000" dirty="0"/>
          </a:p>
          <a:p>
            <a:r>
              <a:rPr lang="en-US" sz="1000" dirty="0"/>
              <a:t>        // If damage is 0 set it to at least 1 &gt;.&lt;</a:t>
            </a:r>
          </a:p>
          <a:p>
            <a:r>
              <a:rPr lang="en-US" sz="1000" dirty="0"/>
              <a:t>        if (damage &lt;= 0)</a:t>
            </a:r>
          </a:p>
          <a:p>
            <a:r>
              <a:rPr lang="en-US" sz="1000" dirty="0"/>
              <a:t>            damage = 1;</a:t>
            </a:r>
          </a:p>
          <a:p>
            <a:endParaRPr lang="en-US" sz="1000" dirty="0"/>
          </a:p>
        </p:txBody>
      </p:sp>
      <p:sp>
        <p:nvSpPr>
          <p:cNvPr id="3" name="TextBox 2">
            <a:extLst>
              <a:ext uri="{FF2B5EF4-FFF2-40B4-BE49-F238E27FC236}">
                <a16:creationId xmlns:a16="http://schemas.microsoft.com/office/drawing/2014/main" id="{FCCCF83A-5461-47FA-B09D-2479D75F868D}"/>
              </a:ext>
            </a:extLst>
          </p:cNvPr>
          <p:cNvSpPr txBox="1"/>
          <p:nvPr/>
        </p:nvSpPr>
        <p:spPr>
          <a:xfrm>
            <a:off x="5257800" y="4159698"/>
            <a:ext cx="3472425" cy="2523768"/>
          </a:xfrm>
          <a:prstGeom prst="rect">
            <a:avLst/>
          </a:prstGeom>
          <a:noFill/>
        </p:spPr>
        <p:txBody>
          <a:bodyPr wrap="none" rtlCol="0">
            <a:spAutoFit/>
          </a:bodyPr>
          <a:lstStyle/>
          <a:p>
            <a:r>
              <a:rPr lang="en-US" dirty="0"/>
              <a:t> </a:t>
            </a:r>
            <a:r>
              <a:rPr lang="en-US" sz="1000" dirty="0"/>
              <a:t>// Check for </a:t>
            </a:r>
            <a:r>
              <a:rPr lang="en-US" sz="1000" dirty="0" err="1"/>
              <a:t>crit</a:t>
            </a:r>
            <a:endParaRPr lang="en-US" sz="1000" dirty="0"/>
          </a:p>
          <a:p>
            <a:r>
              <a:rPr lang="en-US" sz="1000" dirty="0"/>
              <a:t>        if (</a:t>
            </a:r>
            <a:r>
              <a:rPr lang="en-US" sz="1000" dirty="0" err="1"/>
              <a:t>UnityEngine.Random.Range</a:t>
            </a:r>
            <a:r>
              <a:rPr lang="en-US" sz="1000" dirty="0"/>
              <a:t>(0, 100) &lt; </a:t>
            </a:r>
            <a:r>
              <a:rPr lang="en-US" sz="1000" dirty="0" err="1"/>
              <a:t>player.critChance</a:t>
            </a:r>
            <a:r>
              <a:rPr lang="en-US" sz="1000" dirty="0"/>
              <a:t>)</a:t>
            </a:r>
          </a:p>
          <a:p>
            <a:r>
              <a:rPr lang="en-US" sz="1000" dirty="0"/>
              <a:t>        {</a:t>
            </a:r>
          </a:p>
          <a:p>
            <a:r>
              <a:rPr lang="en-US" sz="1000" dirty="0"/>
              <a:t>            damage = damage * (</a:t>
            </a:r>
            <a:r>
              <a:rPr lang="en-US" sz="1000" dirty="0" err="1"/>
              <a:t>player.critDamage</a:t>
            </a:r>
            <a:r>
              <a:rPr lang="en-US" sz="1000" dirty="0"/>
              <a:t> / 100);</a:t>
            </a:r>
          </a:p>
          <a:p>
            <a:r>
              <a:rPr lang="en-US" sz="1000" dirty="0"/>
              <a:t>            </a:t>
            </a:r>
            <a:r>
              <a:rPr lang="en-US" sz="1000" dirty="0" err="1"/>
              <a:t>crit</a:t>
            </a:r>
            <a:r>
              <a:rPr lang="en-US" sz="1000" dirty="0"/>
              <a:t> = true;</a:t>
            </a:r>
          </a:p>
          <a:p>
            <a:r>
              <a:rPr lang="en-US" sz="1000" dirty="0"/>
              <a:t>        }</a:t>
            </a:r>
          </a:p>
          <a:p>
            <a:endParaRPr lang="en-US" sz="1000" dirty="0"/>
          </a:p>
          <a:p>
            <a:r>
              <a:rPr lang="en-US" sz="1000" dirty="0"/>
              <a:t>        // Check for weaknesses</a:t>
            </a:r>
          </a:p>
          <a:p>
            <a:r>
              <a:rPr lang="en-US" sz="1000" dirty="0"/>
              <a:t>        Check Weaknesses multiply damage by 1.25</a:t>
            </a:r>
          </a:p>
          <a:p>
            <a:endParaRPr lang="en-US" sz="1000" dirty="0"/>
          </a:p>
          <a:p>
            <a:r>
              <a:rPr lang="en-US" sz="1000" dirty="0"/>
              <a:t>        // Check for resistances</a:t>
            </a:r>
          </a:p>
          <a:p>
            <a:r>
              <a:rPr lang="en-US" sz="1000" dirty="0"/>
              <a:t>        Check Resists multiply damage by 0.75</a:t>
            </a:r>
          </a:p>
          <a:p>
            <a:endParaRPr lang="en-US" sz="1000" dirty="0"/>
          </a:p>
          <a:p>
            <a:r>
              <a:rPr lang="en-US" sz="1000" dirty="0"/>
              <a:t>        // Attacks per click applied to damage</a:t>
            </a:r>
          </a:p>
          <a:p>
            <a:r>
              <a:rPr lang="en-US" sz="1000" dirty="0"/>
              <a:t>        damage = damage * </a:t>
            </a:r>
            <a:r>
              <a:rPr lang="en-US" sz="1000" dirty="0" err="1"/>
              <a:t>player.equippedWeapon.apc</a:t>
            </a:r>
            <a:r>
              <a:rPr lang="en-US" sz="1000" dirty="0"/>
              <a:t>;</a:t>
            </a:r>
          </a:p>
        </p:txBody>
      </p:sp>
    </p:spTree>
    <p:extLst>
      <p:ext uri="{BB962C8B-B14F-4D97-AF65-F5344CB8AC3E}">
        <p14:creationId xmlns:p14="http://schemas.microsoft.com/office/powerpoint/2010/main" val="1429439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18491-F9EE-4839-ADB2-F6EA64847F3E}"/>
              </a:ext>
            </a:extLst>
          </p:cNvPr>
          <p:cNvSpPr>
            <a:spLocks noGrp="1"/>
          </p:cNvSpPr>
          <p:nvPr>
            <p:ph type="title"/>
          </p:nvPr>
        </p:nvSpPr>
        <p:spPr>
          <a:xfrm>
            <a:off x="0" y="18255"/>
            <a:ext cx="10515600" cy="1325563"/>
          </a:xfrm>
        </p:spPr>
        <p:txBody>
          <a:bodyPr/>
          <a:lstStyle/>
          <a:p>
            <a:r>
              <a:rPr lang="en-US" b="1" dirty="0" err="1"/>
              <a:t>ToDo</a:t>
            </a:r>
            <a:endParaRPr lang="en-US" b="1" dirty="0"/>
          </a:p>
        </p:txBody>
      </p:sp>
      <p:sp>
        <p:nvSpPr>
          <p:cNvPr id="3" name="Content Placeholder 2">
            <a:extLst>
              <a:ext uri="{FF2B5EF4-FFF2-40B4-BE49-F238E27FC236}">
                <a16:creationId xmlns:a16="http://schemas.microsoft.com/office/drawing/2014/main" id="{B05FE6D2-D1D4-4049-818F-FFB78609E3CF}"/>
              </a:ext>
            </a:extLst>
          </p:cNvPr>
          <p:cNvSpPr>
            <a:spLocks noGrp="1"/>
          </p:cNvSpPr>
          <p:nvPr>
            <p:ph idx="1"/>
          </p:nvPr>
        </p:nvSpPr>
        <p:spPr>
          <a:xfrm>
            <a:off x="838200" y="1140618"/>
            <a:ext cx="10515600" cy="5495927"/>
          </a:xfrm>
        </p:spPr>
        <p:txBody>
          <a:bodyPr>
            <a:normAutofit fontScale="62500" lnSpcReduction="20000"/>
          </a:bodyPr>
          <a:lstStyle/>
          <a:p>
            <a:r>
              <a:rPr lang="en-US" b="1" dirty="0" err="1"/>
              <a:t>Legendaries</a:t>
            </a:r>
            <a:r>
              <a:rPr lang="en-US" b="1" dirty="0"/>
              <a:t> and Set items can’t have mods added</a:t>
            </a:r>
          </a:p>
          <a:p>
            <a:r>
              <a:rPr lang="en-US" b="1" dirty="0"/>
              <a:t>Add a log to the battle screen that </a:t>
            </a:r>
            <a:r>
              <a:rPr lang="en-US" b="1"/>
              <a:t>is collapsible. </a:t>
            </a:r>
          </a:p>
          <a:p>
            <a:r>
              <a:rPr lang="en-US" b="1" dirty="0"/>
              <a:t>Required attributes for equipping an item along with a </a:t>
            </a:r>
            <a:r>
              <a:rPr lang="en-US" b="1" dirty="0" err="1"/>
              <a:t>requiredLevel</a:t>
            </a:r>
            <a:r>
              <a:rPr lang="en-US" b="1" dirty="0"/>
              <a:t> – implement in </a:t>
            </a:r>
            <a:r>
              <a:rPr lang="en-US" b="1" dirty="0" err="1"/>
              <a:t>ItemPanel</a:t>
            </a:r>
            <a:endParaRPr lang="en-US" b="1" dirty="0"/>
          </a:p>
          <a:p>
            <a:r>
              <a:rPr lang="en-US" b="1" dirty="0"/>
              <a:t>Streak multiplier – each streak hit over 5 applies 1% bonus damage</a:t>
            </a:r>
          </a:p>
          <a:p>
            <a:r>
              <a:rPr lang="en-US" b="1" dirty="0"/>
              <a:t>Update inventory to be an array to set the position correctly in the inventory </a:t>
            </a:r>
            <a:r>
              <a:rPr lang="en-US" b="1" dirty="0" err="1"/>
              <a:t>gui</a:t>
            </a:r>
            <a:endParaRPr lang="en-US" b="1" dirty="0"/>
          </a:p>
          <a:p>
            <a:r>
              <a:rPr lang="en-US" b="1" dirty="0"/>
              <a:t>Store Menu for Town</a:t>
            </a:r>
          </a:p>
          <a:p>
            <a:r>
              <a:rPr lang="en-US" b="1" dirty="0"/>
              <a:t>Stash Menu for Town</a:t>
            </a:r>
          </a:p>
          <a:p>
            <a:r>
              <a:rPr lang="en-US" b="1" dirty="0"/>
              <a:t>Bosses with their own extra loot tables</a:t>
            </a:r>
          </a:p>
          <a:p>
            <a:r>
              <a:rPr lang="en-US" b="1" dirty="0"/>
              <a:t>New scene for talents? Update talents menu to allow more player options</a:t>
            </a:r>
          </a:p>
          <a:p>
            <a:r>
              <a:rPr lang="en-US" b="1" dirty="0"/>
              <a:t>Make item non-drag if there’s no item in the panel</a:t>
            </a:r>
          </a:p>
          <a:p>
            <a:r>
              <a:rPr lang="en-US" b="1" dirty="0"/>
              <a:t>Update tooltips… again (Bigger, wider, better)</a:t>
            </a:r>
          </a:p>
          <a:p>
            <a:r>
              <a:rPr lang="en-US" dirty="0"/>
              <a:t>Weapon animations</a:t>
            </a:r>
            <a:endParaRPr lang="en-US" b="1" dirty="0"/>
          </a:p>
          <a:p>
            <a:r>
              <a:rPr lang="en-US" dirty="0"/>
              <a:t>Confirmation on talent panel before close and points applied</a:t>
            </a:r>
          </a:p>
          <a:p>
            <a:r>
              <a:rPr lang="en-US" dirty="0"/>
              <a:t>Add buffer to reduce how many clicks can happen per second (stop auto click exploits)</a:t>
            </a:r>
          </a:p>
          <a:p>
            <a:r>
              <a:rPr lang="en-US" dirty="0"/>
              <a:t>Volume slider in settings menu</a:t>
            </a:r>
          </a:p>
          <a:p>
            <a:r>
              <a:rPr lang="en-US" dirty="0"/>
              <a:t>Death noises</a:t>
            </a:r>
          </a:p>
          <a:p>
            <a:r>
              <a:rPr lang="en-US" dirty="0"/>
              <a:t>Add stat modifiers 10-1 (strength bonus physical dmg%, </a:t>
            </a:r>
            <a:r>
              <a:rPr lang="en-US" dirty="0" err="1"/>
              <a:t>dex</a:t>
            </a:r>
            <a:r>
              <a:rPr lang="en-US" dirty="0"/>
              <a:t> </a:t>
            </a:r>
            <a:r>
              <a:rPr lang="en-US" dirty="0" err="1"/>
              <a:t>crit</a:t>
            </a:r>
            <a:r>
              <a:rPr lang="en-US" dirty="0"/>
              <a:t> damage, </a:t>
            </a:r>
            <a:r>
              <a:rPr lang="en-US" dirty="0" err="1"/>
              <a:t>int</a:t>
            </a:r>
            <a:r>
              <a:rPr lang="en-US" dirty="0"/>
              <a:t>  bonus magic dmg)</a:t>
            </a:r>
          </a:p>
          <a:p>
            <a:endParaRPr lang="en-US" dirty="0"/>
          </a:p>
          <a:p>
            <a:endParaRPr lang="en-US" dirty="0"/>
          </a:p>
        </p:txBody>
      </p:sp>
    </p:spTree>
    <p:extLst>
      <p:ext uri="{BB962C8B-B14F-4D97-AF65-F5344CB8AC3E}">
        <p14:creationId xmlns:p14="http://schemas.microsoft.com/office/powerpoint/2010/main" val="2013587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12707-2081-4549-8136-D90B579B49C0}"/>
              </a:ext>
            </a:extLst>
          </p:cNvPr>
          <p:cNvSpPr>
            <a:spLocks noGrp="1"/>
          </p:cNvSpPr>
          <p:nvPr>
            <p:ph type="title"/>
          </p:nvPr>
        </p:nvSpPr>
        <p:spPr>
          <a:xfrm>
            <a:off x="0" y="0"/>
            <a:ext cx="10515600" cy="1325563"/>
          </a:xfrm>
        </p:spPr>
        <p:txBody>
          <a:bodyPr/>
          <a:lstStyle/>
          <a:p>
            <a:r>
              <a:rPr lang="en-US" b="1" dirty="0"/>
              <a:t>Done</a:t>
            </a:r>
          </a:p>
        </p:txBody>
      </p:sp>
      <p:sp>
        <p:nvSpPr>
          <p:cNvPr id="3" name="Content Placeholder 2">
            <a:extLst>
              <a:ext uri="{FF2B5EF4-FFF2-40B4-BE49-F238E27FC236}">
                <a16:creationId xmlns:a16="http://schemas.microsoft.com/office/drawing/2014/main" id="{ED2ECD2C-D59C-4329-93D9-066031FE6B8B}"/>
              </a:ext>
            </a:extLst>
          </p:cNvPr>
          <p:cNvSpPr>
            <a:spLocks noGrp="1"/>
          </p:cNvSpPr>
          <p:nvPr>
            <p:ph idx="1"/>
          </p:nvPr>
        </p:nvSpPr>
        <p:spPr>
          <a:xfrm>
            <a:off x="152400" y="1325563"/>
            <a:ext cx="5435600" cy="5651500"/>
          </a:xfrm>
        </p:spPr>
        <p:txBody>
          <a:bodyPr>
            <a:normAutofit/>
          </a:bodyPr>
          <a:lstStyle/>
          <a:p>
            <a:r>
              <a:rPr lang="en-US" sz="1200" dirty="0"/>
              <a:t>Serialization (had to change sprite to </a:t>
            </a:r>
            <a:r>
              <a:rPr lang="en-US" sz="1200" dirty="0" err="1"/>
              <a:t>spritePath</a:t>
            </a:r>
            <a:r>
              <a:rPr lang="en-US" sz="1200" dirty="0"/>
              <a:t> in Item class)</a:t>
            </a:r>
          </a:p>
          <a:p>
            <a:r>
              <a:rPr lang="en-US" sz="1200" dirty="0"/>
              <a:t>Game Version on main menu (Implemented version in </a:t>
            </a:r>
            <a:r>
              <a:rPr lang="en-US" sz="1200" dirty="0" err="1"/>
              <a:t>GameControl</a:t>
            </a:r>
            <a:r>
              <a:rPr lang="en-US" sz="1200" dirty="0"/>
              <a:t>)</a:t>
            </a:r>
          </a:p>
          <a:p>
            <a:r>
              <a:rPr lang="en-US" sz="1200" dirty="0"/>
              <a:t>Talents Menu</a:t>
            </a:r>
          </a:p>
          <a:p>
            <a:r>
              <a:rPr lang="en-US" sz="1200" dirty="0"/>
              <a:t>Click and Drag Inventory System (Took a long time)</a:t>
            </a:r>
          </a:p>
          <a:p>
            <a:r>
              <a:rPr lang="en-US" sz="1200" dirty="0"/>
              <a:t>Enemies Drop Items on Death</a:t>
            </a:r>
          </a:p>
          <a:p>
            <a:r>
              <a:rPr lang="en-US" sz="1200" dirty="0"/>
              <a:t>Update worlds and add enemies</a:t>
            </a:r>
          </a:p>
          <a:p>
            <a:r>
              <a:rPr lang="en-US" sz="1200" dirty="0"/>
              <a:t>Add </a:t>
            </a:r>
            <a:r>
              <a:rPr lang="en-US" sz="1200" dirty="0" err="1"/>
              <a:t>minibosses</a:t>
            </a:r>
            <a:endParaRPr lang="en-US" sz="1200" dirty="0"/>
          </a:p>
          <a:p>
            <a:r>
              <a:rPr lang="en-US" sz="1200" dirty="0"/>
              <a:t>Add bosses</a:t>
            </a:r>
          </a:p>
          <a:p>
            <a:r>
              <a:rPr lang="en-US" sz="1200" dirty="0"/>
              <a:t>Add equipment and inventory menus to Town</a:t>
            </a:r>
          </a:p>
          <a:p>
            <a:r>
              <a:rPr lang="en-US" sz="1200" dirty="0"/>
              <a:t>World complete screen after boss</a:t>
            </a:r>
          </a:p>
          <a:p>
            <a:r>
              <a:rPr lang="en-US" sz="1200" dirty="0"/>
              <a:t>Sound – Music and </a:t>
            </a:r>
            <a:r>
              <a:rPr lang="en-US" sz="1200" dirty="0" err="1"/>
              <a:t>SoundFX</a:t>
            </a:r>
            <a:r>
              <a:rPr lang="en-US" sz="1200" dirty="0"/>
              <a:t> (weapon </a:t>
            </a:r>
            <a:r>
              <a:rPr lang="en-US" sz="1200" dirty="0" err="1"/>
              <a:t>sfx</a:t>
            </a:r>
            <a:r>
              <a:rPr lang="en-US" sz="1200" dirty="0"/>
              <a:t>, and world background music, added pitches to attack sound effects)</a:t>
            </a:r>
          </a:p>
          <a:p>
            <a:r>
              <a:rPr lang="en-US" sz="1200" dirty="0"/>
              <a:t>Updated tooltips.</a:t>
            </a:r>
          </a:p>
          <a:p>
            <a:r>
              <a:rPr lang="en-US" sz="1200" dirty="0"/>
              <a:t>Items have a </a:t>
            </a:r>
            <a:r>
              <a:rPr lang="en-US" sz="1200" dirty="0" err="1"/>
              <a:t>modlist</a:t>
            </a:r>
            <a:r>
              <a:rPr lang="en-US" sz="1200" dirty="0"/>
              <a:t> so that mods can be removed from the base item using </a:t>
            </a:r>
            <a:r>
              <a:rPr lang="en-US" sz="1200" dirty="0" err="1"/>
              <a:t>RemoveModifier</a:t>
            </a:r>
            <a:r>
              <a:rPr lang="en-US" sz="1200" dirty="0"/>
              <a:t>(mod)</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p:txBody>
      </p:sp>
      <p:sp>
        <p:nvSpPr>
          <p:cNvPr id="4" name="TextBox 3">
            <a:extLst>
              <a:ext uri="{FF2B5EF4-FFF2-40B4-BE49-F238E27FC236}">
                <a16:creationId xmlns:a16="http://schemas.microsoft.com/office/drawing/2014/main" id="{BDE1E892-AB32-47DC-A95E-AF18546218BE}"/>
              </a:ext>
            </a:extLst>
          </p:cNvPr>
          <p:cNvSpPr txBox="1"/>
          <p:nvPr/>
        </p:nvSpPr>
        <p:spPr>
          <a:xfrm>
            <a:off x="5740400" y="1325563"/>
            <a:ext cx="5435600" cy="6370975"/>
          </a:xfrm>
          <a:prstGeom prst="rect">
            <a:avLst/>
          </a:prstGeom>
          <a:noFill/>
        </p:spPr>
        <p:txBody>
          <a:bodyPr wrap="square" rtlCol="0">
            <a:spAutoFit/>
          </a:bodyPr>
          <a:lstStyle/>
          <a:p>
            <a:pPr marL="285750" indent="-285750">
              <a:buFont typeface="Arial" panose="020B0604020202020204" pitchFamily="34" charset="0"/>
              <a:buChar char="•"/>
            </a:pPr>
            <a:r>
              <a:rPr lang="en-US" sz="1200" dirty="0"/>
              <a:t>Player – bonus </a:t>
            </a:r>
            <a:r>
              <a:rPr lang="en-US" sz="1200" dirty="0" err="1"/>
              <a:t>phys</a:t>
            </a:r>
            <a:r>
              <a:rPr lang="en-US" sz="1200" dirty="0"/>
              <a:t> damage, bonus magic damage, bonus gold and bonus </a:t>
            </a:r>
            <a:r>
              <a:rPr lang="en-US" sz="1200" dirty="0" err="1"/>
              <a:t>exp</a:t>
            </a:r>
            <a:r>
              <a:rPr lang="en-US" sz="1200" dirty="0"/>
              <a:t> properties</a:t>
            </a:r>
          </a:p>
          <a:p>
            <a:pPr marL="285750" indent="-285750">
              <a:buFont typeface="Arial" panose="020B0604020202020204" pitchFamily="34" charset="0"/>
              <a:buChar char="•"/>
            </a:pPr>
            <a:r>
              <a:rPr lang="en-US" sz="1200" dirty="0"/>
              <a:t>Rearranged equipment menu (nicer layout with the cross style equipment)</a:t>
            </a:r>
          </a:p>
          <a:p>
            <a:pPr marL="285750" indent="-285750">
              <a:buFont typeface="Arial" panose="020B0604020202020204" pitchFamily="34" charset="0"/>
              <a:buChar char="•"/>
            </a:pPr>
            <a:r>
              <a:rPr lang="en-US" sz="1200" dirty="0"/>
              <a:t>Added method to get rarity color in Item class</a:t>
            </a:r>
          </a:p>
          <a:p>
            <a:pPr marL="285750" indent="-285750">
              <a:buFont typeface="Arial" panose="020B0604020202020204" pitchFamily="34" charset="0"/>
              <a:buChar char="•"/>
            </a:pPr>
            <a:r>
              <a:rPr lang="en-US" sz="1200" dirty="0"/>
              <a:t>Set weapon slot text to item rarity color</a:t>
            </a:r>
          </a:p>
          <a:p>
            <a:pPr marL="285750" indent="-285750">
              <a:buFont typeface="Arial" panose="020B0604020202020204" pitchFamily="34" charset="0"/>
              <a:buChar char="•"/>
            </a:pPr>
            <a:r>
              <a:rPr lang="en-US" sz="1200" dirty="0"/>
              <a:t>Enemy health bar instead of label</a:t>
            </a:r>
          </a:p>
          <a:p>
            <a:pPr marL="285750" indent="-285750">
              <a:buFont typeface="Arial" panose="020B0604020202020204" pitchFamily="34" charset="0"/>
              <a:buChar char="•"/>
            </a:pPr>
            <a:r>
              <a:rPr lang="en-US" sz="1200" dirty="0" err="1"/>
              <a:t>Keybinds</a:t>
            </a:r>
            <a:r>
              <a:rPr lang="en-US" sz="1200" dirty="0"/>
              <a:t> to equip different weapon slots 1-3.</a:t>
            </a:r>
          </a:p>
          <a:p>
            <a:pPr marL="285750" indent="-285750">
              <a:buFont typeface="Arial" panose="020B0604020202020204" pitchFamily="34" charset="0"/>
              <a:buChar char="•"/>
            </a:pPr>
            <a:r>
              <a:rPr lang="en-US" sz="1200" dirty="0"/>
              <a:t>Damage object – value, weak, res, </a:t>
            </a:r>
            <a:r>
              <a:rPr lang="en-US" sz="1200" dirty="0" err="1"/>
              <a:t>crit</a:t>
            </a:r>
            <a:r>
              <a:rPr lang="en-US" sz="1200" dirty="0"/>
              <a:t>, Calculate()</a:t>
            </a:r>
          </a:p>
          <a:p>
            <a:pPr marL="285750" indent="-285750">
              <a:buFont typeface="Arial" panose="020B0604020202020204" pitchFamily="34" charset="0"/>
              <a:buChar char="•"/>
            </a:pPr>
            <a:r>
              <a:rPr lang="en-US" sz="1200" dirty="0"/>
              <a:t>Stats object – Player, Item, Modifier inherits from</a:t>
            </a:r>
          </a:p>
          <a:p>
            <a:pPr marL="285750" indent="-285750">
              <a:buFont typeface="Arial" panose="020B0604020202020204" pitchFamily="34" charset="0"/>
              <a:buChar char="•"/>
            </a:pPr>
            <a:r>
              <a:rPr lang="en-US" sz="1200" dirty="0"/>
              <a:t>Add spear to </a:t>
            </a:r>
            <a:r>
              <a:rPr lang="en-US" sz="1200" dirty="0" err="1"/>
              <a:t>weaponTypes</a:t>
            </a:r>
            <a:r>
              <a:rPr lang="en-US" sz="1200" dirty="0"/>
              <a:t> (removed rapier, it’s basically a </a:t>
            </a:r>
            <a:r>
              <a:rPr lang="en-US" sz="1200" dirty="0" err="1"/>
              <a:t>dex</a:t>
            </a:r>
            <a:r>
              <a:rPr lang="en-US" sz="1200" dirty="0"/>
              <a:t> sword)</a:t>
            </a:r>
          </a:p>
          <a:p>
            <a:pPr marL="285750" indent="-285750">
              <a:buFont typeface="Arial" panose="020B0604020202020204" pitchFamily="34" charset="0"/>
              <a:buChar char="•"/>
            </a:pPr>
            <a:r>
              <a:rPr lang="en-US" sz="1200" dirty="0"/>
              <a:t>Add boss timer – world fail if boss not beaten before timer hits 0</a:t>
            </a:r>
          </a:p>
          <a:p>
            <a:pPr marL="285750" indent="-285750">
              <a:buFont typeface="Arial" panose="020B0604020202020204" pitchFamily="34" charset="0"/>
              <a:buChar char="•"/>
            </a:pPr>
            <a:r>
              <a:rPr lang="en-US" sz="1200" dirty="0"/>
              <a:t>Update the first 4 worlds (add correct enemies and loot)</a:t>
            </a:r>
          </a:p>
          <a:p>
            <a:pPr marL="285750" indent="-285750">
              <a:buFont typeface="Arial" panose="020B0604020202020204" pitchFamily="34" charset="0"/>
              <a:buChar char="•"/>
            </a:pPr>
            <a:r>
              <a:rPr lang="en-US" sz="1200" b="1" dirty="0"/>
              <a:t>Dot Damage – do damage on a timer, bool on weapon </a:t>
            </a:r>
            <a:r>
              <a:rPr lang="en-US" sz="1200" b="1" dirty="0" err="1"/>
              <a:t>isDot</a:t>
            </a:r>
            <a:r>
              <a:rPr lang="en-US" sz="1200" b="1" dirty="0"/>
              <a:t>, all timers for dots the same</a:t>
            </a:r>
          </a:p>
          <a:p>
            <a:pPr marL="285750" indent="-285750">
              <a:buFont typeface="Arial" panose="020B0604020202020204" pitchFamily="34" charset="0"/>
              <a:buChar char="•"/>
            </a:pPr>
            <a:r>
              <a:rPr lang="en-US" sz="1200" b="1" dirty="0"/>
              <a:t>Make tooltips bigger… again - add </a:t>
            </a:r>
            <a:r>
              <a:rPr lang="en-US" sz="1200" b="1" dirty="0" err="1"/>
              <a:t>flavortext</a:t>
            </a:r>
            <a:endParaRPr lang="en-US" sz="1200" b="1" dirty="0"/>
          </a:p>
          <a:p>
            <a:pPr marL="285750" indent="-285750">
              <a:buFont typeface="Arial" panose="020B0604020202020204" pitchFamily="34" charset="0"/>
              <a:buChar char="•"/>
            </a:pPr>
            <a:r>
              <a:rPr lang="en-US" sz="1200" dirty="0"/>
              <a:t>Add method to get lists of items from specific tier</a:t>
            </a:r>
          </a:p>
          <a:p>
            <a:pPr marL="285750" indent="-285750">
              <a:buFont typeface="Arial" panose="020B0604020202020204" pitchFamily="34" charset="0"/>
              <a:buChar char="•"/>
            </a:pPr>
            <a:r>
              <a:rPr lang="en-US" sz="1200" b="1" dirty="0"/>
              <a:t>Add </a:t>
            </a:r>
            <a:r>
              <a:rPr lang="en-US" sz="1200" b="1" dirty="0" err="1"/>
              <a:t>worldChecks</a:t>
            </a:r>
            <a:r>
              <a:rPr lang="en-US" sz="1200" b="1" dirty="0"/>
              <a:t> on player object to give them access to the next world</a:t>
            </a:r>
          </a:p>
          <a:p>
            <a:pPr marL="285750" indent="-285750">
              <a:buFont typeface="Arial" panose="020B0604020202020204" pitchFamily="34" charset="0"/>
              <a:buChar char="•"/>
            </a:pPr>
            <a:r>
              <a:rPr lang="en-US" sz="1200" dirty="0"/>
              <a:t>Add modifier stat variance</a:t>
            </a:r>
          </a:p>
          <a:p>
            <a:pPr marL="285750" indent="-285750">
              <a:buFont typeface="Arial" panose="020B0604020202020204" pitchFamily="34" charset="0"/>
              <a:buChar char="•"/>
            </a:pPr>
            <a:r>
              <a:rPr lang="en-US" sz="1200" dirty="0"/>
              <a:t>Debug can show enemy armor, </a:t>
            </a:r>
            <a:r>
              <a:rPr lang="en-US" sz="1200" dirty="0" err="1"/>
              <a:t>mr</a:t>
            </a:r>
            <a:r>
              <a:rPr lang="en-US" sz="1200" dirty="0"/>
              <a:t>, weaknesses, and resistances</a:t>
            </a:r>
          </a:p>
          <a:p>
            <a:pPr marL="285750" indent="-285750">
              <a:buFont typeface="Arial" panose="020B0604020202020204" pitchFamily="34" charset="0"/>
              <a:buChar char="•"/>
            </a:pPr>
            <a:r>
              <a:rPr lang="en-US" sz="1200" dirty="0"/>
              <a:t>APC will show each individual damage number instead of one lump sum</a:t>
            </a:r>
          </a:p>
          <a:p>
            <a:pPr marL="285750" indent="-285750">
              <a:buFont typeface="Arial" panose="020B0604020202020204" pitchFamily="34" charset="0"/>
              <a:buChar char="•"/>
            </a:pPr>
            <a:r>
              <a:rPr lang="en-US" sz="1200" dirty="0" err="1"/>
              <a:t>GameManager</a:t>
            </a:r>
            <a:r>
              <a:rPr lang="en-US" sz="1200" dirty="0"/>
              <a:t> – </a:t>
            </a:r>
            <a:r>
              <a:rPr lang="en-US" sz="1200" dirty="0" err="1"/>
              <a:t>LoadScene</a:t>
            </a:r>
            <a:r>
              <a:rPr lang="en-US" sz="1200" dirty="0"/>
              <a:t>(), </a:t>
            </a:r>
            <a:r>
              <a:rPr lang="en-US" sz="1200" strike="sngStrike" dirty="0" err="1"/>
              <a:t>LoadPreviousScene</a:t>
            </a:r>
            <a:r>
              <a:rPr lang="en-US" sz="1200" strike="sngStrike" dirty="0"/>
              <a:t>()</a:t>
            </a:r>
          </a:p>
          <a:p>
            <a:pPr marL="285750" indent="-285750">
              <a:buFont typeface="Arial" panose="020B0604020202020204" pitchFamily="34" charset="0"/>
              <a:buChar char="•"/>
            </a:pPr>
            <a:r>
              <a:rPr lang="en-US" sz="1200" b="1" dirty="0"/>
              <a:t>Fix damage calculation with </a:t>
            </a:r>
            <a:r>
              <a:rPr lang="en-US" sz="1200" b="1" dirty="0" err="1"/>
              <a:t>armorPen</a:t>
            </a:r>
            <a:r>
              <a:rPr lang="en-US" sz="1200" b="1" dirty="0"/>
              <a:t> and </a:t>
            </a:r>
            <a:r>
              <a:rPr lang="en-US" sz="1200" b="1" dirty="0" err="1"/>
              <a:t>magicPen</a:t>
            </a:r>
            <a:r>
              <a:rPr lang="en-US" sz="1200" b="1" dirty="0"/>
              <a:t>!!!</a:t>
            </a:r>
          </a:p>
          <a:p>
            <a:pPr marL="285750" indent="-285750">
              <a:buFont typeface="Arial" panose="020B0604020202020204" pitchFamily="34" charset="0"/>
              <a:buChar char="•"/>
            </a:pPr>
            <a:r>
              <a:rPr lang="en-US" sz="1200" b="1" dirty="0"/>
              <a:t>Make a way that monsters scale with worlds for all stats</a:t>
            </a:r>
          </a:p>
          <a:p>
            <a:pPr marL="285750" indent="-285750">
              <a:buFont typeface="Arial" panose="020B0604020202020204" pitchFamily="34" charset="0"/>
              <a:buChar char="•"/>
            </a:pPr>
            <a:endParaRPr lang="en-US" sz="1200" b="1"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b="1"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b="1" dirty="0"/>
          </a:p>
          <a:p>
            <a:pPr marL="285750" indent="-285750">
              <a:buFont typeface="Arial" panose="020B0604020202020204" pitchFamily="34" charset="0"/>
              <a:buChar char="•"/>
            </a:pPr>
            <a:endParaRPr lang="en-US" sz="1200" b="1"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endParaRPr lang="en-US" sz="1200" dirty="0"/>
          </a:p>
        </p:txBody>
      </p:sp>
    </p:spTree>
    <p:extLst>
      <p:ext uri="{BB962C8B-B14F-4D97-AF65-F5344CB8AC3E}">
        <p14:creationId xmlns:p14="http://schemas.microsoft.com/office/powerpoint/2010/main" val="755567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Purpose / Ideas</a:t>
            </a:r>
          </a:p>
        </p:txBody>
      </p:sp>
      <p:sp>
        <p:nvSpPr>
          <p:cNvPr id="3" name="Content Placeholder 2"/>
          <p:cNvSpPr>
            <a:spLocks noGrp="1"/>
          </p:cNvSpPr>
          <p:nvPr>
            <p:ph idx="1"/>
          </p:nvPr>
        </p:nvSpPr>
        <p:spPr>
          <a:xfrm>
            <a:off x="838200" y="1825624"/>
            <a:ext cx="10515600" cy="4940935"/>
          </a:xfrm>
        </p:spPr>
        <p:txBody>
          <a:bodyPr>
            <a:normAutofit lnSpcReduction="10000"/>
          </a:bodyPr>
          <a:lstStyle/>
          <a:p>
            <a:r>
              <a:rPr lang="en-US" sz="1800" dirty="0"/>
              <a:t>Clicker game similar to an action RPG where enemies drop equipment for the player to equip.</a:t>
            </a:r>
          </a:p>
          <a:p>
            <a:r>
              <a:rPr lang="en-US" sz="1800" dirty="0"/>
              <a:t>Uses a combat system where each enemy has weaknesses to different weapon types, the player can equip different weapons on the fly to take advantage of the monster weakness.</a:t>
            </a:r>
          </a:p>
          <a:p>
            <a:r>
              <a:rPr lang="en-US" sz="1800" dirty="0"/>
              <a:t>Stat system that correlates to weapon types:</a:t>
            </a:r>
          </a:p>
          <a:p>
            <a:pPr marL="0" indent="0">
              <a:buNone/>
            </a:pPr>
            <a:r>
              <a:rPr lang="en-US" sz="1800" dirty="0"/>
              <a:t>	Strength adds damage to strength based weapons and the raw stat gives bonus damage.</a:t>
            </a:r>
          </a:p>
          <a:p>
            <a:pPr marL="0" indent="0">
              <a:buNone/>
            </a:pPr>
            <a:r>
              <a:rPr lang="en-US" sz="1800" dirty="0"/>
              <a:t>	Dexterity adds damage to dexterity based weapons and gives </a:t>
            </a:r>
            <a:r>
              <a:rPr lang="en-US" sz="1800" dirty="0" err="1"/>
              <a:t>crit</a:t>
            </a:r>
            <a:r>
              <a:rPr lang="en-US" sz="1800" dirty="0"/>
              <a:t> % chance.</a:t>
            </a:r>
          </a:p>
          <a:p>
            <a:pPr marL="0" indent="0">
              <a:buNone/>
            </a:pPr>
            <a:r>
              <a:rPr lang="en-US" sz="1800" dirty="0"/>
              <a:t>	Intelligence adds damage to intelligence based weapons and gives </a:t>
            </a:r>
            <a:r>
              <a:rPr lang="en-US" sz="1800" dirty="0" err="1"/>
              <a:t>crit</a:t>
            </a:r>
            <a:r>
              <a:rPr lang="en-US" sz="1800" dirty="0"/>
              <a:t> bonus damage %.</a:t>
            </a:r>
          </a:p>
          <a:p>
            <a:r>
              <a:rPr lang="en-US" sz="1800" dirty="0"/>
              <a:t>Equipment will have level requirements and give bonus stats</a:t>
            </a:r>
          </a:p>
          <a:p>
            <a:r>
              <a:rPr lang="en-US" sz="1800" dirty="0"/>
              <a:t>Equipment can be part of a set and give bonuses based on how many set pieces are equipped</a:t>
            </a:r>
          </a:p>
          <a:p>
            <a:r>
              <a:rPr lang="en-US" sz="1800" dirty="0"/>
              <a:t>World biomes for the player to progress through (plains, forest, caves, desert, </a:t>
            </a:r>
            <a:r>
              <a:rPr lang="en-US" sz="1800" dirty="0" err="1"/>
              <a:t>etc</a:t>
            </a:r>
            <a:r>
              <a:rPr lang="en-US" sz="1800" dirty="0"/>
              <a:t>…) with monsters pertaining to that biome</a:t>
            </a:r>
          </a:p>
          <a:p>
            <a:r>
              <a:rPr lang="en-US" sz="1800" dirty="0"/>
              <a:t>World’s will have 100 floors for the player to progress through</a:t>
            </a:r>
          </a:p>
          <a:p>
            <a:r>
              <a:rPr lang="en-US" sz="1800" dirty="0"/>
              <a:t>A shop menu will have loot that changes for players to spend gold on</a:t>
            </a:r>
          </a:p>
          <a:p>
            <a:r>
              <a:rPr lang="en-US" sz="1800" dirty="0"/>
              <a:t>A stash menu for the player to store loot</a:t>
            </a:r>
          </a:p>
          <a:p>
            <a:pPr marL="0" indent="0">
              <a:buNone/>
            </a:pPr>
            <a:endParaRPr lang="en-US" dirty="0"/>
          </a:p>
        </p:txBody>
      </p:sp>
    </p:spTree>
    <p:extLst>
      <p:ext uri="{BB962C8B-B14F-4D97-AF65-F5344CB8AC3E}">
        <p14:creationId xmlns:p14="http://schemas.microsoft.com/office/powerpoint/2010/main" val="1617340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C05FA-3020-4C45-B45F-28D5A7C4A180}"/>
              </a:ext>
            </a:extLst>
          </p:cNvPr>
          <p:cNvSpPr>
            <a:spLocks noGrp="1"/>
          </p:cNvSpPr>
          <p:nvPr>
            <p:ph type="title"/>
          </p:nvPr>
        </p:nvSpPr>
        <p:spPr>
          <a:xfrm>
            <a:off x="0" y="18255"/>
            <a:ext cx="10515600" cy="1325563"/>
          </a:xfrm>
        </p:spPr>
        <p:txBody>
          <a:bodyPr/>
          <a:lstStyle/>
          <a:p>
            <a:r>
              <a:rPr lang="en-US" b="1" dirty="0"/>
              <a:t>Future Features</a:t>
            </a:r>
          </a:p>
        </p:txBody>
      </p:sp>
      <p:sp>
        <p:nvSpPr>
          <p:cNvPr id="3" name="Content Placeholder 2">
            <a:extLst>
              <a:ext uri="{FF2B5EF4-FFF2-40B4-BE49-F238E27FC236}">
                <a16:creationId xmlns:a16="http://schemas.microsoft.com/office/drawing/2014/main" id="{9190CDED-5372-4ADE-9539-328BFF2CD0FD}"/>
              </a:ext>
            </a:extLst>
          </p:cNvPr>
          <p:cNvSpPr>
            <a:spLocks noGrp="1"/>
          </p:cNvSpPr>
          <p:nvPr>
            <p:ph idx="1"/>
          </p:nvPr>
        </p:nvSpPr>
        <p:spPr/>
        <p:txBody>
          <a:bodyPr/>
          <a:lstStyle/>
          <a:p>
            <a:r>
              <a:rPr lang="en-US" dirty="0"/>
              <a:t>Add supers (Warrior bonus dmg%, rogue gets more </a:t>
            </a:r>
            <a:r>
              <a:rPr lang="en-US" dirty="0" err="1"/>
              <a:t>apc</a:t>
            </a:r>
            <a:r>
              <a:rPr lang="en-US" dirty="0"/>
              <a:t>, wizard gets dot)</a:t>
            </a:r>
          </a:p>
          <a:p>
            <a:r>
              <a:rPr lang="en-US" dirty="0"/>
              <a:t>Pet object that has </a:t>
            </a:r>
            <a:r>
              <a:rPr lang="en-US" dirty="0" err="1"/>
              <a:t>equippable</a:t>
            </a:r>
            <a:r>
              <a:rPr lang="en-US" dirty="0"/>
              <a:t> gear slots and does damage on a timer</a:t>
            </a:r>
          </a:p>
          <a:p>
            <a:r>
              <a:rPr lang="en-US" dirty="0"/>
              <a:t>End game leaderboard, with a timer that records fastest clear times</a:t>
            </a:r>
          </a:p>
          <a:p>
            <a:r>
              <a:rPr lang="en-US" dirty="0"/>
              <a:t>Add items like potions and an item bar</a:t>
            </a:r>
          </a:p>
          <a:p>
            <a:r>
              <a:rPr lang="en-US" dirty="0"/>
              <a:t>Rhythm mechanic for increased damage (like active reload)</a:t>
            </a:r>
          </a:p>
          <a:p>
            <a:r>
              <a:rPr lang="en-US" dirty="0"/>
              <a:t>Unique items have level and experience and can level up and evolve</a:t>
            </a:r>
          </a:p>
        </p:txBody>
      </p:sp>
    </p:spTree>
    <p:extLst>
      <p:ext uri="{BB962C8B-B14F-4D97-AF65-F5344CB8AC3E}">
        <p14:creationId xmlns:p14="http://schemas.microsoft.com/office/powerpoint/2010/main" val="561448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9CD8E-796E-48D9-9E8D-4D92287538EC}"/>
              </a:ext>
            </a:extLst>
          </p:cNvPr>
          <p:cNvSpPr>
            <a:spLocks noGrp="1"/>
          </p:cNvSpPr>
          <p:nvPr>
            <p:ph type="title"/>
          </p:nvPr>
        </p:nvSpPr>
        <p:spPr>
          <a:xfrm>
            <a:off x="0" y="0"/>
            <a:ext cx="10515600" cy="1325563"/>
          </a:xfrm>
        </p:spPr>
        <p:txBody>
          <a:bodyPr/>
          <a:lstStyle/>
          <a:p>
            <a:r>
              <a:rPr lang="en-US" b="1" dirty="0"/>
              <a:t>Bugs</a:t>
            </a:r>
          </a:p>
        </p:txBody>
      </p:sp>
      <p:sp>
        <p:nvSpPr>
          <p:cNvPr id="3" name="Content Placeholder 2">
            <a:extLst>
              <a:ext uri="{FF2B5EF4-FFF2-40B4-BE49-F238E27FC236}">
                <a16:creationId xmlns:a16="http://schemas.microsoft.com/office/drawing/2014/main" id="{5C3173BE-A917-4C7C-930F-695B99AC1851}"/>
              </a:ext>
            </a:extLst>
          </p:cNvPr>
          <p:cNvSpPr>
            <a:spLocks noGrp="1"/>
          </p:cNvSpPr>
          <p:nvPr>
            <p:ph idx="1"/>
          </p:nvPr>
        </p:nvSpPr>
        <p:spPr/>
        <p:txBody>
          <a:bodyPr/>
          <a:lstStyle/>
          <a:p>
            <a:r>
              <a:rPr lang="en-US" dirty="0"/>
              <a:t>Jared having an issue with backgrounds, make them a bit brighter?</a:t>
            </a:r>
          </a:p>
          <a:p>
            <a:r>
              <a:rPr lang="en-US" dirty="0"/>
              <a:t>Unequipping a weapon doesn’t always update the right equipped weapon</a:t>
            </a:r>
          </a:p>
          <a:p>
            <a:r>
              <a:rPr lang="en-US" dirty="0"/>
              <a:t>Once the player has over a certain amount of armor pen, the damage calculation breaks (assuming same for magic pen)</a:t>
            </a:r>
          </a:p>
          <a:p>
            <a:r>
              <a:rPr lang="en-US" strike="sngStrike" dirty="0"/>
              <a:t>Only able to spawn up to 5 items (Fixed)</a:t>
            </a:r>
          </a:p>
        </p:txBody>
      </p:sp>
    </p:spTree>
    <p:extLst>
      <p:ext uri="{BB962C8B-B14F-4D97-AF65-F5344CB8AC3E}">
        <p14:creationId xmlns:p14="http://schemas.microsoft.com/office/powerpoint/2010/main" val="2504363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C05FA-3020-4C45-B45F-28D5A7C4A180}"/>
              </a:ext>
            </a:extLst>
          </p:cNvPr>
          <p:cNvSpPr>
            <a:spLocks noGrp="1"/>
          </p:cNvSpPr>
          <p:nvPr>
            <p:ph type="title"/>
          </p:nvPr>
        </p:nvSpPr>
        <p:spPr>
          <a:xfrm>
            <a:off x="0" y="0"/>
            <a:ext cx="10515600" cy="1325563"/>
          </a:xfrm>
        </p:spPr>
        <p:txBody>
          <a:bodyPr/>
          <a:lstStyle/>
          <a:p>
            <a:r>
              <a:rPr lang="en-US" b="1" dirty="0" err="1"/>
              <a:t>ChangeLog</a:t>
            </a:r>
            <a:endParaRPr lang="en-US" b="1" dirty="0"/>
          </a:p>
        </p:txBody>
      </p:sp>
      <p:sp>
        <p:nvSpPr>
          <p:cNvPr id="3" name="Content Placeholder 2">
            <a:extLst>
              <a:ext uri="{FF2B5EF4-FFF2-40B4-BE49-F238E27FC236}">
                <a16:creationId xmlns:a16="http://schemas.microsoft.com/office/drawing/2014/main" id="{9190CDED-5372-4ADE-9539-328BFF2CD0FD}"/>
              </a:ext>
            </a:extLst>
          </p:cNvPr>
          <p:cNvSpPr>
            <a:spLocks noGrp="1"/>
          </p:cNvSpPr>
          <p:nvPr>
            <p:ph idx="1"/>
          </p:nvPr>
        </p:nvSpPr>
        <p:spPr/>
        <p:txBody>
          <a:bodyPr>
            <a:normAutofit fontScale="92500"/>
          </a:bodyPr>
          <a:lstStyle/>
          <a:p>
            <a:r>
              <a:rPr lang="en-US" sz="1800" dirty="0"/>
              <a:t>version 0.0.1b – Added </a:t>
            </a:r>
            <a:r>
              <a:rPr lang="en-US" sz="1800" dirty="0" err="1"/>
              <a:t>soundPath</a:t>
            </a:r>
            <a:r>
              <a:rPr lang="en-US" sz="1800" dirty="0"/>
              <a:t> to Item class and implemented </a:t>
            </a:r>
            <a:r>
              <a:rPr lang="en-US" sz="1800" dirty="0" err="1"/>
              <a:t>SoundManager</a:t>
            </a:r>
            <a:r>
              <a:rPr lang="en-US" sz="1800" dirty="0"/>
              <a:t>. Now whoosh on click!</a:t>
            </a:r>
          </a:p>
          <a:p>
            <a:r>
              <a:rPr lang="en-US" sz="1800" dirty="0"/>
              <a:t>version 0.0.1c – Fixed settings menu, now only includes sound checkbox and </a:t>
            </a:r>
            <a:r>
              <a:rPr lang="en-US" sz="1800" dirty="0" err="1"/>
              <a:t>fullscreen</a:t>
            </a:r>
            <a:r>
              <a:rPr lang="en-US" sz="1800" dirty="0"/>
              <a:t> checkbox.</a:t>
            </a:r>
          </a:p>
          <a:p>
            <a:r>
              <a:rPr lang="en-US" sz="1800" dirty="0"/>
              <a:t>Version 0.0.1d – Click and drag working, enemies spawn items on death, item modifiers</a:t>
            </a:r>
          </a:p>
          <a:p>
            <a:r>
              <a:rPr lang="en-US" sz="1800" dirty="0"/>
              <a:t>Version 0.0.1e – Added </a:t>
            </a:r>
            <a:r>
              <a:rPr lang="en-US" sz="1800" dirty="0" err="1"/>
              <a:t>minibosses</a:t>
            </a:r>
            <a:r>
              <a:rPr lang="en-US" sz="1800" dirty="0"/>
              <a:t> and bosses at stage 50 and 100, updated world object, updated enemy object, updated World Select to pass the Text field to get the actual world name and set the world, added a world complete panel after defeating the boss, added the </a:t>
            </a:r>
            <a:r>
              <a:rPr lang="en-US" sz="1800" dirty="0" err="1"/>
              <a:t>ItemsPanel</a:t>
            </a:r>
            <a:r>
              <a:rPr lang="en-US" sz="1800" dirty="0"/>
              <a:t> to town</a:t>
            </a:r>
          </a:p>
          <a:p>
            <a:r>
              <a:rPr lang="en-US" sz="1800" dirty="0"/>
              <a:t>Version 0.0.1f – Added weaknesses and resistances to enemies, added rifle and bow to weapons, added legs to armor, added bonus physical damage and bonus magical damage stats, bonus gold and bonus </a:t>
            </a:r>
            <a:r>
              <a:rPr lang="en-US" sz="1800" dirty="0" err="1"/>
              <a:t>exp</a:t>
            </a:r>
            <a:r>
              <a:rPr lang="en-US" sz="1800" dirty="0"/>
              <a:t> stats, updated equipment menu, cleaned up a lot of code pertaining to item rarity colors by adding a </a:t>
            </a:r>
            <a:r>
              <a:rPr lang="en-US" sz="1800" dirty="0" err="1"/>
              <a:t>GetRarityColor</a:t>
            </a:r>
            <a:r>
              <a:rPr lang="en-US" sz="1800" dirty="0"/>
              <a:t>() method in Item, Set weapon slot text to item rarity color, added enemy health bar instead of label, added pitches to attack sound effects to differentiate the types of attacks, also updated the colors for weakness and resistance.</a:t>
            </a:r>
          </a:p>
          <a:p>
            <a:r>
              <a:rPr lang="en-US" sz="1800" dirty="0"/>
              <a:t>Version 0.0.1g – Removed an inventory space and moved the garbage panel into it. Numeric </a:t>
            </a:r>
            <a:r>
              <a:rPr lang="en-US" sz="1800" dirty="0" err="1"/>
              <a:t>keybinds</a:t>
            </a:r>
            <a:r>
              <a:rPr lang="en-US" sz="1800" dirty="0"/>
              <a:t> to equip weapons 1-3. Updated weakness and resistance colors. Created a damage object to store damage value, weak, resist, </a:t>
            </a:r>
            <a:r>
              <a:rPr lang="en-US" sz="1800" dirty="0" err="1"/>
              <a:t>crit</a:t>
            </a:r>
            <a:r>
              <a:rPr lang="en-US" sz="1800" dirty="0"/>
              <a:t>, and Calculate() in. Stats object that Player, Item, and Modifiers inherit from. Removed </a:t>
            </a:r>
            <a:r>
              <a:rPr lang="en-US" sz="1800" dirty="0" err="1"/>
              <a:t>apc</a:t>
            </a:r>
            <a:r>
              <a:rPr lang="en-US" sz="1800" dirty="0"/>
              <a:t> from player. Boss timer. Updated worlds 1-4 with new enemies. Removed rapier from weapon type and added spear.</a:t>
            </a:r>
          </a:p>
        </p:txBody>
      </p:sp>
    </p:spTree>
    <p:extLst>
      <p:ext uri="{BB962C8B-B14F-4D97-AF65-F5344CB8AC3E}">
        <p14:creationId xmlns:p14="http://schemas.microsoft.com/office/powerpoint/2010/main" val="1857122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C05FA-3020-4C45-B45F-28D5A7C4A180}"/>
              </a:ext>
            </a:extLst>
          </p:cNvPr>
          <p:cNvSpPr>
            <a:spLocks noGrp="1"/>
          </p:cNvSpPr>
          <p:nvPr>
            <p:ph type="title"/>
          </p:nvPr>
        </p:nvSpPr>
        <p:spPr>
          <a:xfrm>
            <a:off x="0" y="0"/>
            <a:ext cx="10515600" cy="1325563"/>
          </a:xfrm>
        </p:spPr>
        <p:txBody>
          <a:bodyPr/>
          <a:lstStyle/>
          <a:p>
            <a:r>
              <a:rPr lang="en-US" b="1" dirty="0" err="1"/>
              <a:t>ChangeLog</a:t>
            </a:r>
            <a:r>
              <a:rPr lang="en-US" b="1" dirty="0"/>
              <a:t> Continued</a:t>
            </a:r>
          </a:p>
        </p:txBody>
      </p:sp>
      <p:sp>
        <p:nvSpPr>
          <p:cNvPr id="3" name="Content Placeholder 2">
            <a:extLst>
              <a:ext uri="{FF2B5EF4-FFF2-40B4-BE49-F238E27FC236}">
                <a16:creationId xmlns:a16="http://schemas.microsoft.com/office/drawing/2014/main" id="{9190CDED-5372-4ADE-9539-328BFF2CD0FD}"/>
              </a:ext>
            </a:extLst>
          </p:cNvPr>
          <p:cNvSpPr>
            <a:spLocks noGrp="1"/>
          </p:cNvSpPr>
          <p:nvPr>
            <p:ph idx="1"/>
          </p:nvPr>
        </p:nvSpPr>
        <p:spPr/>
        <p:txBody>
          <a:bodyPr>
            <a:normAutofit/>
          </a:bodyPr>
          <a:lstStyle/>
          <a:p>
            <a:r>
              <a:rPr lang="en-US" sz="1800" dirty="0"/>
              <a:t>version 0.0.1h – Bug fix on </a:t>
            </a:r>
            <a:r>
              <a:rPr lang="en-US" sz="1800" dirty="0" err="1"/>
              <a:t>SpawnItem</a:t>
            </a:r>
            <a:r>
              <a:rPr lang="en-US" sz="1800" dirty="0"/>
              <a:t> that only allowed 5 items in inventory, Bug fix on Gloom mid boss </a:t>
            </a:r>
            <a:r>
              <a:rPr lang="en-US" sz="1800" dirty="0" err="1"/>
              <a:t>spritePath</a:t>
            </a:r>
            <a:r>
              <a:rPr lang="en-US" sz="1800" dirty="0"/>
              <a:t>. Added tier 2 weapons. Added DoT damage capability. Dot damage outline is now grey and italicized. Added sunder and negate capabilities for weapons. Updated tooltips to make them longer and more consistent. Methods in Weapon, Armor, and Modifier to get a list of items based on tier. Player world gates are in place for progression. Modifier stat variance – mods will now have a value between 1 and X if the mod stat was greater than 0. Debug can show enemy armor, </a:t>
            </a:r>
            <a:r>
              <a:rPr lang="en-US" sz="1800" dirty="0" err="1"/>
              <a:t>mr</a:t>
            </a:r>
            <a:r>
              <a:rPr lang="en-US" sz="1800" dirty="0"/>
              <a:t>, weaknesses, and resistances. APC will show each individual damage number instead of one lump sum. Created </a:t>
            </a:r>
            <a:r>
              <a:rPr lang="en-US" sz="1800" dirty="0" err="1"/>
              <a:t>LoadScene</a:t>
            </a:r>
            <a:r>
              <a:rPr lang="en-US" sz="1800" dirty="0"/>
              <a:t> in </a:t>
            </a:r>
            <a:r>
              <a:rPr lang="en-US" sz="1800" dirty="0" err="1"/>
              <a:t>GameManager</a:t>
            </a:r>
            <a:r>
              <a:rPr lang="en-US" sz="1800" dirty="0"/>
              <a:t> that also captures </a:t>
            </a:r>
            <a:r>
              <a:rPr lang="en-US" sz="1800" dirty="0" err="1"/>
              <a:t>previousScene</a:t>
            </a:r>
            <a:r>
              <a:rPr lang="en-US" sz="1800" dirty="0"/>
              <a:t>. Richard also went to town and updated Weapon, Modifiers, and Enemy content!</a:t>
            </a:r>
          </a:p>
          <a:p>
            <a:r>
              <a:rPr lang="en-US" sz="1800" dirty="0"/>
              <a:t>version 0.0.1i – Updated damage calculation. Fixed missing weapon sprites and sounds. Added enemy scaling for each world. Updated </a:t>
            </a:r>
            <a:r>
              <a:rPr lang="en-US" sz="1800" dirty="0" err="1"/>
              <a:t>item.AddModifier</a:t>
            </a:r>
            <a:r>
              <a:rPr lang="en-US" sz="1800" dirty="0"/>
              <a:t> so that it doesn’t roll 0 as often.</a:t>
            </a:r>
          </a:p>
          <a:p>
            <a:endParaRPr lang="en-US" sz="1800" dirty="0"/>
          </a:p>
        </p:txBody>
      </p:sp>
    </p:spTree>
    <p:extLst>
      <p:ext uri="{BB962C8B-B14F-4D97-AF65-F5344CB8AC3E}">
        <p14:creationId xmlns:p14="http://schemas.microsoft.com/office/powerpoint/2010/main" val="792954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929" y="71562"/>
            <a:ext cx="2592125" cy="6639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 Panel)</a:t>
            </a:r>
          </a:p>
          <a:p>
            <a:pPr algn="ctr"/>
            <a:r>
              <a:rPr lang="en-US" dirty="0"/>
              <a:t>Player Name</a:t>
            </a:r>
          </a:p>
          <a:p>
            <a:pPr algn="ctr"/>
            <a:r>
              <a:rPr lang="en-US" dirty="0"/>
              <a:t>Level</a:t>
            </a:r>
          </a:p>
          <a:p>
            <a:pPr algn="ctr"/>
            <a:r>
              <a:rPr lang="en-US" dirty="0"/>
              <a:t>XP TNL</a:t>
            </a:r>
          </a:p>
          <a:p>
            <a:pPr algn="ctr"/>
            <a:r>
              <a:rPr lang="en-US" dirty="0"/>
              <a:t>Gold</a:t>
            </a:r>
          </a:p>
          <a:p>
            <a:pPr algn="ctr"/>
            <a:endParaRPr lang="en-US" dirty="0"/>
          </a:p>
          <a:p>
            <a:pPr algn="ctr"/>
            <a:r>
              <a:rPr lang="en-US" dirty="0"/>
              <a:t>(Attributes)</a:t>
            </a:r>
          </a:p>
          <a:p>
            <a:pPr algn="ctr"/>
            <a:r>
              <a:rPr lang="en-US" dirty="0" err="1"/>
              <a:t>Str</a:t>
            </a:r>
            <a:r>
              <a:rPr lang="en-US" dirty="0"/>
              <a:t> / Modified </a:t>
            </a:r>
            <a:r>
              <a:rPr lang="en-US" dirty="0" err="1"/>
              <a:t>Str</a:t>
            </a:r>
            <a:endParaRPr lang="en-US" dirty="0"/>
          </a:p>
          <a:p>
            <a:pPr algn="ctr"/>
            <a:r>
              <a:rPr lang="en-US" dirty="0" err="1"/>
              <a:t>Dex</a:t>
            </a:r>
            <a:r>
              <a:rPr lang="en-US" dirty="0"/>
              <a:t> / Modified </a:t>
            </a:r>
            <a:r>
              <a:rPr lang="en-US" dirty="0" err="1"/>
              <a:t>Dex</a:t>
            </a:r>
            <a:endParaRPr lang="en-US" dirty="0"/>
          </a:p>
          <a:p>
            <a:pPr algn="ctr"/>
            <a:r>
              <a:rPr lang="en-US" dirty="0" err="1"/>
              <a:t>Int</a:t>
            </a:r>
            <a:r>
              <a:rPr lang="en-US" dirty="0"/>
              <a:t> / Modified </a:t>
            </a:r>
            <a:r>
              <a:rPr lang="en-US" dirty="0" err="1"/>
              <a:t>Int</a:t>
            </a:r>
            <a:endParaRPr lang="en-US" dirty="0"/>
          </a:p>
          <a:p>
            <a:pPr algn="ctr"/>
            <a:endParaRPr lang="en-US" dirty="0"/>
          </a:p>
          <a:p>
            <a:pPr algn="ctr"/>
            <a:r>
              <a:rPr lang="en-US" dirty="0"/>
              <a:t>(Equipment)</a:t>
            </a:r>
          </a:p>
          <a:p>
            <a:pPr algn="ctr"/>
            <a:r>
              <a:rPr lang="en-US" dirty="0"/>
              <a:t>Weapon 1</a:t>
            </a:r>
          </a:p>
          <a:p>
            <a:pPr algn="ctr"/>
            <a:r>
              <a:rPr lang="en-US" dirty="0"/>
              <a:t>Weapon 2</a:t>
            </a:r>
          </a:p>
          <a:p>
            <a:pPr algn="ctr"/>
            <a:r>
              <a:rPr lang="en-US" dirty="0"/>
              <a:t>Weapon 3</a:t>
            </a:r>
          </a:p>
          <a:p>
            <a:pPr algn="ctr"/>
            <a:r>
              <a:rPr lang="en-US" dirty="0"/>
              <a:t>Head</a:t>
            </a:r>
          </a:p>
          <a:p>
            <a:pPr algn="ctr"/>
            <a:r>
              <a:rPr lang="en-US" dirty="0"/>
              <a:t>Body</a:t>
            </a:r>
          </a:p>
          <a:p>
            <a:pPr algn="ctr"/>
            <a:r>
              <a:rPr lang="en-US" dirty="0"/>
              <a:t>Gloves</a:t>
            </a:r>
          </a:p>
          <a:p>
            <a:pPr algn="ctr"/>
            <a:r>
              <a:rPr lang="en-US" dirty="0"/>
              <a:t>Legs</a:t>
            </a:r>
          </a:p>
          <a:p>
            <a:pPr algn="ctr"/>
            <a:r>
              <a:rPr lang="en-US" dirty="0"/>
              <a:t>Neck</a:t>
            </a:r>
          </a:p>
          <a:p>
            <a:pPr algn="ctr"/>
            <a:r>
              <a:rPr lang="en-US" dirty="0"/>
              <a:t>Ring 1</a:t>
            </a:r>
          </a:p>
          <a:p>
            <a:pPr algn="ctr"/>
            <a:r>
              <a:rPr lang="en-US" dirty="0"/>
              <a:t>Ring 2</a:t>
            </a:r>
          </a:p>
          <a:p>
            <a:pPr algn="ctr"/>
            <a:endParaRPr lang="en-US" dirty="0"/>
          </a:p>
        </p:txBody>
      </p:sp>
      <p:sp>
        <p:nvSpPr>
          <p:cNvPr id="5" name="TextBox 4"/>
          <p:cNvSpPr txBox="1"/>
          <p:nvPr/>
        </p:nvSpPr>
        <p:spPr>
          <a:xfrm>
            <a:off x="2843980" y="0"/>
            <a:ext cx="1974836" cy="646331"/>
          </a:xfrm>
          <a:prstGeom prst="rect">
            <a:avLst/>
          </a:prstGeom>
          <a:noFill/>
        </p:spPr>
        <p:txBody>
          <a:bodyPr wrap="none" rtlCol="0">
            <a:spAutoFit/>
          </a:bodyPr>
          <a:lstStyle/>
          <a:p>
            <a:r>
              <a:rPr lang="en-US" dirty="0"/>
              <a:t>World Information </a:t>
            </a:r>
          </a:p>
          <a:p>
            <a:r>
              <a:rPr lang="en-US" dirty="0"/>
              <a:t>World 1 – Level 1</a:t>
            </a:r>
          </a:p>
        </p:txBody>
      </p:sp>
      <p:sp>
        <p:nvSpPr>
          <p:cNvPr id="6" name="Rectangle 5"/>
          <p:cNvSpPr/>
          <p:nvPr/>
        </p:nvSpPr>
        <p:spPr>
          <a:xfrm>
            <a:off x="4818816" y="2538008"/>
            <a:ext cx="1311965" cy="130401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Enemy Sprite</a:t>
            </a:r>
          </a:p>
        </p:txBody>
      </p:sp>
      <p:sp>
        <p:nvSpPr>
          <p:cNvPr id="7" name="TextBox 6"/>
          <p:cNvSpPr txBox="1"/>
          <p:nvPr/>
        </p:nvSpPr>
        <p:spPr>
          <a:xfrm>
            <a:off x="4259464" y="1891677"/>
            <a:ext cx="2604944" cy="646331"/>
          </a:xfrm>
          <a:prstGeom prst="rect">
            <a:avLst/>
          </a:prstGeom>
          <a:noFill/>
        </p:spPr>
        <p:txBody>
          <a:bodyPr wrap="none" rtlCol="0">
            <a:spAutoFit/>
          </a:bodyPr>
          <a:lstStyle/>
          <a:p>
            <a:r>
              <a:rPr lang="en-US" dirty="0"/>
              <a:t>Enemy Name</a:t>
            </a:r>
          </a:p>
          <a:p>
            <a:r>
              <a:rPr lang="en-US" dirty="0"/>
              <a:t>Weaknesses / Resistances</a:t>
            </a:r>
          </a:p>
        </p:txBody>
      </p:sp>
      <p:sp>
        <p:nvSpPr>
          <p:cNvPr id="8" name="TextBox 7"/>
          <p:cNvSpPr txBox="1"/>
          <p:nvPr/>
        </p:nvSpPr>
        <p:spPr>
          <a:xfrm>
            <a:off x="4385139" y="3941817"/>
            <a:ext cx="2179315" cy="369332"/>
          </a:xfrm>
          <a:prstGeom prst="rect">
            <a:avLst/>
          </a:prstGeom>
          <a:noFill/>
        </p:spPr>
        <p:txBody>
          <a:bodyPr wrap="none" rtlCol="0">
            <a:spAutoFit/>
          </a:bodyPr>
          <a:lstStyle/>
          <a:p>
            <a:r>
              <a:rPr lang="en-US" dirty="0"/>
              <a:t>Enemy Health: XX/XX</a:t>
            </a:r>
          </a:p>
        </p:txBody>
      </p:sp>
      <p:sp>
        <p:nvSpPr>
          <p:cNvPr id="9" name="Rectangle 8"/>
          <p:cNvSpPr/>
          <p:nvPr/>
        </p:nvSpPr>
        <p:spPr>
          <a:xfrm>
            <a:off x="3053300" y="5352036"/>
            <a:ext cx="1455089" cy="659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Weapon 1</a:t>
            </a:r>
          </a:p>
        </p:txBody>
      </p:sp>
      <p:sp>
        <p:nvSpPr>
          <p:cNvPr id="10" name="Rectangle 9"/>
          <p:cNvSpPr/>
          <p:nvPr/>
        </p:nvSpPr>
        <p:spPr>
          <a:xfrm>
            <a:off x="4794636" y="5352036"/>
            <a:ext cx="1455089" cy="659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Weapon 2</a:t>
            </a:r>
          </a:p>
        </p:txBody>
      </p:sp>
      <p:sp>
        <p:nvSpPr>
          <p:cNvPr id="11" name="Rectangle 10"/>
          <p:cNvSpPr/>
          <p:nvPr/>
        </p:nvSpPr>
        <p:spPr>
          <a:xfrm>
            <a:off x="6540274" y="5352036"/>
            <a:ext cx="1455089" cy="659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Weapon 3</a:t>
            </a:r>
          </a:p>
        </p:txBody>
      </p:sp>
      <p:sp>
        <p:nvSpPr>
          <p:cNvPr id="12" name="Rectangle 11"/>
          <p:cNvSpPr/>
          <p:nvPr/>
        </p:nvSpPr>
        <p:spPr>
          <a:xfrm>
            <a:off x="8356821" y="71562"/>
            <a:ext cx="3737113" cy="51524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Slide out panel for inventory/shop/menu</a:t>
            </a:r>
          </a:p>
        </p:txBody>
      </p:sp>
      <p:sp>
        <p:nvSpPr>
          <p:cNvPr id="13" name="Rectangle 12"/>
          <p:cNvSpPr/>
          <p:nvPr/>
        </p:nvSpPr>
        <p:spPr>
          <a:xfrm>
            <a:off x="8356822" y="6154714"/>
            <a:ext cx="1152939" cy="3578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Menu</a:t>
            </a:r>
          </a:p>
        </p:txBody>
      </p:sp>
      <p:sp>
        <p:nvSpPr>
          <p:cNvPr id="14" name="Rectangle 13"/>
          <p:cNvSpPr/>
          <p:nvPr/>
        </p:nvSpPr>
        <p:spPr>
          <a:xfrm>
            <a:off x="8356821" y="5750005"/>
            <a:ext cx="1152939" cy="3578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Shop</a:t>
            </a:r>
          </a:p>
        </p:txBody>
      </p:sp>
      <p:sp>
        <p:nvSpPr>
          <p:cNvPr id="15" name="Rectangle 14"/>
          <p:cNvSpPr/>
          <p:nvPr/>
        </p:nvSpPr>
        <p:spPr>
          <a:xfrm>
            <a:off x="8356821" y="5352036"/>
            <a:ext cx="1152939" cy="3578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Inventory</a:t>
            </a:r>
          </a:p>
        </p:txBody>
      </p:sp>
      <p:cxnSp>
        <p:nvCxnSpPr>
          <p:cNvPr id="17" name="Connector: Elbow 16"/>
          <p:cNvCxnSpPr>
            <a:stCxn id="15" idx="1"/>
            <a:endCxn id="12" idx="1"/>
          </p:cNvCxnSpPr>
          <p:nvPr/>
        </p:nvCxnSpPr>
        <p:spPr>
          <a:xfrm rot="10800000">
            <a:off x="8356821" y="2647786"/>
            <a:ext cx="12700" cy="2883155"/>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p:cNvCxnSpPr>
            <a:stCxn id="14" idx="1"/>
            <a:endCxn id="12" idx="1"/>
          </p:cNvCxnSpPr>
          <p:nvPr/>
        </p:nvCxnSpPr>
        <p:spPr>
          <a:xfrm rot="10800000">
            <a:off x="8356821" y="2647785"/>
            <a:ext cx="12700" cy="3281124"/>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p:cNvCxnSpPr>
            <a:stCxn id="13" idx="1"/>
            <a:endCxn id="12" idx="1"/>
          </p:cNvCxnSpPr>
          <p:nvPr/>
        </p:nvCxnSpPr>
        <p:spPr>
          <a:xfrm rot="10800000">
            <a:off x="8356822" y="2647786"/>
            <a:ext cx="1" cy="3685833"/>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05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EB5A-C123-49EB-80D9-A57356E2D54B}"/>
              </a:ext>
            </a:extLst>
          </p:cNvPr>
          <p:cNvSpPr>
            <a:spLocks noGrp="1"/>
          </p:cNvSpPr>
          <p:nvPr>
            <p:ph type="title"/>
          </p:nvPr>
        </p:nvSpPr>
        <p:spPr>
          <a:xfrm>
            <a:off x="0" y="18255"/>
            <a:ext cx="10515600" cy="1325563"/>
          </a:xfrm>
        </p:spPr>
        <p:txBody>
          <a:bodyPr/>
          <a:lstStyle/>
          <a:p>
            <a:r>
              <a:rPr lang="en-US" b="1" dirty="0"/>
              <a:t>Game Object Classes</a:t>
            </a:r>
          </a:p>
        </p:txBody>
      </p:sp>
      <p:sp>
        <p:nvSpPr>
          <p:cNvPr id="3" name="Content Placeholder 2">
            <a:extLst>
              <a:ext uri="{FF2B5EF4-FFF2-40B4-BE49-F238E27FC236}">
                <a16:creationId xmlns:a16="http://schemas.microsoft.com/office/drawing/2014/main" id="{A13A2328-BF94-4789-9107-D274385648A4}"/>
              </a:ext>
            </a:extLst>
          </p:cNvPr>
          <p:cNvSpPr>
            <a:spLocks noGrp="1"/>
          </p:cNvSpPr>
          <p:nvPr>
            <p:ph idx="1"/>
          </p:nvPr>
        </p:nvSpPr>
        <p:spPr/>
        <p:txBody>
          <a:bodyPr>
            <a:normAutofit lnSpcReduction="10000"/>
          </a:bodyPr>
          <a:lstStyle/>
          <a:p>
            <a:r>
              <a:rPr lang="en-US" dirty="0"/>
              <a:t>Damage </a:t>
            </a:r>
          </a:p>
          <a:p>
            <a:r>
              <a:rPr lang="en-US" dirty="0"/>
              <a:t>Stats</a:t>
            </a:r>
          </a:p>
          <a:p>
            <a:pPr lvl="1"/>
            <a:r>
              <a:rPr lang="en-US" dirty="0"/>
              <a:t>Player</a:t>
            </a:r>
          </a:p>
          <a:p>
            <a:pPr lvl="1"/>
            <a:r>
              <a:rPr lang="en-US" dirty="0"/>
              <a:t>Item</a:t>
            </a:r>
          </a:p>
          <a:p>
            <a:pPr lvl="2"/>
            <a:r>
              <a:rPr lang="en-US" dirty="0"/>
              <a:t>Weapon</a:t>
            </a:r>
          </a:p>
          <a:p>
            <a:pPr lvl="2"/>
            <a:r>
              <a:rPr lang="en-US" dirty="0"/>
              <a:t>Armor</a:t>
            </a:r>
          </a:p>
          <a:p>
            <a:pPr lvl="2"/>
            <a:r>
              <a:rPr lang="en-US" dirty="0"/>
              <a:t>Potion</a:t>
            </a:r>
          </a:p>
          <a:p>
            <a:pPr lvl="1"/>
            <a:r>
              <a:rPr lang="en-US" dirty="0"/>
              <a:t>Modifier</a:t>
            </a:r>
          </a:p>
          <a:p>
            <a:r>
              <a:rPr lang="en-US" dirty="0"/>
              <a:t>Enemy</a:t>
            </a:r>
          </a:p>
          <a:p>
            <a:r>
              <a:rPr lang="en-US" dirty="0"/>
              <a:t>World</a:t>
            </a:r>
          </a:p>
          <a:p>
            <a:r>
              <a:rPr lang="en-US" dirty="0"/>
              <a:t>Preferences</a:t>
            </a:r>
          </a:p>
        </p:txBody>
      </p:sp>
    </p:spTree>
    <p:extLst>
      <p:ext uri="{BB962C8B-B14F-4D97-AF65-F5344CB8AC3E}">
        <p14:creationId xmlns:p14="http://schemas.microsoft.com/office/powerpoint/2010/main" val="4258262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EB5A-C123-49EB-80D9-A57356E2D54B}"/>
              </a:ext>
            </a:extLst>
          </p:cNvPr>
          <p:cNvSpPr>
            <a:spLocks noGrp="1"/>
          </p:cNvSpPr>
          <p:nvPr>
            <p:ph type="title"/>
          </p:nvPr>
        </p:nvSpPr>
        <p:spPr>
          <a:xfrm>
            <a:off x="0" y="0"/>
            <a:ext cx="10515600" cy="1325563"/>
          </a:xfrm>
        </p:spPr>
        <p:txBody>
          <a:bodyPr/>
          <a:lstStyle/>
          <a:p>
            <a:r>
              <a:rPr lang="en-US" b="1" dirty="0"/>
              <a:t>Damage</a:t>
            </a:r>
          </a:p>
        </p:txBody>
      </p:sp>
      <p:sp>
        <p:nvSpPr>
          <p:cNvPr id="4" name="TextBox 3">
            <a:extLst>
              <a:ext uri="{FF2B5EF4-FFF2-40B4-BE49-F238E27FC236}">
                <a16:creationId xmlns:a16="http://schemas.microsoft.com/office/drawing/2014/main" id="{103AF8B7-409F-4754-8AF4-5E6A3D813AC5}"/>
              </a:ext>
            </a:extLst>
          </p:cNvPr>
          <p:cNvSpPr txBox="1"/>
          <p:nvPr/>
        </p:nvSpPr>
        <p:spPr>
          <a:xfrm>
            <a:off x="838200" y="1690688"/>
            <a:ext cx="3865995" cy="1754326"/>
          </a:xfrm>
          <a:prstGeom prst="rect">
            <a:avLst/>
          </a:prstGeom>
          <a:noFill/>
        </p:spPr>
        <p:txBody>
          <a:bodyPr wrap="none" rtlCol="0">
            <a:spAutoFit/>
          </a:bodyPr>
          <a:lstStyle/>
          <a:p>
            <a:r>
              <a:rPr lang="en-US" dirty="0"/>
              <a:t>public </a:t>
            </a:r>
            <a:r>
              <a:rPr lang="en-US" dirty="0" err="1"/>
              <a:t>int</a:t>
            </a:r>
            <a:r>
              <a:rPr lang="en-US" dirty="0"/>
              <a:t> value = 0;</a:t>
            </a:r>
          </a:p>
          <a:p>
            <a:r>
              <a:rPr lang="en-US" dirty="0"/>
              <a:t>    public bool weak = false;</a:t>
            </a:r>
          </a:p>
          <a:p>
            <a:r>
              <a:rPr lang="en-US" dirty="0"/>
              <a:t>    public bool resist = false;</a:t>
            </a:r>
          </a:p>
          <a:p>
            <a:r>
              <a:rPr lang="en-US" dirty="0"/>
              <a:t>    public bool </a:t>
            </a:r>
            <a:r>
              <a:rPr lang="en-US" dirty="0" err="1"/>
              <a:t>crit</a:t>
            </a:r>
            <a:r>
              <a:rPr lang="en-US" dirty="0"/>
              <a:t> = false;</a:t>
            </a:r>
          </a:p>
          <a:p>
            <a:endParaRPr lang="en-US" dirty="0"/>
          </a:p>
          <a:p>
            <a:r>
              <a:rPr lang="en-US" dirty="0"/>
              <a:t>Calculate(Player </a:t>
            </a:r>
            <a:r>
              <a:rPr lang="en-US" dirty="0" err="1"/>
              <a:t>player</a:t>
            </a:r>
            <a:r>
              <a:rPr lang="en-US" dirty="0"/>
              <a:t>, Enemy enemy);</a:t>
            </a:r>
          </a:p>
        </p:txBody>
      </p:sp>
      <p:sp>
        <p:nvSpPr>
          <p:cNvPr id="3" name="TextBox 2">
            <a:extLst>
              <a:ext uri="{FF2B5EF4-FFF2-40B4-BE49-F238E27FC236}">
                <a16:creationId xmlns:a16="http://schemas.microsoft.com/office/drawing/2014/main" id="{D4C2D7F7-EAA9-4A69-A233-2142F5278EB7}"/>
              </a:ext>
            </a:extLst>
          </p:cNvPr>
          <p:cNvSpPr txBox="1"/>
          <p:nvPr/>
        </p:nvSpPr>
        <p:spPr>
          <a:xfrm>
            <a:off x="5401793" y="1506022"/>
            <a:ext cx="6330861" cy="646331"/>
          </a:xfrm>
          <a:prstGeom prst="rect">
            <a:avLst/>
          </a:prstGeom>
          <a:noFill/>
        </p:spPr>
        <p:txBody>
          <a:bodyPr wrap="square" rtlCol="0">
            <a:spAutoFit/>
          </a:bodyPr>
          <a:lstStyle/>
          <a:p>
            <a:r>
              <a:rPr lang="en-US" dirty="0">
                <a:solidFill>
                  <a:srgbClr val="FF0000"/>
                </a:solidFill>
              </a:rPr>
              <a:t>Future state: Make a way to split damage between physical and damage and deliver two different values</a:t>
            </a:r>
          </a:p>
        </p:txBody>
      </p:sp>
    </p:spTree>
    <p:extLst>
      <p:ext uri="{BB962C8B-B14F-4D97-AF65-F5344CB8AC3E}">
        <p14:creationId xmlns:p14="http://schemas.microsoft.com/office/powerpoint/2010/main" val="1691653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EB5A-C123-49EB-80D9-A57356E2D54B}"/>
              </a:ext>
            </a:extLst>
          </p:cNvPr>
          <p:cNvSpPr>
            <a:spLocks noGrp="1"/>
          </p:cNvSpPr>
          <p:nvPr>
            <p:ph type="title"/>
          </p:nvPr>
        </p:nvSpPr>
        <p:spPr>
          <a:xfrm>
            <a:off x="0" y="0"/>
            <a:ext cx="10515600" cy="1325563"/>
          </a:xfrm>
        </p:spPr>
        <p:txBody>
          <a:bodyPr/>
          <a:lstStyle/>
          <a:p>
            <a:r>
              <a:rPr lang="en-US" b="1" dirty="0"/>
              <a:t>Stats (abstract)</a:t>
            </a:r>
          </a:p>
        </p:txBody>
      </p:sp>
      <p:sp>
        <p:nvSpPr>
          <p:cNvPr id="4" name="TextBox 3">
            <a:extLst>
              <a:ext uri="{FF2B5EF4-FFF2-40B4-BE49-F238E27FC236}">
                <a16:creationId xmlns:a16="http://schemas.microsoft.com/office/drawing/2014/main" id="{103AF8B7-409F-4754-8AF4-5E6A3D813AC5}"/>
              </a:ext>
            </a:extLst>
          </p:cNvPr>
          <p:cNvSpPr txBox="1"/>
          <p:nvPr/>
        </p:nvSpPr>
        <p:spPr>
          <a:xfrm>
            <a:off x="838200" y="1690688"/>
            <a:ext cx="3444854" cy="4524315"/>
          </a:xfrm>
          <a:prstGeom prst="rect">
            <a:avLst/>
          </a:prstGeom>
          <a:noFill/>
        </p:spPr>
        <p:txBody>
          <a:bodyPr wrap="none" rtlCol="0">
            <a:spAutoFit/>
          </a:bodyPr>
          <a:lstStyle/>
          <a:p>
            <a:r>
              <a:rPr lang="en-US" dirty="0"/>
              <a:t>// Stats</a:t>
            </a:r>
          </a:p>
          <a:p>
            <a:r>
              <a:rPr lang="en-US" dirty="0"/>
              <a:t>    public </a:t>
            </a:r>
            <a:r>
              <a:rPr lang="en-US" dirty="0" err="1"/>
              <a:t>int</a:t>
            </a:r>
            <a:r>
              <a:rPr lang="en-US" dirty="0"/>
              <a:t> strength = 0;</a:t>
            </a:r>
          </a:p>
          <a:p>
            <a:r>
              <a:rPr lang="en-US" dirty="0"/>
              <a:t>    public </a:t>
            </a:r>
            <a:r>
              <a:rPr lang="en-US" dirty="0" err="1"/>
              <a:t>int</a:t>
            </a:r>
            <a:r>
              <a:rPr lang="en-US" dirty="0"/>
              <a:t> dexterity = 0;</a:t>
            </a:r>
          </a:p>
          <a:p>
            <a:r>
              <a:rPr lang="en-US" dirty="0"/>
              <a:t>    public </a:t>
            </a:r>
            <a:r>
              <a:rPr lang="en-US" dirty="0" err="1"/>
              <a:t>int</a:t>
            </a:r>
            <a:r>
              <a:rPr lang="en-US" dirty="0"/>
              <a:t> intelligence = 0;</a:t>
            </a:r>
          </a:p>
          <a:p>
            <a:r>
              <a:rPr lang="en-US" dirty="0"/>
              <a:t>    public </a:t>
            </a:r>
            <a:r>
              <a:rPr lang="en-US" dirty="0" err="1"/>
              <a:t>int</a:t>
            </a:r>
            <a:r>
              <a:rPr lang="en-US" dirty="0"/>
              <a:t> </a:t>
            </a:r>
            <a:r>
              <a:rPr lang="en-US" dirty="0" err="1"/>
              <a:t>armorPen</a:t>
            </a:r>
            <a:r>
              <a:rPr lang="en-US" dirty="0"/>
              <a:t> = 0;</a:t>
            </a:r>
          </a:p>
          <a:p>
            <a:r>
              <a:rPr lang="en-US" dirty="0"/>
              <a:t>    public </a:t>
            </a:r>
            <a:r>
              <a:rPr lang="en-US" dirty="0" err="1"/>
              <a:t>int</a:t>
            </a:r>
            <a:r>
              <a:rPr lang="en-US" dirty="0"/>
              <a:t> </a:t>
            </a:r>
            <a:r>
              <a:rPr lang="en-US" dirty="0" err="1"/>
              <a:t>magicPen</a:t>
            </a:r>
            <a:r>
              <a:rPr lang="en-US" dirty="0"/>
              <a:t> = 0;</a:t>
            </a:r>
          </a:p>
          <a:p>
            <a:r>
              <a:rPr lang="en-US" dirty="0"/>
              <a:t>    public </a:t>
            </a:r>
            <a:r>
              <a:rPr lang="en-US" dirty="0" err="1"/>
              <a:t>int</a:t>
            </a:r>
            <a:r>
              <a:rPr lang="en-US" dirty="0"/>
              <a:t> </a:t>
            </a:r>
            <a:r>
              <a:rPr lang="en-US" dirty="0" err="1"/>
              <a:t>critChance</a:t>
            </a:r>
            <a:r>
              <a:rPr lang="en-US" dirty="0"/>
              <a:t> = 0;</a:t>
            </a:r>
          </a:p>
          <a:p>
            <a:r>
              <a:rPr lang="en-US" dirty="0"/>
              <a:t>    public double </a:t>
            </a:r>
            <a:r>
              <a:rPr lang="en-US" dirty="0" err="1"/>
              <a:t>critDamage</a:t>
            </a:r>
            <a:r>
              <a:rPr lang="en-US" dirty="0"/>
              <a:t> = 0;</a:t>
            </a:r>
          </a:p>
          <a:p>
            <a:r>
              <a:rPr lang="en-US" dirty="0"/>
              <a:t>    public double </a:t>
            </a:r>
            <a:r>
              <a:rPr lang="en-US" dirty="0" err="1"/>
              <a:t>bonusPhysical</a:t>
            </a:r>
            <a:r>
              <a:rPr lang="en-US" dirty="0"/>
              <a:t> = 0;</a:t>
            </a:r>
          </a:p>
          <a:p>
            <a:r>
              <a:rPr lang="en-US" dirty="0"/>
              <a:t>    public double </a:t>
            </a:r>
            <a:r>
              <a:rPr lang="en-US" dirty="0" err="1"/>
              <a:t>bonusMagical</a:t>
            </a:r>
            <a:r>
              <a:rPr lang="en-US" dirty="0"/>
              <a:t> = 0;</a:t>
            </a:r>
          </a:p>
          <a:p>
            <a:endParaRPr lang="en-US" dirty="0"/>
          </a:p>
          <a:p>
            <a:r>
              <a:rPr lang="en-US" dirty="0"/>
              <a:t>    // Currency</a:t>
            </a:r>
          </a:p>
          <a:p>
            <a:r>
              <a:rPr lang="en-US" dirty="0"/>
              <a:t>    public </a:t>
            </a:r>
            <a:r>
              <a:rPr lang="en-US" dirty="0" err="1"/>
              <a:t>int</a:t>
            </a:r>
            <a:r>
              <a:rPr lang="en-US" dirty="0"/>
              <a:t> </a:t>
            </a:r>
            <a:r>
              <a:rPr lang="en-US" dirty="0" err="1"/>
              <a:t>itemFind</a:t>
            </a:r>
            <a:r>
              <a:rPr lang="en-US" dirty="0"/>
              <a:t> = 0;</a:t>
            </a:r>
          </a:p>
          <a:p>
            <a:r>
              <a:rPr lang="en-US" dirty="0"/>
              <a:t>    public </a:t>
            </a:r>
            <a:r>
              <a:rPr lang="en-US" dirty="0" err="1"/>
              <a:t>int</a:t>
            </a:r>
            <a:r>
              <a:rPr lang="en-US" dirty="0"/>
              <a:t> </a:t>
            </a:r>
            <a:r>
              <a:rPr lang="en-US" dirty="0" err="1"/>
              <a:t>magicFind</a:t>
            </a:r>
            <a:r>
              <a:rPr lang="en-US" dirty="0"/>
              <a:t> = 0;</a:t>
            </a:r>
          </a:p>
          <a:p>
            <a:r>
              <a:rPr lang="en-US" dirty="0"/>
              <a:t>    public double </a:t>
            </a:r>
            <a:r>
              <a:rPr lang="en-US" dirty="0" err="1"/>
              <a:t>bonusGold</a:t>
            </a:r>
            <a:r>
              <a:rPr lang="en-US" dirty="0"/>
              <a:t> = 0;</a:t>
            </a:r>
          </a:p>
          <a:p>
            <a:r>
              <a:rPr lang="en-US" dirty="0"/>
              <a:t>    public double </a:t>
            </a:r>
            <a:r>
              <a:rPr lang="en-US" dirty="0" err="1"/>
              <a:t>bonusExp</a:t>
            </a:r>
            <a:r>
              <a:rPr lang="en-US" dirty="0"/>
              <a:t> = 0;</a:t>
            </a:r>
          </a:p>
        </p:txBody>
      </p:sp>
    </p:spTree>
    <p:extLst>
      <p:ext uri="{BB962C8B-B14F-4D97-AF65-F5344CB8AC3E}">
        <p14:creationId xmlns:p14="http://schemas.microsoft.com/office/powerpoint/2010/main" val="2879573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D4900-F4B2-4170-A167-93631CA749E2}"/>
              </a:ext>
            </a:extLst>
          </p:cNvPr>
          <p:cNvSpPr>
            <a:spLocks noGrp="1"/>
          </p:cNvSpPr>
          <p:nvPr>
            <p:ph type="title"/>
          </p:nvPr>
        </p:nvSpPr>
        <p:spPr>
          <a:xfrm>
            <a:off x="0" y="0"/>
            <a:ext cx="10515600" cy="1325563"/>
          </a:xfrm>
        </p:spPr>
        <p:txBody>
          <a:bodyPr/>
          <a:lstStyle/>
          <a:p>
            <a:r>
              <a:rPr lang="en-US" b="1" dirty="0"/>
              <a:t>Player : Stats</a:t>
            </a:r>
          </a:p>
        </p:txBody>
      </p:sp>
      <p:sp>
        <p:nvSpPr>
          <p:cNvPr id="3" name="Content Placeholder 2">
            <a:extLst>
              <a:ext uri="{FF2B5EF4-FFF2-40B4-BE49-F238E27FC236}">
                <a16:creationId xmlns:a16="http://schemas.microsoft.com/office/drawing/2014/main" id="{95E60146-9943-4FC1-92EA-C15851758D46}"/>
              </a:ext>
            </a:extLst>
          </p:cNvPr>
          <p:cNvSpPr>
            <a:spLocks noGrp="1"/>
          </p:cNvSpPr>
          <p:nvPr>
            <p:ph idx="1"/>
          </p:nvPr>
        </p:nvSpPr>
        <p:spPr>
          <a:xfrm>
            <a:off x="838200" y="1825625"/>
            <a:ext cx="2634842" cy="4180892"/>
          </a:xfrm>
        </p:spPr>
        <p:txBody>
          <a:bodyPr>
            <a:normAutofit fontScale="92500" lnSpcReduction="20000"/>
          </a:bodyPr>
          <a:lstStyle/>
          <a:p>
            <a:r>
              <a:rPr lang="en-US" dirty="0"/>
              <a:t>Name</a:t>
            </a:r>
          </a:p>
          <a:p>
            <a:r>
              <a:rPr lang="en-US" dirty="0"/>
              <a:t>Class</a:t>
            </a:r>
          </a:p>
          <a:p>
            <a:r>
              <a:rPr lang="en-US" dirty="0"/>
              <a:t>Level</a:t>
            </a:r>
          </a:p>
          <a:p>
            <a:r>
              <a:rPr lang="en-US" dirty="0"/>
              <a:t>Experience</a:t>
            </a:r>
          </a:p>
          <a:p>
            <a:r>
              <a:rPr lang="en-US" dirty="0" err="1"/>
              <a:t>ExperienceTNL</a:t>
            </a:r>
            <a:endParaRPr lang="en-US" dirty="0"/>
          </a:p>
          <a:p>
            <a:r>
              <a:rPr lang="en-US" dirty="0"/>
              <a:t>Gold</a:t>
            </a:r>
          </a:p>
          <a:p>
            <a:r>
              <a:rPr lang="en-US" dirty="0" err="1"/>
              <a:t>SpritePath</a:t>
            </a:r>
            <a:endParaRPr lang="en-US" dirty="0"/>
          </a:p>
          <a:p>
            <a:r>
              <a:rPr lang="en-US" dirty="0"/>
              <a:t>Inventory[]</a:t>
            </a:r>
          </a:p>
          <a:p>
            <a:r>
              <a:rPr lang="en-US" dirty="0"/>
              <a:t>Stash[]</a:t>
            </a:r>
          </a:p>
          <a:p>
            <a:r>
              <a:rPr lang="en-US" strike="sngStrike" dirty="0"/>
              <a:t>Talents[]</a:t>
            </a:r>
          </a:p>
          <a:p>
            <a:endParaRPr lang="en-US" dirty="0"/>
          </a:p>
          <a:p>
            <a:endParaRPr lang="en-US" dirty="0"/>
          </a:p>
          <a:p>
            <a:endParaRPr lang="en-US" dirty="0"/>
          </a:p>
        </p:txBody>
      </p:sp>
      <p:sp>
        <p:nvSpPr>
          <p:cNvPr id="4" name="TextBox 3">
            <a:extLst>
              <a:ext uri="{FF2B5EF4-FFF2-40B4-BE49-F238E27FC236}">
                <a16:creationId xmlns:a16="http://schemas.microsoft.com/office/drawing/2014/main" id="{67662865-3322-4AD4-9351-A2D5C82C0277}"/>
              </a:ext>
            </a:extLst>
          </p:cNvPr>
          <p:cNvSpPr txBox="1"/>
          <p:nvPr/>
        </p:nvSpPr>
        <p:spPr>
          <a:xfrm>
            <a:off x="4812718" y="3429000"/>
            <a:ext cx="1729641" cy="1754326"/>
          </a:xfrm>
          <a:prstGeom prst="rect">
            <a:avLst/>
          </a:prstGeom>
          <a:noFill/>
        </p:spPr>
        <p:txBody>
          <a:bodyPr wrap="none" rtlCol="0">
            <a:spAutoFit/>
          </a:bodyPr>
          <a:lstStyle/>
          <a:p>
            <a:pPr marL="285750" indent="-285750">
              <a:buFont typeface="Arial" panose="020B0604020202020204" pitchFamily="34" charset="0"/>
              <a:buChar char="•"/>
            </a:pPr>
            <a:r>
              <a:rPr lang="en-US" dirty="0" err="1"/>
              <a:t>Armor.Head</a:t>
            </a:r>
            <a:endParaRPr lang="en-US" dirty="0"/>
          </a:p>
          <a:p>
            <a:pPr marL="285750" indent="-285750">
              <a:buFont typeface="Arial" panose="020B0604020202020204" pitchFamily="34" charset="0"/>
              <a:buChar char="•"/>
            </a:pPr>
            <a:r>
              <a:rPr lang="en-US" dirty="0" err="1"/>
              <a:t>Armor.Chest</a:t>
            </a:r>
            <a:endParaRPr lang="en-US" dirty="0"/>
          </a:p>
          <a:p>
            <a:pPr marL="285750" indent="-285750">
              <a:buFont typeface="Arial" panose="020B0604020202020204" pitchFamily="34" charset="0"/>
              <a:buChar char="•"/>
            </a:pPr>
            <a:r>
              <a:rPr lang="en-US" dirty="0" err="1"/>
              <a:t>Armor.Legs</a:t>
            </a:r>
            <a:endParaRPr lang="en-US" dirty="0"/>
          </a:p>
          <a:p>
            <a:pPr marL="285750" indent="-285750">
              <a:buFont typeface="Arial" panose="020B0604020202020204" pitchFamily="34" charset="0"/>
              <a:buChar char="•"/>
            </a:pPr>
            <a:r>
              <a:rPr lang="en-US" dirty="0" err="1"/>
              <a:t>Armor.Gloves</a:t>
            </a:r>
            <a:endParaRPr lang="en-US" dirty="0"/>
          </a:p>
          <a:p>
            <a:pPr marL="285750" indent="-285750">
              <a:buFont typeface="Arial" panose="020B0604020202020204" pitchFamily="34" charset="0"/>
              <a:buChar char="•"/>
            </a:pPr>
            <a:r>
              <a:rPr lang="en-US" dirty="0" err="1"/>
              <a:t>Armor.Boots</a:t>
            </a:r>
            <a:endParaRPr lang="en-US"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52C58B88-5D55-4B7B-8F38-C795C5DDB1B9}"/>
              </a:ext>
            </a:extLst>
          </p:cNvPr>
          <p:cNvSpPr txBox="1"/>
          <p:nvPr/>
        </p:nvSpPr>
        <p:spPr>
          <a:xfrm>
            <a:off x="4812718" y="1825625"/>
            <a:ext cx="2147704" cy="1477328"/>
          </a:xfrm>
          <a:prstGeom prst="rect">
            <a:avLst/>
          </a:prstGeom>
          <a:noFill/>
        </p:spPr>
        <p:txBody>
          <a:bodyPr wrap="none" rtlCol="0">
            <a:spAutoFit/>
          </a:bodyPr>
          <a:lstStyle/>
          <a:p>
            <a:pPr marL="285750" indent="-285750">
              <a:buFont typeface="Arial" panose="020B0604020202020204" pitchFamily="34" charset="0"/>
              <a:buChar char="•"/>
            </a:pPr>
            <a:r>
              <a:rPr lang="en-US" dirty="0" err="1"/>
              <a:t>EquippedWeapon</a:t>
            </a:r>
            <a:endParaRPr lang="en-US" dirty="0"/>
          </a:p>
          <a:p>
            <a:pPr marL="285750" indent="-285750">
              <a:buFont typeface="Arial" panose="020B0604020202020204" pitchFamily="34" charset="0"/>
              <a:buChar char="•"/>
            </a:pPr>
            <a:r>
              <a:rPr lang="en-US" dirty="0"/>
              <a:t>Weapon1</a:t>
            </a:r>
          </a:p>
          <a:p>
            <a:pPr marL="285750" indent="-285750">
              <a:buFont typeface="Arial" panose="020B0604020202020204" pitchFamily="34" charset="0"/>
              <a:buChar char="•"/>
            </a:pPr>
            <a:r>
              <a:rPr lang="en-US" dirty="0"/>
              <a:t>Weapon2</a:t>
            </a:r>
          </a:p>
          <a:p>
            <a:pPr marL="285750" indent="-285750">
              <a:buFont typeface="Arial" panose="020B0604020202020204" pitchFamily="34" charset="0"/>
              <a:buChar char="•"/>
            </a:pPr>
            <a:r>
              <a:rPr lang="en-US" dirty="0"/>
              <a:t>Weapon3</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33009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1FC5D-DDD3-4587-94AB-6F1B6185A373}"/>
              </a:ext>
            </a:extLst>
          </p:cNvPr>
          <p:cNvSpPr>
            <a:spLocks noGrp="1"/>
          </p:cNvSpPr>
          <p:nvPr>
            <p:ph type="title"/>
          </p:nvPr>
        </p:nvSpPr>
        <p:spPr>
          <a:xfrm>
            <a:off x="0" y="18255"/>
            <a:ext cx="10515600" cy="1325563"/>
          </a:xfrm>
        </p:spPr>
        <p:txBody>
          <a:bodyPr/>
          <a:lstStyle/>
          <a:p>
            <a:r>
              <a:rPr lang="en-US" b="1" dirty="0"/>
              <a:t>Enemy</a:t>
            </a:r>
          </a:p>
        </p:txBody>
      </p:sp>
      <p:sp>
        <p:nvSpPr>
          <p:cNvPr id="3" name="Content Placeholder 2">
            <a:extLst>
              <a:ext uri="{FF2B5EF4-FFF2-40B4-BE49-F238E27FC236}">
                <a16:creationId xmlns:a16="http://schemas.microsoft.com/office/drawing/2014/main" id="{36497154-7FD9-4F37-9047-A4CEC30235B4}"/>
              </a:ext>
            </a:extLst>
          </p:cNvPr>
          <p:cNvSpPr>
            <a:spLocks noGrp="1"/>
          </p:cNvSpPr>
          <p:nvPr>
            <p:ph idx="1"/>
          </p:nvPr>
        </p:nvSpPr>
        <p:spPr/>
        <p:txBody>
          <a:bodyPr>
            <a:normAutofit fontScale="85000" lnSpcReduction="20000"/>
          </a:bodyPr>
          <a:lstStyle/>
          <a:p>
            <a:r>
              <a:rPr lang="en-US" dirty="0"/>
              <a:t>Id</a:t>
            </a:r>
          </a:p>
          <a:p>
            <a:r>
              <a:rPr lang="en-US" dirty="0"/>
              <a:t>Name</a:t>
            </a:r>
          </a:p>
          <a:p>
            <a:r>
              <a:rPr lang="en-US" dirty="0"/>
              <a:t>Image</a:t>
            </a:r>
          </a:p>
          <a:p>
            <a:r>
              <a:rPr lang="en-US" dirty="0"/>
              <a:t>Health</a:t>
            </a:r>
          </a:p>
          <a:p>
            <a:r>
              <a:rPr lang="en-US" dirty="0"/>
              <a:t>Armor</a:t>
            </a:r>
          </a:p>
          <a:p>
            <a:r>
              <a:rPr lang="en-US" dirty="0"/>
              <a:t>Magic Resist</a:t>
            </a:r>
          </a:p>
          <a:p>
            <a:r>
              <a:rPr lang="en-US" dirty="0" err="1"/>
              <a:t>XPToGive</a:t>
            </a:r>
            <a:endParaRPr lang="en-US" dirty="0"/>
          </a:p>
          <a:p>
            <a:r>
              <a:rPr lang="en-US" dirty="0" err="1"/>
              <a:t>GoldToGive</a:t>
            </a:r>
            <a:endParaRPr lang="en-US" dirty="0"/>
          </a:p>
          <a:p>
            <a:r>
              <a:rPr lang="en-US" dirty="0"/>
              <a:t>Weaknesses[]</a:t>
            </a:r>
          </a:p>
          <a:p>
            <a:r>
              <a:rPr lang="en-US" dirty="0"/>
              <a:t>Resistances[]</a:t>
            </a:r>
          </a:p>
          <a:p>
            <a:r>
              <a:rPr lang="en-US" strike="sngStrike" dirty="0" err="1"/>
              <a:t>LootTable</a:t>
            </a:r>
            <a:r>
              <a:rPr lang="en-US" strike="sngStrike" dirty="0"/>
              <a:t>[]</a:t>
            </a:r>
          </a:p>
        </p:txBody>
      </p:sp>
    </p:spTree>
    <p:extLst>
      <p:ext uri="{BB962C8B-B14F-4D97-AF65-F5344CB8AC3E}">
        <p14:creationId xmlns:p14="http://schemas.microsoft.com/office/powerpoint/2010/main" val="634430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1FC5D-DDD3-4587-94AB-6F1B6185A373}"/>
              </a:ext>
            </a:extLst>
          </p:cNvPr>
          <p:cNvSpPr>
            <a:spLocks noGrp="1"/>
          </p:cNvSpPr>
          <p:nvPr>
            <p:ph type="title"/>
          </p:nvPr>
        </p:nvSpPr>
        <p:spPr>
          <a:xfrm>
            <a:off x="0" y="18255"/>
            <a:ext cx="10515600" cy="1325563"/>
          </a:xfrm>
        </p:spPr>
        <p:txBody>
          <a:bodyPr/>
          <a:lstStyle/>
          <a:p>
            <a:r>
              <a:rPr lang="en-US" b="1" dirty="0"/>
              <a:t>Item (abstract) : Stats</a:t>
            </a:r>
          </a:p>
        </p:txBody>
      </p:sp>
      <p:sp>
        <p:nvSpPr>
          <p:cNvPr id="3" name="Content Placeholder 2">
            <a:extLst>
              <a:ext uri="{FF2B5EF4-FFF2-40B4-BE49-F238E27FC236}">
                <a16:creationId xmlns:a16="http://schemas.microsoft.com/office/drawing/2014/main" id="{36497154-7FD9-4F37-9047-A4CEC30235B4}"/>
              </a:ext>
            </a:extLst>
          </p:cNvPr>
          <p:cNvSpPr>
            <a:spLocks noGrp="1"/>
          </p:cNvSpPr>
          <p:nvPr>
            <p:ph idx="1"/>
          </p:nvPr>
        </p:nvSpPr>
        <p:spPr/>
        <p:txBody>
          <a:bodyPr>
            <a:normAutofit/>
          </a:bodyPr>
          <a:lstStyle/>
          <a:p>
            <a:r>
              <a:rPr lang="en-US" dirty="0"/>
              <a:t>Id</a:t>
            </a:r>
          </a:p>
          <a:p>
            <a:r>
              <a:rPr lang="en-US" dirty="0"/>
              <a:t>Name</a:t>
            </a:r>
          </a:p>
          <a:p>
            <a:r>
              <a:rPr lang="en-US" dirty="0"/>
              <a:t>Image</a:t>
            </a:r>
          </a:p>
          <a:p>
            <a:r>
              <a:rPr lang="en-US" dirty="0"/>
              <a:t>Rarity (Common, Uncommon, Rare, Epic, Legendary, Set)</a:t>
            </a:r>
          </a:p>
          <a:p>
            <a:r>
              <a:rPr lang="en-US" dirty="0" err="1"/>
              <a:t>BuyValue</a:t>
            </a:r>
            <a:endParaRPr lang="en-US" dirty="0"/>
          </a:p>
          <a:p>
            <a:r>
              <a:rPr lang="en-US" dirty="0" err="1"/>
              <a:t>SellValue</a:t>
            </a:r>
            <a:endParaRPr lang="en-US" dirty="0"/>
          </a:p>
          <a:p>
            <a:r>
              <a:rPr lang="en-US" dirty="0" err="1"/>
              <a:t>RequiredLevel</a:t>
            </a:r>
            <a:endParaRPr lang="en-US" dirty="0"/>
          </a:p>
        </p:txBody>
      </p:sp>
    </p:spTree>
    <p:extLst>
      <p:ext uri="{BB962C8B-B14F-4D97-AF65-F5344CB8AC3E}">
        <p14:creationId xmlns:p14="http://schemas.microsoft.com/office/powerpoint/2010/main" val="3744460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18313</TotalTime>
  <Words>2408</Words>
  <Application>Microsoft Office PowerPoint</Application>
  <PresentationFormat>Widescreen</PresentationFormat>
  <Paragraphs>416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Loot Clicker</vt:lpstr>
      <vt:lpstr>General Purpose / Ideas</vt:lpstr>
      <vt:lpstr>PowerPoint Presentation</vt:lpstr>
      <vt:lpstr>Game Object Classes</vt:lpstr>
      <vt:lpstr>Damage</vt:lpstr>
      <vt:lpstr>Stats (abstract)</vt:lpstr>
      <vt:lpstr>Player : Stats</vt:lpstr>
      <vt:lpstr>Enemy</vt:lpstr>
      <vt:lpstr>Item (abstract) : Stats</vt:lpstr>
      <vt:lpstr>Weapon : Item</vt:lpstr>
      <vt:lpstr>Armor : Item</vt:lpstr>
      <vt:lpstr>Modifier</vt:lpstr>
      <vt:lpstr>World</vt:lpstr>
      <vt:lpstr>How Items and Mods Work</vt:lpstr>
      <vt:lpstr>Scenes</vt:lpstr>
      <vt:lpstr>Damage Calculation (Mockup)</vt:lpstr>
      <vt:lpstr>Damage Calculation (Actual)</vt:lpstr>
      <vt:lpstr>ToDo</vt:lpstr>
      <vt:lpstr>Done</vt:lpstr>
      <vt:lpstr>Future Features</vt:lpstr>
      <vt:lpstr>Bugs</vt:lpstr>
      <vt:lpstr>ChangeLog</vt:lpstr>
      <vt:lpstr>ChangeLog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Loot Clicker</dc:title>
  <dc:creator>Ben Rudi</dc:creator>
  <cp:lastModifiedBy>Ben Rudi</cp:lastModifiedBy>
  <cp:revision>200</cp:revision>
  <dcterms:created xsi:type="dcterms:W3CDTF">2018-06-25T20:01:52Z</dcterms:created>
  <dcterms:modified xsi:type="dcterms:W3CDTF">2018-07-27T19:17:00Z</dcterms:modified>
</cp:coreProperties>
</file>