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68" r:id="rId2"/>
    <p:sldId id="256" r:id="rId3"/>
    <p:sldId id="266" r:id="rId4"/>
    <p:sldId id="274" r:id="rId5"/>
    <p:sldId id="278" r:id="rId6"/>
    <p:sldId id="301" r:id="rId7"/>
    <p:sldId id="300" r:id="rId8"/>
    <p:sldId id="273" r:id="rId9"/>
    <p:sldId id="276" r:id="rId10"/>
    <p:sldId id="279" r:id="rId11"/>
    <p:sldId id="280" r:id="rId12"/>
    <p:sldId id="282" r:id="rId13"/>
    <p:sldId id="283" r:id="rId14"/>
    <p:sldId id="284" r:id="rId15"/>
    <p:sldId id="285" r:id="rId16"/>
    <p:sldId id="275" r:id="rId17"/>
    <p:sldId id="288" r:id="rId18"/>
    <p:sldId id="292" r:id="rId19"/>
    <p:sldId id="295" r:id="rId20"/>
    <p:sldId id="296" r:id="rId21"/>
    <p:sldId id="299" r:id="rId22"/>
    <p:sldId id="298" r:id="rId23"/>
    <p:sldId id="271" r:id="rId24"/>
    <p:sldId id="29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op down" id="{30B88940-938E-495C-8BCD-1861C3A3979C}">
          <p14:sldIdLst>
            <p14:sldId id="268"/>
            <p14:sldId id="256"/>
            <p14:sldId id="266"/>
          </p14:sldIdLst>
        </p14:section>
        <p14:section name="Bottom up" id="{81E1910C-F256-422A-9547-D53AD2D33DED}">
          <p14:sldIdLst>
            <p14:sldId id="274"/>
            <p14:sldId id="278"/>
            <p14:sldId id="301"/>
            <p14:sldId id="300"/>
            <p14:sldId id="273"/>
            <p14:sldId id="276"/>
            <p14:sldId id="279"/>
            <p14:sldId id="280"/>
            <p14:sldId id="282"/>
            <p14:sldId id="283"/>
            <p14:sldId id="284"/>
            <p14:sldId id="285"/>
          </p14:sldIdLst>
        </p14:section>
        <p14:section name="Connecting ideas" id="{0D14C520-2475-4347-AD51-CFCD0633B9E5}">
          <p14:sldIdLst>
            <p14:sldId id="275"/>
            <p14:sldId id="288"/>
            <p14:sldId id="292"/>
            <p14:sldId id="295"/>
            <p14:sldId id="296"/>
            <p14:sldId id="299"/>
            <p14:sldId id="298"/>
          </p14:sldIdLst>
        </p14:section>
        <p14:section name="Calibration" id="{63D18C49-8086-43F1-B795-478062FCE9AD}">
          <p14:sldIdLst>
            <p14:sldId id="271"/>
            <p14:sldId id="29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6517" autoAdjust="0"/>
  </p:normalViewPr>
  <p:slideViewPr>
    <p:cSldViewPr snapToGrid="0">
      <p:cViewPr>
        <p:scale>
          <a:sx n="120" d="100"/>
          <a:sy n="120" d="100"/>
        </p:scale>
        <p:origin x="1056"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3A9ADC-7F7C-4913-B594-7B1DAFC63DA6}" type="datetimeFigureOut">
              <a:rPr lang="en-US" smtClean="0"/>
              <a:t>6/11/2021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8A06A7-D814-4CCE-829E-A31ECF267D35}" type="slidenum">
              <a:rPr lang="en-US" smtClean="0"/>
              <a:t>‹#›</a:t>
            </a:fld>
            <a:endParaRPr lang="en-US"/>
          </a:p>
        </p:txBody>
      </p:sp>
    </p:spTree>
    <p:extLst>
      <p:ext uri="{BB962C8B-B14F-4D97-AF65-F5344CB8AC3E}">
        <p14:creationId xmlns:p14="http://schemas.microsoft.com/office/powerpoint/2010/main" val="1962439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err="1"/>
              <a:t>Premise</a:t>
            </a:r>
            <a:r>
              <a:rPr lang="pt-BR" dirty="0"/>
              <a:t> 1:</a:t>
            </a:r>
            <a:endParaRPr lang="en-US" dirty="0"/>
          </a:p>
        </p:txBody>
      </p:sp>
      <p:sp>
        <p:nvSpPr>
          <p:cNvPr id="4" name="Slide Number Placeholder 3"/>
          <p:cNvSpPr>
            <a:spLocks noGrp="1"/>
          </p:cNvSpPr>
          <p:nvPr>
            <p:ph type="sldNum" sz="quarter" idx="5"/>
          </p:nvPr>
        </p:nvSpPr>
        <p:spPr/>
        <p:txBody>
          <a:bodyPr/>
          <a:lstStyle/>
          <a:p>
            <a:fld id="{4F8A06A7-D814-4CCE-829E-A31ECF267D35}" type="slidenum">
              <a:rPr lang="en-US" smtClean="0"/>
              <a:t>2</a:t>
            </a:fld>
            <a:endParaRPr lang="en-US"/>
          </a:p>
        </p:txBody>
      </p:sp>
    </p:spTree>
    <p:extLst>
      <p:ext uri="{BB962C8B-B14F-4D97-AF65-F5344CB8AC3E}">
        <p14:creationId xmlns:p14="http://schemas.microsoft.com/office/powerpoint/2010/main" val="1258509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5F657-3607-4D83-912B-E5F3388079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B71C56-354F-4239-B7E2-CAC1DA4588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3B1551-DC15-44AB-A6A4-A00C74EBA991}"/>
              </a:ext>
            </a:extLst>
          </p:cNvPr>
          <p:cNvSpPr>
            <a:spLocks noGrp="1"/>
          </p:cNvSpPr>
          <p:nvPr>
            <p:ph type="dt" sz="half" idx="10"/>
          </p:nvPr>
        </p:nvSpPr>
        <p:spPr/>
        <p:txBody>
          <a:bodyPr/>
          <a:lstStyle/>
          <a:p>
            <a:fld id="{36A79C21-BED5-44C7-AD07-E3A3CE77AC78}" type="datetimeFigureOut">
              <a:rPr lang="en-US" smtClean="0"/>
              <a:t>6/11/2021</a:t>
            </a:fld>
            <a:endParaRPr lang="en-US"/>
          </a:p>
        </p:txBody>
      </p:sp>
      <p:sp>
        <p:nvSpPr>
          <p:cNvPr id="5" name="Footer Placeholder 4">
            <a:extLst>
              <a:ext uri="{FF2B5EF4-FFF2-40B4-BE49-F238E27FC236}">
                <a16:creationId xmlns:a16="http://schemas.microsoft.com/office/drawing/2014/main" id="{849725BC-DE56-4779-8ADC-F67A3FE137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553C77-6B40-4C8F-A565-9C0E7F00829B}"/>
              </a:ext>
            </a:extLst>
          </p:cNvPr>
          <p:cNvSpPr>
            <a:spLocks noGrp="1"/>
          </p:cNvSpPr>
          <p:nvPr>
            <p:ph type="sldNum" sz="quarter" idx="12"/>
          </p:nvPr>
        </p:nvSpPr>
        <p:spPr/>
        <p:txBody>
          <a:bodyPr/>
          <a:lstStyle/>
          <a:p>
            <a:fld id="{DA168300-D806-41F5-B7E4-6983771A5DD3}" type="slidenum">
              <a:rPr lang="en-US" smtClean="0"/>
              <a:t>‹#›</a:t>
            </a:fld>
            <a:endParaRPr lang="en-US"/>
          </a:p>
        </p:txBody>
      </p:sp>
    </p:spTree>
    <p:extLst>
      <p:ext uri="{BB962C8B-B14F-4D97-AF65-F5344CB8AC3E}">
        <p14:creationId xmlns:p14="http://schemas.microsoft.com/office/powerpoint/2010/main" val="3435753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F357-4029-4A83-A382-F5BC99BC4F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3E14C4-AB0A-4073-BD4B-511657DA41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B3A694-A31B-430D-B2E4-DD84ABA6260A}"/>
              </a:ext>
            </a:extLst>
          </p:cNvPr>
          <p:cNvSpPr>
            <a:spLocks noGrp="1"/>
          </p:cNvSpPr>
          <p:nvPr>
            <p:ph type="dt" sz="half" idx="10"/>
          </p:nvPr>
        </p:nvSpPr>
        <p:spPr/>
        <p:txBody>
          <a:bodyPr/>
          <a:lstStyle/>
          <a:p>
            <a:fld id="{36A79C21-BED5-44C7-AD07-E3A3CE77AC78}" type="datetimeFigureOut">
              <a:rPr lang="en-US" smtClean="0"/>
              <a:t>6/11/2021</a:t>
            </a:fld>
            <a:endParaRPr lang="en-US"/>
          </a:p>
        </p:txBody>
      </p:sp>
      <p:sp>
        <p:nvSpPr>
          <p:cNvPr id="5" name="Footer Placeholder 4">
            <a:extLst>
              <a:ext uri="{FF2B5EF4-FFF2-40B4-BE49-F238E27FC236}">
                <a16:creationId xmlns:a16="http://schemas.microsoft.com/office/drawing/2014/main" id="{4E0069A4-8736-4F7E-9462-5907BFA45E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9EF476-64C1-4E60-9630-C16BE30ABFDF}"/>
              </a:ext>
            </a:extLst>
          </p:cNvPr>
          <p:cNvSpPr>
            <a:spLocks noGrp="1"/>
          </p:cNvSpPr>
          <p:nvPr>
            <p:ph type="sldNum" sz="quarter" idx="12"/>
          </p:nvPr>
        </p:nvSpPr>
        <p:spPr/>
        <p:txBody>
          <a:bodyPr/>
          <a:lstStyle/>
          <a:p>
            <a:fld id="{DA168300-D806-41F5-B7E4-6983771A5DD3}" type="slidenum">
              <a:rPr lang="en-US" smtClean="0"/>
              <a:t>‹#›</a:t>
            </a:fld>
            <a:endParaRPr lang="en-US"/>
          </a:p>
        </p:txBody>
      </p:sp>
    </p:spTree>
    <p:extLst>
      <p:ext uri="{BB962C8B-B14F-4D97-AF65-F5344CB8AC3E}">
        <p14:creationId xmlns:p14="http://schemas.microsoft.com/office/powerpoint/2010/main" val="4209787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80F3F1-3918-4099-81DD-3F9DB3443E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DB004A-F451-4B9A-BCE5-18957E0A6B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28A5E1-0599-4975-92D0-360381A5656B}"/>
              </a:ext>
            </a:extLst>
          </p:cNvPr>
          <p:cNvSpPr>
            <a:spLocks noGrp="1"/>
          </p:cNvSpPr>
          <p:nvPr>
            <p:ph type="dt" sz="half" idx="10"/>
          </p:nvPr>
        </p:nvSpPr>
        <p:spPr/>
        <p:txBody>
          <a:bodyPr/>
          <a:lstStyle/>
          <a:p>
            <a:fld id="{36A79C21-BED5-44C7-AD07-E3A3CE77AC78}" type="datetimeFigureOut">
              <a:rPr lang="en-US" smtClean="0"/>
              <a:t>6/11/2021</a:t>
            </a:fld>
            <a:endParaRPr lang="en-US"/>
          </a:p>
        </p:txBody>
      </p:sp>
      <p:sp>
        <p:nvSpPr>
          <p:cNvPr id="5" name="Footer Placeholder 4">
            <a:extLst>
              <a:ext uri="{FF2B5EF4-FFF2-40B4-BE49-F238E27FC236}">
                <a16:creationId xmlns:a16="http://schemas.microsoft.com/office/drawing/2014/main" id="{9B495199-C90B-48C5-B5DA-09F1EE4B92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23467-10B4-4278-800F-16A39DB29ED1}"/>
              </a:ext>
            </a:extLst>
          </p:cNvPr>
          <p:cNvSpPr>
            <a:spLocks noGrp="1"/>
          </p:cNvSpPr>
          <p:nvPr>
            <p:ph type="sldNum" sz="quarter" idx="12"/>
          </p:nvPr>
        </p:nvSpPr>
        <p:spPr/>
        <p:txBody>
          <a:bodyPr/>
          <a:lstStyle/>
          <a:p>
            <a:fld id="{DA168300-D806-41F5-B7E4-6983771A5DD3}" type="slidenum">
              <a:rPr lang="en-US" smtClean="0"/>
              <a:t>‹#›</a:t>
            </a:fld>
            <a:endParaRPr lang="en-US"/>
          </a:p>
        </p:txBody>
      </p:sp>
    </p:spTree>
    <p:extLst>
      <p:ext uri="{BB962C8B-B14F-4D97-AF65-F5344CB8AC3E}">
        <p14:creationId xmlns:p14="http://schemas.microsoft.com/office/powerpoint/2010/main" val="374929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2DECA-4A37-457F-A7FB-8C8DD07B7D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762FC1-F82E-400A-A227-ACAF8C7EA5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E6A8D3-4CBC-4E35-AD60-D0744A7152E1}"/>
              </a:ext>
            </a:extLst>
          </p:cNvPr>
          <p:cNvSpPr>
            <a:spLocks noGrp="1"/>
          </p:cNvSpPr>
          <p:nvPr>
            <p:ph type="dt" sz="half" idx="10"/>
          </p:nvPr>
        </p:nvSpPr>
        <p:spPr/>
        <p:txBody>
          <a:bodyPr/>
          <a:lstStyle/>
          <a:p>
            <a:fld id="{36A79C21-BED5-44C7-AD07-E3A3CE77AC78}" type="datetimeFigureOut">
              <a:rPr lang="en-US" smtClean="0"/>
              <a:t>6/11/2021</a:t>
            </a:fld>
            <a:endParaRPr lang="en-US"/>
          </a:p>
        </p:txBody>
      </p:sp>
      <p:sp>
        <p:nvSpPr>
          <p:cNvPr id="5" name="Footer Placeholder 4">
            <a:extLst>
              <a:ext uri="{FF2B5EF4-FFF2-40B4-BE49-F238E27FC236}">
                <a16:creationId xmlns:a16="http://schemas.microsoft.com/office/drawing/2014/main" id="{661F89A6-28EF-4242-AF23-E1B50E7D86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1A7498-AB1D-44E1-BF94-5EA10E0BFA08}"/>
              </a:ext>
            </a:extLst>
          </p:cNvPr>
          <p:cNvSpPr>
            <a:spLocks noGrp="1"/>
          </p:cNvSpPr>
          <p:nvPr>
            <p:ph type="sldNum" sz="quarter" idx="12"/>
          </p:nvPr>
        </p:nvSpPr>
        <p:spPr/>
        <p:txBody>
          <a:bodyPr/>
          <a:lstStyle/>
          <a:p>
            <a:fld id="{DA168300-D806-41F5-B7E4-6983771A5DD3}" type="slidenum">
              <a:rPr lang="en-US" smtClean="0"/>
              <a:t>‹#›</a:t>
            </a:fld>
            <a:endParaRPr lang="en-US"/>
          </a:p>
        </p:txBody>
      </p:sp>
    </p:spTree>
    <p:extLst>
      <p:ext uri="{BB962C8B-B14F-4D97-AF65-F5344CB8AC3E}">
        <p14:creationId xmlns:p14="http://schemas.microsoft.com/office/powerpoint/2010/main" val="2919207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4F121-53CE-4196-AB80-98E35042D0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D8D8A4-EF94-4936-99A7-8F5E0B951A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AB74FC-C6F1-443E-B9C2-EABA7FDA4C19}"/>
              </a:ext>
            </a:extLst>
          </p:cNvPr>
          <p:cNvSpPr>
            <a:spLocks noGrp="1"/>
          </p:cNvSpPr>
          <p:nvPr>
            <p:ph type="dt" sz="half" idx="10"/>
          </p:nvPr>
        </p:nvSpPr>
        <p:spPr/>
        <p:txBody>
          <a:bodyPr/>
          <a:lstStyle/>
          <a:p>
            <a:fld id="{36A79C21-BED5-44C7-AD07-E3A3CE77AC78}" type="datetimeFigureOut">
              <a:rPr lang="en-US" smtClean="0"/>
              <a:t>6/11/2021</a:t>
            </a:fld>
            <a:endParaRPr lang="en-US"/>
          </a:p>
        </p:txBody>
      </p:sp>
      <p:sp>
        <p:nvSpPr>
          <p:cNvPr id="5" name="Footer Placeholder 4">
            <a:extLst>
              <a:ext uri="{FF2B5EF4-FFF2-40B4-BE49-F238E27FC236}">
                <a16:creationId xmlns:a16="http://schemas.microsoft.com/office/drawing/2014/main" id="{90B52BB6-0AB6-45BB-8A0F-B28E329FD4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4DD4AC-E046-464A-B582-4A44EE8782D0}"/>
              </a:ext>
            </a:extLst>
          </p:cNvPr>
          <p:cNvSpPr>
            <a:spLocks noGrp="1"/>
          </p:cNvSpPr>
          <p:nvPr>
            <p:ph type="sldNum" sz="quarter" idx="12"/>
          </p:nvPr>
        </p:nvSpPr>
        <p:spPr/>
        <p:txBody>
          <a:bodyPr/>
          <a:lstStyle/>
          <a:p>
            <a:fld id="{DA168300-D806-41F5-B7E4-6983771A5DD3}" type="slidenum">
              <a:rPr lang="en-US" smtClean="0"/>
              <a:t>‹#›</a:t>
            </a:fld>
            <a:endParaRPr lang="en-US"/>
          </a:p>
        </p:txBody>
      </p:sp>
    </p:spTree>
    <p:extLst>
      <p:ext uri="{BB962C8B-B14F-4D97-AF65-F5344CB8AC3E}">
        <p14:creationId xmlns:p14="http://schemas.microsoft.com/office/powerpoint/2010/main" val="3001068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6100C-9500-4D25-AF5D-D019D573B9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FA9654-1243-4886-9504-8913C23885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F5DB93-1538-422B-B8F8-ABC12EBB92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86FFD1-B3B5-445E-830A-041156C8415D}"/>
              </a:ext>
            </a:extLst>
          </p:cNvPr>
          <p:cNvSpPr>
            <a:spLocks noGrp="1"/>
          </p:cNvSpPr>
          <p:nvPr>
            <p:ph type="dt" sz="half" idx="10"/>
          </p:nvPr>
        </p:nvSpPr>
        <p:spPr/>
        <p:txBody>
          <a:bodyPr/>
          <a:lstStyle/>
          <a:p>
            <a:fld id="{36A79C21-BED5-44C7-AD07-E3A3CE77AC78}" type="datetimeFigureOut">
              <a:rPr lang="en-US" smtClean="0"/>
              <a:t>6/11/2021</a:t>
            </a:fld>
            <a:endParaRPr lang="en-US"/>
          </a:p>
        </p:txBody>
      </p:sp>
      <p:sp>
        <p:nvSpPr>
          <p:cNvPr id="6" name="Footer Placeholder 5">
            <a:extLst>
              <a:ext uri="{FF2B5EF4-FFF2-40B4-BE49-F238E27FC236}">
                <a16:creationId xmlns:a16="http://schemas.microsoft.com/office/drawing/2014/main" id="{B9930A2E-6AB7-4DFD-B2DF-3025815980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FA8DDB-B919-4ED1-8606-76C6284A1028}"/>
              </a:ext>
            </a:extLst>
          </p:cNvPr>
          <p:cNvSpPr>
            <a:spLocks noGrp="1"/>
          </p:cNvSpPr>
          <p:nvPr>
            <p:ph type="sldNum" sz="quarter" idx="12"/>
          </p:nvPr>
        </p:nvSpPr>
        <p:spPr/>
        <p:txBody>
          <a:bodyPr/>
          <a:lstStyle/>
          <a:p>
            <a:fld id="{DA168300-D806-41F5-B7E4-6983771A5DD3}" type="slidenum">
              <a:rPr lang="en-US" smtClean="0"/>
              <a:t>‹#›</a:t>
            </a:fld>
            <a:endParaRPr lang="en-US"/>
          </a:p>
        </p:txBody>
      </p:sp>
    </p:spTree>
    <p:extLst>
      <p:ext uri="{BB962C8B-B14F-4D97-AF65-F5344CB8AC3E}">
        <p14:creationId xmlns:p14="http://schemas.microsoft.com/office/powerpoint/2010/main" val="616290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1743B-1333-439B-B25D-5047B70C12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8D0A52-32E9-41F0-8998-6C90295145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BCA16A-FDA6-474C-A794-DB3B9CA8B4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28E533-D56F-4C9B-9AC2-1F36D83B14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E7CE98-1CED-49BB-A367-AA361DA7DC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178C71-F780-4773-9C01-460567AACA1D}"/>
              </a:ext>
            </a:extLst>
          </p:cNvPr>
          <p:cNvSpPr>
            <a:spLocks noGrp="1"/>
          </p:cNvSpPr>
          <p:nvPr>
            <p:ph type="dt" sz="half" idx="10"/>
          </p:nvPr>
        </p:nvSpPr>
        <p:spPr/>
        <p:txBody>
          <a:bodyPr/>
          <a:lstStyle/>
          <a:p>
            <a:fld id="{36A79C21-BED5-44C7-AD07-E3A3CE77AC78}" type="datetimeFigureOut">
              <a:rPr lang="en-US" smtClean="0"/>
              <a:t>6/11/2021</a:t>
            </a:fld>
            <a:endParaRPr lang="en-US"/>
          </a:p>
        </p:txBody>
      </p:sp>
      <p:sp>
        <p:nvSpPr>
          <p:cNvPr id="8" name="Footer Placeholder 7">
            <a:extLst>
              <a:ext uri="{FF2B5EF4-FFF2-40B4-BE49-F238E27FC236}">
                <a16:creationId xmlns:a16="http://schemas.microsoft.com/office/drawing/2014/main" id="{4E8402D4-5B9F-4FD0-B750-1E005154EE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D58992-1D9A-45FD-BF6A-7CBECF9E65FD}"/>
              </a:ext>
            </a:extLst>
          </p:cNvPr>
          <p:cNvSpPr>
            <a:spLocks noGrp="1"/>
          </p:cNvSpPr>
          <p:nvPr>
            <p:ph type="sldNum" sz="quarter" idx="12"/>
          </p:nvPr>
        </p:nvSpPr>
        <p:spPr/>
        <p:txBody>
          <a:bodyPr/>
          <a:lstStyle/>
          <a:p>
            <a:fld id="{DA168300-D806-41F5-B7E4-6983771A5DD3}" type="slidenum">
              <a:rPr lang="en-US" smtClean="0"/>
              <a:t>‹#›</a:t>
            </a:fld>
            <a:endParaRPr lang="en-US"/>
          </a:p>
        </p:txBody>
      </p:sp>
    </p:spTree>
    <p:extLst>
      <p:ext uri="{BB962C8B-B14F-4D97-AF65-F5344CB8AC3E}">
        <p14:creationId xmlns:p14="http://schemas.microsoft.com/office/powerpoint/2010/main" val="355239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EDB8-F7BF-4180-8D71-D00D735FA9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88FA68-AB37-4379-B8D5-6038CC002C88}"/>
              </a:ext>
            </a:extLst>
          </p:cNvPr>
          <p:cNvSpPr>
            <a:spLocks noGrp="1"/>
          </p:cNvSpPr>
          <p:nvPr>
            <p:ph type="dt" sz="half" idx="10"/>
          </p:nvPr>
        </p:nvSpPr>
        <p:spPr/>
        <p:txBody>
          <a:bodyPr/>
          <a:lstStyle/>
          <a:p>
            <a:fld id="{36A79C21-BED5-44C7-AD07-E3A3CE77AC78}" type="datetimeFigureOut">
              <a:rPr lang="en-US" smtClean="0"/>
              <a:t>6/11/2021</a:t>
            </a:fld>
            <a:endParaRPr lang="en-US"/>
          </a:p>
        </p:txBody>
      </p:sp>
      <p:sp>
        <p:nvSpPr>
          <p:cNvPr id="4" name="Footer Placeholder 3">
            <a:extLst>
              <a:ext uri="{FF2B5EF4-FFF2-40B4-BE49-F238E27FC236}">
                <a16:creationId xmlns:a16="http://schemas.microsoft.com/office/drawing/2014/main" id="{0749775F-1758-4890-BD17-68DB02FE8D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7E896D-8234-47B3-BC70-0C1B247F1554}"/>
              </a:ext>
            </a:extLst>
          </p:cNvPr>
          <p:cNvSpPr>
            <a:spLocks noGrp="1"/>
          </p:cNvSpPr>
          <p:nvPr>
            <p:ph type="sldNum" sz="quarter" idx="12"/>
          </p:nvPr>
        </p:nvSpPr>
        <p:spPr/>
        <p:txBody>
          <a:bodyPr/>
          <a:lstStyle/>
          <a:p>
            <a:fld id="{DA168300-D806-41F5-B7E4-6983771A5DD3}" type="slidenum">
              <a:rPr lang="en-US" smtClean="0"/>
              <a:t>‹#›</a:t>
            </a:fld>
            <a:endParaRPr lang="en-US"/>
          </a:p>
        </p:txBody>
      </p:sp>
    </p:spTree>
    <p:extLst>
      <p:ext uri="{BB962C8B-B14F-4D97-AF65-F5344CB8AC3E}">
        <p14:creationId xmlns:p14="http://schemas.microsoft.com/office/powerpoint/2010/main" val="388194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43E70E-7ABE-4D14-9B09-BA59936A54EA}"/>
              </a:ext>
            </a:extLst>
          </p:cNvPr>
          <p:cNvSpPr>
            <a:spLocks noGrp="1"/>
          </p:cNvSpPr>
          <p:nvPr>
            <p:ph type="dt" sz="half" idx="10"/>
          </p:nvPr>
        </p:nvSpPr>
        <p:spPr/>
        <p:txBody>
          <a:bodyPr/>
          <a:lstStyle/>
          <a:p>
            <a:fld id="{36A79C21-BED5-44C7-AD07-E3A3CE77AC78}" type="datetimeFigureOut">
              <a:rPr lang="en-US" smtClean="0"/>
              <a:t>6/11/2021</a:t>
            </a:fld>
            <a:endParaRPr lang="en-US"/>
          </a:p>
        </p:txBody>
      </p:sp>
      <p:sp>
        <p:nvSpPr>
          <p:cNvPr id="3" name="Footer Placeholder 2">
            <a:extLst>
              <a:ext uri="{FF2B5EF4-FFF2-40B4-BE49-F238E27FC236}">
                <a16:creationId xmlns:a16="http://schemas.microsoft.com/office/drawing/2014/main" id="{F3291104-D457-4059-BC24-A81674756F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246B88-E29E-4015-8176-528236DE6452}"/>
              </a:ext>
            </a:extLst>
          </p:cNvPr>
          <p:cNvSpPr>
            <a:spLocks noGrp="1"/>
          </p:cNvSpPr>
          <p:nvPr>
            <p:ph type="sldNum" sz="quarter" idx="12"/>
          </p:nvPr>
        </p:nvSpPr>
        <p:spPr/>
        <p:txBody>
          <a:bodyPr/>
          <a:lstStyle/>
          <a:p>
            <a:fld id="{DA168300-D806-41F5-B7E4-6983771A5DD3}" type="slidenum">
              <a:rPr lang="en-US" smtClean="0"/>
              <a:t>‹#›</a:t>
            </a:fld>
            <a:endParaRPr lang="en-US"/>
          </a:p>
        </p:txBody>
      </p:sp>
    </p:spTree>
    <p:extLst>
      <p:ext uri="{BB962C8B-B14F-4D97-AF65-F5344CB8AC3E}">
        <p14:creationId xmlns:p14="http://schemas.microsoft.com/office/powerpoint/2010/main" val="1852051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35E30-D753-438A-912C-0C39AB1FA3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CF62A9-7DD2-4F86-B409-E90D6605E1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C25F74-0FC6-4790-9CCA-FEDDF911E3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C66DA1-B819-4E55-BE81-7F1713F14990}"/>
              </a:ext>
            </a:extLst>
          </p:cNvPr>
          <p:cNvSpPr>
            <a:spLocks noGrp="1"/>
          </p:cNvSpPr>
          <p:nvPr>
            <p:ph type="dt" sz="half" idx="10"/>
          </p:nvPr>
        </p:nvSpPr>
        <p:spPr/>
        <p:txBody>
          <a:bodyPr/>
          <a:lstStyle/>
          <a:p>
            <a:fld id="{36A79C21-BED5-44C7-AD07-E3A3CE77AC78}" type="datetimeFigureOut">
              <a:rPr lang="en-US" smtClean="0"/>
              <a:t>6/11/2021</a:t>
            </a:fld>
            <a:endParaRPr lang="en-US"/>
          </a:p>
        </p:txBody>
      </p:sp>
      <p:sp>
        <p:nvSpPr>
          <p:cNvPr id="6" name="Footer Placeholder 5">
            <a:extLst>
              <a:ext uri="{FF2B5EF4-FFF2-40B4-BE49-F238E27FC236}">
                <a16:creationId xmlns:a16="http://schemas.microsoft.com/office/drawing/2014/main" id="{29A58128-7010-42D4-BC7D-8AC67BB293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DD643F-AAEA-4F87-8055-F7C13D5F832C}"/>
              </a:ext>
            </a:extLst>
          </p:cNvPr>
          <p:cNvSpPr>
            <a:spLocks noGrp="1"/>
          </p:cNvSpPr>
          <p:nvPr>
            <p:ph type="sldNum" sz="quarter" idx="12"/>
          </p:nvPr>
        </p:nvSpPr>
        <p:spPr/>
        <p:txBody>
          <a:bodyPr/>
          <a:lstStyle/>
          <a:p>
            <a:fld id="{DA168300-D806-41F5-B7E4-6983771A5DD3}" type="slidenum">
              <a:rPr lang="en-US" smtClean="0"/>
              <a:t>‹#›</a:t>
            </a:fld>
            <a:endParaRPr lang="en-US"/>
          </a:p>
        </p:txBody>
      </p:sp>
    </p:spTree>
    <p:extLst>
      <p:ext uri="{BB962C8B-B14F-4D97-AF65-F5344CB8AC3E}">
        <p14:creationId xmlns:p14="http://schemas.microsoft.com/office/powerpoint/2010/main" val="2283944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720ED-822C-431E-99EB-FE9AABB385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B62C4F-96AF-4A1B-81F3-11C3CC5E9E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FACD96-631D-432D-8B9D-C4C1537B65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0DA392-389E-4665-B5FC-731FCCE070D3}"/>
              </a:ext>
            </a:extLst>
          </p:cNvPr>
          <p:cNvSpPr>
            <a:spLocks noGrp="1"/>
          </p:cNvSpPr>
          <p:nvPr>
            <p:ph type="dt" sz="half" idx="10"/>
          </p:nvPr>
        </p:nvSpPr>
        <p:spPr/>
        <p:txBody>
          <a:bodyPr/>
          <a:lstStyle/>
          <a:p>
            <a:fld id="{36A79C21-BED5-44C7-AD07-E3A3CE77AC78}" type="datetimeFigureOut">
              <a:rPr lang="en-US" smtClean="0"/>
              <a:t>6/11/2021</a:t>
            </a:fld>
            <a:endParaRPr lang="en-US"/>
          </a:p>
        </p:txBody>
      </p:sp>
      <p:sp>
        <p:nvSpPr>
          <p:cNvPr id="6" name="Footer Placeholder 5">
            <a:extLst>
              <a:ext uri="{FF2B5EF4-FFF2-40B4-BE49-F238E27FC236}">
                <a16:creationId xmlns:a16="http://schemas.microsoft.com/office/drawing/2014/main" id="{A8ECFD73-8E8B-48E4-90B5-85C941AEA4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11537E-B991-45F5-95F0-1ED6AE171FE9}"/>
              </a:ext>
            </a:extLst>
          </p:cNvPr>
          <p:cNvSpPr>
            <a:spLocks noGrp="1"/>
          </p:cNvSpPr>
          <p:nvPr>
            <p:ph type="sldNum" sz="quarter" idx="12"/>
          </p:nvPr>
        </p:nvSpPr>
        <p:spPr/>
        <p:txBody>
          <a:bodyPr/>
          <a:lstStyle/>
          <a:p>
            <a:fld id="{DA168300-D806-41F5-B7E4-6983771A5DD3}" type="slidenum">
              <a:rPr lang="en-US" smtClean="0"/>
              <a:t>‹#›</a:t>
            </a:fld>
            <a:endParaRPr lang="en-US"/>
          </a:p>
        </p:txBody>
      </p:sp>
    </p:spTree>
    <p:extLst>
      <p:ext uri="{BB962C8B-B14F-4D97-AF65-F5344CB8AC3E}">
        <p14:creationId xmlns:p14="http://schemas.microsoft.com/office/powerpoint/2010/main" val="3021910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5FC290-1A57-42D3-AE3B-1DB293E63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FD6B29-1114-48F7-A45A-ED2947FB83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5AE0B8-16F6-442C-8778-E7E25E1B74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A79C21-BED5-44C7-AD07-E3A3CE77AC78}" type="datetimeFigureOut">
              <a:rPr lang="en-US" smtClean="0"/>
              <a:t>6/11/2021</a:t>
            </a:fld>
            <a:endParaRPr lang="en-US"/>
          </a:p>
        </p:txBody>
      </p:sp>
      <p:sp>
        <p:nvSpPr>
          <p:cNvPr id="5" name="Footer Placeholder 4">
            <a:extLst>
              <a:ext uri="{FF2B5EF4-FFF2-40B4-BE49-F238E27FC236}">
                <a16:creationId xmlns:a16="http://schemas.microsoft.com/office/drawing/2014/main" id="{56C78A84-FA98-4A34-B542-905DB58C1E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41EE63-75DD-4ED4-BFED-965F46C04B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168300-D806-41F5-B7E4-6983771A5DD3}" type="slidenum">
              <a:rPr lang="en-US" smtClean="0"/>
              <a:t>‹#›</a:t>
            </a:fld>
            <a:endParaRPr lang="en-US"/>
          </a:p>
        </p:txBody>
      </p:sp>
    </p:spTree>
    <p:extLst>
      <p:ext uri="{BB962C8B-B14F-4D97-AF65-F5344CB8AC3E}">
        <p14:creationId xmlns:p14="http://schemas.microsoft.com/office/powerpoint/2010/main" val="1338152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5.png"/><Relationship Id="rId7"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14.png"/><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5.png"/><Relationship Id="rId7"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14.png"/><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5.png"/><Relationship Id="rId7"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14.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5.png"/><Relationship Id="rId7"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14.png"/><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5.png"/><Relationship Id="rId7"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14.png"/><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5.png"/><Relationship Id="rId7"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14.png"/><Relationship Id="rId9"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3.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3.png"/><Relationship Id="rId4" Type="http://schemas.openxmlformats.org/officeDocument/2006/relationships/image" Target="../media/image4.png"/><Relationship Id="rId9" Type="http://schemas.openxmlformats.org/officeDocument/2006/relationships/image" Target="../media/image19.png"/></Relationships>
</file>

<file path=ppt/slides/_rels/slide1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13.png"/><Relationship Id="rId10"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4.png"/><Relationship Id="rId10"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17.png"/></Relationships>
</file>

<file path=ppt/slides/_rels/slide2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4.png"/><Relationship Id="rId10"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17.png"/></Relationships>
</file>

<file path=ppt/slides/_rels/slide2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0.png"/><Relationship Id="rId5" Type="http://schemas.openxmlformats.org/officeDocument/2006/relationships/image" Target="../media/image4.png"/><Relationship Id="rId10"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14.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C44545-F6DE-4232-87A4-227DAF165C36}"/>
              </a:ext>
            </a:extLst>
          </p:cNvPr>
          <p:cNvSpPr/>
          <p:nvPr/>
        </p:nvSpPr>
        <p:spPr>
          <a:xfrm>
            <a:off x="3251796" y="2967335"/>
            <a:ext cx="5688417" cy="923330"/>
          </a:xfrm>
          <a:prstGeom prst="rect">
            <a:avLst/>
          </a:prstGeom>
          <a:noFill/>
        </p:spPr>
        <p:txBody>
          <a:bodyPr wrap="none" lIns="91440" tIns="45720" rIns="91440" bIns="45720">
            <a:spAutoFit/>
          </a:bodyPr>
          <a:lstStyle/>
          <a:p>
            <a:pPr algn="ct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rPr>
              <a:t>Part 1/3: Top down</a:t>
            </a:r>
          </a:p>
        </p:txBody>
      </p:sp>
    </p:spTree>
    <p:extLst>
      <p:ext uri="{BB962C8B-B14F-4D97-AF65-F5344CB8AC3E}">
        <p14:creationId xmlns:p14="http://schemas.microsoft.com/office/powerpoint/2010/main" val="2203406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Chart&#10;&#10;Description automatically generated">
            <a:extLst>
              <a:ext uri="{FF2B5EF4-FFF2-40B4-BE49-F238E27FC236}">
                <a16:creationId xmlns:a16="http://schemas.microsoft.com/office/drawing/2014/main" id="{F8B2807D-59BD-4EEC-BA2B-E65DCF1DED4B}"/>
              </a:ext>
            </a:extLst>
          </p:cNvPr>
          <p:cNvPicPr>
            <a:picLocks noChangeAspect="1"/>
          </p:cNvPicPr>
          <p:nvPr/>
        </p:nvPicPr>
        <p:blipFill rotWithShape="1">
          <a:blip r:embed="rId2">
            <a:extLst>
              <a:ext uri="{28A0092B-C50C-407E-A947-70E740481C1C}">
                <a14:useLocalDpi xmlns:a14="http://schemas.microsoft.com/office/drawing/2010/main" val="0"/>
              </a:ext>
            </a:extLst>
          </a:blip>
          <a:srcRect r="50000" b="50000"/>
          <a:stretch/>
        </p:blipFill>
        <p:spPr>
          <a:xfrm>
            <a:off x="5789525" y="3596189"/>
            <a:ext cx="6096000" cy="3256142"/>
          </a:xfrm>
          <a:prstGeom prst="rect">
            <a:avLst/>
          </a:prstGeom>
        </p:spPr>
      </p:pic>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A736BE67-66D0-4E5A-932C-92245DFB2BF6}"/>
                  </a:ext>
                </a:extLst>
              </p:cNvPr>
              <p:cNvSpPr txBox="1"/>
              <p:nvPr/>
            </p:nvSpPr>
            <p:spPr>
              <a:xfrm>
                <a:off x="3835232" y="1541495"/>
                <a:ext cx="100508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 </m:t>
                          </m:r>
                          <m:r>
                            <a:rPr lang="en-US" sz="1400" b="0" i="1" smtClean="0">
                              <a:latin typeface="Cambria Math" panose="02040503050406030204" pitchFamily="18" charset="0"/>
                            </a:rPr>
                            <m:t>𝑢</m:t>
                          </m:r>
                        </m:e>
                      </m:d>
                    </m:oMath>
                  </m:oMathPara>
                </a14:m>
                <a:endParaRPr lang="en-US" sz="1400"/>
              </a:p>
            </p:txBody>
          </p:sp>
        </mc:Choice>
        <mc:Fallback>
          <p:sp>
            <p:nvSpPr>
              <p:cNvPr id="33" name="TextBox 32">
                <a:extLst>
                  <a:ext uri="{FF2B5EF4-FFF2-40B4-BE49-F238E27FC236}">
                    <a16:creationId xmlns:a16="http://schemas.microsoft.com/office/drawing/2014/main" id="{A736BE67-66D0-4E5A-932C-92245DFB2BF6}"/>
                  </a:ext>
                </a:extLst>
              </p:cNvPr>
              <p:cNvSpPr txBox="1">
                <a:spLocks noRot="1" noChangeAspect="1" noMove="1" noResize="1" noEditPoints="1" noAdjustHandles="1" noChangeArrowheads="1" noChangeShapeType="1" noTextEdit="1"/>
              </p:cNvSpPr>
              <p:nvPr/>
            </p:nvSpPr>
            <p:spPr>
              <a:xfrm>
                <a:off x="3835232" y="1541495"/>
                <a:ext cx="1005082" cy="215444"/>
              </a:xfrm>
              <a:prstGeom prst="rect">
                <a:avLst/>
              </a:prstGeom>
              <a:blipFill>
                <a:blip r:embed="rId3"/>
                <a:stretch>
                  <a:fillRect l="-3636" b="-31429"/>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37F6A708-92C5-4D38-9944-6C21EFA6CA7E}"/>
              </a:ext>
            </a:extLst>
          </p:cNvPr>
          <p:cNvSpPr txBox="1"/>
          <p:nvPr/>
        </p:nvSpPr>
        <p:spPr>
          <a:xfrm>
            <a:off x="158677" y="2827426"/>
            <a:ext cx="5381075" cy="276999"/>
          </a:xfrm>
          <a:prstGeom prst="rect">
            <a:avLst/>
          </a:prstGeom>
          <a:solidFill>
            <a:schemeClr val="accent2">
              <a:lumMod val="40000"/>
              <a:lumOff val="60000"/>
            </a:schemeClr>
          </a:solidFill>
        </p:spPr>
        <p:txBody>
          <a:bodyPr wrap="square" rtlCol="0">
            <a:spAutoFit/>
          </a:bodyPr>
          <a:lstStyle/>
          <a:p>
            <a:pPr algn="ctr"/>
            <a:r>
              <a:rPr lang="en-US" sz="1200"/>
              <a:t>A theoretical link between popularity and surprise</a:t>
            </a:r>
          </a:p>
        </p:txBody>
      </p:sp>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A5A684D9-C747-4840-AC96-BC54AC77CD43}"/>
                  </a:ext>
                </a:extLst>
              </p:cNvPr>
              <p:cNvSpPr txBox="1"/>
              <p:nvPr/>
            </p:nvSpPr>
            <p:spPr>
              <a:xfrm>
                <a:off x="158677" y="968360"/>
                <a:ext cx="2670218" cy="418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𝑝𝑜𝑝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r>
                            <a:rPr lang="en-US" sz="1400" b="0" i="1" smtClean="0">
                              <a:latin typeface="Cambria Math" panose="02040503050406030204" pitchFamily="18" charset="0"/>
                            </a:rPr>
                            <m:t>𝑅</m:t>
                          </m:r>
                          <m:r>
                            <a:rPr lang="en-US" sz="1400" b="0" i="1" smtClean="0">
                              <a:latin typeface="Cambria Math" panose="02040503050406030204" pitchFamily="18" charset="0"/>
                            </a:rPr>
                            <m:t>, </m:t>
                          </m:r>
                          <m:r>
                            <a:rPr lang="en-US" sz="1400" b="0" i="1" smtClean="0">
                              <a:latin typeface="Cambria Math" panose="02040503050406030204" pitchFamily="18" charset="0"/>
                            </a:rPr>
                            <m:t>𝑈</m:t>
                          </m:r>
                        </m:e>
                      </m:d>
                      <m:r>
                        <a:rPr lang="en-US" sz="1400" b="0" i="1" smtClean="0">
                          <a:latin typeface="Cambria Math" panose="02040503050406030204" pitchFamily="18" charset="0"/>
                        </a:rPr>
                        <m:t>= </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𝑢𝑖</m:t>
                                  </m:r>
                                </m:sub>
                              </m:sSub>
                              <m:r>
                                <a:rPr lang="en-US" sz="1400" b="0" i="1" smtClean="0">
                                  <a:latin typeface="Cambria Math" panose="02040503050406030204" pitchFamily="18" charset="0"/>
                                </a:rPr>
                                <m:t>∈</m:t>
                              </m:r>
                              <m:r>
                                <a:rPr lang="en-US" sz="1400" b="0" i="1" smtClean="0">
                                  <a:latin typeface="Cambria Math" panose="02040503050406030204" pitchFamily="18" charset="0"/>
                                </a:rPr>
                                <m:t>𝑅</m:t>
                              </m:r>
                              <m:r>
                                <a:rPr lang="en-US" sz="1400" b="0" i="1" smtClean="0">
                                  <a:latin typeface="Cambria Math" panose="02040503050406030204" pitchFamily="18" charset="0"/>
                                </a:rPr>
                                <m:t> </m:t>
                              </m:r>
                            </m:e>
                          </m:d>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𝑢𝑖</m:t>
                              </m:r>
                            </m:sub>
                          </m:sSub>
                          <m:r>
                            <a:rPr lang="en-US" sz="1400" b="0" i="1" smtClean="0">
                              <a:latin typeface="Cambria Math" panose="02040503050406030204" pitchFamily="18" charset="0"/>
                            </a:rPr>
                            <m:t>≠0}</m:t>
                          </m:r>
                        </m:num>
                        <m:den>
                          <m:r>
                            <a:rPr lang="en-US" sz="1400" b="0" i="1" smtClean="0">
                              <a:latin typeface="Cambria Math" panose="02040503050406030204" pitchFamily="18" charset="0"/>
                            </a:rPr>
                            <m:t>#</m:t>
                          </m:r>
                          <m:r>
                            <a:rPr lang="en-US" sz="1400" b="0" i="1" smtClean="0">
                              <a:latin typeface="Cambria Math" panose="02040503050406030204" pitchFamily="18" charset="0"/>
                            </a:rPr>
                            <m:t>𝑈</m:t>
                          </m:r>
                        </m:den>
                      </m:f>
                    </m:oMath>
                  </m:oMathPara>
                </a14:m>
                <a:endParaRPr lang="en-US" sz="1400" dirty="0"/>
              </a:p>
            </p:txBody>
          </p:sp>
        </mc:Choice>
        <mc:Fallback>
          <p:sp>
            <p:nvSpPr>
              <p:cNvPr id="35" name="TextBox 34">
                <a:extLst>
                  <a:ext uri="{FF2B5EF4-FFF2-40B4-BE49-F238E27FC236}">
                    <a16:creationId xmlns:a16="http://schemas.microsoft.com/office/drawing/2014/main" id="{A5A684D9-C747-4840-AC96-BC54AC77CD43}"/>
                  </a:ext>
                </a:extLst>
              </p:cNvPr>
              <p:cNvSpPr txBox="1">
                <a:spLocks noRot="1" noChangeAspect="1" noMove="1" noResize="1" noEditPoints="1" noAdjustHandles="1" noChangeArrowheads="1" noChangeShapeType="1" noTextEdit="1"/>
              </p:cNvSpPr>
              <p:nvPr/>
            </p:nvSpPr>
            <p:spPr>
              <a:xfrm>
                <a:off x="158677" y="968360"/>
                <a:ext cx="2670218" cy="418576"/>
              </a:xfrm>
              <a:prstGeom prst="rect">
                <a:avLst/>
              </a:prstGeom>
              <a:blipFill>
                <a:blip r:embed="rId4"/>
                <a:stretch>
                  <a:fillRect l="-1142" t="-2899" r="-1826" b="-11594"/>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5D258C4A-8310-40FA-8A9C-4E9D447F1C07}"/>
              </a:ext>
            </a:extLst>
          </p:cNvPr>
          <p:cNvSpPr txBox="1"/>
          <p:nvPr/>
        </p:nvSpPr>
        <p:spPr>
          <a:xfrm>
            <a:off x="3519823" y="792928"/>
            <a:ext cx="1635900" cy="769441"/>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dirty="0">
                <a:solidFill>
                  <a:schemeClr val="tx1">
                    <a:lumMod val="65000"/>
                    <a:lumOff val="35000"/>
                  </a:schemeClr>
                </a:solidFill>
              </a:rPr>
              <a:t>This is an estimator of the probability of an item being known to an arbitrary user, namely</a:t>
            </a:r>
          </a:p>
        </p:txBody>
      </p:sp>
      <p:pic>
        <p:nvPicPr>
          <p:cNvPr id="37" name="Picture 36" descr="A close up of a logo&#10;&#10;Description automatically generated">
            <a:extLst>
              <a:ext uri="{FF2B5EF4-FFF2-40B4-BE49-F238E27FC236}">
                <a16:creationId xmlns:a16="http://schemas.microsoft.com/office/drawing/2014/main" id="{E1FAE060-62C0-4AC2-9C3B-7057FE69CF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3476665" flipH="1" flipV="1">
            <a:off x="3035219" y="1260849"/>
            <a:ext cx="587609" cy="506819"/>
          </a:xfrm>
          <a:prstGeom prst="rect">
            <a:avLst/>
          </a:prstGeom>
        </p:spPr>
      </p:pic>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9D8064BB-3B09-45E6-BF5B-F7F2C152E3DF}"/>
                  </a:ext>
                </a:extLst>
              </p:cNvPr>
              <p:cNvSpPr txBox="1"/>
              <p:nvPr/>
            </p:nvSpPr>
            <p:spPr>
              <a:xfrm>
                <a:off x="252817" y="2270448"/>
                <a:ext cx="2655535" cy="247247"/>
              </a:xfrm>
              <a:prstGeom prst="rect">
                <a:avLst/>
              </a:prstGeom>
              <a:noFill/>
            </p:spPr>
            <p:txBody>
              <a:bodyPr wrap="none" lIns="0" tIns="0" rIns="0" bIns="0" rtlCol="0">
                <a:spAutoFit/>
              </a:bodyPr>
              <a:lstStyle/>
              <a:p>
                <a14:m>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𝑚𝑖𝑛</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 </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𝑗</m:t>
                    </m:r>
                    <m:r>
                      <a:rPr lang="en-US" sz="1400" b="0" i="1" smtClean="0">
                        <a:latin typeface="Cambria Math" panose="02040503050406030204" pitchFamily="18" charset="0"/>
                      </a:rPr>
                      <m:t>))</m:t>
                    </m:r>
                  </m:oMath>
                </a14:m>
                <a:r>
                  <a:rPr lang="en-US" sz="1400"/>
                  <a:t> </a:t>
                </a:r>
              </a:p>
            </p:txBody>
          </p:sp>
        </mc:Choice>
        <mc:Fallback>
          <p:sp>
            <p:nvSpPr>
              <p:cNvPr id="38" name="TextBox 37">
                <a:extLst>
                  <a:ext uri="{FF2B5EF4-FFF2-40B4-BE49-F238E27FC236}">
                    <a16:creationId xmlns:a16="http://schemas.microsoft.com/office/drawing/2014/main" id="{9D8064BB-3B09-45E6-BF5B-F7F2C152E3DF}"/>
                  </a:ext>
                </a:extLst>
              </p:cNvPr>
              <p:cNvSpPr txBox="1">
                <a:spLocks noRot="1" noChangeAspect="1" noMove="1" noResize="1" noEditPoints="1" noAdjustHandles="1" noChangeArrowheads="1" noChangeShapeType="1" noTextEdit="1"/>
              </p:cNvSpPr>
              <p:nvPr/>
            </p:nvSpPr>
            <p:spPr>
              <a:xfrm>
                <a:off x="252817" y="2270448"/>
                <a:ext cx="2655535" cy="247247"/>
              </a:xfrm>
              <a:prstGeom prst="rect">
                <a:avLst/>
              </a:prstGeom>
              <a:blipFill>
                <a:blip r:embed="rId6"/>
                <a:stretch>
                  <a:fillRect l="-2294" t="-9756" r="-688" b="-21951"/>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F9423F1C-DD5C-479D-AA7A-248C98C29D7D}"/>
              </a:ext>
            </a:extLst>
          </p:cNvPr>
          <p:cNvSpPr txBox="1"/>
          <p:nvPr/>
        </p:nvSpPr>
        <p:spPr>
          <a:xfrm>
            <a:off x="79164" y="3252574"/>
            <a:ext cx="5366448" cy="276999"/>
          </a:xfrm>
          <a:prstGeom prst="rect">
            <a:avLst/>
          </a:prstGeom>
          <a:noFill/>
        </p:spPr>
        <p:txBody>
          <a:bodyPr wrap="square" rtlCol="0">
            <a:spAutoFit/>
          </a:bodyPr>
          <a:lstStyle/>
          <a:p>
            <a:r>
              <a:rPr lang="en-US" sz="1200"/>
              <a:t>Assume </a:t>
            </a:r>
            <a:r>
              <a:rPr lang="en-US" sz="1200" b="1"/>
              <a:t>P3: Every user has at least one highly popular item in their profile.</a:t>
            </a:r>
          </a:p>
        </p:txBody>
      </p:sp>
      <p:sp>
        <p:nvSpPr>
          <p:cNvPr id="41" name="TextBox 40">
            <a:extLst>
              <a:ext uri="{FF2B5EF4-FFF2-40B4-BE49-F238E27FC236}">
                <a16:creationId xmlns:a16="http://schemas.microsoft.com/office/drawing/2014/main" id="{D46C34EB-4F5D-4562-AF75-8D8538A8CDBE}"/>
              </a:ext>
            </a:extLst>
          </p:cNvPr>
          <p:cNvSpPr txBox="1"/>
          <p:nvPr/>
        </p:nvSpPr>
        <p:spPr>
          <a:xfrm>
            <a:off x="165840" y="272639"/>
            <a:ext cx="5373912" cy="276999"/>
          </a:xfrm>
          <a:prstGeom prst="rect">
            <a:avLst/>
          </a:prstGeom>
          <a:solidFill>
            <a:schemeClr val="accent2">
              <a:lumMod val="40000"/>
              <a:lumOff val="60000"/>
            </a:schemeClr>
          </a:solidFill>
        </p:spPr>
        <p:txBody>
          <a:bodyPr wrap="square" rtlCol="0">
            <a:spAutoFit/>
          </a:bodyPr>
          <a:lstStyle/>
          <a:p>
            <a:pPr algn="ctr"/>
            <a:r>
              <a:rPr lang="en-US" sz="1200"/>
              <a:t>Conventions</a:t>
            </a:r>
          </a:p>
        </p:txBody>
      </p:sp>
      <p:sp>
        <p:nvSpPr>
          <p:cNvPr id="43" name="TextBox 42">
            <a:extLst>
              <a:ext uri="{FF2B5EF4-FFF2-40B4-BE49-F238E27FC236}">
                <a16:creationId xmlns:a16="http://schemas.microsoft.com/office/drawing/2014/main" id="{78878FAE-8DED-4632-A7D2-55C66E53C3A5}"/>
              </a:ext>
            </a:extLst>
          </p:cNvPr>
          <p:cNvSpPr txBox="1"/>
          <p:nvPr/>
        </p:nvSpPr>
        <p:spPr>
          <a:xfrm>
            <a:off x="165840" y="552668"/>
            <a:ext cx="4785755" cy="276999"/>
          </a:xfrm>
          <a:prstGeom prst="rect">
            <a:avLst/>
          </a:prstGeom>
          <a:noFill/>
        </p:spPr>
        <p:txBody>
          <a:bodyPr wrap="square" rtlCol="0">
            <a:spAutoFit/>
          </a:bodyPr>
          <a:lstStyle/>
          <a:p>
            <a:r>
              <a:rPr lang="en-US" sz="1200" b="1" i="1"/>
              <a:t>What is popularity?</a:t>
            </a:r>
            <a:r>
              <a:rPr lang="en-US" sz="1200" i="1"/>
              <a:t> Vargas and Castells, 2011:</a:t>
            </a:r>
          </a:p>
        </p:txBody>
      </p:sp>
      <p:sp>
        <p:nvSpPr>
          <p:cNvPr id="45" name="TextBox 44">
            <a:extLst>
              <a:ext uri="{FF2B5EF4-FFF2-40B4-BE49-F238E27FC236}">
                <a16:creationId xmlns:a16="http://schemas.microsoft.com/office/drawing/2014/main" id="{B2995175-EDBB-4B4B-B5EA-53DD6FF9B24F}"/>
              </a:ext>
            </a:extLst>
          </p:cNvPr>
          <p:cNvSpPr txBox="1"/>
          <p:nvPr/>
        </p:nvSpPr>
        <p:spPr>
          <a:xfrm>
            <a:off x="165840" y="1897763"/>
            <a:ext cx="4785755" cy="276999"/>
          </a:xfrm>
          <a:prstGeom prst="rect">
            <a:avLst/>
          </a:prstGeom>
          <a:noFill/>
        </p:spPr>
        <p:txBody>
          <a:bodyPr wrap="square" rtlCol="0">
            <a:spAutoFit/>
          </a:bodyPr>
          <a:lstStyle/>
          <a:p>
            <a:r>
              <a:rPr lang="en-US" sz="1200" b="1" i="1"/>
              <a:t>What is surprise?</a:t>
            </a:r>
            <a:r>
              <a:rPr lang="en-US" sz="1200" i="1"/>
              <a:t> Kaminskas and Bridge, 2014:</a:t>
            </a:r>
          </a:p>
        </p:txBody>
      </p:sp>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65359BDC-4E6C-4EF0-895A-4EF33D39052B}"/>
                  </a:ext>
                </a:extLst>
              </p:cNvPr>
              <p:cNvSpPr txBox="1"/>
              <p:nvPr/>
            </p:nvSpPr>
            <p:spPr>
              <a:xfrm>
                <a:off x="128587" y="3933012"/>
                <a:ext cx="5618076"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𝐸</m:t>
                      </m:r>
                      <m:d>
                        <m:dPr>
                          <m:begChr m:val="["/>
                          <m:endChr m:val="]"/>
                          <m:ctrlPr>
                            <a:rPr lang="en-US" sz="1400" b="0" i="1" smtClean="0">
                              <a:latin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e>
                      </m:d>
                      <m:r>
                        <a:rPr lang="en-US" sz="1400" i="1" smtClean="0">
                          <a:latin typeface="Cambria Math" panose="02040503050406030204" pitchFamily="18" charset="0"/>
                        </a:rPr>
                        <m:t>=</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oMath>
                  </m:oMathPara>
                </a14:m>
                <a:endParaRPr lang="en-US" sz="1400" b="0"/>
              </a:p>
            </p:txBody>
          </p:sp>
        </mc:Choice>
        <mc:Fallback>
          <p:sp>
            <p:nvSpPr>
              <p:cNvPr id="46" name="TextBox 45">
                <a:extLst>
                  <a:ext uri="{FF2B5EF4-FFF2-40B4-BE49-F238E27FC236}">
                    <a16:creationId xmlns:a16="http://schemas.microsoft.com/office/drawing/2014/main" id="{65359BDC-4E6C-4EF0-895A-4EF33D39052B}"/>
                  </a:ext>
                </a:extLst>
              </p:cNvPr>
              <p:cNvSpPr txBox="1">
                <a:spLocks noRot="1" noChangeAspect="1" noMove="1" noResize="1" noEditPoints="1" noAdjustHandles="1" noChangeArrowheads="1" noChangeShapeType="1" noTextEdit="1"/>
              </p:cNvSpPr>
              <p:nvPr/>
            </p:nvSpPr>
            <p:spPr>
              <a:xfrm>
                <a:off x="128587" y="3933012"/>
                <a:ext cx="5618076" cy="243143"/>
              </a:xfrm>
              <a:prstGeom prst="rect">
                <a:avLst/>
              </a:prstGeom>
              <a:blipFill>
                <a:blip r:embed="rId7"/>
                <a:stretch>
                  <a:fillRect l="-217" t="-10000" r="-651" b="-25000"/>
                </a:stretch>
              </a:blipFill>
            </p:spPr>
            <p:txBody>
              <a:bodyPr/>
              <a:lstStyle/>
              <a:p>
                <a:r>
                  <a:rPr lang="en-US">
                    <a:noFill/>
                  </a:rPr>
                  <a:t> </a:t>
                </a:r>
              </a:p>
            </p:txBody>
          </p:sp>
        </mc:Fallback>
      </mc:AlternateContent>
      <p:sp>
        <p:nvSpPr>
          <p:cNvPr id="47" name="TextBox 46">
            <a:extLst>
              <a:ext uri="{FF2B5EF4-FFF2-40B4-BE49-F238E27FC236}">
                <a16:creationId xmlns:a16="http://schemas.microsoft.com/office/drawing/2014/main" id="{E16172BE-0A21-4156-95E5-723B3E2AB4B7}"/>
              </a:ext>
            </a:extLst>
          </p:cNvPr>
          <p:cNvSpPr txBox="1"/>
          <p:nvPr/>
        </p:nvSpPr>
        <p:spPr>
          <a:xfrm>
            <a:off x="93489" y="5778000"/>
            <a:ext cx="4778593" cy="276999"/>
          </a:xfrm>
          <a:prstGeom prst="rect">
            <a:avLst/>
          </a:prstGeom>
          <a:noFill/>
        </p:spPr>
        <p:txBody>
          <a:bodyPr wrap="square" rtlCol="0">
            <a:spAutoFit/>
          </a:bodyPr>
          <a:lstStyle/>
          <a:p>
            <a:r>
              <a:rPr lang="en-US" sz="1200"/>
              <a:t>Thus, the expected surprise of an item is also bounded:</a:t>
            </a:r>
          </a:p>
        </p:txBody>
      </p:sp>
      <p:cxnSp>
        <p:nvCxnSpPr>
          <p:cNvPr id="50" name="Straight Connector 49">
            <a:extLst>
              <a:ext uri="{FF2B5EF4-FFF2-40B4-BE49-F238E27FC236}">
                <a16:creationId xmlns:a16="http://schemas.microsoft.com/office/drawing/2014/main" id="{D3B89B83-CAA5-49BD-BF68-2C01FB04B089}"/>
              </a:ext>
            </a:extLst>
          </p:cNvPr>
          <p:cNvCxnSpPr>
            <a:cxnSpLocks/>
          </p:cNvCxnSpPr>
          <p:nvPr/>
        </p:nvCxnSpPr>
        <p:spPr>
          <a:xfrm flipV="1">
            <a:off x="2313830" y="3988676"/>
            <a:ext cx="958132" cy="16648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4" name="TextBox 53">
                <a:extLst>
                  <a:ext uri="{FF2B5EF4-FFF2-40B4-BE49-F238E27FC236}">
                    <a16:creationId xmlns:a16="http://schemas.microsoft.com/office/drawing/2014/main" id="{1EA4DDB6-B2D5-47B2-A370-4669AD7F9C3E}"/>
                  </a:ext>
                </a:extLst>
              </p:cNvPr>
              <p:cNvSpPr txBox="1"/>
              <p:nvPr/>
            </p:nvSpPr>
            <p:spPr>
              <a:xfrm>
                <a:off x="1009778" y="4232373"/>
                <a:ext cx="2854308"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oMath>
                  </m:oMathPara>
                </a14:m>
                <a:endParaRPr lang="en-US" sz="1400" b="0"/>
              </a:p>
            </p:txBody>
          </p:sp>
        </mc:Choice>
        <mc:Fallback>
          <p:sp>
            <p:nvSpPr>
              <p:cNvPr id="54" name="TextBox 53">
                <a:extLst>
                  <a:ext uri="{FF2B5EF4-FFF2-40B4-BE49-F238E27FC236}">
                    <a16:creationId xmlns:a16="http://schemas.microsoft.com/office/drawing/2014/main" id="{1EA4DDB6-B2D5-47B2-A370-4669AD7F9C3E}"/>
                  </a:ext>
                </a:extLst>
              </p:cNvPr>
              <p:cNvSpPr txBox="1">
                <a:spLocks noRot="1" noChangeAspect="1" noMove="1" noResize="1" noEditPoints="1" noAdjustHandles="1" noChangeArrowheads="1" noChangeShapeType="1" noTextEdit="1"/>
              </p:cNvSpPr>
              <p:nvPr/>
            </p:nvSpPr>
            <p:spPr>
              <a:xfrm>
                <a:off x="1009778" y="4232373"/>
                <a:ext cx="2854308" cy="243143"/>
              </a:xfrm>
              <a:prstGeom prst="rect">
                <a:avLst/>
              </a:prstGeom>
              <a:blipFill>
                <a:blip r:embed="rId8"/>
                <a:stretch>
                  <a:fillRect l="-427" t="-10000" r="-1709" b="-25000"/>
                </a:stretch>
              </a:blipFill>
            </p:spPr>
            <p:txBody>
              <a:bodyPr/>
              <a:lstStyle/>
              <a:p>
                <a:r>
                  <a:rPr lang="en-US">
                    <a:noFill/>
                  </a:rPr>
                  <a:t> </a:t>
                </a:r>
              </a:p>
            </p:txBody>
          </p:sp>
        </mc:Fallback>
      </mc:AlternateContent>
      <p:sp>
        <p:nvSpPr>
          <p:cNvPr id="56" name="TextBox 55">
            <a:extLst>
              <a:ext uri="{FF2B5EF4-FFF2-40B4-BE49-F238E27FC236}">
                <a16:creationId xmlns:a16="http://schemas.microsoft.com/office/drawing/2014/main" id="{5B2B5AFF-D0DA-42F0-B478-C5F22A43A021}"/>
              </a:ext>
            </a:extLst>
          </p:cNvPr>
          <p:cNvSpPr txBox="1"/>
          <p:nvPr/>
        </p:nvSpPr>
        <p:spPr>
          <a:xfrm>
            <a:off x="93489" y="4594207"/>
            <a:ext cx="5366750" cy="646331"/>
          </a:xfrm>
          <a:prstGeom prst="rect">
            <a:avLst/>
          </a:prstGeom>
          <a:noFill/>
        </p:spPr>
        <p:txBody>
          <a:bodyPr wrap="square" rtlCol="0">
            <a:spAutoFit/>
          </a:bodyPr>
          <a:lstStyle/>
          <a:p>
            <a:r>
              <a:rPr lang="en-US" sz="1200" dirty="0"/>
              <a:t>Let P be the set of vertices of the convex hull that envelops all highly popular items.</a:t>
            </a:r>
          </a:p>
          <a:p>
            <a:r>
              <a:rPr lang="en-US" sz="1200" dirty="0"/>
              <a:t>Then, given an arbitrary item, it must be the case that (1) it is interior or (2) exterior to the hull. In both cases, the surprise of the item has an upper bound given by:</a:t>
            </a:r>
          </a:p>
        </p:txBody>
      </p:sp>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EBA9F3F5-6DC9-4ADA-87B9-04C263064A8A}"/>
                  </a:ext>
                </a:extLst>
              </p:cNvPr>
              <p:cNvSpPr txBox="1"/>
              <p:nvPr/>
            </p:nvSpPr>
            <p:spPr>
              <a:xfrm>
                <a:off x="158677" y="5350871"/>
                <a:ext cx="2801600" cy="2481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𝑚𝑎𝑥</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r>
                            <a:rPr lang="en-US" sz="1400" b="0" i="1" smtClean="0">
                              <a:latin typeface="Cambria Math" panose="02040503050406030204" pitchFamily="18" charset="0"/>
                            </a:rPr>
                            <m:t>𝑃</m:t>
                          </m:r>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e>
                          </m:d>
                          <m:r>
                            <a:rPr lang="en-US" sz="1400" b="0" i="1" smtClean="0">
                              <a:latin typeface="Cambria Math" panose="02040503050406030204" pitchFamily="18" charset="0"/>
                            </a:rPr>
                            <m:t>, </m:t>
                          </m:r>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𝑗</m:t>
                              </m:r>
                            </m:e>
                          </m:d>
                        </m:e>
                      </m:d>
                    </m:oMath>
                  </m:oMathPara>
                </a14:m>
                <a:endParaRPr lang="en-US" sz="1400" b="0"/>
              </a:p>
            </p:txBody>
          </p:sp>
        </mc:Choice>
        <mc:Fallback>
          <p:sp>
            <p:nvSpPr>
              <p:cNvPr id="57" name="TextBox 56">
                <a:extLst>
                  <a:ext uri="{FF2B5EF4-FFF2-40B4-BE49-F238E27FC236}">
                    <a16:creationId xmlns:a16="http://schemas.microsoft.com/office/drawing/2014/main" id="{EBA9F3F5-6DC9-4ADA-87B9-04C263064A8A}"/>
                  </a:ext>
                </a:extLst>
              </p:cNvPr>
              <p:cNvSpPr txBox="1">
                <a:spLocks noRot="1" noChangeAspect="1" noMove="1" noResize="1" noEditPoints="1" noAdjustHandles="1" noChangeArrowheads="1" noChangeShapeType="1" noTextEdit="1"/>
              </p:cNvSpPr>
              <p:nvPr/>
            </p:nvSpPr>
            <p:spPr>
              <a:xfrm>
                <a:off x="158677" y="5350871"/>
                <a:ext cx="2801600" cy="248145"/>
              </a:xfrm>
              <a:prstGeom prst="rect">
                <a:avLst/>
              </a:prstGeom>
              <a:blipFill>
                <a:blip r:embed="rId9"/>
                <a:stretch>
                  <a:fillRect l="-1087" t="-12500" b="-22500"/>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E3E37582-420D-45E8-9B05-32E58D278E0A}"/>
              </a:ext>
            </a:extLst>
          </p:cNvPr>
          <p:cNvSpPr txBox="1"/>
          <p:nvPr/>
        </p:nvSpPr>
        <p:spPr>
          <a:xfrm>
            <a:off x="3328995" y="2288091"/>
            <a:ext cx="1635900" cy="261610"/>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a:solidFill>
                  <a:schemeClr val="tx1">
                    <a:lumMod val="65000"/>
                    <a:lumOff val="35000"/>
                  </a:schemeClr>
                </a:solidFill>
              </a:rPr>
              <a:t>Using Euclidean distance</a:t>
            </a:r>
          </a:p>
        </p:txBody>
      </p:sp>
      <mc:AlternateContent xmlns:mc="http://schemas.openxmlformats.org/markup-compatibility/2006">
        <mc:Choice xmlns:a14="http://schemas.microsoft.com/office/drawing/2010/main" Requires="a14">
          <p:sp>
            <p:nvSpPr>
              <p:cNvPr id="63" name="TextBox 62">
                <a:extLst>
                  <a:ext uri="{FF2B5EF4-FFF2-40B4-BE49-F238E27FC236}">
                    <a16:creationId xmlns:a16="http://schemas.microsoft.com/office/drawing/2014/main" id="{6755F896-1D6F-4C2C-8195-C683FAF09729}"/>
                  </a:ext>
                </a:extLst>
              </p:cNvPr>
              <p:cNvSpPr txBox="1"/>
              <p:nvPr/>
            </p:nvSpPr>
            <p:spPr>
              <a:xfrm>
                <a:off x="158677" y="6215937"/>
                <a:ext cx="3629263"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𝐸</m:t>
                      </m:r>
                      <m:d>
                        <m:dPr>
                          <m:begChr m:val="["/>
                          <m:endChr m:val="]"/>
                          <m:ctrlPr>
                            <a:rPr lang="en-US" sz="1400" b="0" i="1" smtClean="0">
                              <a:latin typeface="Cambria Math" panose="02040503050406030204" pitchFamily="18" charset="0"/>
                              <a:ea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e>
                      </m:d>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oMath>
                  </m:oMathPara>
                </a14:m>
                <a:endParaRPr lang="en-US" sz="1400" b="0"/>
              </a:p>
            </p:txBody>
          </p:sp>
        </mc:Choice>
        <mc:Fallback>
          <p:sp>
            <p:nvSpPr>
              <p:cNvPr id="63" name="TextBox 62">
                <a:extLst>
                  <a:ext uri="{FF2B5EF4-FFF2-40B4-BE49-F238E27FC236}">
                    <a16:creationId xmlns:a16="http://schemas.microsoft.com/office/drawing/2014/main" id="{6755F896-1D6F-4C2C-8195-C683FAF09729}"/>
                  </a:ext>
                </a:extLst>
              </p:cNvPr>
              <p:cNvSpPr txBox="1">
                <a:spLocks noRot="1" noChangeAspect="1" noMove="1" noResize="1" noEditPoints="1" noAdjustHandles="1" noChangeArrowheads="1" noChangeShapeType="1" noTextEdit="1"/>
              </p:cNvSpPr>
              <p:nvPr/>
            </p:nvSpPr>
            <p:spPr>
              <a:xfrm>
                <a:off x="158677" y="6215937"/>
                <a:ext cx="3629263" cy="243143"/>
              </a:xfrm>
              <a:prstGeom prst="rect">
                <a:avLst/>
              </a:prstGeom>
              <a:blipFill>
                <a:blip r:embed="rId10"/>
                <a:stretch>
                  <a:fillRect l="-672" t="-12500" b="-7500"/>
                </a:stretch>
              </a:blipFill>
            </p:spPr>
            <p:txBody>
              <a:bodyPr/>
              <a:lstStyle/>
              <a:p>
                <a:r>
                  <a:rPr lang="en-US">
                    <a:noFill/>
                  </a:rPr>
                  <a:t> </a:t>
                </a:r>
              </a:p>
            </p:txBody>
          </p:sp>
        </mc:Fallback>
      </mc:AlternateContent>
      <p:sp>
        <p:nvSpPr>
          <p:cNvPr id="70" name="TextBox 69">
            <a:extLst>
              <a:ext uri="{FF2B5EF4-FFF2-40B4-BE49-F238E27FC236}">
                <a16:creationId xmlns:a16="http://schemas.microsoft.com/office/drawing/2014/main" id="{3115009E-B6CF-4B7B-B8DB-93BD1FE4C6D3}"/>
              </a:ext>
            </a:extLst>
          </p:cNvPr>
          <p:cNvSpPr txBox="1"/>
          <p:nvPr/>
        </p:nvSpPr>
        <p:spPr>
          <a:xfrm>
            <a:off x="2898087" y="5259500"/>
            <a:ext cx="2917768" cy="430887"/>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a:solidFill>
                  <a:schemeClr val="tx1">
                    <a:lumMod val="65000"/>
                    <a:lumOff val="35000"/>
                  </a:schemeClr>
                </a:solidFill>
              </a:rPr>
              <a:t>This is the upper bound of the surprise of an item to an arbitrary user, given that P3 is true</a:t>
            </a:r>
          </a:p>
        </p:txBody>
      </p:sp>
      <p:sp>
        <p:nvSpPr>
          <p:cNvPr id="71" name="TextBox 70">
            <a:extLst>
              <a:ext uri="{FF2B5EF4-FFF2-40B4-BE49-F238E27FC236}">
                <a16:creationId xmlns:a16="http://schemas.microsoft.com/office/drawing/2014/main" id="{2D6503EC-0C3B-4D16-A826-9F33058F3906}"/>
              </a:ext>
            </a:extLst>
          </p:cNvPr>
          <p:cNvSpPr txBox="1"/>
          <p:nvPr/>
        </p:nvSpPr>
        <p:spPr>
          <a:xfrm>
            <a:off x="79164" y="3572703"/>
            <a:ext cx="4778593" cy="276999"/>
          </a:xfrm>
          <a:prstGeom prst="rect">
            <a:avLst/>
          </a:prstGeom>
          <a:noFill/>
        </p:spPr>
        <p:txBody>
          <a:bodyPr wrap="square" rtlCol="0">
            <a:spAutoFit/>
          </a:bodyPr>
          <a:lstStyle/>
          <a:p>
            <a:r>
              <a:rPr lang="en-US" sz="1200"/>
              <a:t>The expected surprise of an item to an arbitrary user is:</a:t>
            </a:r>
          </a:p>
        </p:txBody>
      </p:sp>
      <p:sp>
        <p:nvSpPr>
          <p:cNvPr id="52" name="Flowchart: Magnetic Disk 51">
            <a:extLst>
              <a:ext uri="{FF2B5EF4-FFF2-40B4-BE49-F238E27FC236}">
                <a16:creationId xmlns:a16="http://schemas.microsoft.com/office/drawing/2014/main" id="{C5F09110-65C3-4F7E-AFB9-206A7C6CFC0F}"/>
              </a:ext>
            </a:extLst>
          </p:cNvPr>
          <p:cNvSpPr/>
          <p:nvPr/>
        </p:nvSpPr>
        <p:spPr>
          <a:xfrm>
            <a:off x="9643366" y="2382429"/>
            <a:ext cx="671052" cy="435078"/>
          </a:xfrm>
          <a:prstGeom prst="flowChartMagneticDisk">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lumMod val="65000"/>
                    <a:lumOff val="35000"/>
                  </a:schemeClr>
                </a:solidFill>
              </a:rPr>
              <a:t>Spotify D1</a:t>
            </a:r>
          </a:p>
        </p:txBody>
      </p:sp>
      <p:sp>
        <p:nvSpPr>
          <p:cNvPr id="53" name="TextBox 52">
            <a:extLst>
              <a:ext uri="{FF2B5EF4-FFF2-40B4-BE49-F238E27FC236}">
                <a16:creationId xmlns:a16="http://schemas.microsoft.com/office/drawing/2014/main" id="{3BBF252F-2308-4330-A581-9B983724F7DE}"/>
              </a:ext>
            </a:extLst>
          </p:cNvPr>
          <p:cNvSpPr txBox="1"/>
          <p:nvPr/>
        </p:nvSpPr>
        <p:spPr>
          <a:xfrm>
            <a:off x="10023539" y="1949687"/>
            <a:ext cx="1172081" cy="430887"/>
          </a:xfrm>
          <a:prstGeom prst="rect">
            <a:avLst/>
          </a:prstGeom>
          <a:noFill/>
        </p:spPr>
        <p:txBody>
          <a:bodyPr wrap="square" rtlCol="0">
            <a:spAutoFit/>
          </a:bodyPr>
          <a:lstStyle/>
          <a:p>
            <a:pPr algn="ctr"/>
            <a:r>
              <a:rPr lang="en-US" sz="1050" dirty="0"/>
              <a:t>~587k tracks</a:t>
            </a:r>
          </a:p>
          <a:p>
            <a:pPr algn="ctr"/>
            <a:r>
              <a:rPr lang="en-US" sz="1050" dirty="0"/>
              <a:t>15 audio features</a:t>
            </a:r>
          </a:p>
        </p:txBody>
      </p:sp>
      <p:sp>
        <p:nvSpPr>
          <p:cNvPr id="55" name="Flowchart: Magnetic Disk 54">
            <a:extLst>
              <a:ext uri="{FF2B5EF4-FFF2-40B4-BE49-F238E27FC236}">
                <a16:creationId xmlns:a16="http://schemas.microsoft.com/office/drawing/2014/main" id="{14A59208-81D0-4751-BC7C-12B9270273C0}"/>
              </a:ext>
            </a:extLst>
          </p:cNvPr>
          <p:cNvSpPr/>
          <p:nvPr/>
        </p:nvSpPr>
        <p:spPr>
          <a:xfrm>
            <a:off x="7800233" y="2382429"/>
            <a:ext cx="671052" cy="435078"/>
          </a:xfrm>
          <a:prstGeom prst="flowChartMagneticDisk">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Spotify D2</a:t>
            </a:r>
          </a:p>
        </p:txBody>
      </p:sp>
      <p:sp>
        <p:nvSpPr>
          <p:cNvPr id="59" name="TextBox 58">
            <a:extLst>
              <a:ext uri="{FF2B5EF4-FFF2-40B4-BE49-F238E27FC236}">
                <a16:creationId xmlns:a16="http://schemas.microsoft.com/office/drawing/2014/main" id="{680177E7-87DF-4397-A12E-F7B2BF0204A1}"/>
              </a:ext>
            </a:extLst>
          </p:cNvPr>
          <p:cNvSpPr txBox="1"/>
          <p:nvPr/>
        </p:nvSpPr>
        <p:spPr>
          <a:xfrm>
            <a:off x="6241774" y="1810500"/>
            <a:ext cx="2042802" cy="577081"/>
          </a:xfrm>
          <a:prstGeom prst="rect">
            <a:avLst/>
          </a:prstGeom>
          <a:noFill/>
        </p:spPr>
        <p:txBody>
          <a:bodyPr wrap="square" rtlCol="0">
            <a:spAutoFit/>
          </a:bodyPr>
          <a:lstStyle/>
          <a:p>
            <a:pPr algn="ctr"/>
            <a:r>
              <a:rPr lang="en-US" sz="1050" dirty="0"/>
              <a:t>Top 200 tracks in Brazil, 2017-18</a:t>
            </a:r>
          </a:p>
          <a:p>
            <a:pPr algn="ctr"/>
            <a:r>
              <a:rPr lang="en-US" sz="1050" dirty="0"/>
              <a:t>(board position and #streams)</a:t>
            </a:r>
          </a:p>
          <a:p>
            <a:pPr algn="ctr"/>
            <a:r>
              <a:rPr lang="en-US" sz="1050" dirty="0"/>
              <a:t>1,106 distinct tracks</a:t>
            </a:r>
          </a:p>
        </p:txBody>
      </p:sp>
      <p:cxnSp>
        <p:nvCxnSpPr>
          <p:cNvPr id="61" name="Straight Connector 60">
            <a:extLst>
              <a:ext uri="{FF2B5EF4-FFF2-40B4-BE49-F238E27FC236}">
                <a16:creationId xmlns:a16="http://schemas.microsoft.com/office/drawing/2014/main" id="{A994AFFD-92B6-4CF3-AFDC-16CA584E9808}"/>
              </a:ext>
            </a:extLst>
          </p:cNvPr>
          <p:cNvCxnSpPr>
            <a:cxnSpLocks/>
            <a:stCxn id="55" idx="4"/>
            <a:endCxn id="52" idx="2"/>
          </p:cNvCxnSpPr>
          <p:nvPr/>
        </p:nvCxnSpPr>
        <p:spPr>
          <a:xfrm>
            <a:off x="8471285" y="2599968"/>
            <a:ext cx="1172081"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FC5609F-6A35-40B1-AE0B-A5B64D812BC7}"/>
              </a:ext>
            </a:extLst>
          </p:cNvPr>
          <p:cNvSpPr txBox="1"/>
          <p:nvPr/>
        </p:nvSpPr>
        <p:spPr>
          <a:xfrm>
            <a:off x="8352839" y="1998030"/>
            <a:ext cx="1408971" cy="415498"/>
          </a:xfrm>
          <a:prstGeom prst="rect">
            <a:avLst/>
          </a:prstGeom>
          <a:noFill/>
        </p:spPr>
        <p:txBody>
          <a:bodyPr wrap="square" rtlCol="0">
            <a:spAutoFit/>
          </a:bodyPr>
          <a:lstStyle/>
          <a:p>
            <a:pPr algn="ctr"/>
            <a:r>
              <a:rPr lang="en-US" sz="1050" dirty="0"/>
              <a:t>796 mappings</a:t>
            </a:r>
          </a:p>
          <a:p>
            <a:pPr algn="ctr"/>
            <a:r>
              <a:rPr lang="en-US" sz="1050" dirty="0"/>
              <a:t>(310 unlinked tracks)</a:t>
            </a:r>
          </a:p>
        </p:txBody>
      </p:sp>
      <p:pic>
        <p:nvPicPr>
          <p:cNvPr id="67" name="Picture 66" descr="Chart&#10;&#10;Description automatically generated">
            <a:extLst>
              <a:ext uri="{FF2B5EF4-FFF2-40B4-BE49-F238E27FC236}">
                <a16:creationId xmlns:a16="http://schemas.microsoft.com/office/drawing/2014/main" id="{72CFA178-C05C-48D4-8A4B-D6EBDAD34A24}"/>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4484" r="51029" b="93196"/>
          <a:stretch/>
        </p:blipFill>
        <p:spPr>
          <a:xfrm>
            <a:off x="9310984" y="3094127"/>
            <a:ext cx="1224502" cy="151075"/>
          </a:xfrm>
          <a:prstGeom prst="rect">
            <a:avLst/>
          </a:prstGeom>
        </p:spPr>
      </p:pic>
      <p:pic>
        <p:nvPicPr>
          <p:cNvPr id="68" name="Picture 67" descr="Chart&#10;&#10;Description automatically generated">
            <a:extLst>
              <a:ext uri="{FF2B5EF4-FFF2-40B4-BE49-F238E27FC236}">
                <a16:creationId xmlns:a16="http://schemas.microsoft.com/office/drawing/2014/main" id="{1AE96B8B-F7C9-4C47-99C5-3B438219D54C}"/>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9246" r="51029" b="88434"/>
          <a:stretch/>
        </p:blipFill>
        <p:spPr>
          <a:xfrm>
            <a:off x="9310984" y="2870362"/>
            <a:ext cx="1224502" cy="151075"/>
          </a:xfrm>
          <a:prstGeom prst="rect">
            <a:avLst/>
          </a:prstGeom>
        </p:spPr>
      </p:pic>
      <p:pic>
        <p:nvPicPr>
          <p:cNvPr id="72" name="Picture 71" descr="Chart&#10;&#10;Description automatically generated">
            <a:extLst>
              <a:ext uri="{FF2B5EF4-FFF2-40B4-BE49-F238E27FC236}">
                <a16:creationId xmlns:a16="http://schemas.microsoft.com/office/drawing/2014/main" id="{69A85BF2-1FE2-4F84-8DA0-7EACAFCC8A49}"/>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6580" r="51029" b="90611"/>
          <a:stretch/>
        </p:blipFill>
        <p:spPr>
          <a:xfrm>
            <a:off x="7523508" y="2874180"/>
            <a:ext cx="1224502" cy="182880"/>
          </a:xfrm>
          <a:prstGeom prst="rect">
            <a:avLst/>
          </a:prstGeom>
        </p:spPr>
      </p:pic>
      <p:sp>
        <p:nvSpPr>
          <p:cNvPr id="11" name="Rectangle 10">
            <a:extLst>
              <a:ext uri="{FF2B5EF4-FFF2-40B4-BE49-F238E27FC236}">
                <a16:creationId xmlns:a16="http://schemas.microsoft.com/office/drawing/2014/main" id="{A0F2A0B1-AFF5-468C-B3C2-FCE92EEC4FB2}"/>
              </a:ext>
            </a:extLst>
          </p:cNvPr>
          <p:cNvSpPr/>
          <p:nvPr/>
        </p:nvSpPr>
        <p:spPr>
          <a:xfrm>
            <a:off x="157889" y="1962433"/>
            <a:ext cx="5549452" cy="4707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descr="A close up of a logo&#10;&#10;Description automatically generated">
            <a:extLst>
              <a:ext uri="{FF2B5EF4-FFF2-40B4-BE49-F238E27FC236}">
                <a16:creationId xmlns:a16="http://schemas.microsoft.com/office/drawing/2014/main" id="{0BA614CD-3A49-4395-A060-FF9301B1D6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8543720" y="1147207"/>
            <a:ext cx="587609" cy="563447"/>
          </a:xfrm>
          <a:prstGeom prst="rect">
            <a:avLst/>
          </a:prstGeom>
        </p:spPr>
      </p:pic>
      <p:sp>
        <p:nvSpPr>
          <p:cNvPr id="48" name="TextBox 47">
            <a:extLst>
              <a:ext uri="{FF2B5EF4-FFF2-40B4-BE49-F238E27FC236}">
                <a16:creationId xmlns:a16="http://schemas.microsoft.com/office/drawing/2014/main" id="{51411117-806A-4F53-8F72-573743EFB203}"/>
              </a:ext>
            </a:extLst>
          </p:cNvPr>
          <p:cNvSpPr txBox="1"/>
          <p:nvPr/>
        </p:nvSpPr>
        <p:spPr>
          <a:xfrm>
            <a:off x="6408751" y="877566"/>
            <a:ext cx="1727008" cy="600164"/>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pt-BR" sz="1100" dirty="0">
                <a:solidFill>
                  <a:schemeClr val="tx1">
                    <a:lumMod val="65000"/>
                    <a:lumOff val="35000"/>
                  </a:schemeClr>
                </a:solidFill>
              </a:rPr>
              <a:t>The dataset </a:t>
            </a:r>
            <a:r>
              <a:rPr lang="pt-BR" sz="1100" dirty="0" err="1">
                <a:solidFill>
                  <a:schemeClr val="tx1">
                    <a:lumMod val="65000"/>
                    <a:lumOff val="35000"/>
                  </a:schemeClr>
                </a:solidFill>
              </a:rPr>
              <a:t>has</a:t>
            </a:r>
            <a:r>
              <a:rPr lang="pt-BR" sz="1100" dirty="0">
                <a:solidFill>
                  <a:schemeClr val="tx1">
                    <a:lumMod val="65000"/>
                    <a:lumOff val="35000"/>
                  </a:schemeClr>
                </a:solidFill>
              </a:rPr>
              <a:t> </a:t>
            </a:r>
            <a:r>
              <a:rPr lang="pt-BR" sz="1100" dirty="0" err="1">
                <a:solidFill>
                  <a:schemeClr val="tx1">
                    <a:lumMod val="65000"/>
                    <a:lumOff val="35000"/>
                  </a:schemeClr>
                </a:solidFill>
              </a:rPr>
              <a:t>an</a:t>
            </a:r>
            <a:r>
              <a:rPr lang="pt-BR" sz="1100" dirty="0">
                <a:solidFill>
                  <a:schemeClr val="tx1">
                    <a:lumMod val="65000"/>
                    <a:lumOff val="35000"/>
                  </a:schemeClr>
                </a:solidFill>
              </a:rPr>
              <a:t> </a:t>
            </a:r>
            <a:r>
              <a:rPr lang="pt-BR" sz="1100" dirty="0" err="1">
                <a:solidFill>
                  <a:schemeClr val="tx1">
                    <a:lumMod val="65000"/>
                    <a:lumOff val="35000"/>
                  </a:schemeClr>
                </a:solidFill>
              </a:rPr>
              <a:t>estimate</a:t>
            </a:r>
            <a:r>
              <a:rPr lang="pt-BR" sz="1100" dirty="0">
                <a:solidFill>
                  <a:schemeClr val="tx1">
                    <a:lumMod val="65000"/>
                    <a:lumOff val="35000"/>
                  </a:schemeClr>
                </a:solidFill>
              </a:rPr>
              <a:t> </a:t>
            </a:r>
            <a:r>
              <a:rPr lang="pt-BR" sz="1100" dirty="0" err="1">
                <a:solidFill>
                  <a:schemeClr val="tx1">
                    <a:lumMod val="65000"/>
                    <a:lumOff val="35000"/>
                  </a:schemeClr>
                </a:solidFill>
              </a:rPr>
              <a:t>of</a:t>
            </a:r>
            <a:r>
              <a:rPr lang="pt-BR" sz="1100" dirty="0">
                <a:solidFill>
                  <a:schemeClr val="tx1">
                    <a:lumMod val="65000"/>
                    <a:lumOff val="35000"/>
                  </a:schemeClr>
                </a:solidFill>
              </a:rPr>
              <a:t> </a:t>
            </a:r>
            <a:r>
              <a:rPr lang="pt-BR" sz="1100" dirty="0" err="1">
                <a:solidFill>
                  <a:schemeClr val="tx1">
                    <a:lumMod val="65000"/>
                    <a:lumOff val="35000"/>
                  </a:schemeClr>
                </a:solidFill>
              </a:rPr>
              <a:t>the</a:t>
            </a:r>
            <a:r>
              <a:rPr lang="pt-BR" sz="1100" dirty="0">
                <a:solidFill>
                  <a:schemeClr val="tx1">
                    <a:lumMod val="65000"/>
                    <a:lumOff val="35000"/>
                  </a:schemeClr>
                </a:solidFill>
              </a:rPr>
              <a:t> </a:t>
            </a:r>
            <a:r>
              <a:rPr lang="pt-BR" sz="1100" dirty="0" err="1">
                <a:solidFill>
                  <a:schemeClr val="tx1">
                    <a:lumMod val="65000"/>
                    <a:lumOff val="35000"/>
                  </a:schemeClr>
                </a:solidFill>
              </a:rPr>
              <a:t>popularity</a:t>
            </a:r>
            <a:r>
              <a:rPr lang="pt-BR" sz="1100" dirty="0">
                <a:solidFill>
                  <a:schemeClr val="tx1">
                    <a:lumMod val="65000"/>
                    <a:lumOff val="35000"/>
                  </a:schemeClr>
                </a:solidFill>
              </a:rPr>
              <a:t> </a:t>
            </a:r>
            <a:r>
              <a:rPr lang="pt-BR" sz="1100" dirty="0" err="1">
                <a:solidFill>
                  <a:schemeClr val="tx1">
                    <a:lumMod val="65000"/>
                    <a:lumOff val="35000"/>
                  </a:schemeClr>
                </a:solidFill>
              </a:rPr>
              <a:t>of</a:t>
            </a:r>
            <a:r>
              <a:rPr lang="pt-BR" sz="1100" dirty="0">
                <a:solidFill>
                  <a:schemeClr val="tx1">
                    <a:lumMod val="65000"/>
                    <a:lumOff val="35000"/>
                  </a:schemeClr>
                </a:solidFill>
              </a:rPr>
              <a:t> </a:t>
            </a:r>
            <a:r>
              <a:rPr lang="pt-BR" sz="1100" dirty="0" err="1">
                <a:solidFill>
                  <a:schemeClr val="tx1">
                    <a:lumMod val="65000"/>
                    <a:lumOff val="35000"/>
                  </a:schemeClr>
                </a:solidFill>
              </a:rPr>
              <a:t>every</a:t>
            </a:r>
            <a:r>
              <a:rPr lang="pt-BR" sz="1100" dirty="0">
                <a:solidFill>
                  <a:schemeClr val="tx1">
                    <a:lumMod val="65000"/>
                    <a:lumOff val="35000"/>
                  </a:schemeClr>
                </a:solidFill>
              </a:rPr>
              <a:t> item</a:t>
            </a:r>
            <a:endParaRPr lang="en-US" sz="1100" dirty="0">
              <a:solidFill>
                <a:schemeClr val="tx1">
                  <a:lumMod val="65000"/>
                  <a:lumOff val="35000"/>
                </a:schemeClr>
              </a:solidFill>
            </a:endParaRPr>
          </a:p>
        </p:txBody>
      </p:sp>
      <p:pic>
        <p:nvPicPr>
          <p:cNvPr id="51" name="Picture 50" descr="A close up of a logo&#10;&#10;Description automatically generated">
            <a:extLst>
              <a:ext uri="{FF2B5EF4-FFF2-40B4-BE49-F238E27FC236}">
                <a16:creationId xmlns:a16="http://schemas.microsoft.com/office/drawing/2014/main" id="{B6BCE0AC-42C9-43FC-8041-625F3546D7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5019606" flipH="1" flipV="1">
            <a:off x="7420959" y="4847300"/>
            <a:ext cx="587609" cy="506819"/>
          </a:xfrm>
          <a:prstGeom prst="rect">
            <a:avLst/>
          </a:prstGeom>
        </p:spPr>
      </p:pic>
      <p:sp>
        <p:nvSpPr>
          <p:cNvPr id="64" name="TextBox 63">
            <a:extLst>
              <a:ext uri="{FF2B5EF4-FFF2-40B4-BE49-F238E27FC236}">
                <a16:creationId xmlns:a16="http://schemas.microsoft.com/office/drawing/2014/main" id="{18389E3E-BE91-4E09-807A-EF180966D17C}"/>
              </a:ext>
            </a:extLst>
          </p:cNvPr>
          <p:cNvSpPr txBox="1"/>
          <p:nvPr/>
        </p:nvSpPr>
        <p:spPr>
          <a:xfrm>
            <a:off x="6241774" y="4571124"/>
            <a:ext cx="1359673" cy="769441"/>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dirty="0">
                <a:solidFill>
                  <a:schemeClr val="tx1">
                    <a:lumMod val="65000"/>
                    <a:lumOff val="35000"/>
                  </a:schemeClr>
                </a:solidFill>
              </a:rPr>
              <a:t>Convex hull enveloping all highly popular items</a:t>
            </a:r>
          </a:p>
        </p:txBody>
      </p:sp>
      <p:cxnSp>
        <p:nvCxnSpPr>
          <p:cNvPr id="49" name="Straight Connector 48">
            <a:extLst>
              <a:ext uri="{FF2B5EF4-FFF2-40B4-BE49-F238E27FC236}">
                <a16:creationId xmlns:a16="http://schemas.microsoft.com/office/drawing/2014/main" id="{E2E0A9E0-8F9D-4892-B84F-3ABABAE7D7E8}"/>
              </a:ext>
            </a:extLst>
          </p:cNvPr>
          <p:cNvCxnSpPr>
            <a:cxnSpLocks/>
            <a:stCxn id="35" idx="3"/>
            <a:endCxn id="48" idx="1"/>
          </p:cNvCxnSpPr>
          <p:nvPr/>
        </p:nvCxnSpPr>
        <p:spPr>
          <a:xfrm>
            <a:off x="2828895" y="1177648"/>
            <a:ext cx="3579856"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1815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Chart&#10;&#10;Description automatically generated">
            <a:extLst>
              <a:ext uri="{FF2B5EF4-FFF2-40B4-BE49-F238E27FC236}">
                <a16:creationId xmlns:a16="http://schemas.microsoft.com/office/drawing/2014/main" id="{F8B2807D-59BD-4EEC-BA2B-E65DCF1DED4B}"/>
              </a:ext>
            </a:extLst>
          </p:cNvPr>
          <p:cNvPicPr>
            <a:picLocks noChangeAspect="1"/>
          </p:cNvPicPr>
          <p:nvPr/>
        </p:nvPicPr>
        <p:blipFill rotWithShape="1">
          <a:blip r:embed="rId2">
            <a:extLst>
              <a:ext uri="{28A0092B-C50C-407E-A947-70E740481C1C}">
                <a14:useLocalDpi xmlns:a14="http://schemas.microsoft.com/office/drawing/2010/main" val="0"/>
              </a:ext>
            </a:extLst>
          </a:blip>
          <a:srcRect r="50000" b="50000"/>
          <a:stretch/>
        </p:blipFill>
        <p:spPr>
          <a:xfrm>
            <a:off x="5789525" y="3596189"/>
            <a:ext cx="6096000" cy="3256142"/>
          </a:xfrm>
          <a:prstGeom prst="rect">
            <a:avLst/>
          </a:prstGeom>
        </p:spPr>
      </p:pic>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A736BE67-66D0-4E5A-932C-92245DFB2BF6}"/>
                  </a:ext>
                </a:extLst>
              </p:cNvPr>
              <p:cNvSpPr txBox="1"/>
              <p:nvPr/>
            </p:nvSpPr>
            <p:spPr>
              <a:xfrm>
                <a:off x="3835232" y="1541495"/>
                <a:ext cx="100508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 </m:t>
                          </m:r>
                          <m:r>
                            <a:rPr lang="en-US" sz="1400" b="0" i="1" smtClean="0">
                              <a:latin typeface="Cambria Math" panose="02040503050406030204" pitchFamily="18" charset="0"/>
                            </a:rPr>
                            <m:t>𝑢</m:t>
                          </m:r>
                        </m:e>
                      </m:d>
                    </m:oMath>
                  </m:oMathPara>
                </a14:m>
                <a:endParaRPr lang="en-US" sz="1400"/>
              </a:p>
            </p:txBody>
          </p:sp>
        </mc:Choice>
        <mc:Fallback>
          <p:sp>
            <p:nvSpPr>
              <p:cNvPr id="33" name="TextBox 32">
                <a:extLst>
                  <a:ext uri="{FF2B5EF4-FFF2-40B4-BE49-F238E27FC236}">
                    <a16:creationId xmlns:a16="http://schemas.microsoft.com/office/drawing/2014/main" id="{A736BE67-66D0-4E5A-932C-92245DFB2BF6}"/>
                  </a:ext>
                </a:extLst>
              </p:cNvPr>
              <p:cNvSpPr txBox="1">
                <a:spLocks noRot="1" noChangeAspect="1" noMove="1" noResize="1" noEditPoints="1" noAdjustHandles="1" noChangeArrowheads="1" noChangeShapeType="1" noTextEdit="1"/>
              </p:cNvSpPr>
              <p:nvPr/>
            </p:nvSpPr>
            <p:spPr>
              <a:xfrm>
                <a:off x="3835232" y="1541495"/>
                <a:ext cx="1005082" cy="215444"/>
              </a:xfrm>
              <a:prstGeom prst="rect">
                <a:avLst/>
              </a:prstGeom>
              <a:blipFill>
                <a:blip r:embed="rId3"/>
                <a:stretch>
                  <a:fillRect l="-3636" b="-31429"/>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37F6A708-92C5-4D38-9944-6C21EFA6CA7E}"/>
              </a:ext>
            </a:extLst>
          </p:cNvPr>
          <p:cNvSpPr txBox="1"/>
          <p:nvPr/>
        </p:nvSpPr>
        <p:spPr>
          <a:xfrm>
            <a:off x="158677" y="2827426"/>
            <a:ext cx="5381075" cy="276999"/>
          </a:xfrm>
          <a:prstGeom prst="rect">
            <a:avLst/>
          </a:prstGeom>
          <a:solidFill>
            <a:schemeClr val="accent2">
              <a:lumMod val="40000"/>
              <a:lumOff val="60000"/>
            </a:schemeClr>
          </a:solidFill>
        </p:spPr>
        <p:txBody>
          <a:bodyPr wrap="square" rtlCol="0">
            <a:spAutoFit/>
          </a:bodyPr>
          <a:lstStyle/>
          <a:p>
            <a:pPr algn="ctr"/>
            <a:r>
              <a:rPr lang="en-US" sz="1200"/>
              <a:t>A theoretical link between popularity and surprise</a:t>
            </a:r>
          </a:p>
        </p:txBody>
      </p:sp>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A5A684D9-C747-4840-AC96-BC54AC77CD43}"/>
                  </a:ext>
                </a:extLst>
              </p:cNvPr>
              <p:cNvSpPr txBox="1"/>
              <p:nvPr/>
            </p:nvSpPr>
            <p:spPr>
              <a:xfrm>
                <a:off x="158677" y="968360"/>
                <a:ext cx="2670218" cy="418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𝑝𝑜𝑝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r>
                            <a:rPr lang="en-US" sz="1400" b="0" i="1" smtClean="0">
                              <a:latin typeface="Cambria Math" panose="02040503050406030204" pitchFamily="18" charset="0"/>
                            </a:rPr>
                            <m:t>𝑅</m:t>
                          </m:r>
                          <m:r>
                            <a:rPr lang="en-US" sz="1400" b="0" i="1" smtClean="0">
                              <a:latin typeface="Cambria Math" panose="02040503050406030204" pitchFamily="18" charset="0"/>
                            </a:rPr>
                            <m:t>, </m:t>
                          </m:r>
                          <m:r>
                            <a:rPr lang="en-US" sz="1400" b="0" i="1" smtClean="0">
                              <a:latin typeface="Cambria Math" panose="02040503050406030204" pitchFamily="18" charset="0"/>
                            </a:rPr>
                            <m:t>𝑈</m:t>
                          </m:r>
                        </m:e>
                      </m:d>
                      <m:r>
                        <a:rPr lang="en-US" sz="1400" b="0" i="1" smtClean="0">
                          <a:latin typeface="Cambria Math" panose="02040503050406030204" pitchFamily="18" charset="0"/>
                        </a:rPr>
                        <m:t>= </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𝑢𝑖</m:t>
                                  </m:r>
                                </m:sub>
                              </m:sSub>
                              <m:r>
                                <a:rPr lang="en-US" sz="1400" b="0" i="1" smtClean="0">
                                  <a:latin typeface="Cambria Math" panose="02040503050406030204" pitchFamily="18" charset="0"/>
                                </a:rPr>
                                <m:t>∈</m:t>
                              </m:r>
                              <m:r>
                                <a:rPr lang="en-US" sz="1400" b="0" i="1" smtClean="0">
                                  <a:latin typeface="Cambria Math" panose="02040503050406030204" pitchFamily="18" charset="0"/>
                                </a:rPr>
                                <m:t>𝑅</m:t>
                              </m:r>
                              <m:r>
                                <a:rPr lang="en-US" sz="1400" b="0" i="1" smtClean="0">
                                  <a:latin typeface="Cambria Math" panose="02040503050406030204" pitchFamily="18" charset="0"/>
                                </a:rPr>
                                <m:t> </m:t>
                              </m:r>
                            </m:e>
                          </m:d>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𝑢𝑖</m:t>
                              </m:r>
                            </m:sub>
                          </m:sSub>
                          <m:r>
                            <a:rPr lang="en-US" sz="1400" b="0" i="1" smtClean="0">
                              <a:latin typeface="Cambria Math" panose="02040503050406030204" pitchFamily="18" charset="0"/>
                            </a:rPr>
                            <m:t>≠0}</m:t>
                          </m:r>
                        </m:num>
                        <m:den>
                          <m:r>
                            <a:rPr lang="en-US" sz="1400" b="0" i="1" smtClean="0">
                              <a:latin typeface="Cambria Math" panose="02040503050406030204" pitchFamily="18" charset="0"/>
                            </a:rPr>
                            <m:t>#</m:t>
                          </m:r>
                          <m:r>
                            <a:rPr lang="en-US" sz="1400" b="0" i="1" smtClean="0">
                              <a:latin typeface="Cambria Math" panose="02040503050406030204" pitchFamily="18" charset="0"/>
                            </a:rPr>
                            <m:t>𝑈</m:t>
                          </m:r>
                        </m:den>
                      </m:f>
                    </m:oMath>
                  </m:oMathPara>
                </a14:m>
                <a:endParaRPr lang="en-US" sz="1400" dirty="0"/>
              </a:p>
            </p:txBody>
          </p:sp>
        </mc:Choice>
        <mc:Fallback>
          <p:sp>
            <p:nvSpPr>
              <p:cNvPr id="35" name="TextBox 34">
                <a:extLst>
                  <a:ext uri="{FF2B5EF4-FFF2-40B4-BE49-F238E27FC236}">
                    <a16:creationId xmlns:a16="http://schemas.microsoft.com/office/drawing/2014/main" id="{A5A684D9-C747-4840-AC96-BC54AC77CD43}"/>
                  </a:ext>
                </a:extLst>
              </p:cNvPr>
              <p:cNvSpPr txBox="1">
                <a:spLocks noRot="1" noChangeAspect="1" noMove="1" noResize="1" noEditPoints="1" noAdjustHandles="1" noChangeArrowheads="1" noChangeShapeType="1" noTextEdit="1"/>
              </p:cNvSpPr>
              <p:nvPr/>
            </p:nvSpPr>
            <p:spPr>
              <a:xfrm>
                <a:off x="158677" y="968360"/>
                <a:ext cx="2670218" cy="418576"/>
              </a:xfrm>
              <a:prstGeom prst="rect">
                <a:avLst/>
              </a:prstGeom>
              <a:blipFill>
                <a:blip r:embed="rId4"/>
                <a:stretch>
                  <a:fillRect l="-1142" t="-2899" r="-1826" b="-11594"/>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5D258C4A-8310-40FA-8A9C-4E9D447F1C07}"/>
              </a:ext>
            </a:extLst>
          </p:cNvPr>
          <p:cNvSpPr txBox="1"/>
          <p:nvPr/>
        </p:nvSpPr>
        <p:spPr>
          <a:xfrm>
            <a:off x="3519823" y="792928"/>
            <a:ext cx="1635900" cy="769441"/>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dirty="0">
                <a:solidFill>
                  <a:schemeClr val="tx1">
                    <a:lumMod val="65000"/>
                    <a:lumOff val="35000"/>
                  </a:schemeClr>
                </a:solidFill>
              </a:rPr>
              <a:t>This is an estimator of the probability of an item being known to an arbitrary user, namely</a:t>
            </a:r>
          </a:p>
        </p:txBody>
      </p:sp>
      <p:pic>
        <p:nvPicPr>
          <p:cNvPr id="37" name="Picture 36" descr="A close up of a logo&#10;&#10;Description automatically generated">
            <a:extLst>
              <a:ext uri="{FF2B5EF4-FFF2-40B4-BE49-F238E27FC236}">
                <a16:creationId xmlns:a16="http://schemas.microsoft.com/office/drawing/2014/main" id="{E1FAE060-62C0-4AC2-9C3B-7057FE69CF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3476665" flipH="1" flipV="1">
            <a:off x="3035219" y="1260849"/>
            <a:ext cx="587609" cy="506819"/>
          </a:xfrm>
          <a:prstGeom prst="rect">
            <a:avLst/>
          </a:prstGeom>
        </p:spPr>
      </p:pic>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9D8064BB-3B09-45E6-BF5B-F7F2C152E3DF}"/>
                  </a:ext>
                </a:extLst>
              </p:cNvPr>
              <p:cNvSpPr txBox="1"/>
              <p:nvPr/>
            </p:nvSpPr>
            <p:spPr>
              <a:xfrm>
                <a:off x="252817" y="2270448"/>
                <a:ext cx="2655535" cy="247247"/>
              </a:xfrm>
              <a:prstGeom prst="rect">
                <a:avLst/>
              </a:prstGeom>
              <a:noFill/>
            </p:spPr>
            <p:txBody>
              <a:bodyPr wrap="none" lIns="0" tIns="0" rIns="0" bIns="0" rtlCol="0">
                <a:spAutoFit/>
              </a:bodyPr>
              <a:lstStyle/>
              <a:p>
                <a14:m>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𝑚𝑖𝑛</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 </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𝑗</m:t>
                    </m:r>
                    <m:r>
                      <a:rPr lang="en-US" sz="1400" b="0" i="1" smtClean="0">
                        <a:latin typeface="Cambria Math" panose="02040503050406030204" pitchFamily="18" charset="0"/>
                      </a:rPr>
                      <m:t>))</m:t>
                    </m:r>
                  </m:oMath>
                </a14:m>
                <a:r>
                  <a:rPr lang="en-US" sz="1400"/>
                  <a:t> </a:t>
                </a:r>
              </a:p>
            </p:txBody>
          </p:sp>
        </mc:Choice>
        <mc:Fallback>
          <p:sp>
            <p:nvSpPr>
              <p:cNvPr id="38" name="TextBox 37">
                <a:extLst>
                  <a:ext uri="{FF2B5EF4-FFF2-40B4-BE49-F238E27FC236}">
                    <a16:creationId xmlns:a16="http://schemas.microsoft.com/office/drawing/2014/main" id="{9D8064BB-3B09-45E6-BF5B-F7F2C152E3DF}"/>
                  </a:ext>
                </a:extLst>
              </p:cNvPr>
              <p:cNvSpPr txBox="1">
                <a:spLocks noRot="1" noChangeAspect="1" noMove="1" noResize="1" noEditPoints="1" noAdjustHandles="1" noChangeArrowheads="1" noChangeShapeType="1" noTextEdit="1"/>
              </p:cNvSpPr>
              <p:nvPr/>
            </p:nvSpPr>
            <p:spPr>
              <a:xfrm>
                <a:off x="252817" y="2270448"/>
                <a:ext cx="2655535" cy="247247"/>
              </a:xfrm>
              <a:prstGeom prst="rect">
                <a:avLst/>
              </a:prstGeom>
              <a:blipFill>
                <a:blip r:embed="rId6"/>
                <a:stretch>
                  <a:fillRect l="-2294" t="-9756" r="-688" b="-21951"/>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F9423F1C-DD5C-479D-AA7A-248C98C29D7D}"/>
              </a:ext>
            </a:extLst>
          </p:cNvPr>
          <p:cNvSpPr txBox="1"/>
          <p:nvPr/>
        </p:nvSpPr>
        <p:spPr>
          <a:xfrm>
            <a:off x="79164" y="3252574"/>
            <a:ext cx="5366448" cy="276999"/>
          </a:xfrm>
          <a:prstGeom prst="rect">
            <a:avLst/>
          </a:prstGeom>
          <a:noFill/>
        </p:spPr>
        <p:txBody>
          <a:bodyPr wrap="square" rtlCol="0">
            <a:spAutoFit/>
          </a:bodyPr>
          <a:lstStyle/>
          <a:p>
            <a:r>
              <a:rPr lang="en-US" sz="1200"/>
              <a:t>Assume </a:t>
            </a:r>
            <a:r>
              <a:rPr lang="en-US" sz="1200" b="1"/>
              <a:t>P3: Every user has at least one highly popular item in their profile.</a:t>
            </a:r>
          </a:p>
        </p:txBody>
      </p:sp>
      <p:sp>
        <p:nvSpPr>
          <p:cNvPr id="41" name="TextBox 40">
            <a:extLst>
              <a:ext uri="{FF2B5EF4-FFF2-40B4-BE49-F238E27FC236}">
                <a16:creationId xmlns:a16="http://schemas.microsoft.com/office/drawing/2014/main" id="{D46C34EB-4F5D-4562-AF75-8D8538A8CDBE}"/>
              </a:ext>
            </a:extLst>
          </p:cNvPr>
          <p:cNvSpPr txBox="1"/>
          <p:nvPr/>
        </p:nvSpPr>
        <p:spPr>
          <a:xfrm>
            <a:off x="165840" y="272639"/>
            <a:ext cx="5373912" cy="276999"/>
          </a:xfrm>
          <a:prstGeom prst="rect">
            <a:avLst/>
          </a:prstGeom>
          <a:solidFill>
            <a:schemeClr val="accent2">
              <a:lumMod val="40000"/>
              <a:lumOff val="60000"/>
            </a:schemeClr>
          </a:solidFill>
        </p:spPr>
        <p:txBody>
          <a:bodyPr wrap="square" rtlCol="0">
            <a:spAutoFit/>
          </a:bodyPr>
          <a:lstStyle/>
          <a:p>
            <a:pPr algn="ctr"/>
            <a:r>
              <a:rPr lang="en-US" sz="1200"/>
              <a:t>Conventions</a:t>
            </a:r>
          </a:p>
        </p:txBody>
      </p:sp>
      <p:sp>
        <p:nvSpPr>
          <p:cNvPr id="43" name="TextBox 42">
            <a:extLst>
              <a:ext uri="{FF2B5EF4-FFF2-40B4-BE49-F238E27FC236}">
                <a16:creationId xmlns:a16="http://schemas.microsoft.com/office/drawing/2014/main" id="{78878FAE-8DED-4632-A7D2-55C66E53C3A5}"/>
              </a:ext>
            </a:extLst>
          </p:cNvPr>
          <p:cNvSpPr txBox="1"/>
          <p:nvPr/>
        </p:nvSpPr>
        <p:spPr>
          <a:xfrm>
            <a:off x="165840" y="552668"/>
            <a:ext cx="4785755" cy="276999"/>
          </a:xfrm>
          <a:prstGeom prst="rect">
            <a:avLst/>
          </a:prstGeom>
          <a:noFill/>
        </p:spPr>
        <p:txBody>
          <a:bodyPr wrap="square" rtlCol="0">
            <a:spAutoFit/>
          </a:bodyPr>
          <a:lstStyle/>
          <a:p>
            <a:r>
              <a:rPr lang="en-US" sz="1200" b="1" i="1"/>
              <a:t>What is popularity?</a:t>
            </a:r>
            <a:r>
              <a:rPr lang="en-US" sz="1200" i="1"/>
              <a:t> Vargas and Castells, 2011:</a:t>
            </a:r>
          </a:p>
        </p:txBody>
      </p:sp>
      <p:sp>
        <p:nvSpPr>
          <p:cNvPr id="45" name="TextBox 44">
            <a:extLst>
              <a:ext uri="{FF2B5EF4-FFF2-40B4-BE49-F238E27FC236}">
                <a16:creationId xmlns:a16="http://schemas.microsoft.com/office/drawing/2014/main" id="{B2995175-EDBB-4B4B-B5EA-53DD6FF9B24F}"/>
              </a:ext>
            </a:extLst>
          </p:cNvPr>
          <p:cNvSpPr txBox="1"/>
          <p:nvPr/>
        </p:nvSpPr>
        <p:spPr>
          <a:xfrm>
            <a:off x="165840" y="1897763"/>
            <a:ext cx="4785755" cy="276999"/>
          </a:xfrm>
          <a:prstGeom prst="rect">
            <a:avLst/>
          </a:prstGeom>
          <a:noFill/>
        </p:spPr>
        <p:txBody>
          <a:bodyPr wrap="square" rtlCol="0">
            <a:spAutoFit/>
          </a:bodyPr>
          <a:lstStyle/>
          <a:p>
            <a:r>
              <a:rPr lang="en-US" sz="1200" b="1" i="1"/>
              <a:t>What is surprise?</a:t>
            </a:r>
            <a:r>
              <a:rPr lang="en-US" sz="1200" i="1"/>
              <a:t> Kaminskas and Bridge, 2014:</a:t>
            </a:r>
          </a:p>
        </p:txBody>
      </p:sp>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65359BDC-4E6C-4EF0-895A-4EF33D39052B}"/>
                  </a:ext>
                </a:extLst>
              </p:cNvPr>
              <p:cNvSpPr txBox="1"/>
              <p:nvPr/>
            </p:nvSpPr>
            <p:spPr>
              <a:xfrm>
                <a:off x="128587" y="3933012"/>
                <a:ext cx="5618076"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𝐸</m:t>
                      </m:r>
                      <m:d>
                        <m:dPr>
                          <m:begChr m:val="["/>
                          <m:endChr m:val="]"/>
                          <m:ctrlPr>
                            <a:rPr lang="en-US" sz="1400" b="0" i="1" smtClean="0">
                              <a:latin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e>
                      </m:d>
                      <m:r>
                        <a:rPr lang="en-US" sz="1400" i="1" smtClean="0">
                          <a:latin typeface="Cambria Math" panose="02040503050406030204" pitchFamily="18" charset="0"/>
                        </a:rPr>
                        <m:t>=</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oMath>
                  </m:oMathPara>
                </a14:m>
                <a:endParaRPr lang="en-US" sz="1400" b="0"/>
              </a:p>
            </p:txBody>
          </p:sp>
        </mc:Choice>
        <mc:Fallback>
          <p:sp>
            <p:nvSpPr>
              <p:cNvPr id="46" name="TextBox 45">
                <a:extLst>
                  <a:ext uri="{FF2B5EF4-FFF2-40B4-BE49-F238E27FC236}">
                    <a16:creationId xmlns:a16="http://schemas.microsoft.com/office/drawing/2014/main" id="{65359BDC-4E6C-4EF0-895A-4EF33D39052B}"/>
                  </a:ext>
                </a:extLst>
              </p:cNvPr>
              <p:cNvSpPr txBox="1">
                <a:spLocks noRot="1" noChangeAspect="1" noMove="1" noResize="1" noEditPoints="1" noAdjustHandles="1" noChangeArrowheads="1" noChangeShapeType="1" noTextEdit="1"/>
              </p:cNvSpPr>
              <p:nvPr/>
            </p:nvSpPr>
            <p:spPr>
              <a:xfrm>
                <a:off x="128587" y="3933012"/>
                <a:ext cx="5618076" cy="243143"/>
              </a:xfrm>
              <a:prstGeom prst="rect">
                <a:avLst/>
              </a:prstGeom>
              <a:blipFill>
                <a:blip r:embed="rId7"/>
                <a:stretch>
                  <a:fillRect l="-217" t="-10000" r="-651" b="-25000"/>
                </a:stretch>
              </a:blipFill>
            </p:spPr>
            <p:txBody>
              <a:bodyPr/>
              <a:lstStyle/>
              <a:p>
                <a:r>
                  <a:rPr lang="en-US">
                    <a:noFill/>
                  </a:rPr>
                  <a:t> </a:t>
                </a:r>
              </a:p>
            </p:txBody>
          </p:sp>
        </mc:Fallback>
      </mc:AlternateContent>
      <p:sp>
        <p:nvSpPr>
          <p:cNvPr id="47" name="TextBox 46">
            <a:extLst>
              <a:ext uri="{FF2B5EF4-FFF2-40B4-BE49-F238E27FC236}">
                <a16:creationId xmlns:a16="http://schemas.microsoft.com/office/drawing/2014/main" id="{E16172BE-0A21-4156-95E5-723B3E2AB4B7}"/>
              </a:ext>
            </a:extLst>
          </p:cNvPr>
          <p:cNvSpPr txBox="1"/>
          <p:nvPr/>
        </p:nvSpPr>
        <p:spPr>
          <a:xfrm>
            <a:off x="93489" y="5778000"/>
            <a:ext cx="4778593" cy="276999"/>
          </a:xfrm>
          <a:prstGeom prst="rect">
            <a:avLst/>
          </a:prstGeom>
          <a:noFill/>
        </p:spPr>
        <p:txBody>
          <a:bodyPr wrap="square" rtlCol="0">
            <a:spAutoFit/>
          </a:bodyPr>
          <a:lstStyle/>
          <a:p>
            <a:r>
              <a:rPr lang="en-US" sz="1200"/>
              <a:t>Thus, the expected surprise of an item is also bounded:</a:t>
            </a:r>
          </a:p>
        </p:txBody>
      </p:sp>
      <p:cxnSp>
        <p:nvCxnSpPr>
          <p:cNvPr id="50" name="Straight Connector 49">
            <a:extLst>
              <a:ext uri="{FF2B5EF4-FFF2-40B4-BE49-F238E27FC236}">
                <a16:creationId xmlns:a16="http://schemas.microsoft.com/office/drawing/2014/main" id="{D3B89B83-CAA5-49BD-BF68-2C01FB04B089}"/>
              </a:ext>
            </a:extLst>
          </p:cNvPr>
          <p:cNvCxnSpPr>
            <a:cxnSpLocks/>
          </p:cNvCxnSpPr>
          <p:nvPr/>
        </p:nvCxnSpPr>
        <p:spPr>
          <a:xfrm flipV="1">
            <a:off x="2313830" y="3988676"/>
            <a:ext cx="958132" cy="16648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4" name="TextBox 53">
                <a:extLst>
                  <a:ext uri="{FF2B5EF4-FFF2-40B4-BE49-F238E27FC236}">
                    <a16:creationId xmlns:a16="http://schemas.microsoft.com/office/drawing/2014/main" id="{1EA4DDB6-B2D5-47B2-A370-4669AD7F9C3E}"/>
                  </a:ext>
                </a:extLst>
              </p:cNvPr>
              <p:cNvSpPr txBox="1"/>
              <p:nvPr/>
            </p:nvSpPr>
            <p:spPr>
              <a:xfrm>
                <a:off x="1009778" y="4232373"/>
                <a:ext cx="2854308"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oMath>
                  </m:oMathPara>
                </a14:m>
                <a:endParaRPr lang="en-US" sz="1400" b="0"/>
              </a:p>
            </p:txBody>
          </p:sp>
        </mc:Choice>
        <mc:Fallback>
          <p:sp>
            <p:nvSpPr>
              <p:cNvPr id="54" name="TextBox 53">
                <a:extLst>
                  <a:ext uri="{FF2B5EF4-FFF2-40B4-BE49-F238E27FC236}">
                    <a16:creationId xmlns:a16="http://schemas.microsoft.com/office/drawing/2014/main" id="{1EA4DDB6-B2D5-47B2-A370-4669AD7F9C3E}"/>
                  </a:ext>
                </a:extLst>
              </p:cNvPr>
              <p:cNvSpPr txBox="1">
                <a:spLocks noRot="1" noChangeAspect="1" noMove="1" noResize="1" noEditPoints="1" noAdjustHandles="1" noChangeArrowheads="1" noChangeShapeType="1" noTextEdit="1"/>
              </p:cNvSpPr>
              <p:nvPr/>
            </p:nvSpPr>
            <p:spPr>
              <a:xfrm>
                <a:off x="1009778" y="4232373"/>
                <a:ext cx="2854308" cy="243143"/>
              </a:xfrm>
              <a:prstGeom prst="rect">
                <a:avLst/>
              </a:prstGeom>
              <a:blipFill>
                <a:blip r:embed="rId8"/>
                <a:stretch>
                  <a:fillRect l="-427" t="-10000" r="-1709" b="-25000"/>
                </a:stretch>
              </a:blipFill>
            </p:spPr>
            <p:txBody>
              <a:bodyPr/>
              <a:lstStyle/>
              <a:p>
                <a:r>
                  <a:rPr lang="en-US">
                    <a:noFill/>
                  </a:rPr>
                  <a:t> </a:t>
                </a:r>
              </a:p>
            </p:txBody>
          </p:sp>
        </mc:Fallback>
      </mc:AlternateContent>
      <p:sp>
        <p:nvSpPr>
          <p:cNvPr id="56" name="TextBox 55">
            <a:extLst>
              <a:ext uri="{FF2B5EF4-FFF2-40B4-BE49-F238E27FC236}">
                <a16:creationId xmlns:a16="http://schemas.microsoft.com/office/drawing/2014/main" id="{5B2B5AFF-D0DA-42F0-B478-C5F22A43A021}"/>
              </a:ext>
            </a:extLst>
          </p:cNvPr>
          <p:cNvSpPr txBox="1"/>
          <p:nvPr/>
        </p:nvSpPr>
        <p:spPr>
          <a:xfrm>
            <a:off x="93489" y="4594207"/>
            <a:ext cx="5366750" cy="646331"/>
          </a:xfrm>
          <a:prstGeom prst="rect">
            <a:avLst/>
          </a:prstGeom>
          <a:noFill/>
        </p:spPr>
        <p:txBody>
          <a:bodyPr wrap="square" rtlCol="0">
            <a:spAutoFit/>
          </a:bodyPr>
          <a:lstStyle/>
          <a:p>
            <a:r>
              <a:rPr lang="en-US" sz="1200" dirty="0"/>
              <a:t>Let P be the set of vertices of the convex hull that envelops all highly popular items.</a:t>
            </a:r>
          </a:p>
          <a:p>
            <a:r>
              <a:rPr lang="en-US" sz="1200" dirty="0"/>
              <a:t>Then, given an arbitrary item, it must be the case that (1) it is interior or (2) exterior to the hull. In both cases, the surprise of the item has an upper bound given by:</a:t>
            </a:r>
          </a:p>
        </p:txBody>
      </p:sp>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EBA9F3F5-6DC9-4ADA-87B9-04C263064A8A}"/>
                  </a:ext>
                </a:extLst>
              </p:cNvPr>
              <p:cNvSpPr txBox="1"/>
              <p:nvPr/>
            </p:nvSpPr>
            <p:spPr>
              <a:xfrm>
                <a:off x="158677" y="5350871"/>
                <a:ext cx="2801600" cy="2481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𝑚𝑎𝑥</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r>
                            <a:rPr lang="en-US" sz="1400" b="0" i="1" smtClean="0">
                              <a:latin typeface="Cambria Math" panose="02040503050406030204" pitchFamily="18" charset="0"/>
                            </a:rPr>
                            <m:t>𝑃</m:t>
                          </m:r>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e>
                          </m:d>
                          <m:r>
                            <a:rPr lang="en-US" sz="1400" b="0" i="1" smtClean="0">
                              <a:latin typeface="Cambria Math" panose="02040503050406030204" pitchFamily="18" charset="0"/>
                            </a:rPr>
                            <m:t>, </m:t>
                          </m:r>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𝑗</m:t>
                              </m:r>
                            </m:e>
                          </m:d>
                        </m:e>
                      </m:d>
                    </m:oMath>
                  </m:oMathPara>
                </a14:m>
                <a:endParaRPr lang="en-US" sz="1400" b="0"/>
              </a:p>
            </p:txBody>
          </p:sp>
        </mc:Choice>
        <mc:Fallback>
          <p:sp>
            <p:nvSpPr>
              <p:cNvPr id="57" name="TextBox 56">
                <a:extLst>
                  <a:ext uri="{FF2B5EF4-FFF2-40B4-BE49-F238E27FC236}">
                    <a16:creationId xmlns:a16="http://schemas.microsoft.com/office/drawing/2014/main" id="{EBA9F3F5-6DC9-4ADA-87B9-04C263064A8A}"/>
                  </a:ext>
                </a:extLst>
              </p:cNvPr>
              <p:cNvSpPr txBox="1">
                <a:spLocks noRot="1" noChangeAspect="1" noMove="1" noResize="1" noEditPoints="1" noAdjustHandles="1" noChangeArrowheads="1" noChangeShapeType="1" noTextEdit="1"/>
              </p:cNvSpPr>
              <p:nvPr/>
            </p:nvSpPr>
            <p:spPr>
              <a:xfrm>
                <a:off x="158677" y="5350871"/>
                <a:ext cx="2801600" cy="248145"/>
              </a:xfrm>
              <a:prstGeom prst="rect">
                <a:avLst/>
              </a:prstGeom>
              <a:blipFill>
                <a:blip r:embed="rId9"/>
                <a:stretch>
                  <a:fillRect l="-1087" t="-12500" b="-22500"/>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E3E37582-420D-45E8-9B05-32E58D278E0A}"/>
              </a:ext>
            </a:extLst>
          </p:cNvPr>
          <p:cNvSpPr txBox="1"/>
          <p:nvPr/>
        </p:nvSpPr>
        <p:spPr>
          <a:xfrm>
            <a:off x="3328995" y="2288091"/>
            <a:ext cx="1635900" cy="261610"/>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a:solidFill>
                  <a:schemeClr val="tx1">
                    <a:lumMod val="65000"/>
                    <a:lumOff val="35000"/>
                  </a:schemeClr>
                </a:solidFill>
              </a:rPr>
              <a:t>Using Euclidean distance</a:t>
            </a:r>
          </a:p>
        </p:txBody>
      </p:sp>
      <mc:AlternateContent xmlns:mc="http://schemas.openxmlformats.org/markup-compatibility/2006">
        <mc:Choice xmlns:a14="http://schemas.microsoft.com/office/drawing/2010/main" Requires="a14">
          <p:sp>
            <p:nvSpPr>
              <p:cNvPr id="63" name="TextBox 62">
                <a:extLst>
                  <a:ext uri="{FF2B5EF4-FFF2-40B4-BE49-F238E27FC236}">
                    <a16:creationId xmlns:a16="http://schemas.microsoft.com/office/drawing/2014/main" id="{6755F896-1D6F-4C2C-8195-C683FAF09729}"/>
                  </a:ext>
                </a:extLst>
              </p:cNvPr>
              <p:cNvSpPr txBox="1"/>
              <p:nvPr/>
            </p:nvSpPr>
            <p:spPr>
              <a:xfrm>
                <a:off x="158677" y="6215937"/>
                <a:ext cx="3629263"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𝐸</m:t>
                      </m:r>
                      <m:d>
                        <m:dPr>
                          <m:begChr m:val="["/>
                          <m:endChr m:val="]"/>
                          <m:ctrlPr>
                            <a:rPr lang="en-US" sz="1400" b="0" i="1" smtClean="0">
                              <a:latin typeface="Cambria Math" panose="02040503050406030204" pitchFamily="18" charset="0"/>
                              <a:ea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e>
                      </m:d>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oMath>
                  </m:oMathPara>
                </a14:m>
                <a:endParaRPr lang="en-US" sz="1400" b="0"/>
              </a:p>
            </p:txBody>
          </p:sp>
        </mc:Choice>
        <mc:Fallback>
          <p:sp>
            <p:nvSpPr>
              <p:cNvPr id="63" name="TextBox 62">
                <a:extLst>
                  <a:ext uri="{FF2B5EF4-FFF2-40B4-BE49-F238E27FC236}">
                    <a16:creationId xmlns:a16="http://schemas.microsoft.com/office/drawing/2014/main" id="{6755F896-1D6F-4C2C-8195-C683FAF09729}"/>
                  </a:ext>
                </a:extLst>
              </p:cNvPr>
              <p:cNvSpPr txBox="1">
                <a:spLocks noRot="1" noChangeAspect="1" noMove="1" noResize="1" noEditPoints="1" noAdjustHandles="1" noChangeArrowheads="1" noChangeShapeType="1" noTextEdit="1"/>
              </p:cNvSpPr>
              <p:nvPr/>
            </p:nvSpPr>
            <p:spPr>
              <a:xfrm>
                <a:off x="158677" y="6215937"/>
                <a:ext cx="3629263" cy="243143"/>
              </a:xfrm>
              <a:prstGeom prst="rect">
                <a:avLst/>
              </a:prstGeom>
              <a:blipFill>
                <a:blip r:embed="rId10"/>
                <a:stretch>
                  <a:fillRect l="-672" t="-12500" b="-7500"/>
                </a:stretch>
              </a:blipFill>
            </p:spPr>
            <p:txBody>
              <a:bodyPr/>
              <a:lstStyle/>
              <a:p>
                <a:r>
                  <a:rPr lang="en-US">
                    <a:noFill/>
                  </a:rPr>
                  <a:t> </a:t>
                </a:r>
              </a:p>
            </p:txBody>
          </p:sp>
        </mc:Fallback>
      </mc:AlternateContent>
      <p:sp>
        <p:nvSpPr>
          <p:cNvPr id="70" name="TextBox 69">
            <a:extLst>
              <a:ext uri="{FF2B5EF4-FFF2-40B4-BE49-F238E27FC236}">
                <a16:creationId xmlns:a16="http://schemas.microsoft.com/office/drawing/2014/main" id="{3115009E-B6CF-4B7B-B8DB-93BD1FE4C6D3}"/>
              </a:ext>
            </a:extLst>
          </p:cNvPr>
          <p:cNvSpPr txBox="1"/>
          <p:nvPr/>
        </p:nvSpPr>
        <p:spPr>
          <a:xfrm>
            <a:off x="2898087" y="5259500"/>
            <a:ext cx="2917768" cy="430887"/>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a:solidFill>
                  <a:schemeClr val="tx1">
                    <a:lumMod val="65000"/>
                    <a:lumOff val="35000"/>
                  </a:schemeClr>
                </a:solidFill>
              </a:rPr>
              <a:t>This is the upper bound of the surprise of an item to an arbitrary user, given that P3 is true</a:t>
            </a:r>
          </a:p>
        </p:txBody>
      </p:sp>
      <p:sp>
        <p:nvSpPr>
          <p:cNvPr id="71" name="TextBox 70">
            <a:extLst>
              <a:ext uri="{FF2B5EF4-FFF2-40B4-BE49-F238E27FC236}">
                <a16:creationId xmlns:a16="http://schemas.microsoft.com/office/drawing/2014/main" id="{2D6503EC-0C3B-4D16-A826-9F33058F3906}"/>
              </a:ext>
            </a:extLst>
          </p:cNvPr>
          <p:cNvSpPr txBox="1"/>
          <p:nvPr/>
        </p:nvSpPr>
        <p:spPr>
          <a:xfrm>
            <a:off x="79164" y="3572703"/>
            <a:ext cx="4778593" cy="276999"/>
          </a:xfrm>
          <a:prstGeom prst="rect">
            <a:avLst/>
          </a:prstGeom>
          <a:noFill/>
        </p:spPr>
        <p:txBody>
          <a:bodyPr wrap="square" rtlCol="0">
            <a:spAutoFit/>
          </a:bodyPr>
          <a:lstStyle/>
          <a:p>
            <a:r>
              <a:rPr lang="en-US" sz="1200"/>
              <a:t>The expected surprise of an item to an arbitrary user is:</a:t>
            </a:r>
          </a:p>
        </p:txBody>
      </p:sp>
      <p:sp>
        <p:nvSpPr>
          <p:cNvPr id="52" name="Flowchart: Magnetic Disk 51">
            <a:extLst>
              <a:ext uri="{FF2B5EF4-FFF2-40B4-BE49-F238E27FC236}">
                <a16:creationId xmlns:a16="http://schemas.microsoft.com/office/drawing/2014/main" id="{C5F09110-65C3-4F7E-AFB9-206A7C6CFC0F}"/>
              </a:ext>
            </a:extLst>
          </p:cNvPr>
          <p:cNvSpPr/>
          <p:nvPr/>
        </p:nvSpPr>
        <p:spPr>
          <a:xfrm>
            <a:off x="9643366" y="2382429"/>
            <a:ext cx="671052" cy="435078"/>
          </a:xfrm>
          <a:prstGeom prst="flowChartMagneticDisk">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lumMod val="65000"/>
                    <a:lumOff val="35000"/>
                  </a:schemeClr>
                </a:solidFill>
              </a:rPr>
              <a:t>Spotify D1</a:t>
            </a:r>
          </a:p>
        </p:txBody>
      </p:sp>
      <p:sp>
        <p:nvSpPr>
          <p:cNvPr id="53" name="TextBox 52">
            <a:extLst>
              <a:ext uri="{FF2B5EF4-FFF2-40B4-BE49-F238E27FC236}">
                <a16:creationId xmlns:a16="http://schemas.microsoft.com/office/drawing/2014/main" id="{3BBF252F-2308-4330-A581-9B983724F7DE}"/>
              </a:ext>
            </a:extLst>
          </p:cNvPr>
          <p:cNvSpPr txBox="1"/>
          <p:nvPr/>
        </p:nvSpPr>
        <p:spPr>
          <a:xfrm>
            <a:off x="10023539" y="1949687"/>
            <a:ext cx="1172081" cy="430887"/>
          </a:xfrm>
          <a:prstGeom prst="rect">
            <a:avLst/>
          </a:prstGeom>
          <a:noFill/>
        </p:spPr>
        <p:txBody>
          <a:bodyPr wrap="square" rtlCol="0">
            <a:spAutoFit/>
          </a:bodyPr>
          <a:lstStyle/>
          <a:p>
            <a:pPr algn="ctr"/>
            <a:r>
              <a:rPr lang="en-US" sz="1050" dirty="0"/>
              <a:t>~587k tracks</a:t>
            </a:r>
          </a:p>
          <a:p>
            <a:pPr algn="ctr"/>
            <a:r>
              <a:rPr lang="en-US" sz="1050" dirty="0"/>
              <a:t>15 audio features</a:t>
            </a:r>
          </a:p>
        </p:txBody>
      </p:sp>
      <p:sp>
        <p:nvSpPr>
          <p:cNvPr id="55" name="Flowchart: Magnetic Disk 54">
            <a:extLst>
              <a:ext uri="{FF2B5EF4-FFF2-40B4-BE49-F238E27FC236}">
                <a16:creationId xmlns:a16="http://schemas.microsoft.com/office/drawing/2014/main" id="{14A59208-81D0-4751-BC7C-12B9270273C0}"/>
              </a:ext>
            </a:extLst>
          </p:cNvPr>
          <p:cNvSpPr/>
          <p:nvPr/>
        </p:nvSpPr>
        <p:spPr>
          <a:xfrm>
            <a:off x="7800233" y="2382429"/>
            <a:ext cx="671052" cy="435078"/>
          </a:xfrm>
          <a:prstGeom prst="flowChartMagneticDisk">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Spotify D2</a:t>
            </a:r>
          </a:p>
        </p:txBody>
      </p:sp>
      <p:sp>
        <p:nvSpPr>
          <p:cNvPr id="59" name="TextBox 58">
            <a:extLst>
              <a:ext uri="{FF2B5EF4-FFF2-40B4-BE49-F238E27FC236}">
                <a16:creationId xmlns:a16="http://schemas.microsoft.com/office/drawing/2014/main" id="{680177E7-87DF-4397-A12E-F7B2BF0204A1}"/>
              </a:ext>
            </a:extLst>
          </p:cNvPr>
          <p:cNvSpPr txBox="1"/>
          <p:nvPr/>
        </p:nvSpPr>
        <p:spPr>
          <a:xfrm>
            <a:off x="6241774" y="1810500"/>
            <a:ext cx="2042802" cy="577081"/>
          </a:xfrm>
          <a:prstGeom prst="rect">
            <a:avLst/>
          </a:prstGeom>
          <a:noFill/>
        </p:spPr>
        <p:txBody>
          <a:bodyPr wrap="square" rtlCol="0">
            <a:spAutoFit/>
          </a:bodyPr>
          <a:lstStyle/>
          <a:p>
            <a:pPr algn="ctr"/>
            <a:r>
              <a:rPr lang="en-US" sz="1050" dirty="0"/>
              <a:t>Top 200 tracks in Brazil, 2017-18</a:t>
            </a:r>
          </a:p>
          <a:p>
            <a:pPr algn="ctr"/>
            <a:r>
              <a:rPr lang="en-US" sz="1050" dirty="0"/>
              <a:t>(board position and #streams)</a:t>
            </a:r>
          </a:p>
          <a:p>
            <a:pPr algn="ctr"/>
            <a:r>
              <a:rPr lang="en-US" sz="1050" dirty="0"/>
              <a:t>1,106 distinct tracks</a:t>
            </a:r>
          </a:p>
        </p:txBody>
      </p:sp>
      <p:cxnSp>
        <p:nvCxnSpPr>
          <p:cNvPr id="61" name="Straight Connector 60">
            <a:extLst>
              <a:ext uri="{FF2B5EF4-FFF2-40B4-BE49-F238E27FC236}">
                <a16:creationId xmlns:a16="http://schemas.microsoft.com/office/drawing/2014/main" id="{A994AFFD-92B6-4CF3-AFDC-16CA584E9808}"/>
              </a:ext>
            </a:extLst>
          </p:cNvPr>
          <p:cNvCxnSpPr>
            <a:cxnSpLocks/>
            <a:stCxn id="55" idx="4"/>
            <a:endCxn id="52" idx="2"/>
          </p:cNvCxnSpPr>
          <p:nvPr/>
        </p:nvCxnSpPr>
        <p:spPr>
          <a:xfrm>
            <a:off x="8471285" y="2599968"/>
            <a:ext cx="1172081"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FC5609F-6A35-40B1-AE0B-A5B64D812BC7}"/>
              </a:ext>
            </a:extLst>
          </p:cNvPr>
          <p:cNvSpPr txBox="1"/>
          <p:nvPr/>
        </p:nvSpPr>
        <p:spPr>
          <a:xfrm>
            <a:off x="8352839" y="1998030"/>
            <a:ext cx="1408971" cy="415498"/>
          </a:xfrm>
          <a:prstGeom prst="rect">
            <a:avLst/>
          </a:prstGeom>
          <a:noFill/>
        </p:spPr>
        <p:txBody>
          <a:bodyPr wrap="square" rtlCol="0">
            <a:spAutoFit/>
          </a:bodyPr>
          <a:lstStyle/>
          <a:p>
            <a:pPr algn="ctr"/>
            <a:r>
              <a:rPr lang="en-US" sz="1050" dirty="0"/>
              <a:t>796 mappings</a:t>
            </a:r>
          </a:p>
          <a:p>
            <a:pPr algn="ctr"/>
            <a:r>
              <a:rPr lang="en-US" sz="1050"/>
              <a:t>(310 </a:t>
            </a:r>
            <a:r>
              <a:rPr lang="en-US" sz="1050" dirty="0"/>
              <a:t>unlinked tracks)</a:t>
            </a:r>
          </a:p>
        </p:txBody>
      </p:sp>
      <p:pic>
        <p:nvPicPr>
          <p:cNvPr id="67" name="Picture 66" descr="Chart&#10;&#10;Description automatically generated">
            <a:extLst>
              <a:ext uri="{FF2B5EF4-FFF2-40B4-BE49-F238E27FC236}">
                <a16:creationId xmlns:a16="http://schemas.microsoft.com/office/drawing/2014/main" id="{72CFA178-C05C-48D4-8A4B-D6EBDAD34A24}"/>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4484" r="51029" b="93196"/>
          <a:stretch/>
        </p:blipFill>
        <p:spPr>
          <a:xfrm>
            <a:off x="9310984" y="3094127"/>
            <a:ext cx="1224502" cy="151075"/>
          </a:xfrm>
          <a:prstGeom prst="rect">
            <a:avLst/>
          </a:prstGeom>
        </p:spPr>
      </p:pic>
      <p:pic>
        <p:nvPicPr>
          <p:cNvPr id="68" name="Picture 67" descr="Chart&#10;&#10;Description automatically generated">
            <a:extLst>
              <a:ext uri="{FF2B5EF4-FFF2-40B4-BE49-F238E27FC236}">
                <a16:creationId xmlns:a16="http://schemas.microsoft.com/office/drawing/2014/main" id="{1AE96B8B-F7C9-4C47-99C5-3B438219D54C}"/>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9246" r="51029" b="88434"/>
          <a:stretch/>
        </p:blipFill>
        <p:spPr>
          <a:xfrm>
            <a:off x="9310984" y="2870362"/>
            <a:ext cx="1224502" cy="151075"/>
          </a:xfrm>
          <a:prstGeom prst="rect">
            <a:avLst/>
          </a:prstGeom>
        </p:spPr>
      </p:pic>
      <p:pic>
        <p:nvPicPr>
          <p:cNvPr id="72" name="Picture 71" descr="Chart&#10;&#10;Description automatically generated">
            <a:extLst>
              <a:ext uri="{FF2B5EF4-FFF2-40B4-BE49-F238E27FC236}">
                <a16:creationId xmlns:a16="http://schemas.microsoft.com/office/drawing/2014/main" id="{69A85BF2-1FE2-4F84-8DA0-7EACAFCC8A49}"/>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6580" r="51029" b="90611"/>
          <a:stretch/>
        </p:blipFill>
        <p:spPr>
          <a:xfrm>
            <a:off x="7523508" y="2874180"/>
            <a:ext cx="1224502" cy="182880"/>
          </a:xfrm>
          <a:prstGeom prst="rect">
            <a:avLst/>
          </a:prstGeom>
        </p:spPr>
      </p:pic>
      <p:sp>
        <p:nvSpPr>
          <p:cNvPr id="11" name="Rectangle 10">
            <a:extLst>
              <a:ext uri="{FF2B5EF4-FFF2-40B4-BE49-F238E27FC236}">
                <a16:creationId xmlns:a16="http://schemas.microsoft.com/office/drawing/2014/main" id="{A0F2A0B1-AFF5-468C-B3C2-FCE92EEC4FB2}"/>
              </a:ext>
            </a:extLst>
          </p:cNvPr>
          <p:cNvSpPr/>
          <p:nvPr/>
        </p:nvSpPr>
        <p:spPr>
          <a:xfrm>
            <a:off x="157889" y="3162820"/>
            <a:ext cx="5549452" cy="35066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descr="A close up of a logo&#10;&#10;Description automatically generated">
            <a:extLst>
              <a:ext uri="{FF2B5EF4-FFF2-40B4-BE49-F238E27FC236}">
                <a16:creationId xmlns:a16="http://schemas.microsoft.com/office/drawing/2014/main" id="{0BA614CD-3A49-4395-A060-FF9301B1D6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8543720" y="1147207"/>
            <a:ext cx="587609" cy="563447"/>
          </a:xfrm>
          <a:prstGeom prst="rect">
            <a:avLst/>
          </a:prstGeom>
        </p:spPr>
      </p:pic>
      <p:sp>
        <p:nvSpPr>
          <p:cNvPr id="48" name="TextBox 47">
            <a:extLst>
              <a:ext uri="{FF2B5EF4-FFF2-40B4-BE49-F238E27FC236}">
                <a16:creationId xmlns:a16="http://schemas.microsoft.com/office/drawing/2014/main" id="{51411117-806A-4F53-8F72-573743EFB203}"/>
              </a:ext>
            </a:extLst>
          </p:cNvPr>
          <p:cNvSpPr txBox="1"/>
          <p:nvPr/>
        </p:nvSpPr>
        <p:spPr>
          <a:xfrm>
            <a:off x="6408751" y="877566"/>
            <a:ext cx="1727008" cy="600164"/>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pt-BR" sz="1100" dirty="0">
                <a:solidFill>
                  <a:schemeClr val="tx1">
                    <a:lumMod val="65000"/>
                    <a:lumOff val="35000"/>
                  </a:schemeClr>
                </a:solidFill>
              </a:rPr>
              <a:t>The dataset </a:t>
            </a:r>
            <a:r>
              <a:rPr lang="pt-BR" sz="1100" dirty="0" err="1">
                <a:solidFill>
                  <a:schemeClr val="tx1">
                    <a:lumMod val="65000"/>
                    <a:lumOff val="35000"/>
                  </a:schemeClr>
                </a:solidFill>
              </a:rPr>
              <a:t>has</a:t>
            </a:r>
            <a:r>
              <a:rPr lang="pt-BR" sz="1100" dirty="0">
                <a:solidFill>
                  <a:schemeClr val="tx1">
                    <a:lumMod val="65000"/>
                    <a:lumOff val="35000"/>
                  </a:schemeClr>
                </a:solidFill>
              </a:rPr>
              <a:t> </a:t>
            </a:r>
            <a:r>
              <a:rPr lang="pt-BR" sz="1100" dirty="0" err="1">
                <a:solidFill>
                  <a:schemeClr val="tx1">
                    <a:lumMod val="65000"/>
                    <a:lumOff val="35000"/>
                  </a:schemeClr>
                </a:solidFill>
              </a:rPr>
              <a:t>an</a:t>
            </a:r>
            <a:r>
              <a:rPr lang="pt-BR" sz="1100" dirty="0">
                <a:solidFill>
                  <a:schemeClr val="tx1">
                    <a:lumMod val="65000"/>
                    <a:lumOff val="35000"/>
                  </a:schemeClr>
                </a:solidFill>
              </a:rPr>
              <a:t> </a:t>
            </a:r>
            <a:r>
              <a:rPr lang="pt-BR" sz="1100" dirty="0" err="1">
                <a:solidFill>
                  <a:schemeClr val="tx1">
                    <a:lumMod val="65000"/>
                    <a:lumOff val="35000"/>
                  </a:schemeClr>
                </a:solidFill>
              </a:rPr>
              <a:t>estimate</a:t>
            </a:r>
            <a:r>
              <a:rPr lang="pt-BR" sz="1100" dirty="0">
                <a:solidFill>
                  <a:schemeClr val="tx1">
                    <a:lumMod val="65000"/>
                    <a:lumOff val="35000"/>
                  </a:schemeClr>
                </a:solidFill>
              </a:rPr>
              <a:t> </a:t>
            </a:r>
            <a:r>
              <a:rPr lang="pt-BR" sz="1100" dirty="0" err="1">
                <a:solidFill>
                  <a:schemeClr val="tx1">
                    <a:lumMod val="65000"/>
                    <a:lumOff val="35000"/>
                  </a:schemeClr>
                </a:solidFill>
              </a:rPr>
              <a:t>of</a:t>
            </a:r>
            <a:r>
              <a:rPr lang="pt-BR" sz="1100" dirty="0">
                <a:solidFill>
                  <a:schemeClr val="tx1">
                    <a:lumMod val="65000"/>
                    <a:lumOff val="35000"/>
                  </a:schemeClr>
                </a:solidFill>
              </a:rPr>
              <a:t> </a:t>
            </a:r>
            <a:r>
              <a:rPr lang="pt-BR" sz="1100" dirty="0" err="1">
                <a:solidFill>
                  <a:schemeClr val="tx1">
                    <a:lumMod val="65000"/>
                    <a:lumOff val="35000"/>
                  </a:schemeClr>
                </a:solidFill>
              </a:rPr>
              <a:t>the</a:t>
            </a:r>
            <a:r>
              <a:rPr lang="pt-BR" sz="1100" dirty="0">
                <a:solidFill>
                  <a:schemeClr val="tx1">
                    <a:lumMod val="65000"/>
                    <a:lumOff val="35000"/>
                  </a:schemeClr>
                </a:solidFill>
              </a:rPr>
              <a:t> </a:t>
            </a:r>
            <a:r>
              <a:rPr lang="pt-BR" sz="1100" dirty="0" err="1">
                <a:solidFill>
                  <a:schemeClr val="tx1">
                    <a:lumMod val="65000"/>
                    <a:lumOff val="35000"/>
                  </a:schemeClr>
                </a:solidFill>
              </a:rPr>
              <a:t>popularity</a:t>
            </a:r>
            <a:r>
              <a:rPr lang="pt-BR" sz="1100" dirty="0">
                <a:solidFill>
                  <a:schemeClr val="tx1">
                    <a:lumMod val="65000"/>
                    <a:lumOff val="35000"/>
                  </a:schemeClr>
                </a:solidFill>
              </a:rPr>
              <a:t> </a:t>
            </a:r>
            <a:r>
              <a:rPr lang="pt-BR" sz="1100" dirty="0" err="1">
                <a:solidFill>
                  <a:schemeClr val="tx1">
                    <a:lumMod val="65000"/>
                    <a:lumOff val="35000"/>
                  </a:schemeClr>
                </a:solidFill>
              </a:rPr>
              <a:t>of</a:t>
            </a:r>
            <a:r>
              <a:rPr lang="pt-BR" sz="1100" dirty="0">
                <a:solidFill>
                  <a:schemeClr val="tx1">
                    <a:lumMod val="65000"/>
                    <a:lumOff val="35000"/>
                  </a:schemeClr>
                </a:solidFill>
              </a:rPr>
              <a:t> </a:t>
            </a:r>
            <a:r>
              <a:rPr lang="pt-BR" sz="1100" dirty="0" err="1">
                <a:solidFill>
                  <a:schemeClr val="tx1">
                    <a:lumMod val="65000"/>
                    <a:lumOff val="35000"/>
                  </a:schemeClr>
                </a:solidFill>
              </a:rPr>
              <a:t>every</a:t>
            </a:r>
            <a:r>
              <a:rPr lang="pt-BR" sz="1100" dirty="0">
                <a:solidFill>
                  <a:schemeClr val="tx1">
                    <a:lumMod val="65000"/>
                    <a:lumOff val="35000"/>
                  </a:schemeClr>
                </a:solidFill>
              </a:rPr>
              <a:t> item</a:t>
            </a:r>
            <a:endParaRPr lang="en-US" sz="1100" dirty="0">
              <a:solidFill>
                <a:schemeClr val="tx1">
                  <a:lumMod val="65000"/>
                  <a:lumOff val="35000"/>
                </a:schemeClr>
              </a:solidFill>
            </a:endParaRPr>
          </a:p>
        </p:txBody>
      </p:sp>
      <p:pic>
        <p:nvPicPr>
          <p:cNvPr id="51" name="Picture 50" descr="A close up of a logo&#10;&#10;Description automatically generated">
            <a:extLst>
              <a:ext uri="{FF2B5EF4-FFF2-40B4-BE49-F238E27FC236}">
                <a16:creationId xmlns:a16="http://schemas.microsoft.com/office/drawing/2014/main" id="{B6BCE0AC-42C9-43FC-8041-625F3546D7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5019606" flipH="1" flipV="1">
            <a:off x="7420959" y="4847300"/>
            <a:ext cx="587609" cy="506819"/>
          </a:xfrm>
          <a:prstGeom prst="rect">
            <a:avLst/>
          </a:prstGeom>
        </p:spPr>
      </p:pic>
      <p:sp>
        <p:nvSpPr>
          <p:cNvPr id="64" name="TextBox 63">
            <a:extLst>
              <a:ext uri="{FF2B5EF4-FFF2-40B4-BE49-F238E27FC236}">
                <a16:creationId xmlns:a16="http://schemas.microsoft.com/office/drawing/2014/main" id="{18389E3E-BE91-4E09-807A-EF180966D17C}"/>
              </a:ext>
            </a:extLst>
          </p:cNvPr>
          <p:cNvSpPr txBox="1"/>
          <p:nvPr/>
        </p:nvSpPr>
        <p:spPr>
          <a:xfrm>
            <a:off x="6241774" y="4571124"/>
            <a:ext cx="1359673" cy="769441"/>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dirty="0">
                <a:solidFill>
                  <a:schemeClr val="tx1">
                    <a:lumMod val="65000"/>
                    <a:lumOff val="35000"/>
                  </a:schemeClr>
                </a:solidFill>
              </a:rPr>
              <a:t>Convex hull enveloping all highly popular items</a:t>
            </a:r>
          </a:p>
        </p:txBody>
      </p:sp>
      <p:cxnSp>
        <p:nvCxnSpPr>
          <p:cNvPr id="49" name="Straight Connector 48">
            <a:extLst>
              <a:ext uri="{FF2B5EF4-FFF2-40B4-BE49-F238E27FC236}">
                <a16:creationId xmlns:a16="http://schemas.microsoft.com/office/drawing/2014/main" id="{E2E0A9E0-8F9D-4892-B84F-3ABABAE7D7E8}"/>
              </a:ext>
            </a:extLst>
          </p:cNvPr>
          <p:cNvCxnSpPr>
            <a:cxnSpLocks/>
            <a:stCxn id="35" idx="3"/>
            <a:endCxn id="48" idx="1"/>
          </p:cNvCxnSpPr>
          <p:nvPr/>
        </p:nvCxnSpPr>
        <p:spPr>
          <a:xfrm>
            <a:off x="2828895" y="1177648"/>
            <a:ext cx="3579856"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4305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Chart&#10;&#10;Description automatically generated">
            <a:extLst>
              <a:ext uri="{FF2B5EF4-FFF2-40B4-BE49-F238E27FC236}">
                <a16:creationId xmlns:a16="http://schemas.microsoft.com/office/drawing/2014/main" id="{F8B2807D-59BD-4EEC-BA2B-E65DCF1DED4B}"/>
              </a:ext>
            </a:extLst>
          </p:cNvPr>
          <p:cNvPicPr>
            <a:picLocks noChangeAspect="1"/>
          </p:cNvPicPr>
          <p:nvPr/>
        </p:nvPicPr>
        <p:blipFill rotWithShape="1">
          <a:blip r:embed="rId2">
            <a:extLst>
              <a:ext uri="{28A0092B-C50C-407E-A947-70E740481C1C}">
                <a14:useLocalDpi xmlns:a14="http://schemas.microsoft.com/office/drawing/2010/main" val="0"/>
              </a:ext>
            </a:extLst>
          </a:blip>
          <a:srcRect r="50000" b="50000"/>
          <a:stretch/>
        </p:blipFill>
        <p:spPr>
          <a:xfrm>
            <a:off x="5789525" y="3596189"/>
            <a:ext cx="6096000" cy="3256142"/>
          </a:xfrm>
          <a:prstGeom prst="rect">
            <a:avLst/>
          </a:prstGeom>
        </p:spPr>
      </p:pic>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A736BE67-66D0-4E5A-932C-92245DFB2BF6}"/>
                  </a:ext>
                </a:extLst>
              </p:cNvPr>
              <p:cNvSpPr txBox="1"/>
              <p:nvPr/>
            </p:nvSpPr>
            <p:spPr>
              <a:xfrm>
                <a:off x="3835232" y="1541495"/>
                <a:ext cx="100508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 </m:t>
                          </m:r>
                          <m:r>
                            <a:rPr lang="en-US" sz="1400" b="0" i="1" smtClean="0">
                              <a:latin typeface="Cambria Math" panose="02040503050406030204" pitchFamily="18" charset="0"/>
                            </a:rPr>
                            <m:t>𝑢</m:t>
                          </m:r>
                        </m:e>
                      </m:d>
                    </m:oMath>
                  </m:oMathPara>
                </a14:m>
                <a:endParaRPr lang="en-US" sz="1400"/>
              </a:p>
            </p:txBody>
          </p:sp>
        </mc:Choice>
        <mc:Fallback>
          <p:sp>
            <p:nvSpPr>
              <p:cNvPr id="33" name="TextBox 32">
                <a:extLst>
                  <a:ext uri="{FF2B5EF4-FFF2-40B4-BE49-F238E27FC236}">
                    <a16:creationId xmlns:a16="http://schemas.microsoft.com/office/drawing/2014/main" id="{A736BE67-66D0-4E5A-932C-92245DFB2BF6}"/>
                  </a:ext>
                </a:extLst>
              </p:cNvPr>
              <p:cNvSpPr txBox="1">
                <a:spLocks noRot="1" noChangeAspect="1" noMove="1" noResize="1" noEditPoints="1" noAdjustHandles="1" noChangeArrowheads="1" noChangeShapeType="1" noTextEdit="1"/>
              </p:cNvSpPr>
              <p:nvPr/>
            </p:nvSpPr>
            <p:spPr>
              <a:xfrm>
                <a:off x="3835232" y="1541495"/>
                <a:ext cx="1005082" cy="215444"/>
              </a:xfrm>
              <a:prstGeom prst="rect">
                <a:avLst/>
              </a:prstGeom>
              <a:blipFill>
                <a:blip r:embed="rId3"/>
                <a:stretch>
                  <a:fillRect l="-3636" b="-31429"/>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37F6A708-92C5-4D38-9944-6C21EFA6CA7E}"/>
              </a:ext>
            </a:extLst>
          </p:cNvPr>
          <p:cNvSpPr txBox="1"/>
          <p:nvPr/>
        </p:nvSpPr>
        <p:spPr>
          <a:xfrm>
            <a:off x="158677" y="2827426"/>
            <a:ext cx="5381075" cy="276999"/>
          </a:xfrm>
          <a:prstGeom prst="rect">
            <a:avLst/>
          </a:prstGeom>
          <a:solidFill>
            <a:schemeClr val="accent2">
              <a:lumMod val="40000"/>
              <a:lumOff val="60000"/>
            </a:schemeClr>
          </a:solidFill>
        </p:spPr>
        <p:txBody>
          <a:bodyPr wrap="square" rtlCol="0">
            <a:spAutoFit/>
          </a:bodyPr>
          <a:lstStyle/>
          <a:p>
            <a:pPr algn="ctr"/>
            <a:r>
              <a:rPr lang="en-US" sz="1200"/>
              <a:t>A theoretical link between popularity and surprise</a:t>
            </a:r>
          </a:p>
        </p:txBody>
      </p:sp>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A5A684D9-C747-4840-AC96-BC54AC77CD43}"/>
                  </a:ext>
                </a:extLst>
              </p:cNvPr>
              <p:cNvSpPr txBox="1"/>
              <p:nvPr/>
            </p:nvSpPr>
            <p:spPr>
              <a:xfrm>
                <a:off x="158677" y="968360"/>
                <a:ext cx="2670218" cy="418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𝑝𝑜𝑝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r>
                            <a:rPr lang="en-US" sz="1400" b="0" i="1" smtClean="0">
                              <a:latin typeface="Cambria Math" panose="02040503050406030204" pitchFamily="18" charset="0"/>
                            </a:rPr>
                            <m:t>𝑅</m:t>
                          </m:r>
                          <m:r>
                            <a:rPr lang="en-US" sz="1400" b="0" i="1" smtClean="0">
                              <a:latin typeface="Cambria Math" panose="02040503050406030204" pitchFamily="18" charset="0"/>
                            </a:rPr>
                            <m:t>, </m:t>
                          </m:r>
                          <m:r>
                            <a:rPr lang="en-US" sz="1400" b="0" i="1" smtClean="0">
                              <a:latin typeface="Cambria Math" panose="02040503050406030204" pitchFamily="18" charset="0"/>
                            </a:rPr>
                            <m:t>𝑈</m:t>
                          </m:r>
                        </m:e>
                      </m:d>
                      <m:r>
                        <a:rPr lang="en-US" sz="1400" b="0" i="1" smtClean="0">
                          <a:latin typeface="Cambria Math" panose="02040503050406030204" pitchFamily="18" charset="0"/>
                        </a:rPr>
                        <m:t>= </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𝑢𝑖</m:t>
                                  </m:r>
                                </m:sub>
                              </m:sSub>
                              <m:r>
                                <a:rPr lang="en-US" sz="1400" b="0" i="1" smtClean="0">
                                  <a:latin typeface="Cambria Math" panose="02040503050406030204" pitchFamily="18" charset="0"/>
                                </a:rPr>
                                <m:t>∈</m:t>
                              </m:r>
                              <m:r>
                                <a:rPr lang="en-US" sz="1400" b="0" i="1" smtClean="0">
                                  <a:latin typeface="Cambria Math" panose="02040503050406030204" pitchFamily="18" charset="0"/>
                                </a:rPr>
                                <m:t>𝑅</m:t>
                              </m:r>
                              <m:r>
                                <a:rPr lang="en-US" sz="1400" b="0" i="1" smtClean="0">
                                  <a:latin typeface="Cambria Math" panose="02040503050406030204" pitchFamily="18" charset="0"/>
                                </a:rPr>
                                <m:t> </m:t>
                              </m:r>
                            </m:e>
                          </m:d>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𝑢𝑖</m:t>
                              </m:r>
                            </m:sub>
                          </m:sSub>
                          <m:r>
                            <a:rPr lang="en-US" sz="1400" b="0" i="1" smtClean="0">
                              <a:latin typeface="Cambria Math" panose="02040503050406030204" pitchFamily="18" charset="0"/>
                            </a:rPr>
                            <m:t>≠0}</m:t>
                          </m:r>
                        </m:num>
                        <m:den>
                          <m:r>
                            <a:rPr lang="en-US" sz="1400" b="0" i="1" smtClean="0">
                              <a:latin typeface="Cambria Math" panose="02040503050406030204" pitchFamily="18" charset="0"/>
                            </a:rPr>
                            <m:t>#</m:t>
                          </m:r>
                          <m:r>
                            <a:rPr lang="en-US" sz="1400" b="0" i="1" smtClean="0">
                              <a:latin typeface="Cambria Math" panose="02040503050406030204" pitchFamily="18" charset="0"/>
                            </a:rPr>
                            <m:t>𝑈</m:t>
                          </m:r>
                        </m:den>
                      </m:f>
                    </m:oMath>
                  </m:oMathPara>
                </a14:m>
                <a:endParaRPr lang="en-US" sz="1400" dirty="0"/>
              </a:p>
            </p:txBody>
          </p:sp>
        </mc:Choice>
        <mc:Fallback>
          <p:sp>
            <p:nvSpPr>
              <p:cNvPr id="35" name="TextBox 34">
                <a:extLst>
                  <a:ext uri="{FF2B5EF4-FFF2-40B4-BE49-F238E27FC236}">
                    <a16:creationId xmlns:a16="http://schemas.microsoft.com/office/drawing/2014/main" id="{A5A684D9-C747-4840-AC96-BC54AC77CD43}"/>
                  </a:ext>
                </a:extLst>
              </p:cNvPr>
              <p:cNvSpPr txBox="1">
                <a:spLocks noRot="1" noChangeAspect="1" noMove="1" noResize="1" noEditPoints="1" noAdjustHandles="1" noChangeArrowheads="1" noChangeShapeType="1" noTextEdit="1"/>
              </p:cNvSpPr>
              <p:nvPr/>
            </p:nvSpPr>
            <p:spPr>
              <a:xfrm>
                <a:off x="158677" y="968360"/>
                <a:ext cx="2670218" cy="418576"/>
              </a:xfrm>
              <a:prstGeom prst="rect">
                <a:avLst/>
              </a:prstGeom>
              <a:blipFill>
                <a:blip r:embed="rId4"/>
                <a:stretch>
                  <a:fillRect l="-1142" t="-2899" r="-1826" b="-11594"/>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5D258C4A-8310-40FA-8A9C-4E9D447F1C07}"/>
              </a:ext>
            </a:extLst>
          </p:cNvPr>
          <p:cNvSpPr txBox="1"/>
          <p:nvPr/>
        </p:nvSpPr>
        <p:spPr>
          <a:xfrm>
            <a:off x="3519823" y="792928"/>
            <a:ext cx="1635900" cy="769441"/>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dirty="0">
                <a:solidFill>
                  <a:schemeClr val="tx1">
                    <a:lumMod val="65000"/>
                    <a:lumOff val="35000"/>
                  </a:schemeClr>
                </a:solidFill>
              </a:rPr>
              <a:t>This is an estimator of the probability of an item being known to an arbitrary user, namely</a:t>
            </a:r>
          </a:p>
        </p:txBody>
      </p:sp>
      <p:pic>
        <p:nvPicPr>
          <p:cNvPr id="37" name="Picture 36" descr="A close up of a logo&#10;&#10;Description automatically generated">
            <a:extLst>
              <a:ext uri="{FF2B5EF4-FFF2-40B4-BE49-F238E27FC236}">
                <a16:creationId xmlns:a16="http://schemas.microsoft.com/office/drawing/2014/main" id="{E1FAE060-62C0-4AC2-9C3B-7057FE69CF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3476665" flipH="1" flipV="1">
            <a:off x="3035219" y="1260849"/>
            <a:ext cx="587609" cy="506819"/>
          </a:xfrm>
          <a:prstGeom prst="rect">
            <a:avLst/>
          </a:prstGeom>
        </p:spPr>
      </p:pic>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9D8064BB-3B09-45E6-BF5B-F7F2C152E3DF}"/>
                  </a:ext>
                </a:extLst>
              </p:cNvPr>
              <p:cNvSpPr txBox="1"/>
              <p:nvPr/>
            </p:nvSpPr>
            <p:spPr>
              <a:xfrm>
                <a:off x="252817" y="2270448"/>
                <a:ext cx="2655535" cy="247247"/>
              </a:xfrm>
              <a:prstGeom prst="rect">
                <a:avLst/>
              </a:prstGeom>
              <a:noFill/>
            </p:spPr>
            <p:txBody>
              <a:bodyPr wrap="none" lIns="0" tIns="0" rIns="0" bIns="0" rtlCol="0">
                <a:spAutoFit/>
              </a:bodyPr>
              <a:lstStyle/>
              <a:p>
                <a14:m>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𝑚𝑖𝑛</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 </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𝑗</m:t>
                    </m:r>
                    <m:r>
                      <a:rPr lang="en-US" sz="1400" b="0" i="1" smtClean="0">
                        <a:latin typeface="Cambria Math" panose="02040503050406030204" pitchFamily="18" charset="0"/>
                      </a:rPr>
                      <m:t>))</m:t>
                    </m:r>
                  </m:oMath>
                </a14:m>
                <a:r>
                  <a:rPr lang="en-US" sz="1400"/>
                  <a:t> </a:t>
                </a:r>
              </a:p>
            </p:txBody>
          </p:sp>
        </mc:Choice>
        <mc:Fallback>
          <p:sp>
            <p:nvSpPr>
              <p:cNvPr id="38" name="TextBox 37">
                <a:extLst>
                  <a:ext uri="{FF2B5EF4-FFF2-40B4-BE49-F238E27FC236}">
                    <a16:creationId xmlns:a16="http://schemas.microsoft.com/office/drawing/2014/main" id="{9D8064BB-3B09-45E6-BF5B-F7F2C152E3DF}"/>
                  </a:ext>
                </a:extLst>
              </p:cNvPr>
              <p:cNvSpPr txBox="1">
                <a:spLocks noRot="1" noChangeAspect="1" noMove="1" noResize="1" noEditPoints="1" noAdjustHandles="1" noChangeArrowheads="1" noChangeShapeType="1" noTextEdit="1"/>
              </p:cNvSpPr>
              <p:nvPr/>
            </p:nvSpPr>
            <p:spPr>
              <a:xfrm>
                <a:off x="252817" y="2270448"/>
                <a:ext cx="2655535" cy="247247"/>
              </a:xfrm>
              <a:prstGeom prst="rect">
                <a:avLst/>
              </a:prstGeom>
              <a:blipFill>
                <a:blip r:embed="rId6"/>
                <a:stretch>
                  <a:fillRect l="-2294" t="-9756" r="-688" b="-21951"/>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F9423F1C-DD5C-479D-AA7A-248C98C29D7D}"/>
              </a:ext>
            </a:extLst>
          </p:cNvPr>
          <p:cNvSpPr txBox="1"/>
          <p:nvPr/>
        </p:nvSpPr>
        <p:spPr>
          <a:xfrm>
            <a:off x="79164" y="3252574"/>
            <a:ext cx="5366448" cy="276999"/>
          </a:xfrm>
          <a:prstGeom prst="rect">
            <a:avLst/>
          </a:prstGeom>
          <a:noFill/>
        </p:spPr>
        <p:txBody>
          <a:bodyPr wrap="square" rtlCol="0">
            <a:spAutoFit/>
          </a:bodyPr>
          <a:lstStyle/>
          <a:p>
            <a:r>
              <a:rPr lang="en-US" sz="1200"/>
              <a:t>Assume </a:t>
            </a:r>
            <a:r>
              <a:rPr lang="en-US" sz="1200" b="1"/>
              <a:t>P3: Every user has at least one highly popular item in their profile.</a:t>
            </a:r>
          </a:p>
        </p:txBody>
      </p:sp>
      <p:sp>
        <p:nvSpPr>
          <p:cNvPr id="41" name="TextBox 40">
            <a:extLst>
              <a:ext uri="{FF2B5EF4-FFF2-40B4-BE49-F238E27FC236}">
                <a16:creationId xmlns:a16="http://schemas.microsoft.com/office/drawing/2014/main" id="{D46C34EB-4F5D-4562-AF75-8D8538A8CDBE}"/>
              </a:ext>
            </a:extLst>
          </p:cNvPr>
          <p:cNvSpPr txBox="1"/>
          <p:nvPr/>
        </p:nvSpPr>
        <p:spPr>
          <a:xfrm>
            <a:off x="165840" y="272639"/>
            <a:ext cx="5373912" cy="276999"/>
          </a:xfrm>
          <a:prstGeom prst="rect">
            <a:avLst/>
          </a:prstGeom>
          <a:solidFill>
            <a:schemeClr val="accent2">
              <a:lumMod val="40000"/>
              <a:lumOff val="60000"/>
            </a:schemeClr>
          </a:solidFill>
        </p:spPr>
        <p:txBody>
          <a:bodyPr wrap="square" rtlCol="0">
            <a:spAutoFit/>
          </a:bodyPr>
          <a:lstStyle/>
          <a:p>
            <a:pPr algn="ctr"/>
            <a:r>
              <a:rPr lang="en-US" sz="1200"/>
              <a:t>Conventions</a:t>
            </a:r>
          </a:p>
        </p:txBody>
      </p:sp>
      <p:sp>
        <p:nvSpPr>
          <p:cNvPr id="43" name="TextBox 42">
            <a:extLst>
              <a:ext uri="{FF2B5EF4-FFF2-40B4-BE49-F238E27FC236}">
                <a16:creationId xmlns:a16="http://schemas.microsoft.com/office/drawing/2014/main" id="{78878FAE-8DED-4632-A7D2-55C66E53C3A5}"/>
              </a:ext>
            </a:extLst>
          </p:cNvPr>
          <p:cNvSpPr txBox="1"/>
          <p:nvPr/>
        </p:nvSpPr>
        <p:spPr>
          <a:xfrm>
            <a:off x="165840" y="552668"/>
            <a:ext cx="4785755" cy="276999"/>
          </a:xfrm>
          <a:prstGeom prst="rect">
            <a:avLst/>
          </a:prstGeom>
          <a:noFill/>
        </p:spPr>
        <p:txBody>
          <a:bodyPr wrap="square" rtlCol="0">
            <a:spAutoFit/>
          </a:bodyPr>
          <a:lstStyle/>
          <a:p>
            <a:r>
              <a:rPr lang="en-US" sz="1200" b="1" i="1"/>
              <a:t>What is popularity?</a:t>
            </a:r>
            <a:r>
              <a:rPr lang="en-US" sz="1200" i="1"/>
              <a:t> Vargas and Castells, 2011:</a:t>
            </a:r>
          </a:p>
        </p:txBody>
      </p:sp>
      <p:sp>
        <p:nvSpPr>
          <p:cNvPr id="45" name="TextBox 44">
            <a:extLst>
              <a:ext uri="{FF2B5EF4-FFF2-40B4-BE49-F238E27FC236}">
                <a16:creationId xmlns:a16="http://schemas.microsoft.com/office/drawing/2014/main" id="{B2995175-EDBB-4B4B-B5EA-53DD6FF9B24F}"/>
              </a:ext>
            </a:extLst>
          </p:cNvPr>
          <p:cNvSpPr txBox="1"/>
          <p:nvPr/>
        </p:nvSpPr>
        <p:spPr>
          <a:xfrm>
            <a:off x="165840" y="1897763"/>
            <a:ext cx="4785755" cy="276999"/>
          </a:xfrm>
          <a:prstGeom prst="rect">
            <a:avLst/>
          </a:prstGeom>
          <a:noFill/>
        </p:spPr>
        <p:txBody>
          <a:bodyPr wrap="square" rtlCol="0">
            <a:spAutoFit/>
          </a:bodyPr>
          <a:lstStyle/>
          <a:p>
            <a:r>
              <a:rPr lang="en-US" sz="1200" b="1" i="1"/>
              <a:t>What is surprise?</a:t>
            </a:r>
            <a:r>
              <a:rPr lang="en-US" sz="1200" i="1"/>
              <a:t> Kaminskas and Bridge, 2014:</a:t>
            </a:r>
          </a:p>
        </p:txBody>
      </p:sp>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65359BDC-4E6C-4EF0-895A-4EF33D39052B}"/>
                  </a:ext>
                </a:extLst>
              </p:cNvPr>
              <p:cNvSpPr txBox="1"/>
              <p:nvPr/>
            </p:nvSpPr>
            <p:spPr>
              <a:xfrm>
                <a:off x="128587" y="3933012"/>
                <a:ext cx="5618076"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𝐸</m:t>
                      </m:r>
                      <m:d>
                        <m:dPr>
                          <m:begChr m:val="["/>
                          <m:endChr m:val="]"/>
                          <m:ctrlPr>
                            <a:rPr lang="en-US" sz="1400" b="0" i="1" smtClean="0">
                              <a:latin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e>
                      </m:d>
                      <m:r>
                        <a:rPr lang="en-US" sz="1400" i="1" smtClean="0">
                          <a:latin typeface="Cambria Math" panose="02040503050406030204" pitchFamily="18" charset="0"/>
                        </a:rPr>
                        <m:t>=</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oMath>
                  </m:oMathPara>
                </a14:m>
                <a:endParaRPr lang="en-US" sz="1400" b="0"/>
              </a:p>
            </p:txBody>
          </p:sp>
        </mc:Choice>
        <mc:Fallback>
          <p:sp>
            <p:nvSpPr>
              <p:cNvPr id="46" name="TextBox 45">
                <a:extLst>
                  <a:ext uri="{FF2B5EF4-FFF2-40B4-BE49-F238E27FC236}">
                    <a16:creationId xmlns:a16="http://schemas.microsoft.com/office/drawing/2014/main" id="{65359BDC-4E6C-4EF0-895A-4EF33D39052B}"/>
                  </a:ext>
                </a:extLst>
              </p:cNvPr>
              <p:cNvSpPr txBox="1">
                <a:spLocks noRot="1" noChangeAspect="1" noMove="1" noResize="1" noEditPoints="1" noAdjustHandles="1" noChangeArrowheads="1" noChangeShapeType="1" noTextEdit="1"/>
              </p:cNvSpPr>
              <p:nvPr/>
            </p:nvSpPr>
            <p:spPr>
              <a:xfrm>
                <a:off x="128587" y="3933012"/>
                <a:ext cx="5618076" cy="243143"/>
              </a:xfrm>
              <a:prstGeom prst="rect">
                <a:avLst/>
              </a:prstGeom>
              <a:blipFill>
                <a:blip r:embed="rId7"/>
                <a:stretch>
                  <a:fillRect l="-217" t="-10000" r="-651" b="-25000"/>
                </a:stretch>
              </a:blipFill>
            </p:spPr>
            <p:txBody>
              <a:bodyPr/>
              <a:lstStyle/>
              <a:p>
                <a:r>
                  <a:rPr lang="en-US">
                    <a:noFill/>
                  </a:rPr>
                  <a:t> </a:t>
                </a:r>
              </a:p>
            </p:txBody>
          </p:sp>
        </mc:Fallback>
      </mc:AlternateContent>
      <p:sp>
        <p:nvSpPr>
          <p:cNvPr id="47" name="TextBox 46">
            <a:extLst>
              <a:ext uri="{FF2B5EF4-FFF2-40B4-BE49-F238E27FC236}">
                <a16:creationId xmlns:a16="http://schemas.microsoft.com/office/drawing/2014/main" id="{E16172BE-0A21-4156-95E5-723B3E2AB4B7}"/>
              </a:ext>
            </a:extLst>
          </p:cNvPr>
          <p:cNvSpPr txBox="1"/>
          <p:nvPr/>
        </p:nvSpPr>
        <p:spPr>
          <a:xfrm>
            <a:off x="93489" y="5778000"/>
            <a:ext cx="4778593" cy="276999"/>
          </a:xfrm>
          <a:prstGeom prst="rect">
            <a:avLst/>
          </a:prstGeom>
          <a:noFill/>
        </p:spPr>
        <p:txBody>
          <a:bodyPr wrap="square" rtlCol="0">
            <a:spAutoFit/>
          </a:bodyPr>
          <a:lstStyle/>
          <a:p>
            <a:r>
              <a:rPr lang="en-US" sz="1200"/>
              <a:t>Thus, the expected surprise of an item is also bounded:</a:t>
            </a:r>
          </a:p>
        </p:txBody>
      </p:sp>
      <p:cxnSp>
        <p:nvCxnSpPr>
          <p:cNvPr id="50" name="Straight Connector 49">
            <a:extLst>
              <a:ext uri="{FF2B5EF4-FFF2-40B4-BE49-F238E27FC236}">
                <a16:creationId xmlns:a16="http://schemas.microsoft.com/office/drawing/2014/main" id="{D3B89B83-CAA5-49BD-BF68-2C01FB04B089}"/>
              </a:ext>
            </a:extLst>
          </p:cNvPr>
          <p:cNvCxnSpPr>
            <a:cxnSpLocks/>
          </p:cNvCxnSpPr>
          <p:nvPr/>
        </p:nvCxnSpPr>
        <p:spPr>
          <a:xfrm flipV="1">
            <a:off x="2313830" y="3988676"/>
            <a:ext cx="958132" cy="16648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4" name="TextBox 53">
                <a:extLst>
                  <a:ext uri="{FF2B5EF4-FFF2-40B4-BE49-F238E27FC236}">
                    <a16:creationId xmlns:a16="http://schemas.microsoft.com/office/drawing/2014/main" id="{1EA4DDB6-B2D5-47B2-A370-4669AD7F9C3E}"/>
                  </a:ext>
                </a:extLst>
              </p:cNvPr>
              <p:cNvSpPr txBox="1"/>
              <p:nvPr/>
            </p:nvSpPr>
            <p:spPr>
              <a:xfrm>
                <a:off x="1009778" y="4232373"/>
                <a:ext cx="2854308"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oMath>
                  </m:oMathPara>
                </a14:m>
                <a:endParaRPr lang="en-US" sz="1400" b="0"/>
              </a:p>
            </p:txBody>
          </p:sp>
        </mc:Choice>
        <mc:Fallback>
          <p:sp>
            <p:nvSpPr>
              <p:cNvPr id="54" name="TextBox 53">
                <a:extLst>
                  <a:ext uri="{FF2B5EF4-FFF2-40B4-BE49-F238E27FC236}">
                    <a16:creationId xmlns:a16="http://schemas.microsoft.com/office/drawing/2014/main" id="{1EA4DDB6-B2D5-47B2-A370-4669AD7F9C3E}"/>
                  </a:ext>
                </a:extLst>
              </p:cNvPr>
              <p:cNvSpPr txBox="1">
                <a:spLocks noRot="1" noChangeAspect="1" noMove="1" noResize="1" noEditPoints="1" noAdjustHandles="1" noChangeArrowheads="1" noChangeShapeType="1" noTextEdit="1"/>
              </p:cNvSpPr>
              <p:nvPr/>
            </p:nvSpPr>
            <p:spPr>
              <a:xfrm>
                <a:off x="1009778" y="4232373"/>
                <a:ext cx="2854308" cy="243143"/>
              </a:xfrm>
              <a:prstGeom prst="rect">
                <a:avLst/>
              </a:prstGeom>
              <a:blipFill>
                <a:blip r:embed="rId8"/>
                <a:stretch>
                  <a:fillRect l="-427" t="-10000" r="-1709" b="-25000"/>
                </a:stretch>
              </a:blipFill>
            </p:spPr>
            <p:txBody>
              <a:bodyPr/>
              <a:lstStyle/>
              <a:p>
                <a:r>
                  <a:rPr lang="en-US">
                    <a:noFill/>
                  </a:rPr>
                  <a:t> </a:t>
                </a:r>
              </a:p>
            </p:txBody>
          </p:sp>
        </mc:Fallback>
      </mc:AlternateContent>
      <p:sp>
        <p:nvSpPr>
          <p:cNvPr id="56" name="TextBox 55">
            <a:extLst>
              <a:ext uri="{FF2B5EF4-FFF2-40B4-BE49-F238E27FC236}">
                <a16:creationId xmlns:a16="http://schemas.microsoft.com/office/drawing/2014/main" id="{5B2B5AFF-D0DA-42F0-B478-C5F22A43A021}"/>
              </a:ext>
            </a:extLst>
          </p:cNvPr>
          <p:cNvSpPr txBox="1"/>
          <p:nvPr/>
        </p:nvSpPr>
        <p:spPr>
          <a:xfrm>
            <a:off x="93489" y="4594207"/>
            <a:ext cx="5366750" cy="646331"/>
          </a:xfrm>
          <a:prstGeom prst="rect">
            <a:avLst/>
          </a:prstGeom>
          <a:noFill/>
        </p:spPr>
        <p:txBody>
          <a:bodyPr wrap="square" rtlCol="0">
            <a:spAutoFit/>
          </a:bodyPr>
          <a:lstStyle/>
          <a:p>
            <a:r>
              <a:rPr lang="en-US" sz="1200" dirty="0"/>
              <a:t>Let P be the set of vertices of the convex hull that envelops all highly popular items.</a:t>
            </a:r>
          </a:p>
          <a:p>
            <a:r>
              <a:rPr lang="en-US" sz="1200" dirty="0"/>
              <a:t>Then, given an arbitrary item, it must be the case that (1) it is interior or (2) exterior to the hull. In both cases, the surprise of the item has an upper bound given by:</a:t>
            </a:r>
          </a:p>
        </p:txBody>
      </p:sp>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EBA9F3F5-6DC9-4ADA-87B9-04C263064A8A}"/>
                  </a:ext>
                </a:extLst>
              </p:cNvPr>
              <p:cNvSpPr txBox="1"/>
              <p:nvPr/>
            </p:nvSpPr>
            <p:spPr>
              <a:xfrm>
                <a:off x="158677" y="5350871"/>
                <a:ext cx="2801600" cy="2481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𝑚𝑎𝑥</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r>
                            <a:rPr lang="en-US" sz="1400" b="0" i="1" smtClean="0">
                              <a:latin typeface="Cambria Math" panose="02040503050406030204" pitchFamily="18" charset="0"/>
                            </a:rPr>
                            <m:t>𝑃</m:t>
                          </m:r>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e>
                          </m:d>
                          <m:r>
                            <a:rPr lang="en-US" sz="1400" b="0" i="1" smtClean="0">
                              <a:latin typeface="Cambria Math" panose="02040503050406030204" pitchFamily="18" charset="0"/>
                            </a:rPr>
                            <m:t>, </m:t>
                          </m:r>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𝑗</m:t>
                              </m:r>
                            </m:e>
                          </m:d>
                        </m:e>
                      </m:d>
                    </m:oMath>
                  </m:oMathPara>
                </a14:m>
                <a:endParaRPr lang="en-US" sz="1400" b="0"/>
              </a:p>
            </p:txBody>
          </p:sp>
        </mc:Choice>
        <mc:Fallback>
          <p:sp>
            <p:nvSpPr>
              <p:cNvPr id="57" name="TextBox 56">
                <a:extLst>
                  <a:ext uri="{FF2B5EF4-FFF2-40B4-BE49-F238E27FC236}">
                    <a16:creationId xmlns:a16="http://schemas.microsoft.com/office/drawing/2014/main" id="{EBA9F3F5-6DC9-4ADA-87B9-04C263064A8A}"/>
                  </a:ext>
                </a:extLst>
              </p:cNvPr>
              <p:cNvSpPr txBox="1">
                <a:spLocks noRot="1" noChangeAspect="1" noMove="1" noResize="1" noEditPoints="1" noAdjustHandles="1" noChangeArrowheads="1" noChangeShapeType="1" noTextEdit="1"/>
              </p:cNvSpPr>
              <p:nvPr/>
            </p:nvSpPr>
            <p:spPr>
              <a:xfrm>
                <a:off x="158677" y="5350871"/>
                <a:ext cx="2801600" cy="248145"/>
              </a:xfrm>
              <a:prstGeom prst="rect">
                <a:avLst/>
              </a:prstGeom>
              <a:blipFill>
                <a:blip r:embed="rId9"/>
                <a:stretch>
                  <a:fillRect l="-1087" t="-12500" b="-22500"/>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E3E37582-420D-45E8-9B05-32E58D278E0A}"/>
              </a:ext>
            </a:extLst>
          </p:cNvPr>
          <p:cNvSpPr txBox="1"/>
          <p:nvPr/>
        </p:nvSpPr>
        <p:spPr>
          <a:xfrm>
            <a:off x="3328995" y="2288091"/>
            <a:ext cx="1635900" cy="261610"/>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a:solidFill>
                  <a:schemeClr val="tx1">
                    <a:lumMod val="65000"/>
                    <a:lumOff val="35000"/>
                  </a:schemeClr>
                </a:solidFill>
              </a:rPr>
              <a:t>Using Euclidean distance</a:t>
            </a:r>
          </a:p>
        </p:txBody>
      </p:sp>
      <mc:AlternateContent xmlns:mc="http://schemas.openxmlformats.org/markup-compatibility/2006">
        <mc:Choice xmlns:a14="http://schemas.microsoft.com/office/drawing/2010/main" Requires="a14">
          <p:sp>
            <p:nvSpPr>
              <p:cNvPr id="63" name="TextBox 62">
                <a:extLst>
                  <a:ext uri="{FF2B5EF4-FFF2-40B4-BE49-F238E27FC236}">
                    <a16:creationId xmlns:a16="http://schemas.microsoft.com/office/drawing/2014/main" id="{6755F896-1D6F-4C2C-8195-C683FAF09729}"/>
                  </a:ext>
                </a:extLst>
              </p:cNvPr>
              <p:cNvSpPr txBox="1"/>
              <p:nvPr/>
            </p:nvSpPr>
            <p:spPr>
              <a:xfrm>
                <a:off x="158677" y="6215937"/>
                <a:ext cx="3629263"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𝐸</m:t>
                      </m:r>
                      <m:d>
                        <m:dPr>
                          <m:begChr m:val="["/>
                          <m:endChr m:val="]"/>
                          <m:ctrlPr>
                            <a:rPr lang="en-US" sz="1400" b="0" i="1" smtClean="0">
                              <a:latin typeface="Cambria Math" panose="02040503050406030204" pitchFamily="18" charset="0"/>
                              <a:ea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e>
                      </m:d>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oMath>
                  </m:oMathPara>
                </a14:m>
                <a:endParaRPr lang="en-US" sz="1400" b="0"/>
              </a:p>
            </p:txBody>
          </p:sp>
        </mc:Choice>
        <mc:Fallback>
          <p:sp>
            <p:nvSpPr>
              <p:cNvPr id="63" name="TextBox 62">
                <a:extLst>
                  <a:ext uri="{FF2B5EF4-FFF2-40B4-BE49-F238E27FC236}">
                    <a16:creationId xmlns:a16="http://schemas.microsoft.com/office/drawing/2014/main" id="{6755F896-1D6F-4C2C-8195-C683FAF09729}"/>
                  </a:ext>
                </a:extLst>
              </p:cNvPr>
              <p:cNvSpPr txBox="1">
                <a:spLocks noRot="1" noChangeAspect="1" noMove="1" noResize="1" noEditPoints="1" noAdjustHandles="1" noChangeArrowheads="1" noChangeShapeType="1" noTextEdit="1"/>
              </p:cNvSpPr>
              <p:nvPr/>
            </p:nvSpPr>
            <p:spPr>
              <a:xfrm>
                <a:off x="158677" y="6215937"/>
                <a:ext cx="3629263" cy="243143"/>
              </a:xfrm>
              <a:prstGeom prst="rect">
                <a:avLst/>
              </a:prstGeom>
              <a:blipFill>
                <a:blip r:embed="rId10"/>
                <a:stretch>
                  <a:fillRect l="-672" t="-12500" b="-7500"/>
                </a:stretch>
              </a:blipFill>
            </p:spPr>
            <p:txBody>
              <a:bodyPr/>
              <a:lstStyle/>
              <a:p>
                <a:r>
                  <a:rPr lang="en-US">
                    <a:noFill/>
                  </a:rPr>
                  <a:t> </a:t>
                </a:r>
              </a:p>
            </p:txBody>
          </p:sp>
        </mc:Fallback>
      </mc:AlternateContent>
      <p:sp>
        <p:nvSpPr>
          <p:cNvPr id="70" name="TextBox 69">
            <a:extLst>
              <a:ext uri="{FF2B5EF4-FFF2-40B4-BE49-F238E27FC236}">
                <a16:creationId xmlns:a16="http://schemas.microsoft.com/office/drawing/2014/main" id="{3115009E-B6CF-4B7B-B8DB-93BD1FE4C6D3}"/>
              </a:ext>
            </a:extLst>
          </p:cNvPr>
          <p:cNvSpPr txBox="1"/>
          <p:nvPr/>
        </p:nvSpPr>
        <p:spPr>
          <a:xfrm>
            <a:off x="2898087" y="5259500"/>
            <a:ext cx="2917768" cy="430887"/>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a:solidFill>
                  <a:schemeClr val="tx1">
                    <a:lumMod val="65000"/>
                    <a:lumOff val="35000"/>
                  </a:schemeClr>
                </a:solidFill>
              </a:rPr>
              <a:t>This is the upper bound of the surprise of an item to an arbitrary user, given that P3 is true</a:t>
            </a:r>
          </a:p>
        </p:txBody>
      </p:sp>
      <p:sp>
        <p:nvSpPr>
          <p:cNvPr id="71" name="TextBox 70">
            <a:extLst>
              <a:ext uri="{FF2B5EF4-FFF2-40B4-BE49-F238E27FC236}">
                <a16:creationId xmlns:a16="http://schemas.microsoft.com/office/drawing/2014/main" id="{2D6503EC-0C3B-4D16-A826-9F33058F3906}"/>
              </a:ext>
            </a:extLst>
          </p:cNvPr>
          <p:cNvSpPr txBox="1"/>
          <p:nvPr/>
        </p:nvSpPr>
        <p:spPr>
          <a:xfrm>
            <a:off x="79164" y="3572703"/>
            <a:ext cx="4778593" cy="276999"/>
          </a:xfrm>
          <a:prstGeom prst="rect">
            <a:avLst/>
          </a:prstGeom>
          <a:noFill/>
        </p:spPr>
        <p:txBody>
          <a:bodyPr wrap="square" rtlCol="0">
            <a:spAutoFit/>
          </a:bodyPr>
          <a:lstStyle/>
          <a:p>
            <a:r>
              <a:rPr lang="en-US" sz="1200"/>
              <a:t>The expected surprise of an item to an arbitrary user is:</a:t>
            </a:r>
          </a:p>
        </p:txBody>
      </p:sp>
      <p:sp>
        <p:nvSpPr>
          <p:cNvPr id="52" name="Flowchart: Magnetic Disk 51">
            <a:extLst>
              <a:ext uri="{FF2B5EF4-FFF2-40B4-BE49-F238E27FC236}">
                <a16:creationId xmlns:a16="http://schemas.microsoft.com/office/drawing/2014/main" id="{C5F09110-65C3-4F7E-AFB9-206A7C6CFC0F}"/>
              </a:ext>
            </a:extLst>
          </p:cNvPr>
          <p:cNvSpPr/>
          <p:nvPr/>
        </p:nvSpPr>
        <p:spPr>
          <a:xfrm>
            <a:off x="9643366" y="2382429"/>
            <a:ext cx="671052" cy="435078"/>
          </a:xfrm>
          <a:prstGeom prst="flowChartMagneticDisk">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lumMod val="65000"/>
                    <a:lumOff val="35000"/>
                  </a:schemeClr>
                </a:solidFill>
              </a:rPr>
              <a:t>Spotify D1</a:t>
            </a:r>
          </a:p>
        </p:txBody>
      </p:sp>
      <p:sp>
        <p:nvSpPr>
          <p:cNvPr id="53" name="TextBox 52">
            <a:extLst>
              <a:ext uri="{FF2B5EF4-FFF2-40B4-BE49-F238E27FC236}">
                <a16:creationId xmlns:a16="http://schemas.microsoft.com/office/drawing/2014/main" id="{3BBF252F-2308-4330-A581-9B983724F7DE}"/>
              </a:ext>
            </a:extLst>
          </p:cNvPr>
          <p:cNvSpPr txBox="1"/>
          <p:nvPr/>
        </p:nvSpPr>
        <p:spPr>
          <a:xfrm>
            <a:off x="10023539" y="1949687"/>
            <a:ext cx="1172081" cy="430887"/>
          </a:xfrm>
          <a:prstGeom prst="rect">
            <a:avLst/>
          </a:prstGeom>
          <a:noFill/>
        </p:spPr>
        <p:txBody>
          <a:bodyPr wrap="square" rtlCol="0">
            <a:spAutoFit/>
          </a:bodyPr>
          <a:lstStyle/>
          <a:p>
            <a:pPr algn="ctr"/>
            <a:r>
              <a:rPr lang="en-US" sz="1050" dirty="0"/>
              <a:t>~587k tracks</a:t>
            </a:r>
          </a:p>
          <a:p>
            <a:pPr algn="ctr"/>
            <a:r>
              <a:rPr lang="en-US" sz="1050" dirty="0"/>
              <a:t>15 audio features</a:t>
            </a:r>
          </a:p>
        </p:txBody>
      </p:sp>
      <p:sp>
        <p:nvSpPr>
          <p:cNvPr id="55" name="Flowchart: Magnetic Disk 54">
            <a:extLst>
              <a:ext uri="{FF2B5EF4-FFF2-40B4-BE49-F238E27FC236}">
                <a16:creationId xmlns:a16="http://schemas.microsoft.com/office/drawing/2014/main" id="{14A59208-81D0-4751-BC7C-12B9270273C0}"/>
              </a:ext>
            </a:extLst>
          </p:cNvPr>
          <p:cNvSpPr/>
          <p:nvPr/>
        </p:nvSpPr>
        <p:spPr>
          <a:xfrm>
            <a:off x="7800233" y="2382429"/>
            <a:ext cx="671052" cy="435078"/>
          </a:xfrm>
          <a:prstGeom prst="flowChartMagneticDisk">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Spotify D2</a:t>
            </a:r>
          </a:p>
        </p:txBody>
      </p:sp>
      <p:sp>
        <p:nvSpPr>
          <p:cNvPr id="59" name="TextBox 58">
            <a:extLst>
              <a:ext uri="{FF2B5EF4-FFF2-40B4-BE49-F238E27FC236}">
                <a16:creationId xmlns:a16="http://schemas.microsoft.com/office/drawing/2014/main" id="{680177E7-87DF-4397-A12E-F7B2BF0204A1}"/>
              </a:ext>
            </a:extLst>
          </p:cNvPr>
          <p:cNvSpPr txBox="1"/>
          <p:nvPr/>
        </p:nvSpPr>
        <p:spPr>
          <a:xfrm>
            <a:off x="6241774" y="1810500"/>
            <a:ext cx="2042802" cy="577081"/>
          </a:xfrm>
          <a:prstGeom prst="rect">
            <a:avLst/>
          </a:prstGeom>
          <a:noFill/>
        </p:spPr>
        <p:txBody>
          <a:bodyPr wrap="square" rtlCol="0">
            <a:spAutoFit/>
          </a:bodyPr>
          <a:lstStyle/>
          <a:p>
            <a:pPr algn="ctr"/>
            <a:r>
              <a:rPr lang="en-US" sz="1050" dirty="0"/>
              <a:t>Top 200 tracks in Brazil, 2017-18</a:t>
            </a:r>
          </a:p>
          <a:p>
            <a:pPr algn="ctr"/>
            <a:r>
              <a:rPr lang="en-US" sz="1050" dirty="0"/>
              <a:t>(board position and #streams)</a:t>
            </a:r>
          </a:p>
          <a:p>
            <a:pPr algn="ctr"/>
            <a:r>
              <a:rPr lang="en-US" sz="1050" dirty="0"/>
              <a:t>1,106 distinct tracks</a:t>
            </a:r>
          </a:p>
        </p:txBody>
      </p:sp>
      <p:cxnSp>
        <p:nvCxnSpPr>
          <p:cNvPr id="61" name="Straight Connector 60">
            <a:extLst>
              <a:ext uri="{FF2B5EF4-FFF2-40B4-BE49-F238E27FC236}">
                <a16:creationId xmlns:a16="http://schemas.microsoft.com/office/drawing/2014/main" id="{A994AFFD-92B6-4CF3-AFDC-16CA584E9808}"/>
              </a:ext>
            </a:extLst>
          </p:cNvPr>
          <p:cNvCxnSpPr>
            <a:cxnSpLocks/>
            <a:stCxn id="55" idx="4"/>
            <a:endCxn id="52" idx="2"/>
          </p:cNvCxnSpPr>
          <p:nvPr/>
        </p:nvCxnSpPr>
        <p:spPr>
          <a:xfrm>
            <a:off x="8471285" y="2599968"/>
            <a:ext cx="1172081"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FC5609F-6A35-40B1-AE0B-A5B64D812BC7}"/>
              </a:ext>
            </a:extLst>
          </p:cNvPr>
          <p:cNvSpPr txBox="1"/>
          <p:nvPr/>
        </p:nvSpPr>
        <p:spPr>
          <a:xfrm>
            <a:off x="8352839" y="1998030"/>
            <a:ext cx="1408971" cy="415498"/>
          </a:xfrm>
          <a:prstGeom prst="rect">
            <a:avLst/>
          </a:prstGeom>
          <a:noFill/>
        </p:spPr>
        <p:txBody>
          <a:bodyPr wrap="square" rtlCol="0">
            <a:spAutoFit/>
          </a:bodyPr>
          <a:lstStyle/>
          <a:p>
            <a:pPr algn="ctr"/>
            <a:r>
              <a:rPr lang="en-US" sz="1050" dirty="0"/>
              <a:t>793 mappings</a:t>
            </a:r>
          </a:p>
          <a:p>
            <a:pPr algn="ctr"/>
            <a:r>
              <a:rPr lang="en-US" sz="1050" dirty="0"/>
              <a:t>(313 unlinked tracks)</a:t>
            </a:r>
          </a:p>
        </p:txBody>
      </p:sp>
      <p:pic>
        <p:nvPicPr>
          <p:cNvPr id="67" name="Picture 66" descr="Chart&#10;&#10;Description automatically generated">
            <a:extLst>
              <a:ext uri="{FF2B5EF4-FFF2-40B4-BE49-F238E27FC236}">
                <a16:creationId xmlns:a16="http://schemas.microsoft.com/office/drawing/2014/main" id="{72CFA178-C05C-48D4-8A4B-D6EBDAD34A24}"/>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4484" r="51029" b="93196"/>
          <a:stretch/>
        </p:blipFill>
        <p:spPr>
          <a:xfrm>
            <a:off x="9310984" y="3094127"/>
            <a:ext cx="1224502" cy="151075"/>
          </a:xfrm>
          <a:prstGeom prst="rect">
            <a:avLst/>
          </a:prstGeom>
        </p:spPr>
      </p:pic>
      <p:pic>
        <p:nvPicPr>
          <p:cNvPr id="68" name="Picture 67" descr="Chart&#10;&#10;Description automatically generated">
            <a:extLst>
              <a:ext uri="{FF2B5EF4-FFF2-40B4-BE49-F238E27FC236}">
                <a16:creationId xmlns:a16="http://schemas.microsoft.com/office/drawing/2014/main" id="{1AE96B8B-F7C9-4C47-99C5-3B438219D54C}"/>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9246" r="51029" b="88434"/>
          <a:stretch/>
        </p:blipFill>
        <p:spPr>
          <a:xfrm>
            <a:off x="9310984" y="2870362"/>
            <a:ext cx="1224502" cy="151075"/>
          </a:xfrm>
          <a:prstGeom prst="rect">
            <a:avLst/>
          </a:prstGeom>
        </p:spPr>
      </p:pic>
      <p:pic>
        <p:nvPicPr>
          <p:cNvPr id="72" name="Picture 71" descr="Chart&#10;&#10;Description automatically generated">
            <a:extLst>
              <a:ext uri="{FF2B5EF4-FFF2-40B4-BE49-F238E27FC236}">
                <a16:creationId xmlns:a16="http://schemas.microsoft.com/office/drawing/2014/main" id="{69A85BF2-1FE2-4F84-8DA0-7EACAFCC8A49}"/>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6580" r="51029" b="90611"/>
          <a:stretch/>
        </p:blipFill>
        <p:spPr>
          <a:xfrm>
            <a:off x="7523508" y="2874180"/>
            <a:ext cx="1224502" cy="182880"/>
          </a:xfrm>
          <a:prstGeom prst="rect">
            <a:avLst/>
          </a:prstGeom>
        </p:spPr>
      </p:pic>
      <p:sp>
        <p:nvSpPr>
          <p:cNvPr id="11" name="Rectangle 10">
            <a:extLst>
              <a:ext uri="{FF2B5EF4-FFF2-40B4-BE49-F238E27FC236}">
                <a16:creationId xmlns:a16="http://schemas.microsoft.com/office/drawing/2014/main" id="{A0F2A0B1-AFF5-468C-B3C2-FCE92EEC4FB2}"/>
              </a:ext>
            </a:extLst>
          </p:cNvPr>
          <p:cNvSpPr/>
          <p:nvPr/>
        </p:nvSpPr>
        <p:spPr>
          <a:xfrm>
            <a:off x="157889" y="3622577"/>
            <a:ext cx="5549452" cy="30468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descr="A close up of a logo&#10;&#10;Description automatically generated">
            <a:extLst>
              <a:ext uri="{FF2B5EF4-FFF2-40B4-BE49-F238E27FC236}">
                <a16:creationId xmlns:a16="http://schemas.microsoft.com/office/drawing/2014/main" id="{0BA614CD-3A49-4395-A060-FF9301B1D6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8543720" y="1147207"/>
            <a:ext cx="587609" cy="563447"/>
          </a:xfrm>
          <a:prstGeom prst="rect">
            <a:avLst/>
          </a:prstGeom>
        </p:spPr>
      </p:pic>
      <p:sp>
        <p:nvSpPr>
          <p:cNvPr id="48" name="TextBox 47">
            <a:extLst>
              <a:ext uri="{FF2B5EF4-FFF2-40B4-BE49-F238E27FC236}">
                <a16:creationId xmlns:a16="http://schemas.microsoft.com/office/drawing/2014/main" id="{51411117-806A-4F53-8F72-573743EFB203}"/>
              </a:ext>
            </a:extLst>
          </p:cNvPr>
          <p:cNvSpPr txBox="1"/>
          <p:nvPr/>
        </p:nvSpPr>
        <p:spPr>
          <a:xfrm>
            <a:off x="6408751" y="877566"/>
            <a:ext cx="1727008" cy="600164"/>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pt-BR" sz="1100" dirty="0">
                <a:solidFill>
                  <a:schemeClr val="tx1">
                    <a:lumMod val="65000"/>
                    <a:lumOff val="35000"/>
                  </a:schemeClr>
                </a:solidFill>
              </a:rPr>
              <a:t>The dataset </a:t>
            </a:r>
            <a:r>
              <a:rPr lang="pt-BR" sz="1100" dirty="0" err="1">
                <a:solidFill>
                  <a:schemeClr val="tx1">
                    <a:lumMod val="65000"/>
                    <a:lumOff val="35000"/>
                  </a:schemeClr>
                </a:solidFill>
              </a:rPr>
              <a:t>has</a:t>
            </a:r>
            <a:r>
              <a:rPr lang="pt-BR" sz="1100" dirty="0">
                <a:solidFill>
                  <a:schemeClr val="tx1">
                    <a:lumMod val="65000"/>
                    <a:lumOff val="35000"/>
                  </a:schemeClr>
                </a:solidFill>
              </a:rPr>
              <a:t> </a:t>
            </a:r>
            <a:r>
              <a:rPr lang="pt-BR" sz="1100" dirty="0" err="1">
                <a:solidFill>
                  <a:schemeClr val="tx1">
                    <a:lumMod val="65000"/>
                    <a:lumOff val="35000"/>
                  </a:schemeClr>
                </a:solidFill>
              </a:rPr>
              <a:t>an</a:t>
            </a:r>
            <a:r>
              <a:rPr lang="pt-BR" sz="1100" dirty="0">
                <a:solidFill>
                  <a:schemeClr val="tx1">
                    <a:lumMod val="65000"/>
                    <a:lumOff val="35000"/>
                  </a:schemeClr>
                </a:solidFill>
              </a:rPr>
              <a:t> </a:t>
            </a:r>
            <a:r>
              <a:rPr lang="pt-BR" sz="1100" dirty="0" err="1">
                <a:solidFill>
                  <a:schemeClr val="tx1">
                    <a:lumMod val="65000"/>
                    <a:lumOff val="35000"/>
                  </a:schemeClr>
                </a:solidFill>
              </a:rPr>
              <a:t>estimate</a:t>
            </a:r>
            <a:r>
              <a:rPr lang="pt-BR" sz="1100" dirty="0">
                <a:solidFill>
                  <a:schemeClr val="tx1">
                    <a:lumMod val="65000"/>
                    <a:lumOff val="35000"/>
                  </a:schemeClr>
                </a:solidFill>
              </a:rPr>
              <a:t> </a:t>
            </a:r>
            <a:r>
              <a:rPr lang="pt-BR" sz="1100" dirty="0" err="1">
                <a:solidFill>
                  <a:schemeClr val="tx1">
                    <a:lumMod val="65000"/>
                    <a:lumOff val="35000"/>
                  </a:schemeClr>
                </a:solidFill>
              </a:rPr>
              <a:t>of</a:t>
            </a:r>
            <a:r>
              <a:rPr lang="pt-BR" sz="1100" dirty="0">
                <a:solidFill>
                  <a:schemeClr val="tx1">
                    <a:lumMod val="65000"/>
                    <a:lumOff val="35000"/>
                  </a:schemeClr>
                </a:solidFill>
              </a:rPr>
              <a:t> </a:t>
            </a:r>
            <a:r>
              <a:rPr lang="pt-BR" sz="1100" dirty="0" err="1">
                <a:solidFill>
                  <a:schemeClr val="tx1">
                    <a:lumMod val="65000"/>
                    <a:lumOff val="35000"/>
                  </a:schemeClr>
                </a:solidFill>
              </a:rPr>
              <a:t>the</a:t>
            </a:r>
            <a:r>
              <a:rPr lang="pt-BR" sz="1100" dirty="0">
                <a:solidFill>
                  <a:schemeClr val="tx1">
                    <a:lumMod val="65000"/>
                    <a:lumOff val="35000"/>
                  </a:schemeClr>
                </a:solidFill>
              </a:rPr>
              <a:t> </a:t>
            </a:r>
            <a:r>
              <a:rPr lang="pt-BR" sz="1100" dirty="0" err="1">
                <a:solidFill>
                  <a:schemeClr val="tx1">
                    <a:lumMod val="65000"/>
                    <a:lumOff val="35000"/>
                  </a:schemeClr>
                </a:solidFill>
              </a:rPr>
              <a:t>popularity</a:t>
            </a:r>
            <a:r>
              <a:rPr lang="pt-BR" sz="1100" dirty="0">
                <a:solidFill>
                  <a:schemeClr val="tx1">
                    <a:lumMod val="65000"/>
                    <a:lumOff val="35000"/>
                  </a:schemeClr>
                </a:solidFill>
              </a:rPr>
              <a:t> </a:t>
            </a:r>
            <a:r>
              <a:rPr lang="pt-BR" sz="1100" dirty="0" err="1">
                <a:solidFill>
                  <a:schemeClr val="tx1">
                    <a:lumMod val="65000"/>
                    <a:lumOff val="35000"/>
                  </a:schemeClr>
                </a:solidFill>
              </a:rPr>
              <a:t>of</a:t>
            </a:r>
            <a:r>
              <a:rPr lang="pt-BR" sz="1100" dirty="0">
                <a:solidFill>
                  <a:schemeClr val="tx1">
                    <a:lumMod val="65000"/>
                    <a:lumOff val="35000"/>
                  </a:schemeClr>
                </a:solidFill>
              </a:rPr>
              <a:t> </a:t>
            </a:r>
            <a:r>
              <a:rPr lang="pt-BR" sz="1100" dirty="0" err="1">
                <a:solidFill>
                  <a:schemeClr val="tx1">
                    <a:lumMod val="65000"/>
                    <a:lumOff val="35000"/>
                  </a:schemeClr>
                </a:solidFill>
              </a:rPr>
              <a:t>every</a:t>
            </a:r>
            <a:r>
              <a:rPr lang="pt-BR" sz="1100" dirty="0">
                <a:solidFill>
                  <a:schemeClr val="tx1">
                    <a:lumMod val="65000"/>
                    <a:lumOff val="35000"/>
                  </a:schemeClr>
                </a:solidFill>
              </a:rPr>
              <a:t> item</a:t>
            </a:r>
            <a:endParaRPr lang="en-US" sz="1100" dirty="0">
              <a:solidFill>
                <a:schemeClr val="tx1">
                  <a:lumMod val="65000"/>
                  <a:lumOff val="35000"/>
                </a:schemeClr>
              </a:solidFill>
            </a:endParaRPr>
          </a:p>
        </p:txBody>
      </p:sp>
      <p:pic>
        <p:nvPicPr>
          <p:cNvPr id="51" name="Picture 50" descr="A close up of a logo&#10;&#10;Description automatically generated">
            <a:extLst>
              <a:ext uri="{FF2B5EF4-FFF2-40B4-BE49-F238E27FC236}">
                <a16:creationId xmlns:a16="http://schemas.microsoft.com/office/drawing/2014/main" id="{B6BCE0AC-42C9-43FC-8041-625F3546D7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5019606" flipH="1" flipV="1">
            <a:off x="7420959" y="4847300"/>
            <a:ext cx="587609" cy="506819"/>
          </a:xfrm>
          <a:prstGeom prst="rect">
            <a:avLst/>
          </a:prstGeom>
        </p:spPr>
      </p:pic>
      <p:sp>
        <p:nvSpPr>
          <p:cNvPr id="64" name="TextBox 63">
            <a:extLst>
              <a:ext uri="{FF2B5EF4-FFF2-40B4-BE49-F238E27FC236}">
                <a16:creationId xmlns:a16="http://schemas.microsoft.com/office/drawing/2014/main" id="{18389E3E-BE91-4E09-807A-EF180966D17C}"/>
              </a:ext>
            </a:extLst>
          </p:cNvPr>
          <p:cNvSpPr txBox="1"/>
          <p:nvPr/>
        </p:nvSpPr>
        <p:spPr>
          <a:xfrm>
            <a:off x="6241774" y="4571124"/>
            <a:ext cx="1359673" cy="769441"/>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dirty="0">
                <a:solidFill>
                  <a:schemeClr val="tx1">
                    <a:lumMod val="65000"/>
                    <a:lumOff val="35000"/>
                  </a:schemeClr>
                </a:solidFill>
              </a:rPr>
              <a:t>Convex hull enveloping all highly popular items</a:t>
            </a:r>
          </a:p>
        </p:txBody>
      </p:sp>
      <p:cxnSp>
        <p:nvCxnSpPr>
          <p:cNvPr id="49" name="Straight Connector 48">
            <a:extLst>
              <a:ext uri="{FF2B5EF4-FFF2-40B4-BE49-F238E27FC236}">
                <a16:creationId xmlns:a16="http://schemas.microsoft.com/office/drawing/2014/main" id="{E2E0A9E0-8F9D-4892-B84F-3ABABAE7D7E8}"/>
              </a:ext>
            </a:extLst>
          </p:cNvPr>
          <p:cNvCxnSpPr>
            <a:cxnSpLocks/>
            <a:stCxn id="35" idx="3"/>
            <a:endCxn id="48" idx="1"/>
          </p:cNvCxnSpPr>
          <p:nvPr/>
        </p:nvCxnSpPr>
        <p:spPr>
          <a:xfrm>
            <a:off x="2828895" y="1177648"/>
            <a:ext cx="3579856"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017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Chart&#10;&#10;Description automatically generated">
            <a:extLst>
              <a:ext uri="{FF2B5EF4-FFF2-40B4-BE49-F238E27FC236}">
                <a16:creationId xmlns:a16="http://schemas.microsoft.com/office/drawing/2014/main" id="{F8B2807D-59BD-4EEC-BA2B-E65DCF1DED4B}"/>
              </a:ext>
            </a:extLst>
          </p:cNvPr>
          <p:cNvPicPr>
            <a:picLocks noChangeAspect="1"/>
          </p:cNvPicPr>
          <p:nvPr/>
        </p:nvPicPr>
        <p:blipFill rotWithShape="1">
          <a:blip r:embed="rId2">
            <a:extLst>
              <a:ext uri="{28A0092B-C50C-407E-A947-70E740481C1C}">
                <a14:useLocalDpi xmlns:a14="http://schemas.microsoft.com/office/drawing/2010/main" val="0"/>
              </a:ext>
            </a:extLst>
          </a:blip>
          <a:srcRect r="50000" b="50000"/>
          <a:stretch/>
        </p:blipFill>
        <p:spPr>
          <a:xfrm>
            <a:off x="5789525" y="3596189"/>
            <a:ext cx="6096000" cy="3256142"/>
          </a:xfrm>
          <a:prstGeom prst="rect">
            <a:avLst/>
          </a:prstGeom>
        </p:spPr>
      </p:pic>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A736BE67-66D0-4E5A-932C-92245DFB2BF6}"/>
                  </a:ext>
                </a:extLst>
              </p:cNvPr>
              <p:cNvSpPr txBox="1"/>
              <p:nvPr/>
            </p:nvSpPr>
            <p:spPr>
              <a:xfrm>
                <a:off x="3835232" y="1541495"/>
                <a:ext cx="100508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 </m:t>
                          </m:r>
                          <m:r>
                            <a:rPr lang="en-US" sz="1400" b="0" i="1" smtClean="0">
                              <a:latin typeface="Cambria Math" panose="02040503050406030204" pitchFamily="18" charset="0"/>
                            </a:rPr>
                            <m:t>𝑢</m:t>
                          </m:r>
                        </m:e>
                      </m:d>
                    </m:oMath>
                  </m:oMathPara>
                </a14:m>
                <a:endParaRPr lang="en-US" sz="1400"/>
              </a:p>
            </p:txBody>
          </p:sp>
        </mc:Choice>
        <mc:Fallback>
          <p:sp>
            <p:nvSpPr>
              <p:cNvPr id="33" name="TextBox 32">
                <a:extLst>
                  <a:ext uri="{FF2B5EF4-FFF2-40B4-BE49-F238E27FC236}">
                    <a16:creationId xmlns:a16="http://schemas.microsoft.com/office/drawing/2014/main" id="{A736BE67-66D0-4E5A-932C-92245DFB2BF6}"/>
                  </a:ext>
                </a:extLst>
              </p:cNvPr>
              <p:cNvSpPr txBox="1">
                <a:spLocks noRot="1" noChangeAspect="1" noMove="1" noResize="1" noEditPoints="1" noAdjustHandles="1" noChangeArrowheads="1" noChangeShapeType="1" noTextEdit="1"/>
              </p:cNvSpPr>
              <p:nvPr/>
            </p:nvSpPr>
            <p:spPr>
              <a:xfrm>
                <a:off x="3835232" y="1541495"/>
                <a:ext cx="1005082" cy="215444"/>
              </a:xfrm>
              <a:prstGeom prst="rect">
                <a:avLst/>
              </a:prstGeom>
              <a:blipFill>
                <a:blip r:embed="rId3"/>
                <a:stretch>
                  <a:fillRect l="-3636" b="-31429"/>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37F6A708-92C5-4D38-9944-6C21EFA6CA7E}"/>
              </a:ext>
            </a:extLst>
          </p:cNvPr>
          <p:cNvSpPr txBox="1"/>
          <p:nvPr/>
        </p:nvSpPr>
        <p:spPr>
          <a:xfrm>
            <a:off x="158677" y="2827426"/>
            <a:ext cx="5381075" cy="276999"/>
          </a:xfrm>
          <a:prstGeom prst="rect">
            <a:avLst/>
          </a:prstGeom>
          <a:solidFill>
            <a:schemeClr val="accent2">
              <a:lumMod val="40000"/>
              <a:lumOff val="60000"/>
            </a:schemeClr>
          </a:solidFill>
        </p:spPr>
        <p:txBody>
          <a:bodyPr wrap="square" rtlCol="0">
            <a:spAutoFit/>
          </a:bodyPr>
          <a:lstStyle/>
          <a:p>
            <a:pPr algn="ctr"/>
            <a:r>
              <a:rPr lang="en-US" sz="1200"/>
              <a:t>A theoretical link between popularity and surprise</a:t>
            </a:r>
          </a:p>
        </p:txBody>
      </p:sp>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A5A684D9-C747-4840-AC96-BC54AC77CD43}"/>
                  </a:ext>
                </a:extLst>
              </p:cNvPr>
              <p:cNvSpPr txBox="1"/>
              <p:nvPr/>
            </p:nvSpPr>
            <p:spPr>
              <a:xfrm>
                <a:off x="158677" y="968360"/>
                <a:ext cx="2670218" cy="418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𝑝𝑜𝑝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r>
                            <a:rPr lang="en-US" sz="1400" b="0" i="1" smtClean="0">
                              <a:latin typeface="Cambria Math" panose="02040503050406030204" pitchFamily="18" charset="0"/>
                            </a:rPr>
                            <m:t>𝑅</m:t>
                          </m:r>
                          <m:r>
                            <a:rPr lang="en-US" sz="1400" b="0" i="1" smtClean="0">
                              <a:latin typeface="Cambria Math" panose="02040503050406030204" pitchFamily="18" charset="0"/>
                            </a:rPr>
                            <m:t>, </m:t>
                          </m:r>
                          <m:r>
                            <a:rPr lang="en-US" sz="1400" b="0" i="1" smtClean="0">
                              <a:latin typeface="Cambria Math" panose="02040503050406030204" pitchFamily="18" charset="0"/>
                            </a:rPr>
                            <m:t>𝑈</m:t>
                          </m:r>
                        </m:e>
                      </m:d>
                      <m:r>
                        <a:rPr lang="en-US" sz="1400" b="0" i="1" smtClean="0">
                          <a:latin typeface="Cambria Math" panose="02040503050406030204" pitchFamily="18" charset="0"/>
                        </a:rPr>
                        <m:t>= </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𝑢𝑖</m:t>
                                  </m:r>
                                </m:sub>
                              </m:sSub>
                              <m:r>
                                <a:rPr lang="en-US" sz="1400" b="0" i="1" smtClean="0">
                                  <a:latin typeface="Cambria Math" panose="02040503050406030204" pitchFamily="18" charset="0"/>
                                </a:rPr>
                                <m:t>∈</m:t>
                              </m:r>
                              <m:r>
                                <a:rPr lang="en-US" sz="1400" b="0" i="1" smtClean="0">
                                  <a:latin typeface="Cambria Math" panose="02040503050406030204" pitchFamily="18" charset="0"/>
                                </a:rPr>
                                <m:t>𝑅</m:t>
                              </m:r>
                              <m:r>
                                <a:rPr lang="en-US" sz="1400" b="0" i="1" smtClean="0">
                                  <a:latin typeface="Cambria Math" panose="02040503050406030204" pitchFamily="18" charset="0"/>
                                </a:rPr>
                                <m:t> </m:t>
                              </m:r>
                            </m:e>
                          </m:d>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𝑢𝑖</m:t>
                              </m:r>
                            </m:sub>
                          </m:sSub>
                          <m:r>
                            <a:rPr lang="en-US" sz="1400" b="0" i="1" smtClean="0">
                              <a:latin typeface="Cambria Math" panose="02040503050406030204" pitchFamily="18" charset="0"/>
                            </a:rPr>
                            <m:t>≠0}</m:t>
                          </m:r>
                        </m:num>
                        <m:den>
                          <m:r>
                            <a:rPr lang="en-US" sz="1400" b="0" i="1" smtClean="0">
                              <a:latin typeface="Cambria Math" panose="02040503050406030204" pitchFamily="18" charset="0"/>
                            </a:rPr>
                            <m:t>#</m:t>
                          </m:r>
                          <m:r>
                            <a:rPr lang="en-US" sz="1400" b="0" i="1" smtClean="0">
                              <a:latin typeface="Cambria Math" panose="02040503050406030204" pitchFamily="18" charset="0"/>
                            </a:rPr>
                            <m:t>𝑈</m:t>
                          </m:r>
                        </m:den>
                      </m:f>
                    </m:oMath>
                  </m:oMathPara>
                </a14:m>
                <a:endParaRPr lang="en-US" sz="1400" dirty="0"/>
              </a:p>
            </p:txBody>
          </p:sp>
        </mc:Choice>
        <mc:Fallback>
          <p:sp>
            <p:nvSpPr>
              <p:cNvPr id="35" name="TextBox 34">
                <a:extLst>
                  <a:ext uri="{FF2B5EF4-FFF2-40B4-BE49-F238E27FC236}">
                    <a16:creationId xmlns:a16="http://schemas.microsoft.com/office/drawing/2014/main" id="{A5A684D9-C747-4840-AC96-BC54AC77CD43}"/>
                  </a:ext>
                </a:extLst>
              </p:cNvPr>
              <p:cNvSpPr txBox="1">
                <a:spLocks noRot="1" noChangeAspect="1" noMove="1" noResize="1" noEditPoints="1" noAdjustHandles="1" noChangeArrowheads="1" noChangeShapeType="1" noTextEdit="1"/>
              </p:cNvSpPr>
              <p:nvPr/>
            </p:nvSpPr>
            <p:spPr>
              <a:xfrm>
                <a:off x="158677" y="968360"/>
                <a:ext cx="2670218" cy="418576"/>
              </a:xfrm>
              <a:prstGeom prst="rect">
                <a:avLst/>
              </a:prstGeom>
              <a:blipFill>
                <a:blip r:embed="rId4"/>
                <a:stretch>
                  <a:fillRect l="-1142" t="-2899" r="-1826" b="-11594"/>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5D258C4A-8310-40FA-8A9C-4E9D447F1C07}"/>
              </a:ext>
            </a:extLst>
          </p:cNvPr>
          <p:cNvSpPr txBox="1"/>
          <p:nvPr/>
        </p:nvSpPr>
        <p:spPr>
          <a:xfrm>
            <a:off x="3519823" y="792928"/>
            <a:ext cx="1635900" cy="769441"/>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dirty="0">
                <a:solidFill>
                  <a:schemeClr val="tx1">
                    <a:lumMod val="65000"/>
                    <a:lumOff val="35000"/>
                  </a:schemeClr>
                </a:solidFill>
              </a:rPr>
              <a:t>This is an estimator of the probability of an item being known to an arbitrary user, namely</a:t>
            </a:r>
          </a:p>
        </p:txBody>
      </p:sp>
      <p:pic>
        <p:nvPicPr>
          <p:cNvPr id="37" name="Picture 36" descr="A close up of a logo&#10;&#10;Description automatically generated">
            <a:extLst>
              <a:ext uri="{FF2B5EF4-FFF2-40B4-BE49-F238E27FC236}">
                <a16:creationId xmlns:a16="http://schemas.microsoft.com/office/drawing/2014/main" id="{E1FAE060-62C0-4AC2-9C3B-7057FE69CF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3476665" flipH="1" flipV="1">
            <a:off x="3035219" y="1260849"/>
            <a:ext cx="587609" cy="506819"/>
          </a:xfrm>
          <a:prstGeom prst="rect">
            <a:avLst/>
          </a:prstGeom>
        </p:spPr>
      </p:pic>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9D8064BB-3B09-45E6-BF5B-F7F2C152E3DF}"/>
                  </a:ext>
                </a:extLst>
              </p:cNvPr>
              <p:cNvSpPr txBox="1"/>
              <p:nvPr/>
            </p:nvSpPr>
            <p:spPr>
              <a:xfrm>
                <a:off x="252817" y="2270448"/>
                <a:ext cx="2655535" cy="247247"/>
              </a:xfrm>
              <a:prstGeom prst="rect">
                <a:avLst/>
              </a:prstGeom>
              <a:noFill/>
            </p:spPr>
            <p:txBody>
              <a:bodyPr wrap="none" lIns="0" tIns="0" rIns="0" bIns="0" rtlCol="0">
                <a:spAutoFit/>
              </a:bodyPr>
              <a:lstStyle/>
              <a:p>
                <a14:m>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𝑚𝑖𝑛</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 </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𝑗</m:t>
                    </m:r>
                    <m:r>
                      <a:rPr lang="en-US" sz="1400" b="0" i="1" smtClean="0">
                        <a:latin typeface="Cambria Math" panose="02040503050406030204" pitchFamily="18" charset="0"/>
                      </a:rPr>
                      <m:t>))</m:t>
                    </m:r>
                  </m:oMath>
                </a14:m>
                <a:r>
                  <a:rPr lang="en-US" sz="1400"/>
                  <a:t> </a:t>
                </a:r>
              </a:p>
            </p:txBody>
          </p:sp>
        </mc:Choice>
        <mc:Fallback>
          <p:sp>
            <p:nvSpPr>
              <p:cNvPr id="38" name="TextBox 37">
                <a:extLst>
                  <a:ext uri="{FF2B5EF4-FFF2-40B4-BE49-F238E27FC236}">
                    <a16:creationId xmlns:a16="http://schemas.microsoft.com/office/drawing/2014/main" id="{9D8064BB-3B09-45E6-BF5B-F7F2C152E3DF}"/>
                  </a:ext>
                </a:extLst>
              </p:cNvPr>
              <p:cNvSpPr txBox="1">
                <a:spLocks noRot="1" noChangeAspect="1" noMove="1" noResize="1" noEditPoints="1" noAdjustHandles="1" noChangeArrowheads="1" noChangeShapeType="1" noTextEdit="1"/>
              </p:cNvSpPr>
              <p:nvPr/>
            </p:nvSpPr>
            <p:spPr>
              <a:xfrm>
                <a:off x="252817" y="2270448"/>
                <a:ext cx="2655535" cy="247247"/>
              </a:xfrm>
              <a:prstGeom prst="rect">
                <a:avLst/>
              </a:prstGeom>
              <a:blipFill>
                <a:blip r:embed="rId6"/>
                <a:stretch>
                  <a:fillRect l="-2294" t="-9756" r="-688" b="-21951"/>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F9423F1C-DD5C-479D-AA7A-248C98C29D7D}"/>
              </a:ext>
            </a:extLst>
          </p:cNvPr>
          <p:cNvSpPr txBox="1"/>
          <p:nvPr/>
        </p:nvSpPr>
        <p:spPr>
          <a:xfrm>
            <a:off x="79164" y="3252574"/>
            <a:ext cx="5366448" cy="276999"/>
          </a:xfrm>
          <a:prstGeom prst="rect">
            <a:avLst/>
          </a:prstGeom>
          <a:noFill/>
        </p:spPr>
        <p:txBody>
          <a:bodyPr wrap="square" rtlCol="0">
            <a:spAutoFit/>
          </a:bodyPr>
          <a:lstStyle/>
          <a:p>
            <a:r>
              <a:rPr lang="en-US" sz="1200"/>
              <a:t>Assume </a:t>
            </a:r>
            <a:r>
              <a:rPr lang="en-US" sz="1200" b="1"/>
              <a:t>P3: Every user has at least one highly popular item in their profile.</a:t>
            </a:r>
          </a:p>
        </p:txBody>
      </p:sp>
      <p:sp>
        <p:nvSpPr>
          <p:cNvPr id="41" name="TextBox 40">
            <a:extLst>
              <a:ext uri="{FF2B5EF4-FFF2-40B4-BE49-F238E27FC236}">
                <a16:creationId xmlns:a16="http://schemas.microsoft.com/office/drawing/2014/main" id="{D46C34EB-4F5D-4562-AF75-8D8538A8CDBE}"/>
              </a:ext>
            </a:extLst>
          </p:cNvPr>
          <p:cNvSpPr txBox="1"/>
          <p:nvPr/>
        </p:nvSpPr>
        <p:spPr>
          <a:xfrm>
            <a:off x="165840" y="272639"/>
            <a:ext cx="5373912" cy="276999"/>
          </a:xfrm>
          <a:prstGeom prst="rect">
            <a:avLst/>
          </a:prstGeom>
          <a:solidFill>
            <a:schemeClr val="accent2">
              <a:lumMod val="40000"/>
              <a:lumOff val="60000"/>
            </a:schemeClr>
          </a:solidFill>
        </p:spPr>
        <p:txBody>
          <a:bodyPr wrap="square" rtlCol="0">
            <a:spAutoFit/>
          </a:bodyPr>
          <a:lstStyle/>
          <a:p>
            <a:pPr algn="ctr"/>
            <a:r>
              <a:rPr lang="en-US" sz="1200"/>
              <a:t>Conventions</a:t>
            </a:r>
          </a:p>
        </p:txBody>
      </p:sp>
      <p:sp>
        <p:nvSpPr>
          <p:cNvPr id="43" name="TextBox 42">
            <a:extLst>
              <a:ext uri="{FF2B5EF4-FFF2-40B4-BE49-F238E27FC236}">
                <a16:creationId xmlns:a16="http://schemas.microsoft.com/office/drawing/2014/main" id="{78878FAE-8DED-4632-A7D2-55C66E53C3A5}"/>
              </a:ext>
            </a:extLst>
          </p:cNvPr>
          <p:cNvSpPr txBox="1"/>
          <p:nvPr/>
        </p:nvSpPr>
        <p:spPr>
          <a:xfrm>
            <a:off x="165840" y="552668"/>
            <a:ext cx="4785755" cy="276999"/>
          </a:xfrm>
          <a:prstGeom prst="rect">
            <a:avLst/>
          </a:prstGeom>
          <a:noFill/>
        </p:spPr>
        <p:txBody>
          <a:bodyPr wrap="square" rtlCol="0">
            <a:spAutoFit/>
          </a:bodyPr>
          <a:lstStyle/>
          <a:p>
            <a:r>
              <a:rPr lang="en-US" sz="1200" b="1" i="1"/>
              <a:t>What is popularity?</a:t>
            </a:r>
            <a:r>
              <a:rPr lang="en-US" sz="1200" i="1"/>
              <a:t> Vargas and Castells, 2011:</a:t>
            </a:r>
          </a:p>
        </p:txBody>
      </p:sp>
      <p:sp>
        <p:nvSpPr>
          <p:cNvPr id="45" name="TextBox 44">
            <a:extLst>
              <a:ext uri="{FF2B5EF4-FFF2-40B4-BE49-F238E27FC236}">
                <a16:creationId xmlns:a16="http://schemas.microsoft.com/office/drawing/2014/main" id="{B2995175-EDBB-4B4B-B5EA-53DD6FF9B24F}"/>
              </a:ext>
            </a:extLst>
          </p:cNvPr>
          <p:cNvSpPr txBox="1"/>
          <p:nvPr/>
        </p:nvSpPr>
        <p:spPr>
          <a:xfrm>
            <a:off x="165840" y="1897763"/>
            <a:ext cx="4785755" cy="276999"/>
          </a:xfrm>
          <a:prstGeom prst="rect">
            <a:avLst/>
          </a:prstGeom>
          <a:noFill/>
        </p:spPr>
        <p:txBody>
          <a:bodyPr wrap="square" rtlCol="0">
            <a:spAutoFit/>
          </a:bodyPr>
          <a:lstStyle/>
          <a:p>
            <a:r>
              <a:rPr lang="en-US" sz="1200" b="1" i="1"/>
              <a:t>What is surprise?</a:t>
            </a:r>
            <a:r>
              <a:rPr lang="en-US" sz="1200" i="1"/>
              <a:t> Kaminskas and Bridge, 2014:</a:t>
            </a:r>
          </a:p>
        </p:txBody>
      </p:sp>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65359BDC-4E6C-4EF0-895A-4EF33D39052B}"/>
                  </a:ext>
                </a:extLst>
              </p:cNvPr>
              <p:cNvSpPr txBox="1"/>
              <p:nvPr/>
            </p:nvSpPr>
            <p:spPr>
              <a:xfrm>
                <a:off x="128587" y="3933012"/>
                <a:ext cx="5618076"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𝐸</m:t>
                      </m:r>
                      <m:d>
                        <m:dPr>
                          <m:begChr m:val="["/>
                          <m:endChr m:val="]"/>
                          <m:ctrlPr>
                            <a:rPr lang="en-US" sz="1400" b="0" i="1" smtClean="0">
                              <a:latin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e>
                      </m:d>
                      <m:r>
                        <a:rPr lang="en-US" sz="1400" i="1" smtClean="0">
                          <a:latin typeface="Cambria Math" panose="02040503050406030204" pitchFamily="18" charset="0"/>
                        </a:rPr>
                        <m:t>=</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oMath>
                  </m:oMathPara>
                </a14:m>
                <a:endParaRPr lang="en-US" sz="1400" b="0"/>
              </a:p>
            </p:txBody>
          </p:sp>
        </mc:Choice>
        <mc:Fallback>
          <p:sp>
            <p:nvSpPr>
              <p:cNvPr id="46" name="TextBox 45">
                <a:extLst>
                  <a:ext uri="{FF2B5EF4-FFF2-40B4-BE49-F238E27FC236}">
                    <a16:creationId xmlns:a16="http://schemas.microsoft.com/office/drawing/2014/main" id="{65359BDC-4E6C-4EF0-895A-4EF33D39052B}"/>
                  </a:ext>
                </a:extLst>
              </p:cNvPr>
              <p:cNvSpPr txBox="1">
                <a:spLocks noRot="1" noChangeAspect="1" noMove="1" noResize="1" noEditPoints="1" noAdjustHandles="1" noChangeArrowheads="1" noChangeShapeType="1" noTextEdit="1"/>
              </p:cNvSpPr>
              <p:nvPr/>
            </p:nvSpPr>
            <p:spPr>
              <a:xfrm>
                <a:off x="128587" y="3933012"/>
                <a:ext cx="5618076" cy="243143"/>
              </a:xfrm>
              <a:prstGeom prst="rect">
                <a:avLst/>
              </a:prstGeom>
              <a:blipFill>
                <a:blip r:embed="rId7"/>
                <a:stretch>
                  <a:fillRect l="-217" t="-10000" r="-651" b="-25000"/>
                </a:stretch>
              </a:blipFill>
            </p:spPr>
            <p:txBody>
              <a:bodyPr/>
              <a:lstStyle/>
              <a:p>
                <a:r>
                  <a:rPr lang="en-US">
                    <a:noFill/>
                  </a:rPr>
                  <a:t> </a:t>
                </a:r>
              </a:p>
            </p:txBody>
          </p:sp>
        </mc:Fallback>
      </mc:AlternateContent>
      <p:sp>
        <p:nvSpPr>
          <p:cNvPr id="47" name="TextBox 46">
            <a:extLst>
              <a:ext uri="{FF2B5EF4-FFF2-40B4-BE49-F238E27FC236}">
                <a16:creationId xmlns:a16="http://schemas.microsoft.com/office/drawing/2014/main" id="{E16172BE-0A21-4156-95E5-723B3E2AB4B7}"/>
              </a:ext>
            </a:extLst>
          </p:cNvPr>
          <p:cNvSpPr txBox="1"/>
          <p:nvPr/>
        </p:nvSpPr>
        <p:spPr>
          <a:xfrm>
            <a:off x="93489" y="5778000"/>
            <a:ext cx="4778593" cy="276999"/>
          </a:xfrm>
          <a:prstGeom prst="rect">
            <a:avLst/>
          </a:prstGeom>
          <a:noFill/>
        </p:spPr>
        <p:txBody>
          <a:bodyPr wrap="square" rtlCol="0">
            <a:spAutoFit/>
          </a:bodyPr>
          <a:lstStyle/>
          <a:p>
            <a:r>
              <a:rPr lang="en-US" sz="1200"/>
              <a:t>Thus, the expected surprise of an item is also bounded:</a:t>
            </a:r>
          </a:p>
        </p:txBody>
      </p:sp>
      <p:cxnSp>
        <p:nvCxnSpPr>
          <p:cNvPr id="50" name="Straight Connector 49">
            <a:extLst>
              <a:ext uri="{FF2B5EF4-FFF2-40B4-BE49-F238E27FC236}">
                <a16:creationId xmlns:a16="http://schemas.microsoft.com/office/drawing/2014/main" id="{D3B89B83-CAA5-49BD-BF68-2C01FB04B089}"/>
              </a:ext>
            </a:extLst>
          </p:cNvPr>
          <p:cNvCxnSpPr>
            <a:cxnSpLocks/>
          </p:cNvCxnSpPr>
          <p:nvPr/>
        </p:nvCxnSpPr>
        <p:spPr>
          <a:xfrm flipV="1">
            <a:off x="2313830" y="3988676"/>
            <a:ext cx="958132" cy="16648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4" name="TextBox 53">
                <a:extLst>
                  <a:ext uri="{FF2B5EF4-FFF2-40B4-BE49-F238E27FC236}">
                    <a16:creationId xmlns:a16="http://schemas.microsoft.com/office/drawing/2014/main" id="{1EA4DDB6-B2D5-47B2-A370-4669AD7F9C3E}"/>
                  </a:ext>
                </a:extLst>
              </p:cNvPr>
              <p:cNvSpPr txBox="1"/>
              <p:nvPr/>
            </p:nvSpPr>
            <p:spPr>
              <a:xfrm>
                <a:off x="1009778" y="4232373"/>
                <a:ext cx="2854308"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oMath>
                  </m:oMathPara>
                </a14:m>
                <a:endParaRPr lang="en-US" sz="1400" b="0"/>
              </a:p>
            </p:txBody>
          </p:sp>
        </mc:Choice>
        <mc:Fallback>
          <p:sp>
            <p:nvSpPr>
              <p:cNvPr id="54" name="TextBox 53">
                <a:extLst>
                  <a:ext uri="{FF2B5EF4-FFF2-40B4-BE49-F238E27FC236}">
                    <a16:creationId xmlns:a16="http://schemas.microsoft.com/office/drawing/2014/main" id="{1EA4DDB6-B2D5-47B2-A370-4669AD7F9C3E}"/>
                  </a:ext>
                </a:extLst>
              </p:cNvPr>
              <p:cNvSpPr txBox="1">
                <a:spLocks noRot="1" noChangeAspect="1" noMove="1" noResize="1" noEditPoints="1" noAdjustHandles="1" noChangeArrowheads="1" noChangeShapeType="1" noTextEdit="1"/>
              </p:cNvSpPr>
              <p:nvPr/>
            </p:nvSpPr>
            <p:spPr>
              <a:xfrm>
                <a:off x="1009778" y="4232373"/>
                <a:ext cx="2854308" cy="243143"/>
              </a:xfrm>
              <a:prstGeom prst="rect">
                <a:avLst/>
              </a:prstGeom>
              <a:blipFill>
                <a:blip r:embed="rId8"/>
                <a:stretch>
                  <a:fillRect l="-427" t="-10000" r="-1709" b="-25000"/>
                </a:stretch>
              </a:blipFill>
            </p:spPr>
            <p:txBody>
              <a:bodyPr/>
              <a:lstStyle/>
              <a:p>
                <a:r>
                  <a:rPr lang="en-US">
                    <a:noFill/>
                  </a:rPr>
                  <a:t> </a:t>
                </a:r>
              </a:p>
            </p:txBody>
          </p:sp>
        </mc:Fallback>
      </mc:AlternateContent>
      <p:sp>
        <p:nvSpPr>
          <p:cNvPr id="56" name="TextBox 55">
            <a:extLst>
              <a:ext uri="{FF2B5EF4-FFF2-40B4-BE49-F238E27FC236}">
                <a16:creationId xmlns:a16="http://schemas.microsoft.com/office/drawing/2014/main" id="{5B2B5AFF-D0DA-42F0-B478-C5F22A43A021}"/>
              </a:ext>
            </a:extLst>
          </p:cNvPr>
          <p:cNvSpPr txBox="1"/>
          <p:nvPr/>
        </p:nvSpPr>
        <p:spPr>
          <a:xfrm>
            <a:off x="93489" y="4594207"/>
            <a:ext cx="5366750" cy="646331"/>
          </a:xfrm>
          <a:prstGeom prst="rect">
            <a:avLst/>
          </a:prstGeom>
          <a:noFill/>
        </p:spPr>
        <p:txBody>
          <a:bodyPr wrap="square" rtlCol="0">
            <a:spAutoFit/>
          </a:bodyPr>
          <a:lstStyle/>
          <a:p>
            <a:r>
              <a:rPr lang="en-US" sz="1200" dirty="0"/>
              <a:t>Let P be the set of vertices of the convex hull that envelops all highly popular items.</a:t>
            </a:r>
          </a:p>
          <a:p>
            <a:r>
              <a:rPr lang="en-US" sz="1200" dirty="0"/>
              <a:t>Then, given an arbitrary item, it must be the case that (1) it is interior or (2) exterior to the hull. In both cases, the surprise of the item has an upper bound given by:</a:t>
            </a:r>
          </a:p>
        </p:txBody>
      </p:sp>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EBA9F3F5-6DC9-4ADA-87B9-04C263064A8A}"/>
                  </a:ext>
                </a:extLst>
              </p:cNvPr>
              <p:cNvSpPr txBox="1"/>
              <p:nvPr/>
            </p:nvSpPr>
            <p:spPr>
              <a:xfrm>
                <a:off x="158677" y="5350871"/>
                <a:ext cx="2801600" cy="2481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𝑚𝑎𝑥</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r>
                            <a:rPr lang="en-US" sz="1400" b="0" i="1" smtClean="0">
                              <a:latin typeface="Cambria Math" panose="02040503050406030204" pitchFamily="18" charset="0"/>
                            </a:rPr>
                            <m:t>𝑃</m:t>
                          </m:r>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e>
                          </m:d>
                          <m:r>
                            <a:rPr lang="en-US" sz="1400" b="0" i="1" smtClean="0">
                              <a:latin typeface="Cambria Math" panose="02040503050406030204" pitchFamily="18" charset="0"/>
                            </a:rPr>
                            <m:t>, </m:t>
                          </m:r>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𝑗</m:t>
                              </m:r>
                            </m:e>
                          </m:d>
                        </m:e>
                      </m:d>
                    </m:oMath>
                  </m:oMathPara>
                </a14:m>
                <a:endParaRPr lang="en-US" sz="1400" b="0"/>
              </a:p>
            </p:txBody>
          </p:sp>
        </mc:Choice>
        <mc:Fallback>
          <p:sp>
            <p:nvSpPr>
              <p:cNvPr id="57" name="TextBox 56">
                <a:extLst>
                  <a:ext uri="{FF2B5EF4-FFF2-40B4-BE49-F238E27FC236}">
                    <a16:creationId xmlns:a16="http://schemas.microsoft.com/office/drawing/2014/main" id="{EBA9F3F5-6DC9-4ADA-87B9-04C263064A8A}"/>
                  </a:ext>
                </a:extLst>
              </p:cNvPr>
              <p:cNvSpPr txBox="1">
                <a:spLocks noRot="1" noChangeAspect="1" noMove="1" noResize="1" noEditPoints="1" noAdjustHandles="1" noChangeArrowheads="1" noChangeShapeType="1" noTextEdit="1"/>
              </p:cNvSpPr>
              <p:nvPr/>
            </p:nvSpPr>
            <p:spPr>
              <a:xfrm>
                <a:off x="158677" y="5350871"/>
                <a:ext cx="2801600" cy="248145"/>
              </a:xfrm>
              <a:prstGeom prst="rect">
                <a:avLst/>
              </a:prstGeom>
              <a:blipFill>
                <a:blip r:embed="rId9"/>
                <a:stretch>
                  <a:fillRect l="-1087" t="-12500" b="-22500"/>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E3E37582-420D-45E8-9B05-32E58D278E0A}"/>
              </a:ext>
            </a:extLst>
          </p:cNvPr>
          <p:cNvSpPr txBox="1"/>
          <p:nvPr/>
        </p:nvSpPr>
        <p:spPr>
          <a:xfrm>
            <a:off x="3328995" y="2288091"/>
            <a:ext cx="1635900" cy="261610"/>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a:solidFill>
                  <a:schemeClr val="tx1">
                    <a:lumMod val="65000"/>
                    <a:lumOff val="35000"/>
                  </a:schemeClr>
                </a:solidFill>
              </a:rPr>
              <a:t>Using Euclidean distance</a:t>
            </a:r>
          </a:p>
        </p:txBody>
      </p:sp>
      <mc:AlternateContent xmlns:mc="http://schemas.openxmlformats.org/markup-compatibility/2006">
        <mc:Choice xmlns:a14="http://schemas.microsoft.com/office/drawing/2010/main" Requires="a14">
          <p:sp>
            <p:nvSpPr>
              <p:cNvPr id="63" name="TextBox 62">
                <a:extLst>
                  <a:ext uri="{FF2B5EF4-FFF2-40B4-BE49-F238E27FC236}">
                    <a16:creationId xmlns:a16="http://schemas.microsoft.com/office/drawing/2014/main" id="{6755F896-1D6F-4C2C-8195-C683FAF09729}"/>
                  </a:ext>
                </a:extLst>
              </p:cNvPr>
              <p:cNvSpPr txBox="1"/>
              <p:nvPr/>
            </p:nvSpPr>
            <p:spPr>
              <a:xfrm>
                <a:off x="158677" y="6215937"/>
                <a:ext cx="3629263"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𝐸</m:t>
                      </m:r>
                      <m:d>
                        <m:dPr>
                          <m:begChr m:val="["/>
                          <m:endChr m:val="]"/>
                          <m:ctrlPr>
                            <a:rPr lang="en-US" sz="1400" b="0" i="1" smtClean="0">
                              <a:latin typeface="Cambria Math" panose="02040503050406030204" pitchFamily="18" charset="0"/>
                              <a:ea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e>
                      </m:d>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oMath>
                  </m:oMathPara>
                </a14:m>
                <a:endParaRPr lang="en-US" sz="1400" b="0"/>
              </a:p>
            </p:txBody>
          </p:sp>
        </mc:Choice>
        <mc:Fallback>
          <p:sp>
            <p:nvSpPr>
              <p:cNvPr id="63" name="TextBox 62">
                <a:extLst>
                  <a:ext uri="{FF2B5EF4-FFF2-40B4-BE49-F238E27FC236}">
                    <a16:creationId xmlns:a16="http://schemas.microsoft.com/office/drawing/2014/main" id="{6755F896-1D6F-4C2C-8195-C683FAF09729}"/>
                  </a:ext>
                </a:extLst>
              </p:cNvPr>
              <p:cNvSpPr txBox="1">
                <a:spLocks noRot="1" noChangeAspect="1" noMove="1" noResize="1" noEditPoints="1" noAdjustHandles="1" noChangeArrowheads="1" noChangeShapeType="1" noTextEdit="1"/>
              </p:cNvSpPr>
              <p:nvPr/>
            </p:nvSpPr>
            <p:spPr>
              <a:xfrm>
                <a:off x="158677" y="6215937"/>
                <a:ext cx="3629263" cy="243143"/>
              </a:xfrm>
              <a:prstGeom prst="rect">
                <a:avLst/>
              </a:prstGeom>
              <a:blipFill>
                <a:blip r:embed="rId10"/>
                <a:stretch>
                  <a:fillRect l="-672" t="-12500" b="-7500"/>
                </a:stretch>
              </a:blipFill>
            </p:spPr>
            <p:txBody>
              <a:bodyPr/>
              <a:lstStyle/>
              <a:p>
                <a:r>
                  <a:rPr lang="en-US">
                    <a:noFill/>
                  </a:rPr>
                  <a:t> </a:t>
                </a:r>
              </a:p>
            </p:txBody>
          </p:sp>
        </mc:Fallback>
      </mc:AlternateContent>
      <p:sp>
        <p:nvSpPr>
          <p:cNvPr id="70" name="TextBox 69">
            <a:extLst>
              <a:ext uri="{FF2B5EF4-FFF2-40B4-BE49-F238E27FC236}">
                <a16:creationId xmlns:a16="http://schemas.microsoft.com/office/drawing/2014/main" id="{3115009E-B6CF-4B7B-B8DB-93BD1FE4C6D3}"/>
              </a:ext>
            </a:extLst>
          </p:cNvPr>
          <p:cNvSpPr txBox="1"/>
          <p:nvPr/>
        </p:nvSpPr>
        <p:spPr>
          <a:xfrm>
            <a:off x="2898087" y="5259500"/>
            <a:ext cx="2917768" cy="430887"/>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a:solidFill>
                  <a:schemeClr val="tx1">
                    <a:lumMod val="65000"/>
                    <a:lumOff val="35000"/>
                  </a:schemeClr>
                </a:solidFill>
              </a:rPr>
              <a:t>This is the upper bound of the surprise of an item to an arbitrary user, given that P3 is true</a:t>
            </a:r>
          </a:p>
        </p:txBody>
      </p:sp>
      <p:sp>
        <p:nvSpPr>
          <p:cNvPr id="71" name="TextBox 70">
            <a:extLst>
              <a:ext uri="{FF2B5EF4-FFF2-40B4-BE49-F238E27FC236}">
                <a16:creationId xmlns:a16="http://schemas.microsoft.com/office/drawing/2014/main" id="{2D6503EC-0C3B-4D16-A826-9F33058F3906}"/>
              </a:ext>
            </a:extLst>
          </p:cNvPr>
          <p:cNvSpPr txBox="1"/>
          <p:nvPr/>
        </p:nvSpPr>
        <p:spPr>
          <a:xfrm>
            <a:off x="79164" y="3572703"/>
            <a:ext cx="4778593" cy="276999"/>
          </a:xfrm>
          <a:prstGeom prst="rect">
            <a:avLst/>
          </a:prstGeom>
          <a:noFill/>
        </p:spPr>
        <p:txBody>
          <a:bodyPr wrap="square" rtlCol="0">
            <a:spAutoFit/>
          </a:bodyPr>
          <a:lstStyle/>
          <a:p>
            <a:r>
              <a:rPr lang="en-US" sz="1200"/>
              <a:t>The expected surprise of an item to an arbitrary user is:</a:t>
            </a:r>
          </a:p>
        </p:txBody>
      </p:sp>
      <p:sp>
        <p:nvSpPr>
          <p:cNvPr id="52" name="Flowchart: Magnetic Disk 51">
            <a:extLst>
              <a:ext uri="{FF2B5EF4-FFF2-40B4-BE49-F238E27FC236}">
                <a16:creationId xmlns:a16="http://schemas.microsoft.com/office/drawing/2014/main" id="{C5F09110-65C3-4F7E-AFB9-206A7C6CFC0F}"/>
              </a:ext>
            </a:extLst>
          </p:cNvPr>
          <p:cNvSpPr/>
          <p:nvPr/>
        </p:nvSpPr>
        <p:spPr>
          <a:xfrm>
            <a:off x="9643366" y="2382429"/>
            <a:ext cx="671052" cy="435078"/>
          </a:xfrm>
          <a:prstGeom prst="flowChartMagneticDisk">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lumMod val="65000"/>
                    <a:lumOff val="35000"/>
                  </a:schemeClr>
                </a:solidFill>
              </a:rPr>
              <a:t>Spotify D1</a:t>
            </a:r>
          </a:p>
        </p:txBody>
      </p:sp>
      <p:sp>
        <p:nvSpPr>
          <p:cNvPr id="53" name="TextBox 52">
            <a:extLst>
              <a:ext uri="{FF2B5EF4-FFF2-40B4-BE49-F238E27FC236}">
                <a16:creationId xmlns:a16="http://schemas.microsoft.com/office/drawing/2014/main" id="{3BBF252F-2308-4330-A581-9B983724F7DE}"/>
              </a:ext>
            </a:extLst>
          </p:cNvPr>
          <p:cNvSpPr txBox="1"/>
          <p:nvPr/>
        </p:nvSpPr>
        <p:spPr>
          <a:xfrm>
            <a:off x="10023539" y="1949687"/>
            <a:ext cx="1172081" cy="430887"/>
          </a:xfrm>
          <a:prstGeom prst="rect">
            <a:avLst/>
          </a:prstGeom>
          <a:noFill/>
        </p:spPr>
        <p:txBody>
          <a:bodyPr wrap="square" rtlCol="0">
            <a:spAutoFit/>
          </a:bodyPr>
          <a:lstStyle/>
          <a:p>
            <a:pPr algn="ctr"/>
            <a:r>
              <a:rPr lang="en-US" sz="1050" dirty="0"/>
              <a:t>~587k tracks</a:t>
            </a:r>
          </a:p>
          <a:p>
            <a:pPr algn="ctr"/>
            <a:r>
              <a:rPr lang="en-US" sz="1050" dirty="0"/>
              <a:t>15 audio features</a:t>
            </a:r>
          </a:p>
        </p:txBody>
      </p:sp>
      <p:sp>
        <p:nvSpPr>
          <p:cNvPr id="55" name="Flowchart: Magnetic Disk 54">
            <a:extLst>
              <a:ext uri="{FF2B5EF4-FFF2-40B4-BE49-F238E27FC236}">
                <a16:creationId xmlns:a16="http://schemas.microsoft.com/office/drawing/2014/main" id="{14A59208-81D0-4751-BC7C-12B9270273C0}"/>
              </a:ext>
            </a:extLst>
          </p:cNvPr>
          <p:cNvSpPr/>
          <p:nvPr/>
        </p:nvSpPr>
        <p:spPr>
          <a:xfrm>
            <a:off x="7800233" y="2382429"/>
            <a:ext cx="671052" cy="435078"/>
          </a:xfrm>
          <a:prstGeom prst="flowChartMagneticDisk">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Spotify D2</a:t>
            </a:r>
          </a:p>
        </p:txBody>
      </p:sp>
      <p:sp>
        <p:nvSpPr>
          <p:cNvPr id="59" name="TextBox 58">
            <a:extLst>
              <a:ext uri="{FF2B5EF4-FFF2-40B4-BE49-F238E27FC236}">
                <a16:creationId xmlns:a16="http://schemas.microsoft.com/office/drawing/2014/main" id="{680177E7-87DF-4397-A12E-F7B2BF0204A1}"/>
              </a:ext>
            </a:extLst>
          </p:cNvPr>
          <p:cNvSpPr txBox="1"/>
          <p:nvPr/>
        </p:nvSpPr>
        <p:spPr>
          <a:xfrm>
            <a:off x="6241774" y="1810500"/>
            <a:ext cx="2042802" cy="577081"/>
          </a:xfrm>
          <a:prstGeom prst="rect">
            <a:avLst/>
          </a:prstGeom>
          <a:noFill/>
        </p:spPr>
        <p:txBody>
          <a:bodyPr wrap="square" rtlCol="0">
            <a:spAutoFit/>
          </a:bodyPr>
          <a:lstStyle/>
          <a:p>
            <a:pPr algn="ctr"/>
            <a:r>
              <a:rPr lang="en-US" sz="1050" dirty="0"/>
              <a:t>Top 200 tracks in Brazil, 2017-18</a:t>
            </a:r>
          </a:p>
          <a:p>
            <a:pPr algn="ctr"/>
            <a:r>
              <a:rPr lang="en-US" sz="1050" dirty="0"/>
              <a:t>(board position and #streams)</a:t>
            </a:r>
          </a:p>
          <a:p>
            <a:pPr algn="ctr"/>
            <a:r>
              <a:rPr lang="en-US" sz="1050" dirty="0"/>
              <a:t>1,106 distinct tracks</a:t>
            </a:r>
          </a:p>
        </p:txBody>
      </p:sp>
      <p:cxnSp>
        <p:nvCxnSpPr>
          <p:cNvPr id="61" name="Straight Connector 60">
            <a:extLst>
              <a:ext uri="{FF2B5EF4-FFF2-40B4-BE49-F238E27FC236}">
                <a16:creationId xmlns:a16="http://schemas.microsoft.com/office/drawing/2014/main" id="{A994AFFD-92B6-4CF3-AFDC-16CA584E9808}"/>
              </a:ext>
            </a:extLst>
          </p:cNvPr>
          <p:cNvCxnSpPr>
            <a:cxnSpLocks/>
            <a:stCxn id="55" idx="4"/>
            <a:endCxn id="52" idx="2"/>
          </p:cNvCxnSpPr>
          <p:nvPr/>
        </p:nvCxnSpPr>
        <p:spPr>
          <a:xfrm>
            <a:off x="8471285" y="2599968"/>
            <a:ext cx="1172081"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FC5609F-6A35-40B1-AE0B-A5B64D812BC7}"/>
              </a:ext>
            </a:extLst>
          </p:cNvPr>
          <p:cNvSpPr txBox="1"/>
          <p:nvPr/>
        </p:nvSpPr>
        <p:spPr>
          <a:xfrm>
            <a:off x="8352839" y="1998030"/>
            <a:ext cx="1408971" cy="415498"/>
          </a:xfrm>
          <a:prstGeom prst="rect">
            <a:avLst/>
          </a:prstGeom>
          <a:noFill/>
        </p:spPr>
        <p:txBody>
          <a:bodyPr wrap="square" rtlCol="0">
            <a:spAutoFit/>
          </a:bodyPr>
          <a:lstStyle/>
          <a:p>
            <a:pPr algn="ctr"/>
            <a:r>
              <a:rPr lang="en-US" sz="1050" dirty="0"/>
              <a:t>793 mappings</a:t>
            </a:r>
          </a:p>
          <a:p>
            <a:pPr algn="ctr"/>
            <a:r>
              <a:rPr lang="en-US" sz="1050" dirty="0"/>
              <a:t>(313 unlinked tracks)</a:t>
            </a:r>
          </a:p>
        </p:txBody>
      </p:sp>
      <p:pic>
        <p:nvPicPr>
          <p:cNvPr id="67" name="Picture 66" descr="Chart&#10;&#10;Description automatically generated">
            <a:extLst>
              <a:ext uri="{FF2B5EF4-FFF2-40B4-BE49-F238E27FC236}">
                <a16:creationId xmlns:a16="http://schemas.microsoft.com/office/drawing/2014/main" id="{72CFA178-C05C-48D4-8A4B-D6EBDAD34A24}"/>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4484" r="51029" b="93196"/>
          <a:stretch/>
        </p:blipFill>
        <p:spPr>
          <a:xfrm>
            <a:off x="9310984" y="3094127"/>
            <a:ext cx="1224502" cy="151075"/>
          </a:xfrm>
          <a:prstGeom prst="rect">
            <a:avLst/>
          </a:prstGeom>
        </p:spPr>
      </p:pic>
      <p:pic>
        <p:nvPicPr>
          <p:cNvPr id="68" name="Picture 67" descr="Chart&#10;&#10;Description automatically generated">
            <a:extLst>
              <a:ext uri="{FF2B5EF4-FFF2-40B4-BE49-F238E27FC236}">
                <a16:creationId xmlns:a16="http://schemas.microsoft.com/office/drawing/2014/main" id="{1AE96B8B-F7C9-4C47-99C5-3B438219D54C}"/>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9246" r="51029" b="88434"/>
          <a:stretch/>
        </p:blipFill>
        <p:spPr>
          <a:xfrm>
            <a:off x="9310984" y="2870362"/>
            <a:ext cx="1224502" cy="151075"/>
          </a:xfrm>
          <a:prstGeom prst="rect">
            <a:avLst/>
          </a:prstGeom>
        </p:spPr>
      </p:pic>
      <p:pic>
        <p:nvPicPr>
          <p:cNvPr id="72" name="Picture 71" descr="Chart&#10;&#10;Description automatically generated">
            <a:extLst>
              <a:ext uri="{FF2B5EF4-FFF2-40B4-BE49-F238E27FC236}">
                <a16:creationId xmlns:a16="http://schemas.microsoft.com/office/drawing/2014/main" id="{69A85BF2-1FE2-4F84-8DA0-7EACAFCC8A49}"/>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6580" r="51029" b="90611"/>
          <a:stretch/>
        </p:blipFill>
        <p:spPr>
          <a:xfrm>
            <a:off x="7523508" y="2874180"/>
            <a:ext cx="1224502" cy="182880"/>
          </a:xfrm>
          <a:prstGeom prst="rect">
            <a:avLst/>
          </a:prstGeom>
        </p:spPr>
      </p:pic>
      <p:sp>
        <p:nvSpPr>
          <p:cNvPr id="11" name="Rectangle 10">
            <a:extLst>
              <a:ext uri="{FF2B5EF4-FFF2-40B4-BE49-F238E27FC236}">
                <a16:creationId xmlns:a16="http://schemas.microsoft.com/office/drawing/2014/main" id="{A0F2A0B1-AFF5-468C-B3C2-FCE92EEC4FB2}"/>
              </a:ext>
            </a:extLst>
          </p:cNvPr>
          <p:cNvSpPr/>
          <p:nvPr/>
        </p:nvSpPr>
        <p:spPr>
          <a:xfrm>
            <a:off x="157889" y="4653126"/>
            <a:ext cx="5549452" cy="2016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descr="A close up of a logo&#10;&#10;Description automatically generated">
            <a:extLst>
              <a:ext uri="{FF2B5EF4-FFF2-40B4-BE49-F238E27FC236}">
                <a16:creationId xmlns:a16="http://schemas.microsoft.com/office/drawing/2014/main" id="{0BA614CD-3A49-4395-A060-FF9301B1D6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8543720" y="1147207"/>
            <a:ext cx="587609" cy="563447"/>
          </a:xfrm>
          <a:prstGeom prst="rect">
            <a:avLst/>
          </a:prstGeom>
        </p:spPr>
      </p:pic>
      <p:sp>
        <p:nvSpPr>
          <p:cNvPr id="48" name="TextBox 47">
            <a:extLst>
              <a:ext uri="{FF2B5EF4-FFF2-40B4-BE49-F238E27FC236}">
                <a16:creationId xmlns:a16="http://schemas.microsoft.com/office/drawing/2014/main" id="{51411117-806A-4F53-8F72-573743EFB203}"/>
              </a:ext>
            </a:extLst>
          </p:cNvPr>
          <p:cNvSpPr txBox="1"/>
          <p:nvPr/>
        </p:nvSpPr>
        <p:spPr>
          <a:xfrm>
            <a:off x="6408751" y="877566"/>
            <a:ext cx="1727008" cy="600164"/>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pt-BR" sz="1100" dirty="0">
                <a:solidFill>
                  <a:schemeClr val="tx1">
                    <a:lumMod val="65000"/>
                    <a:lumOff val="35000"/>
                  </a:schemeClr>
                </a:solidFill>
              </a:rPr>
              <a:t>The dataset </a:t>
            </a:r>
            <a:r>
              <a:rPr lang="pt-BR" sz="1100" dirty="0" err="1">
                <a:solidFill>
                  <a:schemeClr val="tx1">
                    <a:lumMod val="65000"/>
                    <a:lumOff val="35000"/>
                  </a:schemeClr>
                </a:solidFill>
              </a:rPr>
              <a:t>has</a:t>
            </a:r>
            <a:r>
              <a:rPr lang="pt-BR" sz="1100" dirty="0">
                <a:solidFill>
                  <a:schemeClr val="tx1">
                    <a:lumMod val="65000"/>
                    <a:lumOff val="35000"/>
                  </a:schemeClr>
                </a:solidFill>
              </a:rPr>
              <a:t> </a:t>
            </a:r>
            <a:r>
              <a:rPr lang="pt-BR" sz="1100" dirty="0" err="1">
                <a:solidFill>
                  <a:schemeClr val="tx1">
                    <a:lumMod val="65000"/>
                    <a:lumOff val="35000"/>
                  </a:schemeClr>
                </a:solidFill>
              </a:rPr>
              <a:t>an</a:t>
            </a:r>
            <a:r>
              <a:rPr lang="pt-BR" sz="1100" dirty="0">
                <a:solidFill>
                  <a:schemeClr val="tx1">
                    <a:lumMod val="65000"/>
                    <a:lumOff val="35000"/>
                  </a:schemeClr>
                </a:solidFill>
              </a:rPr>
              <a:t> </a:t>
            </a:r>
            <a:r>
              <a:rPr lang="pt-BR" sz="1100" dirty="0" err="1">
                <a:solidFill>
                  <a:schemeClr val="tx1">
                    <a:lumMod val="65000"/>
                    <a:lumOff val="35000"/>
                  </a:schemeClr>
                </a:solidFill>
              </a:rPr>
              <a:t>estimate</a:t>
            </a:r>
            <a:r>
              <a:rPr lang="pt-BR" sz="1100" dirty="0">
                <a:solidFill>
                  <a:schemeClr val="tx1">
                    <a:lumMod val="65000"/>
                    <a:lumOff val="35000"/>
                  </a:schemeClr>
                </a:solidFill>
              </a:rPr>
              <a:t> </a:t>
            </a:r>
            <a:r>
              <a:rPr lang="pt-BR" sz="1100" dirty="0" err="1">
                <a:solidFill>
                  <a:schemeClr val="tx1">
                    <a:lumMod val="65000"/>
                    <a:lumOff val="35000"/>
                  </a:schemeClr>
                </a:solidFill>
              </a:rPr>
              <a:t>of</a:t>
            </a:r>
            <a:r>
              <a:rPr lang="pt-BR" sz="1100" dirty="0">
                <a:solidFill>
                  <a:schemeClr val="tx1">
                    <a:lumMod val="65000"/>
                    <a:lumOff val="35000"/>
                  </a:schemeClr>
                </a:solidFill>
              </a:rPr>
              <a:t> </a:t>
            </a:r>
            <a:r>
              <a:rPr lang="pt-BR" sz="1100" dirty="0" err="1">
                <a:solidFill>
                  <a:schemeClr val="tx1">
                    <a:lumMod val="65000"/>
                    <a:lumOff val="35000"/>
                  </a:schemeClr>
                </a:solidFill>
              </a:rPr>
              <a:t>the</a:t>
            </a:r>
            <a:r>
              <a:rPr lang="pt-BR" sz="1100" dirty="0">
                <a:solidFill>
                  <a:schemeClr val="tx1">
                    <a:lumMod val="65000"/>
                    <a:lumOff val="35000"/>
                  </a:schemeClr>
                </a:solidFill>
              </a:rPr>
              <a:t> </a:t>
            </a:r>
            <a:r>
              <a:rPr lang="pt-BR" sz="1100" dirty="0" err="1">
                <a:solidFill>
                  <a:schemeClr val="tx1">
                    <a:lumMod val="65000"/>
                    <a:lumOff val="35000"/>
                  </a:schemeClr>
                </a:solidFill>
              </a:rPr>
              <a:t>popularity</a:t>
            </a:r>
            <a:r>
              <a:rPr lang="pt-BR" sz="1100" dirty="0">
                <a:solidFill>
                  <a:schemeClr val="tx1">
                    <a:lumMod val="65000"/>
                    <a:lumOff val="35000"/>
                  </a:schemeClr>
                </a:solidFill>
              </a:rPr>
              <a:t> </a:t>
            </a:r>
            <a:r>
              <a:rPr lang="pt-BR" sz="1100" dirty="0" err="1">
                <a:solidFill>
                  <a:schemeClr val="tx1">
                    <a:lumMod val="65000"/>
                    <a:lumOff val="35000"/>
                  </a:schemeClr>
                </a:solidFill>
              </a:rPr>
              <a:t>of</a:t>
            </a:r>
            <a:r>
              <a:rPr lang="pt-BR" sz="1100" dirty="0">
                <a:solidFill>
                  <a:schemeClr val="tx1">
                    <a:lumMod val="65000"/>
                    <a:lumOff val="35000"/>
                  </a:schemeClr>
                </a:solidFill>
              </a:rPr>
              <a:t> </a:t>
            </a:r>
            <a:r>
              <a:rPr lang="pt-BR" sz="1100" dirty="0" err="1">
                <a:solidFill>
                  <a:schemeClr val="tx1">
                    <a:lumMod val="65000"/>
                    <a:lumOff val="35000"/>
                  </a:schemeClr>
                </a:solidFill>
              </a:rPr>
              <a:t>every</a:t>
            </a:r>
            <a:r>
              <a:rPr lang="pt-BR" sz="1100" dirty="0">
                <a:solidFill>
                  <a:schemeClr val="tx1">
                    <a:lumMod val="65000"/>
                    <a:lumOff val="35000"/>
                  </a:schemeClr>
                </a:solidFill>
              </a:rPr>
              <a:t> item</a:t>
            </a:r>
            <a:endParaRPr lang="en-US" sz="1100" dirty="0">
              <a:solidFill>
                <a:schemeClr val="tx1">
                  <a:lumMod val="65000"/>
                  <a:lumOff val="35000"/>
                </a:schemeClr>
              </a:solidFill>
            </a:endParaRPr>
          </a:p>
        </p:txBody>
      </p:sp>
      <p:pic>
        <p:nvPicPr>
          <p:cNvPr id="51" name="Picture 50" descr="A close up of a logo&#10;&#10;Description automatically generated">
            <a:extLst>
              <a:ext uri="{FF2B5EF4-FFF2-40B4-BE49-F238E27FC236}">
                <a16:creationId xmlns:a16="http://schemas.microsoft.com/office/drawing/2014/main" id="{B6BCE0AC-42C9-43FC-8041-625F3546D7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5019606" flipH="1" flipV="1">
            <a:off x="7420959" y="4847300"/>
            <a:ext cx="587609" cy="506819"/>
          </a:xfrm>
          <a:prstGeom prst="rect">
            <a:avLst/>
          </a:prstGeom>
        </p:spPr>
      </p:pic>
      <p:sp>
        <p:nvSpPr>
          <p:cNvPr id="64" name="TextBox 63">
            <a:extLst>
              <a:ext uri="{FF2B5EF4-FFF2-40B4-BE49-F238E27FC236}">
                <a16:creationId xmlns:a16="http://schemas.microsoft.com/office/drawing/2014/main" id="{18389E3E-BE91-4E09-807A-EF180966D17C}"/>
              </a:ext>
            </a:extLst>
          </p:cNvPr>
          <p:cNvSpPr txBox="1"/>
          <p:nvPr/>
        </p:nvSpPr>
        <p:spPr>
          <a:xfrm>
            <a:off x="6241774" y="4571124"/>
            <a:ext cx="1359673" cy="769441"/>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dirty="0">
                <a:solidFill>
                  <a:schemeClr val="tx1">
                    <a:lumMod val="65000"/>
                    <a:lumOff val="35000"/>
                  </a:schemeClr>
                </a:solidFill>
              </a:rPr>
              <a:t>Convex hull enveloping all highly popular items</a:t>
            </a:r>
          </a:p>
        </p:txBody>
      </p:sp>
      <p:cxnSp>
        <p:nvCxnSpPr>
          <p:cNvPr id="49" name="Straight Connector 48">
            <a:extLst>
              <a:ext uri="{FF2B5EF4-FFF2-40B4-BE49-F238E27FC236}">
                <a16:creationId xmlns:a16="http://schemas.microsoft.com/office/drawing/2014/main" id="{E2E0A9E0-8F9D-4892-B84F-3ABABAE7D7E8}"/>
              </a:ext>
            </a:extLst>
          </p:cNvPr>
          <p:cNvCxnSpPr>
            <a:cxnSpLocks/>
            <a:stCxn id="35" idx="3"/>
            <a:endCxn id="48" idx="1"/>
          </p:cNvCxnSpPr>
          <p:nvPr/>
        </p:nvCxnSpPr>
        <p:spPr>
          <a:xfrm>
            <a:off x="2828895" y="1177648"/>
            <a:ext cx="3579856"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5644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Chart&#10;&#10;Description automatically generated">
            <a:extLst>
              <a:ext uri="{FF2B5EF4-FFF2-40B4-BE49-F238E27FC236}">
                <a16:creationId xmlns:a16="http://schemas.microsoft.com/office/drawing/2014/main" id="{F8B2807D-59BD-4EEC-BA2B-E65DCF1DED4B}"/>
              </a:ext>
            </a:extLst>
          </p:cNvPr>
          <p:cNvPicPr>
            <a:picLocks noChangeAspect="1"/>
          </p:cNvPicPr>
          <p:nvPr/>
        </p:nvPicPr>
        <p:blipFill rotWithShape="1">
          <a:blip r:embed="rId2">
            <a:extLst>
              <a:ext uri="{28A0092B-C50C-407E-A947-70E740481C1C}">
                <a14:useLocalDpi xmlns:a14="http://schemas.microsoft.com/office/drawing/2010/main" val="0"/>
              </a:ext>
            </a:extLst>
          </a:blip>
          <a:srcRect r="50000" b="50000"/>
          <a:stretch/>
        </p:blipFill>
        <p:spPr>
          <a:xfrm>
            <a:off x="5789525" y="3596189"/>
            <a:ext cx="6096000" cy="3256142"/>
          </a:xfrm>
          <a:prstGeom prst="rect">
            <a:avLst/>
          </a:prstGeom>
        </p:spPr>
      </p:pic>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A736BE67-66D0-4E5A-932C-92245DFB2BF6}"/>
                  </a:ext>
                </a:extLst>
              </p:cNvPr>
              <p:cNvSpPr txBox="1"/>
              <p:nvPr/>
            </p:nvSpPr>
            <p:spPr>
              <a:xfrm>
                <a:off x="3835232" y="1541495"/>
                <a:ext cx="100508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 </m:t>
                          </m:r>
                          <m:r>
                            <a:rPr lang="en-US" sz="1400" b="0" i="1" smtClean="0">
                              <a:latin typeface="Cambria Math" panose="02040503050406030204" pitchFamily="18" charset="0"/>
                            </a:rPr>
                            <m:t>𝑢</m:t>
                          </m:r>
                        </m:e>
                      </m:d>
                    </m:oMath>
                  </m:oMathPara>
                </a14:m>
                <a:endParaRPr lang="en-US" sz="1400"/>
              </a:p>
            </p:txBody>
          </p:sp>
        </mc:Choice>
        <mc:Fallback>
          <p:sp>
            <p:nvSpPr>
              <p:cNvPr id="33" name="TextBox 32">
                <a:extLst>
                  <a:ext uri="{FF2B5EF4-FFF2-40B4-BE49-F238E27FC236}">
                    <a16:creationId xmlns:a16="http://schemas.microsoft.com/office/drawing/2014/main" id="{A736BE67-66D0-4E5A-932C-92245DFB2BF6}"/>
                  </a:ext>
                </a:extLst>
              </p:cNvPr>
              <p:cNvSpPr txBox="1">
                <a:spLocks noRot="1" noChangeAspect="1" noMove="1" noResize="1" noEditPoints="1" noAdjustHandles="1" noChangeArrowheads="1" noChangeShapeType="1" noTextEdit="1"/>
              </p:cNvSpPr>
              <p:nvPr/>
            </p:nvSpPr>
            <p:spPr>
              <a:xfrm>
                <a:off x="3835232" y="1541495"/>
                <a:ext cx="1005082" cy="215444"/>
              </a:xfrm>
              <a:prstGeom prst="rect">
                <a:avLst/>
              </a:prstGeom>
              <a:blipFill>
                <a:blip r:embed="rId3"/>
                <a:stretch>
                  <a:fillRect l="-3636" b="-31429"/>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37F6A708-92C5-4D38-9944-6C21EFA6CA7E}"/>
              </a:ext>
            </a:extLst>
          </p:cNvPr>
          <p:cNvSpPr txBox="1"/>
          <p:nvPr/>
        </p:nvSpPr>
        <p:spPr>
          <a:xfrm>
            <a:off x="158677" y="2827426"/>
            <a:ext cx="5381075" cy="276999"/>
          </a:xfrm>
          <a:prstGeom prst="rect">
            <a:avLst/>
          </a:prstGeom>
          <a:solidFill>
            <a:schemeClr val="accent2">
              <a:lumMod val="40000"/>
              <a:lumOff val="60000"/>
            </a:schemeClr>
          </a:solidFill>
        </p:spPr>
        <p:txBody>
          <a:bodyPr wrap="square" rtlCol="0">
            <a:spAutoFit/>
          </a:bodyPr>
          <a:lstStyle/>
          <a:p>
            <a:pPr algn="ctr"/>
            <a:r>
              <a:rPr lang="en-US" sz="1200"/>
              <a:t>A theoretical link between popularity and surprise</a:t>
            </a:r>
          </a:p>
        </p:txBody>
      </p:sp>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A5A684D9-C747-4840-AC96-BC54AC77CD43}"/>
                  </a:ext>
                </a:extLst>
              </p:cNvPr>
              <p:cNvSpPr txBox="1"/>
              <p:nvPr/>
            </p:nvSpPr>
            <p:spPr>
              <a:xfrm>
                <a:off x="158677" y="968360"/>
                <a:ext cx="2670218" cy="418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𝑝𝑜𝑝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r>
                            <a:rPr lang="en-US" sz="1400" b="0" i="1" smtClean="0">
                              <a:latin typeface="Cambria Math" panose="02040503050406030204" pitchFamily="18" charset="0"/>
                            </a:rPr>
                            <m:t>𝑅</m:t>
                          </m:r>
                          <m:r>
                            <a:rPr lang="en-US" sz="1400" b="0" i="1" smtClean="0">
                              <a:latin typeface="Cambria Math" panose="02040503050406030204" pitchFamily="18" charset="0"/>
                            </a:rPr>
                            <m:t>, </m:t>
                          </m:r>
                          <m:r>
                            <a:rPr lang="en-US" sz="1400" b="0" i="1" smtClean="0">
                              <a:latin typeface="Cambria Math" panose="02040503050406030204" pitchFamily="18" charset="0"/>
                            </a:rPr>
                            <m:t>𝑈</m:t>
                          </m:r>
                        </m:e>
                      </m:d>
                      <m:r>
                        <a:rPr lang="en-US" sz="1400" b="0" i="1" smtClean="0">
                          <a:latin typeface="Cambria Math" panose="02040503050406030204" pitchFamily="18" charset="0"/>
                        </a:rPr>
                        <m:t>= </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𝑢𝑖</m:t>
                                  </m:r>
                                </m:sub>
                              </m:sSub>
                              <m:r>
                                <a:rPr lang="en-US" sz="1400" b="0" i="1" smtClean="0">
                                  <a:latin typeface="Cambria Math" panose="02040503050406030204" pitchFamily="18" charset="0"/>
                                </a:rPr>
                                <m:t>∈</m:t>
                              </m:r>
                              <m:r>
                                <a:rPr lang="en-US" sz="1400" b="0" i="1" smtClean="0">
                                  <a:latin typeface="Cambria Math" panose="02040503050406030204" pitchFamily="18" charset="0"/>
                                </a:rPr>
                                <m:t>𝑅</m:t>
                              </m:r>
                              <m:r>
                                <a:rPr lang="en-US" sz="1400" b="0" i="1" smtClean="0">
                                  <a:latin typeface="Cambria Math" panose="02040503050406030204" pitchFamily="18" charset="0"/>
                                </a:rPr>
                                <m:t> </m:t>
                              </m:r>
                            </m:e>
                          </m:d>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𝑢𝑖</m:t>
                              </m:r>
                            </m:sub>
                          </m:sSub>
                          <m:r>
                            <a:rPr lang="en-US" sz="1400" b="0" i="1" smtClean="0">
                              <a:latin typeface="Cambria Math" panose="02040503050406030204" pitchFamily="18" charset="0"/>
                            </a:rPr>
                            <m:t>≠0}</m:t>
                          </m:r>
                        </m:num>
                        <m:den>
                          <m:r>
                            <a:rPr lang="en-US" sz="1400" b="0" i="1" smtClean="0">
                              <a:latin typeface="Cambria Math" panose="02040503050406030204" pitchFamily="18" charset="0"/>
                            </a:rPr>
                            <m:t>#</m:t>
                          </m:r>
                          <m:r>
                            <a:rPr lang="en-US" sz="1400" b="0" i="1" smtClean="0">
                              <a:latin typeface="Cambria Math" panose="02040503050406030204" pitchFamily="18" charset="0"/>
                            </a:rPr>
                            <m:t>𝑈</m:t>
                          </m:r>
                        </m:den>
                      </m:f>
                    </m:oMath>
                  </m:oMathPara>
                </a14:m>
                <a:endParaRPr lang="en-US" sz="1400" dirty="0"/>
              </a:p>
            </p:txBody>
          </p:sp>
        </mc:Choice>
        <mc:Fallback>
          <p:sp>
            <p:nvSpPr>
              <p:cNvPr id="35" name="TextBox 34">
                <a:extLst>
                  <a:ext uri="{FF2B5EF4-FFF2-40B4-BE49-F238E27FC236}">
                    <a16:creationId xmlns:a16="http://schemas.microsoft.com/office/drawing/2014/main" id="{A5A684D9-C747-4840-AC96-BC54AC77CD43}"/>
                  </a:ext>
                </a:extLst>
              </p:cNvPr>
              <p:cNvSpPr txBox="1">
                <a:spLocks noRot="1" noChangeAspect="1" noMove="1" noResize="1" noEditPoints="1" noAdjustHandles="1" noChangeArrowheads="1" noChangeShapeType="1" noTextEdit="1"/>
              </p:cNvSpPr>
              <p:nvPr/>
            </p:nvSpPr>
            <p:spPr>
              <a:xfrm>
                <a:off x="158677" y="968360"/>
                <a:ext cx="2670218" cy="418576"/>
              </a:xfrm>
              <a:prstGeom prst="rect">
                <a:avLst/>
              </a:prstGeom>
              <a:blipFill>
                <a:blip r:embed="rId4"/>
                <a:stretch>
                  <a:fillRect l="-1142" t="-2899" r="-1826" b="-11594"/>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5D258C4A-8310-40FA-8A9C-4E9D447F1C07}"/>
              </a:ext>
            </a:extLst>
          </p:cNvPr>
          <p:cNvSpPr txBox="1"/>
          <p:nvPr/>
        </p:nvSpPr>
        <p:spPr>
          <a:xfrm>
            <a:off x="3519823" y="792928"/>
            <a:ext cx="1635900" cy="769441"/>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dirty="0">
                <a:solidFill>
                  <a:schemeClr val="tx1">
                    <a:lumMod val="65000"/>
                    <a:lumOff val="35000"/>
                  </a:schemeClr>
                </a:solidFill>
              </a:rPr>
              <a:t>This is an estimator of the probability of an item being known to an arbitrary user, namely</a:t>
            </a:r>
          </a:p>
        </p:txBody>
      </p:sp>
      <p:pic>
        <p:nvPicPr>
          <p:cNvPr id="37" name="Picture 36" descr="A close up of a logo&#10;&#10;Description automatically generated">
            <a:extLst>
              <a:ext uri="{FF2B5EF4-FFF2-40B4-BE49-F238E27FC236}">
                <a16:creationId xmlns:a16="http://schemas.microsoft.com/office/drawing/2014/main" id="{E1FAE060-62C0-4AC2-9C3B-7057FE69CF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3476665" flipH="1" flipV="1">
            <a:off x="3035219" y="1260849"/>
            <a:ext cx="587609" cy="506819"/>
          </a:xfrm>
          <a:prstGeom prst="rect">
            <a:avLst/>
          </a:prstGeom>
        </p:spPr>
      </p:pic>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9D8064BB-3B09-45E6-BF5B-F7F2C152E3DF}"/>
                  </a:ext>
                </a:extLst>
              </p:cNvPr>
              <p:cNvSpPr txBox="1"/>
              <p:nvPr/>
            </p:nvSpPr>
            <p:spPr>
              <a:xfrm>
                <a:off x="252817" y="2270448"/>
                <a:ext cx="2655535" cy="247247"/>
              </a:xfrm>
              <a:prstGeom prst="rect">
                <a:avLst/>
              </a:prstGeom>
              <a:noFill/>
            </p:spPr>
            <p:txBody>
              <a:bodyPr wrap="none" lIns="0" tIns="0" rIns="0" bIns="0" rtlCol="0">
                <a:spAutoFit/>
              </a:bodyPr>
              <a:lstStyle/>
              <a:p>
                <a14:m>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𝑚𝑖𝑛</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 </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𝑗</m:t>
                    </m:r>
                    <m:r>
                      <a:rPr lang="en-US" sz="1400" b="0" i="1" smtClean="0">
                        <a:latin typeface="Cambria Math" panose="02040503050406030204" pitchFamily="18" charset="0"/>
                      </a:rPr>
                      <m:t>))</m:t>
                    </m:r>
                  </m:oMath>
                </a14:m>
                <a:r>
                  <a:rPr lang="en-US" sz="1400"/>
                  <a:t> </a:t>
                </a:r>
              </a:p>
            </p:txBody>
          </p:sp>
        </mc:Choice>
        <mc:Fallback>
          <p:sp>
            <p:nvSpPr>
              <p:cNvPr id="38" name="TextBox 37">
                <a:extLst>
                  <a:ext uri="{FF2B5EF4-FFF2-40B4-BE49-F238E27FC236}">
                    <a16:creationId xmlns:a16="http://schemas.microsoft.com/office/drawing/2014/main" id="{9D8064BB-3B09-45E6-BF5B-F7F2C152E3DF}"/>
                  </a:ext>
                </a:extLst>
              </p:cNvPr>
              <p:cNvSpPr txBox="1">
                <a:spLocks noRot="1" noChangeAspect="1" noMove="1" noResize="1" noEditPoints="1" noAdjustHandles="1" noChangeArrowheads="1" noChangeShapeType="1" noTextEdit="1"/>
              </p:cNvSpPr>
              <p:nvPr/>
            </p:nvSpPr>
            <p:spPr>
              <a:xfrm>
                <a:off x="252817" y="2270448"/>
                <a:ext cx="2655535" cy="247247"/>
              </a:xfrm>
              <a:prstGeom prst="rect">
                <a:avLst/>
              </a:prstGeom>
              <a:blipFill>
                <a:blip r:embed="rId6"/>
                <a:stretch>
                  <a:fillRect l="-2294" t="-9756" r="-688" b="-21951"/>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F9423F1C-DD5C-479D-AA7A-248C98C29D7D}"/>
              </a:ext>
            </a:extLst>
          </p:cNvPr>
          <p:cNvSpPr txBox="1"/>
          <p:nvPr/>
        </p:nvSpPr>
        <p:spPr>
          <a:xfrm>
            <a:off x="79164" y="3252574"/>
            <a:ext cx="5366448" cy="276999"/>
          </a:xfrm>
          <a:prstGeom prst="rect">
            <a:avLst/>
          </a:prstGeom>
          <a:noFill/>
        </p:spPr>
        <p:txBody>
          <a:bodyPr wrap="square" rtlCol="0">
            <a:spAutoFit/>
          </a:bodyPr>
          <a:lstStyle/>
          <a:p>
            <a:r>
              <a:rPr lang="en-US" sz="1200"/>
              <a:t>Assume </a:t>
            </a:r>
            <a:r>
              <a:rPr lang="en-US" sz="1200" b="1"/>
              <a:t>P3: Every user has at least one highly popular item in their profile.</a:t>
            </a:r>
          </a:p>
        </p:txBody>
      </p:sp>
      <p:sp>
        <p:nvSpPr>
          <p:cNvPr id="41" name="TextBox 40">
            <a:extLst>
              <a:ext uri="{FF2B5EF4-FFF2-40B4-BE49-F238E27FC236}">
                <a16:creationId xmlns:a16="http://schemas.microsoft.com/office/drawing/2014/main" id="{D46C34EB-4F5D-4562-AF75-8D8538A8CDBE}"/>
              </a:ext>
            </a:extLst>
          </p:cNvPr>
          <p:cNvSpPr txBox="1"/>
          <p:nvPr/>
        </p:nvSpPr>
        <p:spPr>
          <a:xfrm>
            <a:off x="165840" y="272639"/>
            <a:ext cx="5373912" cy="276999"/>
          </a:xfrm>
          <a:prstGeom prst="rect">
            <a:avLst/>
          </a:prstGeom>
          <a:solidFill>
            <a:schemeClr val="accent2">
              <a:lumMod val="40000"/>
              <a:lumOff val="60000"/>
            </a:schemeClr>
          </a:solidFill>
        </p:spPr>
        <p:txBody>
          <a:bodyPr wrap="square" rtlCol="0">
            <a:spAutoFit/>
          </a:bodyPr>
          <a:lstStyle/>
          <a:p>
            <a:pPr algn="ctr"/>
            <a:r>
              <a:rPr lang="en-US" sz="1200"/>
              <a:t>Conventions</a:t>
            </a:r>
          </a:p>
        </p:txBody>
      </p:sp>
      <p:sp>
        <p:nvSpPr>
          <p:cNvPr id="43" name="TextBox 42">
            <a:extLst>
              <a:ext uri="{FF2B5EF4-FFF2-40B4-BE49-F238E27FC236}">
                <a16:creationId xmlns:a16="http://schemas.microsoft.com/office/drawing/2014/main" id="{78878FAE-8DED-4632-A7D2-55C66E53C3A5}"/>
              </a:ext>
            </a:extLst>
          </p:cNvPr>
          <p:cNvSpPr txBox="1"/>
          <p:nvPr/>
        </p:nvSpPr>
        <p:spPr>
          <a:xfrm>
            <a:off x="165840" y="552668"/>
            <a:ext cx="4785755" cy="276999"/>
          </a:xfrm>
          <a:prstGeom prst="rect">
            <a:avLst/>
          </a:prstGeom>
          <a:noFill/>
        </p:spPr>
        <p:txBody>
          <a:bodyPr wrap="square" rtlCol="0">
            <a:spAutoFit/>
          </a:bodyPr>
          <a:lstStyle/>
          <a:p>
            <a:r>
              <a:rPr lang="en-US" sz="1200" b="1" i="1"/>
              <a:t>What is popularity?</a:t>
            </a:r>
            <a:r>
              <a:rPr lang="en-US" sz="1200" i="1"/>
              <a:t> Vargas and Castells, 2011:</a:t>
            </a:r>
          </a:p>
        </p:txBody>
      </p:sp>
      <p:sp>
        <p:nvSpPr>
          <p:cNvPr id="45" name="TextBox 44">
            <a:extLst>
              <a:ext uri="{FF2B5EF4-FFF2-40B4-BE49-F238E27FC236}">
                <a16:creationId xmlns:a16="http://schemas.microsoft.com/office/drawing/2014/main" id="{B2995175-EDBB-4B4B-B5EA-53DD6FF9B24F}"/>
              </a:ext>
            </a:extLst>
          </p:cNvPr>
          <p:cNvSpPr txBox="1"/>
          <p:nvPr/>
        </p:nvSpPr>
        <p:spPr>
          <a:xfrm>
            <a:off x="165840" y="1897763"/>
            <a:ext cx="4785755" cy="276999"/>
          </a:xfrm>
          <a:prstGeom prst="rect">
            <a:avLst/>
          </a:prstGeom>
          <a:noFill/>
        </p:spPr>
        <p:txBody>
          <a:bodyPr wrap="square" rtlCol="0">
            <a:spAutoFit/>
          </a:bodyPr>
          <a:lstStyle/>
          <a:p>
            <a:r>
              <a:rPr lang="en-US" sz="1200" b="1" i="1"/>
              <a:t>What is surprise?</a:t>
            </a:r>
            <a:r>
              <a:rPr lang="en-US" sz="1200" i="1"/>
              <a:t> Kaminskas and Bridge, 2014:</a:t>
            </a:r>
          </a:p>
        </p:txBody>
      </p:sp>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65359BDC-4E6C-4EF0-895A-4EF33D39052B}"/>
                  </a:ext>
                </a:extLst>
              </p:cNvPr>
              <p:cNvSpPr txBox="1"/>
              <p:nvPr/>
            </p:nvSpPr>
            <p:spPr>
              <a:xfrm>
                <a:off x="128587" y="3933012"/>
                <a:ext cx="5618076"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𝐸</m:t>
                      </m:r>
                      <m:d>
                        <m:dPr>
                          <m:begChr m:val="["/>
                          <m:endChr m:val="]"/>
                          <m:ctrlPr>
                            <a:rPr lang="en-US" sz="1400" b="0" i="1" smtClean="0">
                              <a:latin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e>
                      </m:d>
                      <m:r>
                        <a:rPr lang="en-US" sz="1400" i="1" smtClean="0">
                          <a:latin typeface="Cambria Math" panose="02040503050406030204" pitchFamily="18" charset="0"/>
                        </a:rPr>
                        <m:t>=</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oMath>
                  </m:oMathPara>
                </a14:m>
                <a:endParaRPr lang="en-US" sz="1400" b="0"/>
              </a:p>
            </p:txBody>
          </p:sp>
        </mc:Choice>
        <mc:Fallback>
          <p:sp>
            <p:nvSpPr>
              <p:cNvPr id="46" name="TextBox 45">
                <a:extLst>
                  <a:ext uri="{FF2B5EF4-FFF2-40B4-BE49-F238E27FC236}">
                    <a16:creationId xmlns:a16="http://schemas.microsoft.com/office/drawing/2014/main" id="{65359BDC-4E6C-4EF0-895A-4EF33D39052B}"/>
                  </a:ext>
                </a:extLst>
              </p:cNvPr>
              <p:cNvSpPr txBox="1">
                <a:spLocks noRot="1" noChangeAspect="1" noMove="1" noResize="1" noEditPoints="1" noAdjustHandles="1" noChangeArrowheads="1" noChangeShapeType="1" noTextEdit="1"/>
              </p:cNvSpPr>
              <p:nvPr/>
            </p:nvSpPr>
            <p:spPr>
              <a:xfrm>
                <a:off x="128587" y="3933012"/>
                <a:ext cx="5618076" cy="243143"/>
              </a:xfrm>
              <a:prstGeom prst="rect">
                <a:avLst/>
              </a:prstGeom>
              <a:blipFill>
                <a:blip r:embed="rId7"/>
                <a:stretch>
                  <a:fillRect l="-217" t="-10000" r="-651" b="-25000"/>
                </a:stretch>
              </a:blipFill>
            </p:spPr>
            <p:txBody>
              <a:bodyPr/>
              <a:lstStyle/>
              <a:p>
                <a:r>
                  <a:rPr lang="en-US">
                    <a:noFill/>
                  </a:rPr>
                  <a:t> </a:t>
                </a:r>
              </a:p>
            </p:txBody>
          </p:sp>
        </mc:Fallback>
      </mc:AlternateContent>
      <p:sp>
        <p:nvSpPr>
          <p:cNvPr id="47" name="TextBox 46">
            <a:extLst>
              <a:ext uri="{FF2B5EF4-FFF2-40B4-BE49-F238E27FC236}">
                <a16:creationId xmlns:a16="http://schemas.microsoft.com/office/drawing/2014/main" id="{E16172BE-0A21-4156-95E5-723B3E2AB4B7}"/>
              </a:ext>
            </a:extLst>
          </p:cNvPr>
          <p:cNvSpPr txBox="1"/>
          <p:nvPr/>
        </p:nvSpPr>
        <p:spPr>
          <a:xfrm>
            <a:off x="93489" y="5778000"/>
            <a:ext cx="4778593" cy="276999"/>
          </a:xfrm>
          <a:prstGeom prst="rect">
            <a:avLst/>
          </a:prstGeom>
          <a:noFill/>
        </p:spPr>
        <p:txBody>
          <a:bodyPr wrap="square" rtlCol="0">
            <a:spAutoFit/>
          </a:bodyPr>
          <a:lstStyle/>
          <a:p>
            <a:r>
              <a:rPr lang="en-US" sz="1200"/>
              <a:t>Thus, the expected surprise of an item is also bounded:</a:t>
            </a:r>
          </a:p>
        </p:txBody>
      </p:sp>
      <p:cxnSp>
        <p:nvCxnSpPr>
          <p:cNvPr id="50" name="Straight Connector 49">
            <a:extLst>
              <a:ext uri="{FF2B5EF4-FFF2-40B4-BE49-F238E27FC236}">
                <a16:creationId xmlns:a16="http://schemas.microsoft.com/office/drawing/2014/main" id="{D3B89B83-CAA5-49BD-BF68-2C01FB04B089}"/>
              </a:ext>
            </a:extLst>
          </p:cNvPr>
          <p:cNvCxnSpPr>
            <a:cxnSpLocks/>
          </p:cNvCxnSpPr>
          <p:nvPr/>
        </p:nvCxnSpPr>
        <p:spPr>
          <a:xfrm flipV="1">
            <a:off x="2313830" y="3988676"/>
            <a:ext cx="958132" cy="16648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4" name="TextBox 53">
                <a:extLst>
                  <a:ext uri="{FF2B5EF4-FFF2-40B4-BE49-F238E27FC236}">
                    <a16:creationId xmlns:a16="http://schemas.microsoft.com/office/drawing/2014/main" id="{1EA4DDB6-B2D5-47B2-A370-4669AD7F9C3E}"/>
                  </a:ext>
                </a:extLst>
              </p:cNvPr>
              <p:cNvSpPr txBox="1"/>
              <p:nvPr/>
            </p:nvSpPr>
            <p:spPr>
              <a:xfrm>
                <a:off x="1009778" y="4232373"/>
                <a:ext cx="2854308"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oMath>
                  </m:oMathPara>
                </a14:m>
                <a:endParaRPr lang="en-US" sz="1400" b="0"/>
              </a:p>
            </p:txBody>
          </p:sp>
        </mc:Choice>
        <mc:Fallback>
          <p:sp>
            <p:nvSpPr>
              <p:cNvPr id="54" name="TextBox 53">
                <a:extLst>
                  <a:ext uri="{FF2B5EF4-FFF2-40B4-BE49-F238E27FC236}">
                    <a16:creationId xmlns:a16="http://schemas.microsoft.com/office/drawing/2014/main" id="{1EA4DDB6-B2D5-47B2-A370-4669AD7F9C3E}"/>
                  </a:ext>
                </a:extLst>
              </p:cNvPr>
              <p:cNvSpPr txBox="1">
                <a:spLocks noRot="1" noChangeAspect="1" noMove="1" noResize="1" noEditPoints="1" noAdjustHandles="1" noChangeArrowheads="1" noChangeShapeType="1" noTextEdit="1"/>
              </p:cNvSpPr>
              <p:nvPr/>
            </p:nvSpPr>
            <p:spPr>
              <a:xfrm>
                <a:off x="1009778" y="4232373"/>
                <a:ext cx="2854308" cy="243143"/>
              </a:xfrm>
              <a:prstGeom prst="rect">
                <a:avLst/>
              </a:prstGeom>
              <a:blipFill>
                <a:blip r:embed="rId8"/>
                <a:stretch>
                  <a:fillRect l="-427" t="-10000" r="-1709" b="-25000"/>
                </a:stretch>
              </a:blipFill>
            </p:spPr>
            <p:txBody>
              <a:bodyPr/>
              <a:lstStyle/>
              <a:p>
                <a:r>
                  <a:rPr lang="en-US">
                    <a:noFill/>
                  </a:rPr>
                  <a:t> </a:t>
                </a:r>
              </a:p>
            </p:txBody>
          </p:sp>
        </mc:Fallback>
      </mc:AlternateContent>
      <p:sp>
        <p:nvSpPr>
          <p:cNvPr id="56" name="TextBox 55">
            <a:extLst>
              <a:ext uri="{FF2B5EF4-FFF2-40B4-BE49-F238E27FC236}">
                <a16:creationId xmlns:a16="http://schemas.microsoft.com/office/drawing/2014/main" id="{5B2B5AFF-D0DA-42F0-B478-C5F22A43A021}"/>
              </a:ext>
            </a:extLst>
          </p:cNvPr>
          <p:cNvSpPr txBox="1"/>
          <p:nvPr/>
        </p:nvSpPr>
        <p:spPr>
          <a:xfrm>
            <a:off x="93489" y="4594207"/>
            <a:ext cx="5366750" cy="646331"/>
          </a:xfrm>
          <a:prstGeom prst="rect">
            <a:avLst/>
          </a:prstGeom>
          <a:noFill/>
        </p:spPr>
        <p:txBody>
          <a:bodyPr wrap="square" rtlCol="0">
            <a:spAutoFit/>
          </a:bodyPr>
          <a:lstStyle/>
          <a:p>
            <a:r>
              <a:rPr lang="en-US" sz="1200" dirty="0"/>
              <a:t>Let P be the set of vertices of the convex hull that envelops all highly popular items.</a:t>
            </a:r>
          </a:p>
          <a:p>
            <a:r>
              <a:rPr lang="en-US" sz="1200" dirty="0"/>
              <a:t>Then, given an arbitrary item, it must be the case that (1) it is interior or (2) exterior to the hull. In both cases, the surprise of the item has an upper bound given by:</a:t>
            </a:r>
          </a:p>
        </p:txBody>
      </p:sp>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EBA9F3F5-6DC9-4ADA-87B9-04C263064A8A}"/>
                  </a:ext>
                </a:extLst>
              </p:cNvPr>
              <p:cNvSpPr txBox="1"/>
              <p:nvPr/>
            </p:nvSpPr>
            <p:spPr>
              <a:xfrm>
                <a:off x="158677" y="5350871"/>
                <a:ext cx="2801600" cy="2481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𝑚𝑎𝑥</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r>
                            <a:rPr lang="en-US" sz="1400" b="0" i="1" smtClean="0">
                              <a:latin typeface="Cambria Math" panose="02040503050406030204" pitchFamily="18" charset="0"/>
                            </a:rPr>
                            <m:t>𝑃</m:t>
                          </m:r>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e>
                          </m:d>
                          <m:r>
                            <a:rPr lang="en-US" sz="1400" b="0" i="1" smtClean="0">
                              <a:latin typeface="Cambria Math" panose="02040503050406030204" pitchFamily="18" charset="0"/>
                            </a:rPr>
                            <m:t>, </m:t>
                          </m:r>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𝑗</m:t>
                              </m:r>
                            </m:e>
                          </m:d>
                        </m:e>
                      </m:d>
                    </m:oMath>
                  </m:oMathPara>
                </a14:m>
                <a:endParaRPr lang="en-US" sz="1400" b="0"/>
              </a:p>
            </p:txBody>
          </p:sp>
        </mc:Choice>
        <mc:Fallback>
          <p:sp>
            <p:nvSpPr>
              <p:cNvPr id="57" name="TextBox 56">
                <a:extLst>
                  <a:ext uri="{FF2B5EF4-FFF2-40B4-BE49-F238E27FC236}">
                    <a16:creationId xmlns:a16="http://schemas.microsoft.com/office/drawing/2014/main" id="{EBA9F3F5-6DC9-4ADA-87B9-04C263064A8A}"/>
                  </a:ext>
                </a:extLst>
              </p:cNvPr>
              <p:cNvSpPr txBox="1">
                <a:spLocks noRot="1" noChangeAspect="1" noMove="1" noResize="1" noEditPoints="1" noAdjustHandles="1" noChangeArrowheads="1" noChangeShapeType="1" noTextEdit="1"/>
              </p:cNvSpPr>
              <p:nvPr/>
            </p:nvSpPr>
            <p:spPr>
              <a:xfrm>
                <a:off x="158677" y="5350871"/>
                <a:ext cx="2801600" cy="248145"/>
              </a:xfrm>
              <a:prstGeom prst="rect">
                <a:avLst/>
              </a:prstGeom>
              <a:blipFill>
                <a:blip r:embed="rId9"/>
                <a:stretch>
                  <a:fillRect l="-1087" t="-12500" b="-22500"/>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E3E37582-420D-45E8-9B05-32E58D278E0A}"/>
              </a:ext>
            </a:extLst>
          </p:cNvPr>
          <p:cNvSpPr txBox="1"/>
          <p:nvPr/>
        </p:nvSpPr>
        <p:spPr>
          <a:xfrm>
            <a:off x="3328995" y="2288091"/>
            <a:ext cx="1635900" cy="261610"/>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a:solidFill>
                  <a:schemeClr val="tx1">
                    <a:lumMod val="65000"/>
                    <a:lumOff val="35000"/>
                  </a:schemeClr>
                </a:solidFill>
              </a:rPr>
              <a:t>Using Euclidean distance</a:t>
            </a:r>
          </a:p>
        </p:txBody>
      </p:sp>
      <mc:AlternateContent xmlns:mc="http://schemas.openxmlformats.org/markup-compatibility/2006">
        <mc:Choice xmlns:a14="http://schemas.microsoft.com/office/drawing/2010/main" Requires="a14">
          <p:sp>
            <p:nvSpPr>
              <p:cNvPr id="63" name="TextBox 62">
                <a:extLst>
                  <a:ext uri="{FF2B5EF4-FFF2-40B4-BE49-F238E27FC236}">
                    <a16:creationId xmlns:a16="http://schemas.microsoft.com/office/drawing/2014/main" id="{6755F896-1D6F-4C2C-8195-C683FAF09729}"/>
                  </a:ext>
                </a:extLst>
              </p:cNvPr>
              <p:cNvSpPr txBox="1"/>
              <p:nvPr/>
            </p:nvSpPr>
            <p:spPr>
              <a:xfrm>
                <a:off x="158677" y="6215937"/>
                <a:ext cx="3629263"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𝐸</m:t>
                      </m:r>
                      <m:d>
                        <m:dPr>
                          <m:begChr m:val="["/>
                          <m:endChr m:val="]"/>
                          <m:ctrlPr>
                            <a:rPr lang="en-US" sz="1400" b="0" i="1" smtClean="0">
                              <a:latin typeface="Cambria Math" panose="02040503050406030204" pitchFamily="18" charset="0"/>
                              <a:ea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e>
                      </m:d>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oMath>
                  </m:oMathPara>
                </a14:m>
                <a:endParaRPr lang="en-US" sz="1400" b="0"/>
              </a:p>
            </p:txBody>
          </p:sp>
        </mc:Choice>
        <mc:Fallback>
          <p:sp>
            <p:nvSpPr>
              <p:cNvPr id="63" name="TextBox 62">
                <a:extLst>
                  <a:ext uri="{FF2B5EF4-FFF2-40B4-BE49-F238E27FC236}">
                    <a16:creationId xmlns:a16="http://schemas.microsoft.com/office/drawing/2014/main" id="{6755F896-1D6F-4C2C-8195-C683FAF09729}"/>
                  </a:ext>
                </a:extLst>
              </p:cNvPr>
              <p:cNvSpPr txBox="1">
                <a:spLocks noRot="1" noChangeAspect="1" noMove="1" noResize="1" noEditPoints="1" noAdjustHandles="1" noChangeArrowheads="1" noChangeShapeType="1" noTextEdit="1"/>
              </p:cNvSpPr>
              <p:nvPr/>
            </p:nvSpPr>
            <p:spPr>
              <a:xfrm>
                <a:off x="158677" y="6215937"/>
                <a:ext cx="3629263" cy="243143"/>
              </a:xfrm>
              <a:prstGeom prst="rect">
                <a:avLst/>
              </a:prstGeom>
              <a:blipFill>
                <a:blip r:embed="rId10"/>
                <a:stretch>
                  <a:fillRect l="-672" t="-12500" b="-7500"/>
                </a:stretch>
              </a:blipFill>
            </p:spPr>
            <p:txBody>
              <a:bodyPr/>
              <a:lstStyle/>
              <a:p>
                <a:r>
                  <a:rPr lang="en-US">
                    <a:noFill/>
                  </a:rPr>
                  <a:t> </a:t>
                </a:r>
              </a:p>
            </p:txBody>
          </p:sp>
        </mc:Fallback>
      </mc:AlternateContent>
      <p:sp>
        <p:nvSpPr>
          <p:cNvPr id="70" name="TextBox 69">
            <a:extLst>
              <a:ext uri="{FF2B5EF4-FFF2-40B4-BE49-F238E27FC236}">
                <a16:creationId xmlns:a16="http://schemas.microsoft.com/office/drawing/2014/main" id="{3115009E-B6CF-4B7B-B8DB-93BD1FE4C6D3}"/>
              </a:ext>
            </a:extLst>
          </p:cNvPr>
          <p:cNvSpPr txBox="1"/>
          <p:nvPr/>
        </p:nvSpPr>
        <p:spPr>
          <a:xfrm>
            <a:off x="2898087" y="5259500"/>
            <a:ext cx="2917768" cy="430887"/>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a:solidFill>
                  <a:schemeClr val="tx1">
                    <a:lumMod val="65000"/>
                    <a:lumOff val="35000"/>
                  </a:schemeClr>
                </a:solidFill>
              </a:rPr>
              <a:t>This is the upper bound of the surprise of an item to an arbitrary user, given that P3 is true</a:t>
            </a:r>
          </a:p>
        </p:txBody>
      </p:sp>
      <p:sp>
        <p:nvSpPr>
          <p:cNvPr id="71" name="TextBox 70">
            <a:extLst>
              <a:ext uri="{FF2B5EF4-FFF2-40B4-BE49-F238E27FC236}">
                <a16:creationId xmlns:a16="http://schemas.microsoft.com/office/drawing/2014/main" id="{2D6503EC-0C3B-4D16-A826-9F33058F3906}"/>
              </a:ext>
            </a:extLst>
          </p:cNvPr>
          <p:cNvSpPr txBox="1"/>
          <p:nvPr/>
        </p:nvSpPr>
        <p:spPr>
          <a:xfrm>
            <a:off x="79164" y="3572703"/>
            <a:ext cx="4778593" cy="276999"/>
          </a:xfrm>
          <a:prstGeom prst="rect">
            <a:avLst/>
          </a:prstGeom>
          <a:noFill/>
        </p:spPr>
        <p:txBody>
          <a:bodyPr wrap="square" rtlCol="0">
            <a:spAutoFit/>
          </a:bodyPr>
          <a:lstStyle/>
          <a:p>
            <a:r>
              <a:rPr lang="en-US" sz="1200"/>
              <a:t>The expected surprise of an item to an arbitrary user is:</a:t>
            </a:r>
          </a:p>
        </p:txBody>
      </p:sp>
      <p:sp>
        <p:nvSpPr>
          <p:cNvPr id="52" name="Flowchart: Magnetic Disk 51">
            <a:extLst>
              <a:ext uri="{FF2B5EF4-FFF2-40B4-BE49-F238E27FC236}">
                <a16:creationId xmlns:a16="http://schemas.microsoft.com/office/drawing/2014/main" id="{C5F09110-65C3-4F7E-AFB9-206A7C6CFC0F}"/>
              </a:ext>
            </a:extLst>
          </p:cNvPr>
          <p:cNvSpPr/>
          <p:nvPr/>
        </p:nvSpPr>
        <p:spPr>
          <a:xfrm>
            <a:off x="9643366" y="2382429"/>
            <a:ext cx="671052" cy="435078"/>
          </a:xfrm>
          <a:prstGeom prst="flowChartMagneticDisk">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lumMod val="65000"/>
                    <a:lumOff val="35000"/>
                  </a:schemeClr>
                </a:solidFill>
              </a:rPr>
              <a:t>Spotify D1</a:t>
            </a:r>
          </a:p>
        </p:txBody>
      </p:sp>
      <p:sp>
        <p:nvSpPr>
          <p:cNvPr id="53" name="TextBox 52">
            <a:extLst>
              <a:ext uri="{FF2B5EF4-FFF2-40B4-BE49-F238E27FC236}">
                <a16:creationId xmlns:a16="http://schemas.microsoft.com/office/drawing/2014/main" id="{3BBF252F-2308-4330-A581-9B983724F7DE}"/>
              </a:ext>
            </a:extLst>
          </p:cNvPr>
          <p:cNvSpPr txBox="1"/>
          <p:nvPr/>
        </p:nvSpPr>
        <p:spPr>
          <a:xfrm>
            <a:off x="10023539" y="1949687"/>
            <a:ext cx="1172081" cy="430887"/>
          </a:xfrm>
          <a:prstGeom prst="rect">
            <a:avLst/>
          </a:prstGeom>
          <a:noFill/>
        </p:spPr>
        <p:txBody>
          <a:bodyPr wrap="square" rtlCol="0">
            <a:spAutoFit/>
          </a:bodyPr>
          <a:lstStyle/>
          <a:p>
            <a:pPr algn="ctr"/>
            <a:r>
              <a:rPr lang="en-US" sz="1050" dirty="0"/>
              <a:t>~587k tracks</a:t>
            </a:r>
          </a:p>
          <a:p>
            <a:pPr algn="ctr"/>
            <a:r>
              <a:rPr lang="en-US" sz="1050" dirty="0"/>
              <a:t>15 audio features</a:t>
            </a:r>
          </a:p>
        </p:txBody>
      </p:sp>
      <p:sp>
        <p:nvSpPr>
          <p:cNvPr id="55" name="Flowchart: Magnetic Disk 54">
            <a:extLst>
              <a:ext uri="{FF2B5EF4-FFF2-40B4-BE49-F238E27FC236}">
                <a16:creationId xmlns:a16="http://schemas.microsoft.com/office/drawing/2014/main" id="{14A59208-81D0-4751-BC7C-12B9270273C0}"/>
              </a:ext>
            </a:extLst>
          </p:cNvPr>
          <p:cNvSpPr/>
          <p:nvPr/>
        </p:nvSpPr>
        <p:spPr>
          <a:xfrm>
            <a:off x="7800233" y="2382429"/>
            <a:ext cx="671052" cy="435078"/>
          </a:xfrm>
          <a:prstGeom prst="flowChartMagneticDisk">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Spotify D2</a:t>
            </a:r>
          </a:p>
        </p:txBody>
      </p:sp>
      <p:sp>
        <p:nvSpPr>
          <p:cNvPr id="59" name="TextBox 58">
            <a:extLst>
              <a:ext uri="{FF2B5EF4-FFF2-40B4-BE49-F238E27FC236}">
                <a16:creationId xmlns:a16="http://schemas.microsoft.com/office/drawing/2014/main" id="{680177E7-87DF-4397-A12E-F7B2BF0204A1}"/>
              </a:ext>
            </a:extLst>
          </p:cNvPr>
          <p:cNvSpPr txBox="1"/>
          <p:nvPr/>
        </p:nvSpPr>
        <p:spPr>
          <a:xfrm>
            <a:off x="6241774" y="1810500"/>
            <a:ext cx="2042802" cy="577081"/>
          </a:xfrm>
          <a:prstGeom prst="rect">
            <a:avLst/>
          </a:prstGeom>
          <a:noFill/>
        </p:spPr>
        <p:txBody>
          <a:bodyPr wrap="square" rtlCol="0">
            <a:spAutoFit/>
          </a:bodyPr>
          <a:lstStyle/>
          <a:p>
            <a:pPr algn="ctr"/>
            <a:r>
              <a:rPr lang="en-US" sz="1050" dirty="0"/>
              <a:t>Top 200 tracks in Brazil, 2017-18</a:t>
            </a:r>
          </a:p>
          <a:p>
            <a:pPr algn="ctr"/>
            <a:r>
              <a:rPr lang="en-US" sz="1050" dirty="0"/>
              <a:t>(board position and #streams)</a:t>
            </a:r>
          </a:p>
          <a:p>
            <a:pPr algn="ctr"/>
            <a:r>
              <a:rPr lang="en-US" sz="1050" dirty="0"/>
              <a:t>1,106 distinct tracks</a:t>
            </a:r>
          </a:p>
        </p:txBody>
      </p:sp>
      <p:cxnSp>
        <p:nvCxnSpPr>
          <p:cNvPr id="61" name="Straight Connector 60">
            <a:extLst>
              <a:ext uri="{FF2B5EF4-FFF2-40B4-BE49-F238E27FC236}">
                <a16:creationId xmlns:a16="http://schemas.microsoft.com/office/drawing/2014/main" id="{A994AFFD-92B6-4CF3-AFDC-16CA584E9808}"/>
              </a:ext>
            </a:extLst>
          </p:cNvPr>
          <p:cNvCxnSpPr>
            <a:cxnSpLocks/>
            <a:stCxn id="55" idx="4"/>
            <a:endCxn id="52" idx="2"/>
          </p:cNvCxnSpPr>
          <p:nvPr/>
        </p:nvCxnSpPr>
        <p:spPr>
          <a:xfrm>
            <a:off x="8471285" y="2599968"/>
            <a:ext cx="1172081"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FC5609F-6A35-40B1-AE0B-A5B64D812BC7}"/>
              </a:ext>
            </a:extLst>
          </p:cNvPr>
          <p:cNvSpPr txBox="1"/>
          <p:nvPr/>
        </p:nvSpPr>
        <p:spPr>
          <a:xfrm>
            <a:off x="8352839" y="1998030"/>
            <a:ext cx="1408971" cy="415498"/>
          </a:xfrm>
          <a:prstGeom prst="rect">
            <a:avLst/>
          </a:prstGeom>
          <a:noFill/>
        </p:spPr>
        <p:txBody>
          <a:bodyPr wrap="square" rtlCol="0">
            <a:spAutoFit/>
          </a:bodyPr>
          <a:lstStyle/>
          <a:p>
            <a:pPr algn="ctr"/>
            <a:r>
              <a:rPr lang="en-US" sz="1050" dirty="0"/>
              <a:t>793 mappings</a:t>
            </a:r>
          </a:p>
          <a:p>
            <a:pPr algn="ctr"/>
            <a:r>
              <a:rPr lang="en-US" sz="1050" dirty="0"/>
              <a:t>(313 unlinked tracks)</a:t>
            </a:r>
          </a:p>
        </p:txBody>
      </p:sp>
      <p:pic>
        <p:nvPicPr>
          <p:cNvPr id="67" name="Picture 66" descr="Chart&#10;&#10;Description automatically generated">
            <a:extLst>
              <a:ext uri="{FF2B5EF4-FFF2-40B4-BE49-F238E27FC236}">
                <a16:creationId xmlns:a16="http://schemas.microsoft.com/office/drawing/2014/main" id="{72CFA178-C05C-48D4-8A4B-D6EBDAD34A24}"/>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4484" r="51029" b="93196"/>
          <a:stretch/>
        </p:blipFill>
        <p:spPr>
          <a:xfrm>
            <a:off x="9310984" y="3094127"/>
            <a:ext cx="1224502" cy="151075"/>
          </a:xfrm>
          <a:prstGeom prst="rect">
            <a:avLst/>
          </a:prstGeom>
        </p:spPr>
      </p:pic>
      <p:pic>
        <p:nvPicPr>
          <p:cNvPr id="68" name="Picture 67" descr="Chart&#10;&#10;Description automatically generated">
            <a:extLst>
              <a:ext uri="{FF2B5EF4-FFF2-40B4-BE49-F238E27FC236}">
                <a16:creationId xmlns:a16="http://schemas.microsoft.com/office/drawing/2014/main" id="{1AE96B8B-F7C9-4C47-99C5-3B438219D54C}"/>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9246" r="51029" b="88434"/>
          <a:stretch/>
        </p:blipFill>
        <p:spPr>
          <a:xfrm>
            <a:off x="9310984" y="2870362"/>
            <a:ext cx="1224502" cy="151075"/>
          </a:xfrm>
          <a:prstGeom prst="rect">
            <a:avLst/>
          </a:prstGeom>
        </p:spPr>
      </p:pic>
      <p:pic>
        <p:nvPicPr>
          <p:cNvPr id="72" name="Picture 71" descr="Chart&#10;&#10;Description automatically generated">
            <a:extLst>
              <a:ext uri="{FF2B5EF4-FFF2-40B4-BE49-F238E27FC236}">
                <a16:creationId xmlns:a16="http://schemas.microsoft.com/office/drawing/2014/main" id="{69A85BF2-1FE2-4F84-8DA0-7EACAFCC8A49}"/>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6580" r="51029" b="90611"/>
          <a:stretch/>
        </p:blipFill>
        <p:spPr>
          <a:xfrm>
            <a:off x="7523508" y="2874180"/>
            <a:ext cx="1224502" cy="182880"/>
          </a:xfrm>
          <a:prstGeom prst="rect">
            <a:avLst/>
          </a:prstGeom>
        </p:spPr>
      </p:pic>
      <p:sp>
        <p:nvSpPr>
          <p:cNvPr id="11" name="Rectangle 10">
            <a:extLst>
              <a:ext uri="{FF2B5EF4-FFF2-40B4-BE49-F238E27FC236}">
                <a16:creationId xmlns:a16="http://schemas.microsoft.com/office/drawing/2014/main" id="{A0F2A0B1-AFF5-468C-B3C2-FCE92EEC4FB2}"/>
              </a:ext>
            </a:extLst>
          </p:cNvPr>
          <p:cNvSpPr/>
          <p:nvPr/>
        </p:nvSpPr>
        <p:spPr>
          <a:xfrm>
            <a:off x="157889" y="5800720"/>
            <a:ext cx="5549452" cy="868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descr="A close up of a logo&#10;&#10;Description automatically generated">
            <a:extLst>
              <a:ext uri="{FF2B5EF4-FFF2-40B4-BE49-F238E27FC236}">
                <a16:creationId xmlns:a16="http://schemas.microsoft.com/office/drawing/2014/main" id="{0BA614CD-3A49-4395-A060-FF9301B1D6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8543720" y="1147207"/>
            <a:ext cx="587609" cy="563447"/>
          </a:xfrm>
          <a:prstGeom prst="rect">
            <a:avLst/>
          </a:prstGeom>
        </p:spPr>
      </p:pic>
      <p:sp>
        <p:nvSpPr>
          <p:cNvPr id="48" name="TextBox 47">
            <a:extLst>
              <a:ext uri="{FF2B5EF4-FFF2-40B4-BE49-F238E27FC236}">
                <a16:creationId xmlns:a16="http://schemas.microsoft.com/office/drawing/2014/main" id="{51411117-806A-4F53-8F72-573743EFB203}"/>
              </a:ext>
            </a:extLst>
          </p:cNvPr>
          <p:cNvSpPr txBox="1"/>
          <p:nvPr/>
        </p:nvSpPr>
        <p:spPr>
          <a:xfrm>
            <a:off x="6408751" y="877566"/>
            <a:ext cx="1727008" cy="600164"/>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pt-BR" sz="1100" dirty="0">
                <a:solidFill>
                  <a:schemeClr val="tx1">
                    <a:lumMod val="65000"/>
                    <a:lumOff val="35000"/>
                  </a:schemeClr>
                </a:solidFill>
              </a:rPr>
              <a:t>The dataset </a:t>
            </a:r>
            <a:r>
              <a:rPr lang="pt-BR" sz="1100" dirty="0" err="1">
                <a:solidFill>
                  <a:schemeClr val="tx1">
                    <a:lumMod val="65000"/>
                    <a:lumOff val="35000"/>
                  </a:schemeClr>
                </a:solidFill>
              </a:rPr>
              <a:t>has</a:t>
            </a:r>
            <a:r>
              <a:rPr lang="pt-BR" sz="1100" dirty="0">
                <a:solidFill>
                  <a:schemeClr val="tx1">
                    <a:lumMod val="65000"/>
                    <a:lumOff val="35000"/>
                  </a:schemeClr>
                </a:solidFill>
              </a:rPr>
              <a:t> </a:t>
            </a:r>
            <a:r>
              <a:rPr lang="pt-BR" sz="1100" dirty="0" err="1">
                <a:solidFill>
                  <a:schemeClr val="tx1">
                    <a:lumMod val="65000"/>
                    <a:lumOff val="35000"/>
                  </a:schemeClr>
                </a:solidFill>
              </a:rPr>
              <a:t>an</a:t>
            </a:r>
            <a:r>
              <a:rPr lang="pt-BR" sz="1100" dirty="0">
                <a:solidFill>
                  <a:schemeClr val="tx1">
                    <a:lumMod val="65000"/>
                    <a:lumOff val="35000"/>
                  </a:schemeClr>
                </a:solidFill>
              </a:rPr>
              <a:t> </a:t>
            </a:r>
            <a:r>
              <a:rPr lang="pt-BR" sz="1100" dirty="0" err="1">
                <a:solidFill>
                  <a:schemeClr val="tx1">
                    <a:lumMod val="65000"/>
                    <a:lumOff val="35000"/>
                  </a:schemeClr>
                </a:solidFill>
              </a:rPr>
              <a:t>estimate</a:t>
            </a:r>
            <a:r>
              <a:rPr lang="pt-BR" sz="1100" dirty="0">
                <a:solidFill>
                  <a:schemeClr val="tx1">
                    <a:lumMod val="65000"/>
                    <a:lumOff val="35000"/>
                  </a:schemeClr>
                </a:solidFill>
              </a:rPr>
              <a:t> </a:t>
            </a:r>
            <a:r>
              <a:rPr lang="pt-BR" sz="1100" dirty="0" err="1">
                <a:solidFill>
                  <a:schemeClr val="tx1">
                    <a:lumMod val="65000"/>
                    <a:lumOff val="35000"/>
                  </a:schemeClr>
                </a:solidFill>
              </a:rPr>
              <a:t>of</a:t>
            </a:r>
            <a:r>
              <a:rPr lang="pt-BR" sz="1100" dirty="0">
                <a:solidFill>
                  <a:schemeClr val="tx1">
                    <a:lumMod val="65000"/>
                    <a:lumOff val="35000"/>
                  </a:schemeClr>
                </a:solidFill>
              </a:rPr>
              <a:t> </a:t>
            </a:r>
            <a:r>
              <a:rPr lang="pt-BR" sz="1100" dirty="0" err="1">
                <a:solidFill>
                  <a:schemeClr val="tx1">
                    <a:lumMod val="65000"/>
                    <a:lumOff val="35000"/>
                  </a:schemeClr>
                </a:solidFill>
              </a:rPr>
              <a:t>the</a:t>
            </a:r>
            <a:r>
              <a:rPr lang="pt-BR" sz="1100" dirty="0">
                <a:solidFill>
                  <a:schemeClr val="tx1">
                    <a:lumMod val="65000"/>
                    <a:lumOff val="35000"/>
                  </a:schemeClr>
                </a:solidFill>
              </a:rPr>
              <a:t> </a:t>
            </a:r>
            <a:r>
              <a:rPr lang="pt-BR" sz="1100" dirty="0" err="1">
                <a:solidFill>
                  <a:schemeClr val="tx1">
                    <a:lumMod val="65000"/>
                    <a:lumOff val="35000"/>
                  </a:schemeClr>
                </a:solidFill>
              </a:rPr>
              <a:t>popularity</a:t>
            </a:r>
            <a:r>
              <a:rPr lang="pt-BR" sz="1100" dirty="0">
                <a:solidFill>
                  <a:schemeClr val="tx1">
                    <a:lumMod val="65000"/>
                    <a:lumOff val="35000"/>
                  </a:schemeClr>
                </a:solidFill>
              </a:rPr>
              <a:t> </a:t>
            </a:r>
            <a:r>
              <a:rPr lang="pt-BR" sz="1100" dirty="0" err="1">
                <a:solidFill>
                  <a:schemeClr val="tx1">
                    <a:lumMod val="65000"/>
                    <a:lumOff val="35000"/>
                  </a:schemeClr>
                </a:solidFill>
              </a:rPr>
              <a:t>of</a:t>
            </a:r>
            <a:r>
              <a:rPr lang="pt-BR" sz="1100" dirty="0">
                <a:solidFill>
                  <a:schemeClr val="tx1">
                    <a:lumMod val="65000"/>
                    <a:lumOff val="35000"/>
                  </a:schemeClr>
                </a:solidFill>
              </a:rPr>
              <a:t> </a:t>
            </a:r>
            <a:r>
              <a:rPr lang="pt-BR" sz="1100" dirty="0" err="1">
                <a:solidFill>
                  <a:schemeClr val="tx1">
                    <a:lumMod val="65000"/>
                    <a:lumOff val="35000"/>
                  </a:schemeClr>
                </a:solidFill>
              </a:rPr>
              <a:t>every</a:t>
            </a:r>
            <a:r>
              <a:rPr lang="pt-BR" sz="1100" dirty="0">
                <a:solidFill>
                  <a:schemeClr val="tx1">
                    <a:lumMod val="65000"/>
                    <a:lumOff val="35000"/>
                  </a:schemeClr>
                </a:solidFill>
              </a:rPr>
              <a:t> item</a:t>
            </a:r>
            <a:endParaRPr lang="en-US" sz="1100" dirty="0">
              <a:solidFill>
                <a:schemeClr val="tx1">
                  <a:lumMod val="65000"/>
                  <a:lumOff val="35000"/>
                </a:schemeClr>
              </a:solidFill>
            </a:endParaRPr>
          </a:p>
        </p:txBody>
      </p:sp>
      <p:pic>
        <p:nvPicPr>
          <p:cNvPr id="51" name="Picture 50" descr="A close up of a logo&#10;&#10;Description automatically generated">
            <a:extLst>
              <a:ext uri="{FF2B5EF4-FFF2-40B4-BE49-F238E27FC236}">
                <a16:creationId xmlns:a16="http://schemas.microsoft.com/office/drawing/2014/main" id="{B6BCE0AC-42C9-43FC-8041-625F3546D7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5019606" flipH="1" flipV="1">
            <a:off x="7420959" y="4847300"/>
            <a:ext cx="587609" cy="506819"/>
          </a:xfrm>
          <a:prstGeom prst="rect">
            <a:avLst/>
          </a:prstGeom>
        </p:spPr>
      </p:pic>
      <p:sp>
        <p:nvSpPr>
          <p:cNvPr id="64" name="TextBox 63">
            <a:extLst>
              <a:ext uri="{FF2B5EF4-FFF2-40B4-BE49-F238E27FC236}">
                <a16:creationId xmlns:a16="http://schemas.microsoft.com/office/drawing/2014/main" id="{18389E3E-BE91-4E09-807A-EF180966D17C}"/>
              </a:ext>
            </a:extLst>
          </p:cNvPr>
          <p:cNvSpPr txBox="1"/>
          <p:nvPr/>
        </p:nvSpPr>
        <p:spPr>
          <a:xfrm>
            <a:off x="6241774" y="4571124"/>
            <a:ext cx="1359673" cy="769441"/>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dirty="0">
                <a:solidFill>
                  <a:schemeClr val="tx1">
                    <a:lumMod val="65000"/>
                    <a:lumOff val="35000"/>
                  </a:schemeClr>
                </a:solidFill>
              </a:rPr>
              <a:t>Convex hull enveloping all highly popular items</a:t>
            </a:r>
          </a:p>
        </p:txBody>
      </p:sp>
      <p:cxnSp>
        <p:nvCxnSpPr>
          <p:cNvPr id="49" name="Straight Connector 48">
            <a:extLst>
              <a:ext uri="{FF2B5EF4-FFF2-40B4-BE49-F238E27FC236}">
                <a16:creationId xmlns:a16="http://schemas.microsoft.com/office/drawing/2014/main" id="{E2E0A9E0-8F9D-4892-B84F-3ABABAE7D7E8}"/>
              </a:ext>
            </a:extLst>
          </p:cNvPr>
          <p:cNvCxnSpPr>
            <a:cxnSpLocks/>
            <a:stCxn id="35" idx="3"/>
            <a:endCxn id="48" idx="1"/>
          </p:cNvCxnSpPr>
          <p:nvPr/>
        </p:nvCxnSpPr>
        <p:spPr>
          <a:xfrm>
            <a:off x="2828895" y="1177648"/>
            <a:ext cx="3579856"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DF6AC9E-FC64-48DF-851E-4C4C09665BAE}"/>
              </a:ext>
            </a:extLst>
          </p:cNvPr>
          <p:cNvCxnSpPr>
            <a:cxnSpLocks/>
          </p:cNvCxnSpPr>
          <p:nvPr/>
        </p:nvCxnSpPr>
        <p:spPr>
          <a:xfrm flipV="1">
            <a:off x="6504167" y="5580118"/>
            <a:ext cx="2592125" cy="184718"/>
          </a:xfrm>
          <a:prstGeom prst="line">
            <a:avLst/>
          </a:prstGeom>
          <a:ln w="1905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3A2AD64-5BC3-499D-AC72-B6774D909ED4}"/>
              </a:ext>
            </a:extLst>
          </p:cNvPr>
          <p:cNvCxnSpPr>
            <a:cxnSpLocks/>
          </p:cNvCxnSpPr>
          <p:nvPr/>
        </p:nvCxnSpPr>
        <p:spPr>
          <a:xfrm flipV="1">
            <a:off x="6504167" y="5580118"/>
            <a:ext cx="5096786" cy="184718"/>
          </a:xfrm>
          <a:prstGeom prst="line">
            <a:avLst/>
          </a:prstGeom>
          <a:ln w="1905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2672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Chart&#10;&#10;Description automatically generated">
            <a:extLst>
              <a:ext uri="{FF2B5EF4-FFF2-40B4-BE49-F238E27FC236}">
                <a16:creationId xmlns:a16="http://schemas.microsoft.com/office/drawing/2014/main" id="{F8B2807D-59BD-4EEC-BA2B-E65DCF1DED4B}"/>
              </a:ext>
            </a:extLst>
          </p:cNvPr>
          <p:cNvPicPr>
            <a:picLocks noChangeAspect="1"/>
          </p:cNvPicPr>
          <p:nvPr/>
        </p:nvPicPr>
        <p:blipFill rotWithShape="1">
          <a:blip r:embed="rId2">
            <a:extLst>
              <a:ext uri="{28A0092B-C50C-407E-A947-70E740481C1C}">
                <a14:useLocalDpi xmlns:a14="http://schemas.microsoft.com/office/drawing/2010/main" val="0"/>
              </a:ext>
            </a:extLst>
          </a:blip>
          <a:srcRect r="50000" b="50000"/>
          <a:stretch/>
        </p:blipFill>
        <p:spPr>
          <a:xfrm>
            <a:off x="5789525" y="3596189"/>
            <a:ext cx="6096000" cy="3256142"/>
          </a:xfrm>
          <a:prstGeom prst="rect">
            <a:avLst/>
          </a:prstGeom>
        </p:spPr>
      </p:pic>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A736BE67-66D0-4E5A-932C-92245DFB2BF6}"/>
                  </a:ext>
                </a:extLst>
              </p:cNvPr>
              <p:cNvSpPr txBox="1"/>
              <p:nvPr/>
            </p:nvSpPr>
            <p:spPr>
              <a:xfrm>
                <a:off x="3835232" y="1541495"/>
                <a:ext cx="100508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 </m:t>
                          </m:r>
                          <m:r>
                            <a:rPr lang="en-US" sz="1400" b="0" i="1" smtClean="0">
                              <a:latin typeface="Cambria Math" panose="02040503050406030204" pitchFamily="18" charset="0"/>
                            </a:rPr>
                            <m:t>𝑢</m:t>
                          </m:r>
                        </m:e>
                      </m:d>
                    </m:oMath>
                  </m:oMathPara>
                </a14:m>
                <a:endParaRPr lang="en-US" sz="1400"/>
              </a:p>
            </p:txBody>
          </p:sp>
        </mc:Choice>
        <mc:Fallback>
          <p:sp>
            <p:nvSpPr>
              <p:cNvPr id="33" name="TextBox 32">
                <a:extLst>
                  <a:ext uri="{FF2B5EF4-FFF2-40B4-BE49-F238E27FC236}">
                    <a16:creationId xmlns:a16="http://schemas.microsoft.com/office/drawing/2014/main" id="{A736BE67-66D0-4E5A-932C-92245DFB2BF6}"/>
                  </a:ext>
                </a:extLst>
              </p:cNvPr>
              <p:cNvSpPr txBox="1">
                <a:spLocks noRot="1" noChangeAspect="1" noMove="1" noResize="1" noEditPoints="1" noAdjustHandles="1" noChangeArrowheads="1" noChangeShapeType="1" noTextEdit="1"/>
              </p:cNvSpPr>
              <p:nvPr/>
            </p:nvSpPr>
            <p:spPr>
              <a:xfrm>
                <a:off x="3835232" y="1541495"/>
                <a:ext cx="1005082" cy="215444"/>
              </a:xfrm>
              <a:prstGeom prst="rect">
                <a:avLst/>
              </a:prstGeom>
              <a:blipFill>
                <a:blip r:embed="rId3"/>
                <a:stretch>
                  <a:fillRect l="-3636" b="-31429"/>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37F6A708-92C5-4D38-9944-6C21EFA6CA7E}"/>
              </a:ext>
            </a:extLst>
          </p:cNvPr>
          <p:cNvSpPr txBox="1"/>
          <p:nvPr/>
        </p:nvSpPr>
        <p:spPr>
          <a:xfrm>
            <a:off x="158677" y="2827426"/>
            <a:ext cx="5381075" cy="276999"/>
          </a:xfrm>
          <a:prstGeom prst="rect">
            <a:avLst/>
          </a:prstGeom>
          <a:solidFill>
            <a:schemeClr val="accent2">
              <a:lumMod val="40000"/>
              <a:lumOff val="60000"/>
            </a:schemeClr>
          </a:solidFill>
        </p:spPr>
        <p:txBody>
          <a:bodyPr wrap="square" rtlCol="0">
            <a:spAutoFit/>
          </a:bodyPr>
          <a:lstStyle/>
          <a:p>
            <a:pPr algn="ctr"/>
            <a:r>
              <a:rPr lang="en-US" sz="1200"/>
              <a:t>A theoretical link between popularity and surprise</a:t>
            </a:r>
          </a:p>
        </p:txBody>
      </p:sp>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A5A684D9-C747-4840-AC96-BC54AC77CD43}"/>
                  </a:ext>
                </a:extLst>
              </p:cNvPr>
              <p:cNvSpPr txBox="1"/>
              <p:nvPr/>
            </p:nvSpPr>
            <p:spPr>
              <a:xfrm>
                <a:off x="158677" y="968360"/>
                <a:ext cx="2670218" cy="418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𝑝𝑜𝑝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r>
                            <a:rPr lang="en-US" sz="1400" b="0" i="1" smtClean="0">
                              <a:latin typeface="Cambria Math" panose="02040503050406030204" pitchFamily="18" charset="0"/>
                            </a:rPr>
                            <m:t>𝑅</m:t>
                          </m:r>
                          <m:r>
                            <a:rPr lang="en-US" sz="1400" b="0" i="1" smtClean="0">
                              <a:latin typeface="Cambria Math" panose="02040503050406030204" pitchFamily="18" charset="0"/>
                            </a:rPr>
                            <m:t>, </m:t>
                          </m:r>
                          <m:r>
                            <a:rPr lang="en-US" sz="1400" b="0" i="1" smtClean="0">
                              <a:latin typeface="Cambria Math" panose="02040503050406030204" pitchFamily="18" charset="0"/>
                            </a:rPr>
                            <m:t>𝑈</m:t>
                          </m:r>
                        </m:e>
                      </m:d>
                      <m:r>
                        <a:rPr lang="en-US" sz="1400" b="0" i="1" smtClean="0">
                          <a:latin typeface="Cambria Math" panose="02040503050406030204" pitchFamily="18" charset="0"/>
                        </a:rPr>
                        <m:t>= </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𝑢𝑖</m:t>
                                  </m:r>
                                </m:sub>
                              </m:sSub>
                              <m:r>
                                <a:rPr lang="en-US" sz="1400" b="0" i="1" smtClean="0">
                                  <a:latin typeface="Cambria Math" panose="02040503050406030204" pitchFamily="18" charset="0"/>
                                </a:rPr>
                                <m:t>∈</m:t>
                              </m:r>
                              <m:r>
                                <a:rPr lang="en-US" sz="1400" b="0" i="1" smtClean="0">
                                  <a:latin typeface="Cambria Math" panose="02040503050406030204" pitchFamily="18" charset="0"/>
                                </a:rPr>
                                <m:t>𝑅</m:t>
                              </m:r>
                              <m:r>
                                <a:rPr lang="en-US" sz="1400" b="0" i="1" smtClean="0">
                                  <a:latin typeface="Cambria Math" panose="02040503050406030204" pitchFamily="18" charset="0"/>
                                </a:rPr>
                                <m:t> </m:t>
                              </m:r>
                            </m:e>
                          </m:d>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𝑢𝑖</m:t>
                              </m:r>
                            </m:sub>
                          </m:sSub>
                          <m:r>
                            <a:rPr lang="en-US" sz="1400" b="0" i="1" smtClean="0">
                              <a:latin typeface="Cambria Math" panose="02040503050406030204" pitchFamily="18" charset="0"/>
                            </a:rPr>
                            <m:t>≠0}</m:t>
                          </m:r>
                        </m:num>
                        <m:den>
                          <m:r>
                            <a:rPr lang="en-US" sz="1400" b="0" i="1" smtClean="0">
                              <a:latin typeface="Cambria Math" panose="02040503050406030204" pitchFamily="18" charset="0"/>
                            </a:rPr>
                            <m:t>#</m:t>
                          </m:r>
                          <m:r>
                            <a:rPr lang="en-US" sz="1400" b="0" i="1" smtClean="0">
                              <a:latin typeface="Cambria Math" panose="02040503050406030204" pitchFamily="18" charset="0"/>
                            </a:rPr>
                            <m:t>𝑈</m:t>
                          </m:r>
                        </m:den>
                      </m:f>
                    </m:oMath>
                  </m:oMathPara>
                </a14:m>
                <a:endParaRPr lang="en-US" sz="1400" dirty="0"/>
              </a:p>
            </p:txBody>
          </p:sp>
        </mc:Choice>
        <mc:Fallback>
          <p:sp>
            <p:nvSpPr>
              <p:cNvPr id="35" name="TextBox 34">
                <a:extLst>
                  <a:ext uri="{FF2B5EF4-FFF2-40B4-BE49-F238E27FC236}">
                    <a16:creationId xmlns:a16="http://schemas.microsoft.com/office/drawing/2014/main" id="{A5A684D9-C747-4840-AC96-BC54AC77CD43}"/>
                  </a:ext>
                </a:extLst>
              </p:cNvPr>
              <p:cNvSpPr txBox="1">
                <a:spLocks noRot="1" noChangeAspect="1" noMove="1" noResize="1" noEditPoints="1" noAdjustHandles="1" noChangeArrowheads="1" noChangeShapeType="1" noTextEdit="1"/>
              </p:cNvSpPr>
              <p:nvPr/>
            </p:nvSpPr>
            <p:spPr>
              <a:xfrm>
                <a:off x="158677" y="968360"/>
                <a:ext cx="2670218" cy="418576"/>
              </a:xfrm>
              <a:prstGeom prst="rect">
                <a:avLst/>
              </a:prstGeom>
              <a:blipFill>
                <a:blip r:embed="rId4"/>
                <a:stretch>
                  <a:fillRect l="-1142" t="-2899" r="-1826" b="-11594"/>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5D258C4A-8310-40FA-8A9C-4E9D447F1C07}"/>
              </a:ext>
            </a:extLst>
          </p:cNvPr>
          <p:cNvSpPr txBox="1"/>
          <p:nvPr/>
        </p:nvSpPr>
        <p:spPr>
          <a:xfrm>
            <a:off x="3519823" y="792928"/>
            <a:ext cx="1635900" cy="769441"/>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dirty="0">
                <a:solidFill>
                  <a:schemeClr val="tx1">
                    <a:lumMod val="65000"/>
                    <a:lumOff val="35000"/>
                  </a:schemeClr>
                </a:solidFill>
              </a:rPr>
              <a:t>This is an estimator of the probability of an item being known to an arbitrary user, namely</a:t>
            </a:r>
          </a:p>
        </p:txBody>
      </p:sp>
      <p:pic>
        <p:nvPicPr>
          <p:cNvPr id="37" name="Picture 36" descr="A close up of a logo&#10;&#10;Description automatically generated">
            <a:extLst>
              <a:ext uri="{FF2B5EF4-FFF2-40B4-BE49-F238E27FC236}">
                <a16:creationId xmlns:a16="http://schemas.microsoft.com/office/drawing/2014/main" id="{E1FAE060-62C0-4AC2-9C3B-7057FE69CF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3476665" flipH="1" flipV="1">
            <a:off x="3035219" y="1260849"/>
            <a:ext cx="587609" cy="506819"/>
          </a:xfrm>
          <a:prstGeom prst="rect">
            <a:avLst/>
          </a:prstGeom>
        </p:spPr>
      </p:pic>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9D8064BB-3B09-45E6-BF5B-F7F2C152E3DF}"/>
                  </a:ext>
                </a:extLst>
              </p:cNvPr>
              <p:cNvSpPr txBox="1"/>
              <p:nvPr/>
            </p:nvSpPr>
            <p:spPr>
              <a:xfrm>
                <a:off x="252817" y="2270448"/>
                <a:ext cx="2655535" cy="247247"/>
              </a:xfrm>
              <a:prstGeom prst="rect">
                <a:avLst/>
              </a:prstGeom>
              <a:noFill/>
            </p:spPr>
            <p:txBody>
              <a:bodyPr wrap="none" lIns="0" tIns="0" rIns="0" bIns="0" rtlCol="0">
                <a:spAutoFit/>
              </a:bodyPr>
              <a:lstStyle/>
              <a:p>
                <a14:m>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𝑚𝑖𝑛</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 </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𝑗</m:t>
                    </m:r>
                    <m:r>
                      <a:rPr lang="en-US" sz="1400" b="0" i="1" smtClean="0">
                        <a:latin typeface="Cambria Math" panose="02040503050406030204" pitchFamily="18" charset="0"/>
                      </a:rPr>
                      <m:t>))</m:t>
                    </m:r>
                  </m:oMath>
                </a14:m>
                <a:r>
                  <a:rPr lang="en-US" sz="1400"/>
                  <a:t> </a:t>
                </a:r>
              </a:p>
            </p:txBody>
          </p:sp>
        </mc:Choice>
        <mc:Fallback>
          <p:sp>
            <p:nvSpPr>
              <p:cNvPr id="38" name="TextBox 37">
                <a:extLst>
                  <a:ext uri="{FF2B5EF4-FFF2-40B4-BE49-F238E27FC236}">
                    <a16:creationId xmlns:a16="http://schemas.microsoft.com/office/drawing/2014/main" id="{9D8064BB-3B09-45E6-BF5B-F7F2C152E3DF}"/>
                  </a:ext>
                </a:extLst>
              </p:cNvPr>
              <p:cNvSpPr txBox="1">
                <a:spLocks noRot="1" noChangeAspect="1" noMove="1" noResize="1" noEditPoints="1" noAdjustHandles="1" noChangeArrowheads="1" noChangeShapeType="1" noTextEdit="1"/>
              </p:cNvSpPr>
              <p:nvPr/>
            </p:nvSpPr>
            <p:spPr>
              <a:xfrm>
                <a:off x="252817" y="2270448"/>
                <a:ext cx="2655535" cy="247247"/>
              </a:xfrm>
              <a:prstGeom prst="rect">
                <a:avLst/>
              </a:prstGeom>
              <a:blipFill>
                <a:blip r:embed="rId6"/>
                <a:stretch>
                  <a:fillRect l="-2294" t="-9756" r="-688" b="-21951"/>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F9423F1C-DD5C-479D-AA7A-248C98C29D7D}"/>
              </a:ext>
            </a:extLst>
          </p:cNvPr>
          <p:cNvSpPr txBox="1"/>
          <p:nvPr/>
        </p:nvSpPr>
        <p:spPr>
          <a:xfrm>
            <a:off x="79164" y="3252574"/>
            <a:ext cx="5366448" cy="276999"/>
          </a:xfrm>
          <a:prstGeom prst="rect">
            <a:avLst/>
          </a:prstGeom>
          <a:noFill/>
        </p:spPr>
        <p:txBody>
          <a:bodyPr wrap="square" rtlCol="0">
            <a:spAutoFit/>
          </a:bodyPr>
          <a:lstStyle/>
          <a:p>
            <a:r>
              <a:rPr lang="en-US" sz="1200"/>
              <a:t>Assume </a:t>
            </a:r>
            <a:r>
              <a:rPr lang="en-US" sz="1200" b="1"/>
              <a:t>P3: Every user has at least one highly popular item in their profile.</a:t>
            </a:r>
          </a:p>
        </p:txBody>
      </p:sp>
      <p:sp>
        <p:nvSpPr>
          <p:cNvPr id="41" name="TextBox 40">
            <a:extLst>
              <a:ext uri="{FF2B5EF4-FFF2-40B4-BE49-F238E27FC236}">
                <a16:creationId xmlns:a16="http://schemas.microsoft.com/office/drawing/2014/main" id="{D46C34EB-4F5D-4562-AF75-8D8538A8CDBE}"/>
              </a:ext>
            </a:extLst>
          </p:cNvPr>
          <p:cNvSpPr txBox="1"/>
          <p:nvPr/>
        </p:nvSpPr>
        <p:spPr>
          <a:xfrm>
            <a:off x="165840" y="272639"/>
            <a:ext cx="5373912" cy="276999"/>
          </a:xfrm>
          <a:prstGeom prst="rect">
            <a:avLst/>
          </a:prstGeom>
          <a:solidFill>
            <a:schemeClr val="accent2">
              <a:lumMod val="40000"/>
              <a:lumOff val="60000"/>
            </a:schemeClr>
          </a:solidFill>
        </p:spPr>
        <p:txBody>
          <a:bodyPr wrap="square" rtlCol="0">
            <a:spAutoFit/>
          </a:bodyPr>
          <a:lstStyle/>
          <a:p>
            <a:pPr algn="ctr"/>
            <a:r>
              <a:rPr lang="en-US" sz="1200"/>
              <a:t>Conventions</a:t>
            </a:r>
          </a:p>
        </p:txBody>
      </p:sp>
      <p:sp>
        <p:nvSpPr>
          <p:cNvPr id="43" name="TextBox 42">
            <a:extLst>
              <a:ext uri="{FF2B5EF4-FFF2-40B4-BE49-F238E27FC236}">
                <a16:creationId xmlns:a16="http://schemas.microsoft.com/office/drawing/2014/main" id="{78878FAE-8DED-4632-A7D2-55C66E53C3A5}"/>
              </a:ext>
            </a:extLst>
          </p:cNvPr>
          <p:cNvSpPr txBox="1"/>
          <p:nvPr/>
        </p:nvSpPr>
        <p:spPr>
          <a:xfrm>
            <a:off x="165840" y="552668"/>
            <a:ext cx="4785755" cy="276999"/>
          </a:xfrm>
          <a:prstGeom prst="rect">
            <a:avLst/>
          </a:prstGeom>
          <a:noFill/>
        </p:spPr>
        <p:txBody>
          <a:bodyPr wrap="square" rtlCol="0">
            <a:spAutoFit/>
          </a:bodyPr>
          <a:lstStyle/>
          <a:p>
            <a:r>
              <a:rPr lang="en-US" sz="1200" b="1" i="1"/>
              <a:t>What is popularity?</a:t>
            </a:r>
            <a:r>
              <a:rPr lang="en-US" sz="1200" i="1"/>
              <a:t> Vargas and Castells, 2011:</a:t>
            </a:r>
          </a:p>
        </p:txBody>
      </p:sp>
      <p:sp>
        <p:nvSpPr>
          <p:cNvPr id="45" name="TextBox 44">
            <a:extLst>
              <a:ext uri="{FF2B5EF4-FFF2-40B4-BE49-F238E27FC236}">
                <a16:creationId xmlns:a16="http://schemas.microsoft.com/office/drawing/2014/main" id="{B2995175-EDBB-4B4B-B5EA-53DD6FF9B24F}"/>
              </a:ext>
            </a:extLst>
          </p:cNvPr>
          <p:cNvSpPr txBox="1"/>
          <p:nvPr/>
        </p:nvSpPr>
        <p:spPr>
          <a:xfrm>
            <a:off x="165840" y="1897763"/>
            <a:ext cx="4785755" cy="276999"/>
          </a:xfrm>
          <a:prstGeom prst="rect">
            <a:avLst/>
          </a:prstGeom>
          <a:noFill/>
        </p:spPr>
        <p:txBody>
          <a:bodyPr wrap="square" rtlCol="0">
            <a:spAutoFit/>
          </a:bodyPr>
          <a:lstStyle/>
          <a:p>
            <a:r>
              <a:rPr lang="en-US" sz="1200" b="1" i="1"/>
              <a:t>What is surprise?</a:t>
            </a:r>
            <a:r>
              <a:rPr lang="en-US" sz="1200" i="1"/>
              <a:t> Kaminskas and Bridge, 2014:</a:t>
            </a:r>
          </a:p>
        </p:txBody>
      </p:sp>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65359BDC-4E6C-4EF0-895A-4EF33D39052B}"/>
                  </a:ext>
                </a:extLst>
              </p:cNvPr>
              <p:cNvSpPr txBox="1"/>
              <p:nvPr/>
            </p:nvSpPr>
            <p:spPr>
              <a:xfrm>
                <a:off x="128587" y="3933012"/>
                <a:ext cx="5618076"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𝐸</m:t>
                      </m:r>
                      <m:d>
                        <m:dPr>
                          <m:begChr m:val="["/>
                          <m:endChr m:val="]"/>
                          <m:ctrlPr>
                            <a:rPr lang="en-US" sz="1400" b="0" i="1" smtClean="0">
                              <a:latin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e>
                      </m:d>
                      <m:r>
                        <a:rPr lang="en-US" sz="1400" i="1" smtClean="0">
                          <a:latin typeface="Cambria Math" panose="02040503050406030204" pitchFamily="18" charset="0"/>
                        </a:rPr>
                        <m:t>=</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oMath>
                  </m:oMathPara>
                </a14:m>
                <a:endParaRPr lang="en-US" sz="1400" b="0"/>
              </a:p>
            </p:txBody>
          </p:sp>
        </mc:Choice>
        <mc:Fallback>
          <p:sp>
            <p:nvSpPr>
              <p:cNvPr id="46" name="TextBox 45">
                <a:extLst>
                  <a:ext uri="{FF2B5EF4-FFF2-40B4-BE49-F238E27FC236}">
                    <a16:creationId xmlns:a16="http://schemas.microsoft.com/office/drawing/2014/main" id="{65359BDC-4E6C-4EF0-895A-4EF33D39052B}"/>
                  </a:ext>
                </a:extLst>
              </p:cNvPr>
              <p:cNvSpPr txBox="1">
                <a:spLocks noRot="1" noChangeAspect="1" noMove="1" noResize="1" noEditPoints="1" noAdjustHandles="1" noChangeArrowheads="1" noChangeShapeType="1" noTextEdit="1"/>
              </p:cNvSpPr>
              <p:nvPr/>
            </p:nvSpPr>
            <p:spPr>
              <a:xfrm>
                <a:off x="128587" y="3933012"/>
                <a:ext cx="5618076" cy="243143"/>
              </a:xfrm>
              <a:prstGeom prst="rect">
                <a:avLst/>
              </a:prstGeom>
              <a:blipFill>
                <a:blip r:embed="rId7"/>
                <a:stretch>
                  <a:fillRect l="-217" t="-10000" r="-651" b="-25000"/>
                </a:stretch>
              </a:blipFill>
            </p:spPr>
            <p:txBody>
              <a:bodyPr/>
              <a:lstStyle/>
              <a:p>
                <a:r>
                  <a:rPr lang="en-US">
                    <a:noFill/>
                  </a:rPr>
                  <a:t> </a:t>
                </a:r>
              </a:p>
            </p:txBody>
          </p:sp>
        </mc:Fallback>
      </mc:AlternateContent>
      <p:sp>
        <p:nvSpPr>
          <p:cNvPr id="47" name="TextBox 46">
            <a:extLst>
              <a:ext uri="{FF2B5EF4-FFF2-40B4-BE49-F238E27FC236}">
                <a16:creationId xmlns:a16="http://schemas.microsoft.com/office/drawing/2014/main" id="{E16172BE-0A21-4156-95E5-723B3E2AB4B7}"/>
              </a:ext>
            </a:extLst>
          </p:cNvPr>
          <p:cNvSpPr txBox="1"/>
          <p:nvPr/>
        </p:nvSpPr>
        <p:spPr>
          <a:xfrm>
            <a:off x="93489" y="5778000"/>
            <a:ext cx="4778593" cy="276999"/>
          </a:xfrm>
          <a:prstGeom prst="rect">
            <a:avLst/>
          </a:prstGeom>
          <a:noFill/>
        </p:spPr>
        <p:txBody>
          <a:bodyPr wrap="square" rtlCol="0">
            <a:spAutoFit/>
          </a:bodyPr>
          <a:lstStyle/>
          <a:p>
            <a:r>
              <a:rPr lang="en-US" sz="1200"/>
              <a:t>Thus, the expected surprise of an item is also bounded:</a:t>
            </a:r>
          </a:p>
        </p:txBody>
      </p:sp>
      <p:cxnSp>
        <p:nvCxnSpPr>
          <p:cNvPr id="50" name="Straight Connector 49">
            <a:extLst>
              <a:ext uri="{FF2B5EF4-FFF2-40B4-BE49-F238E27FC236}">
                <a16:creationId xmlns:a16="http://schemas.microsoft.com/office/drawing/2014/main" id="{D3B89B83-CAA5-49BD-BF68-2C01FB04B089}"/>
              </a:ext>
            </a:extLst>
          </p:cNvPr>
          <p:cNvCxnSpPr>
            <a:cxnSpLocks/>
          </p:cNvCxnSpPr>
          <p:nvPr/>
        </p:nvCxnSpPr>
        <p:spPr>
          <a:xfrm flipV="1">
            <a:off x="2313830" y="3988676"/>
            <a:ext cx="958132" cy="16648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4" name="TextBox 53">
                <a:extLst>
                  <a:ext uri="{FF2B5EF4-FFF2-40B4-BE49-F238E27FC236}">
                    <a16:creationId xmlns:a16="http://schemas.microsoft.com/office/drawing/2014/main" id="{1EA4DDB6-B2D5-47B2-A370-4669AD7F9C3E}"/>
                  </a:ext>
                </a:extLst>
              </p:cNvPr>
              <p:cNvSpPr txBox="1"/>
              <p:nvPr/>
            </p:nvSpPr>
            <p:spPr>
              <a:xfrm>
                <a:off x="1009778" y="4232373"/>
                <a:ext cx="2854308"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oMath>
                  </m:oMathPara>
                </a14:m>
                <a:endParaRPr lang="en-US" sz="1400" b="0"/>
              </a:p>
            </p:txBody>
          </p:sp>
        </mc:Choice>
        <mc:Fallback>
          <p:sp>
            <p:nvSpPr>
              <p:cNvPr id="54" name="TextBox 53">
                <a:extLst>
                  <a:ext uri="{FF2B5EF4-FFF2-40B4-BE49-F238E27FC236}">
                    <a16:creationId xmlns:a16="http://schemas.microsoft.com/office/drawing/2014/main" id="{1EA4DDB6-B2D5-47B2-A370-4669AD7F9C3E}"/>
                  </a:ext>
                </a:extLst>
              </p:cNvPr>
              <p:cNvSpPr txBox="1">
                <a:spLocks noRot="1" noChangeAspect="1" noMove="1" noResize="1" noEditPoints="1" noAdjustHandles="1" noChangeArrowheads="1" noChangeShapeType="1" noTextEdit="1"/>
              </p:cNvSpPr>
              <p:nvPr/>
            </p:nvSpPr>
            <p:spPr>
              <a:xfrm>
                <a:off x="1009778" y="4232373"/>
                <a:ext cx="2854308" cy="243143"/>
              </a:xfrm>
              <a:prstGeom prst="rect">
                <a:avLst/>
              </a:prstGeom>
              <a:blipFill>
                <a:blip r:embed="rId8"/>
                <a:stretch>
                  <a:fillRect l="-427" t="-10000" r="-1709" b="-25000"/>
                </a:stretch>
              </a:blipFill>
            </p:spPr>
            <p:txBody>
              <a:bodyPr/>
              <a:lstStyle/>
              <a:p>
                <a:r>
                  <a:rPr lang="en-US">
                    <a:noFill/>
                  </a:rPr>
                  <a:t> </a:t>
                </a:r>
              </a:p>
            </p:txBody>
          </p:sp>
        </mc:Fallback>
      </mc:AlternateContent>
      <p:sp>
        <p:nvSpPr>
          <p:cNvPr id="56" name="TextBox 55">
            <a:extLst>
              <a:ext uri="{FF2B5EF4-FFF2-40B4-BE49-F238E27FC236}">
                <a16:creationId xmlns:a16="http://schemas.microsoft.com/office/drawing/2014/main" id="{5B2B5AFF-D0DA-42F0-B478-C5F22A43A021}"/>
              </a:ext>
            </a:extLst>
          </p:cNvPr>
          <p:cNvSpPr txBox="1"/>
          <p:nvPr/>
        </p:nvSpPr>
        <p:spPr>
          <a:xfrm>
            <a:off x="93489" y="4594207"/>
            <a:ext cx="5366750" cy="646331"/>
          </a:xfrm>
          <a:prstGeom prst="rect">
            <a:avLst/>
          </a:prstGeom>
          <a:noFill/>
        </p:spPr>
        <p:txBody>
          <a:bodyPr wrap="square" rtlCol="0">
            <a:spAutoFit/>
          </a:bodyPr>
          <a:lstStyle/>
          <a:p>
            <a:r>
              <a:rPr lang="en-US" sz="1200" dirty="0"/>
              <a:t>Let P be the set of vertices of the convex hull that envelops all highly popular items.</a:t>
            </a:r>
          </a:p>
          <a:p>
            <a:r>
              <a:rPr lang="en-US" sz="1200" dirty="0"/>
              <a:t>Then, given an arbitrary item, it must be the case that (1) it is interior or (2) exterior to the hull. In both cases, the surprise of the item has an upper bound given by:</a:t>
            </a:r>
          </a:p>
        </p:txBody>
      </p:sp>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EBA9F3F5-6DC9-4ADA-87B9-04C263064A8A}"/>
                  </a:ext>
                </a:extLst>
              </p:cNvPr>
              <p:cNvSpPr txBox="1"/>
              <p:nvPr/>
            </p:nvSpPr>
            <p:spPr>
              <a:xfrm>
                <a:off x="158677" y="5350871"/>
                <a:ext cx="2801600" cy="2481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𝑚𝑎𝑥</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r>
                            <a:rPr lang="en-US" sz="1400" b="0" i="1" smtClean="0">
                              <a:latin typeface="Cambria Math" panose="02040503050406030204" pitchFamily="18" charset="0"/>
                            </a:rPr>
                            <m:t>𝑃</m:t>
                          </m:r>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e>
                          </m:d>
                          <m:r>
                            <a:rPr lang="en-US" sz="1400" b="0" i="1" smtClean="0">
                              <a:latin typeface="Cambria Math" panose="02040503050406030204" pitchFamily="18" charset="0"/>
                            </a:rPr>
                            <m:t>, </m:t>
                          </m:r>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𝑗</m:t>
                              </m:r>
                            </m:e>
                          </m:d>
                        </m:e>
                      </m:d>
                    </m:oMath>
                  </m:oMathPara>
                </a14:m>
                <a:endParaRPr lang="en-US" sz="1400" b="0" dirty="0"/>
              </a:p>
            </p:txBody>
          </p:sp>
        </mc:Choice>
        <mc:Fallback>
          <p:sp>
            <p:nvSpPr>
              <p:cNvPr id="57" name="TextBox 56">
                <a:extLst>
                  <a:ext uri="{FF2B5EF4-FFF2-40B4-BE49-F238E27FC236}">
                    <a16:creationId xmlns:a16="http://schemas.microsoft.com/office/drawing/2014/main" id="{EBA9F3F5-6DC9-4ADA-87B9-04C263064A8A}"/>
                  </a:ext>
                </a:extLst>
              </p:cNvPr>
              <p:cNvSpPr txBox="1">
                <a:spLocks noRot="1" noChangeAspect="1" noMove="1" noResize="1" noEditPoints="1" noAdjustHandles="1" noChangeArrowheads="1" noChangeShapeType="1" noTextEdit="1"/>
              </p:cNvSpPr>
              <p:nvPr/>
            </p:nvSpPr>
            <p:spPr>
              <a:xfrm>
                <a:off x="158677" y="5350871"/>
                <a:ext cx="2801600" cy="248145"/>
              </a:xfrm>
              <a:prstGeom prst="rect">
                <a:avLst/>
              </a:prstGeom>
              <a:blipFill>
                <a:blip r:embed="rId9"/>
                <a:stretch>
                  <a:fillRect l="-1087" t="-12500" b="-22500"/>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E3E37582-420D-45E8-9B05-32E58D278E0A}"/>
              </a:ext>
            </a:extLst>
          </p:cNvPr>
          <p:cNvSpPr txBox="1"/>
          <p:nvPr/>
        </p:nvSpPr>
        <p:spPr>
          <a:xfrm>
            <a:off x="3328995" y="2288091"/>
            <a:ext cx="1635900" cy="261610"/>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a:solidFill>
                  <a:schemeClr val="tx1">
                    <a:lumMod val="65000"/>
                    <a:lumOff val="35000"/>
                  </a:schemeClr>
                </a:solidFill>
              </a:rPr>
              <a:t>Using Euclidean distance</a:t>
            </a:r>
          </a:p>
        </p:txBody>
      </p:sp>
      <mc:AlternateContent xmlns:mc="http://schemas.openxmlformats.org/markup-compatibility/2006">
        <mc:Choice xmlns:a14="http://schemas.microsoft.com/office/drawing/2010/main" Requires="a14">
          <p:sp>
            <p:nvSpPr>
              <p:cNvPr id="63" name="TextBox 62">
                <a:extLst>
                  <a:ext uri="{FF2B5EF4-FFF2-40B4-BE49-F238E27FC236}">
                    <a16:creationId xmlns:a16="http://schemas.microsoft.com/office/drawing/2014/main" id="{6755F896-1D6F-4C2C-8195-C683FAF09729}"/>
                  </a:ext>
                </a:extLst>
              </p:cNvPr>
              <p:cNvSpPr txBox="1"/>
              <p:nvPr/>
            </p:nvSpPr>
            <p:spPr>
              <a:xfrm>
                <a:off x="158677" y="6215937"/>
                <a:ext cx="3629263"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𝐸</m:t>
                      </m:r>
                      <m:d>
                        <m:dPr>
                          <m:begChr m:val="["/>
                          <m:endChr m:val="]"/>
                          <m:ctrlPr>
                            <a:rPr lang="en-US" sz="1400" b="0" i="1" smtClean="0">
                              <a:latin typeface="Cambria Math" panose="02040503050406030204" pitchFamily="18" charset="0"/>
                              <a:ea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e>
                      </m:d>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oMath>
                  </m:oMathPara>
                </a14:m>
                <a:endParaRPr lang="en-US" sz="1400" b="0"/>
              </a:p>
            </p:txBody>
          </p:sp>
        </mc:Choice>
        <mc:Fallback>
          <p:sp>
            <p:nvSpPr>
              <p:cNvPr id="63" name="TextBox 62">
                <a:extLst>
                  <a:ext uri="{FF2B5EF4-FFF2-40B4-BE49-F238E27FC236}">
                    <a16:creationId xmlns:a16="http://schemas.microsoft.com/office/drawing/2014/main" id="{6755F896-1D6F-4C2C-8195-C683FAF09729}"/>
                  </a:ext>
                </a:extLst>
              </p:cNvPr>
              <p:cNvSpPr txBox="1">
                <a:spLocks noRot="1" noChangeAspect="1" noMove="1" noResize="1" noEditPoints="1" noAdjustHandles="1" noChangeArrowheads="1" noChangeShapeType="1" noTextEdit="1"/>
              </p:cNvSpPr>
              <p:nvPr/>
            </p:nvSpPr>
            <p:spPr>
              <a:xfrm>
                <a:off x="158677" y="6215937"/>
                <a:ext cx="3629263" cy="243143"/>
              </a:xfrm>
              <a:prstGeom prst="rect">
                <a:avLst/>
              </a:prstGeom>
              <a:blipFill>
                <a:blip r:embed="rId10"/>
                <a:stretch>
                  <a:fillRect l="-672" t="-12500" b="-7500"/>
                </a:stretch>
              </a:blipFill>
            </p:spPr>
            <p:txBody>
              <a:bodyPr/>
              <a:lstStyle/>
              <a:p>
                <a:r>
                  <a:rPr lang="en-US">
                    <a:noFill/>
                  </a:rPr>
                  <a:t> </a:t>
                </a:r>
              </a:p>
            </p:txBody>
          </p:sp>
        </mc:Fallback>
      </mc:AlternateContent>
      <p:sp>
        <p:nvSpPr>
          <p:cNvPr id="70" name="TextBox 69">
            <a:extLst>
              <a:ext uri="{FF2B5EF4-FFF2-40B4-BE49-F238E27FC236}">
                <a16:creationId xmlns:a16="http://schemas.microsoft.com/office/drawing/2014/main" id="{3115009E-B6CF-4B7B-B8DB-93BD1FE4C6D3}"/>
              </a:ext>
            </a:extLst>
          </p:cNvPr>
          <p:cNvSpPr txBox="1"/>
          <p:nvPr/>
        </p:nvSpPr>
        <p:spPr>
          <a:xfrm>
            <a:off x="2898087" y="5259500"/>
            <a:ext cx="2917768" cy="430887"/>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a:solidFill>
                  <a:schemeClr val="tx1">
                    <a:lumMod val="65000"/>
                    <a:lumOff val="35000"/>
                  </a:schemeClr>
                </a:solidFill>
              </a:rPr>
              <a:t>This is the upper bound of the surprise of an item to an arbitrary user, given that P3 is true</a:t>
            </a:r>
          </a:p>
        </p:txBody>
      </p:sp>
      <p:sp>
        <p:nvSpPr>
          <p:cNvPr id="71" name="TextBox 70">
            <a:extLst>
              <a:ext uri="{FF2B5EF4-FFF2-40B4-BE49-F238E27FC236}">
                <a16:creationId xmlns:a16="http://schemas.microsoft.com/office/drawing/2014/main" id="{2D6503EC-0C3B-4D16-A826-9F33058F3906}"/>
              </a:ext>
            </a:extLst>
          </p:cNvPr>
          <p:cNvSpPr txBox="1"/>
          <p:nvPr/>
        </p:nvSpPr>
        <p:spPr>
          <a:xfrm>
            <a:off x="79164" y="3572703"/>
            <a:ext cx="4778593" cy="276999"/>
          </a:xfrm>
          <a:prstGeom prst="rect">
            <a:avLst/>
          </a:prstGeom>
          <a:noFill/>
        </p:spPr>
        <p:txBody>
          <a:bodyPr wrap="square" rtlCol="0">
            <a:spAutoFit/>
          </a:bodyPr>
          <a:lstStyle/>
          <a:p>
            <a:r>
              <a:rPr lang="en-US" sz="1200"/>
              <a:t>The expected surprise of an item to an arbitrary user is:</a:t>
            </a:r>
          </a:p>
        </p:txBody>
      </p:sp>
      <p:sp>
        <p:nvSpPr>
          <p:cNvPr id="52" name="Flowchart: Magnetic Disk 51">
            <a:extLst>
              <a:ext uri="{FF2B5EF4-FFF2-40B4-BE49-F238E27FC236}">
                <a16:creationId xmlns:a16="http://schemas.microsoft.com/office/drawing/2014/main" id="{C5F09110-65C3-4F7E-AFB9-206A7C6CFC0F}"/>
              </a:ext>
            </a:extLst>
          </p:cNvPr>
          <p:cNvSpPr/>
          <p:nvPr/>
        </p:nvSpPr>
        <p:spPr>
          <a:xfrm>
            <a:off x="9643366" y="2382429"/>
            <a:ext cx="671052" cy="435078"/>
          </a:xfrm>
          <a:prstGeom prst="flowChartMagneticDisk">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lumMod val="65000"/>
                    <a:lumOff val="35000"/>
                  </a:schemeClr>
                </a:solidFill>
              </a:rPr>
              <a:t>Spotify D1</a:t>
            </a:r>
          </a:p>
        </p:txBody>
      </p:sp>
      <p:sp>
        <p:nvSpPr>
          <p:cNvPr id="53" name="TextBox 52">
            <a:extLst>
              <a:ext uri="{FF2B5EF4-FFF2-40B4-BE49-F238E27FC236}">
                <a16:creationId xmlns:a16="http://schemas.microsoft.com/office/drawing/2014/main" id="{3BBF252F-2308-4330-A581-9B983724F7DE}"/>
              </a:ext>
            </a:extLst>
          </p:cNvPr>
          <p:cNvSpPr txBox="1"/>
          <p:nvPr/>
        </p:nvSpPr>
        <p:spPr>
          <a:xfrm>
            <a:off x="10023539" y="1949687"/>
            <a:ext cx="1172081" cy="430887"/>
          </a:xfrm>
          <a:prstGeom prst="rect">
            <a:avLst/>
          </a:prstGeom>
          <a:noFill/>
        </p:spPr>
        <p:txBody>
          <a:bodyPr wrap="square" rtlCol="0">
            <a:spAutoFit/>
          </a:bodyPr>
          <a:lstStyle/>
          <a:p>
            <a:pPr algn="ctr"/>
            <a:r>
              <a:rPr lang="en-US" sz="1050" dirty="0"/>
              <a:t>~587k tracks</a:t>
            </a:r>
          </a:p>
          <a:p>
            <a:pPr algn="ctr"/>
            <a:r>
              <a:rPr lang="en-US" sz="1050" dirty="0"/>
              <a:t>15 audio features</a:t>
            </a:r>
          </a:p>
        </p:txBody>
      </p:sp>
      <p:sp>
        <p:nvSpPr>
          <p:cNvPr id="55" name="Flowchart: Magnetic Disk 54">
            <a:extLst>
              <a:ext uri="{FF2B5EF4-FFF2-40B4-BE49-F238E27FC236}">
                <a16:creationId xmlns:a16="http://schemas.microsoft.com/office/drawing/2014/main" id="{14A59208-81D0-4751-BC7C-12B9270273C0}"/>
              </a:ext>
            </a:extLst>
          </p:cNvPr>
          <p:cNvSpPr/>
          <p:nvPr/>
        </p:nvSpPr>
        <p:spPr>
          <a:xfrm>
            <a:off x="7800233" y="2382429"/>
            <a:ext cx="671052" cy="435078"/>
          </a:xfrm>
          <a:prstGeom prst="flowChartMagneticDisk">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Spotify D2</a:t>
            </a:r>
          </a:p>
        </p:txBody>
      </p:sp>
      <p:sp>
        <p:nvSpPr>
          <p:cNvPr id="59" name="TextBox 58">
            <a:extLst>
              <a:ext uri="{FF2B5EF4-FFF2-40B4-BE49-F238E27FC236}">
                <a16:creationId xmlns:a16="http://schemas.microsoft.com/office/drawing/2014/main" id="{680177E7-87DF-4397-A12E-F7B2BF0204A1}"/>
              </a:ext>
            </a:extLst>
          </p:cNvPr>
          <p:cNvSpPr txBox="1"/>
          <p:nvPr/>
        </p:nvSpPr>
        <p:spPr>
          <a:xfrm>
            <a:off x="6241774" y="1810500"/>
            <a:ext cx="2042802" cy="577081"/>
          </a:xfrm>
          <a:prstGeom prst="rect">
            <a:avLst/>
          </a:prstGeom>
          <a:noFill/>
        </p:spPr>
        <p:txBody>
          <a:bodyPr wrap="square" rtlCol="0">
            <a:spAutoFit/>
          </a:bodyPr>
          <a:lstStyle/>
          <a:p>
            <a:pPr algn="ctr"/>
            <a:r>
              <a:rPr lang="en-US" sz="1050" dirty="0"/>
              <a:t>Top 200 tracks in Brazil, 2017-18</a:t>
            </a:r>
          </a:p>
          <a:p>
            <a:pPr algn="ctr"/>
            <a:r>
              <a:rPr lang="en-US" sz="1050" dirty="0"/>
              <a:t>(board position and #streams)</a:t>
            </a:r>
          </a:p>
          <a:p>
            <a:pPr algn="ctr"/>
            <a:r>
              <a:rPr lang="en-US" sz="1050" dirty="0"/>
              <a:t>1,106 distinct tracks</a:t>
            </a:r>
          </a:p>
        </p:txBody>
      </p:sp>
      <p:cxnSp>
        <p:nvCxnSpPr>
          <p:cNvPr id="61" name="Straight Connector 60">
            <a:extLst>
              <a:ext uri="{FF2B5EF4-FFF2-40B4-BE49-F238E27FC236}">
                <a16:creationId xmlns:a16="http://schemas.microsoft.com/office/drawing/2014/main" id="{A994AFFD-92B6-4CF3-AFDC-16CA584E9808}"/>
              </a:ext>
            </a:extLst>
          </p:cNvPr>
          <p:cNvCxnSpPr>
            <a:cxnSpLocks/>
            <a:stCxn id="55" idx="4"/>
            <a:endCxn id="52" idx="2"/>
          </p:cNvCxnSpPr>
          <p:nvPr/>
        </p:nvCxnSpPr>
        <p:spPr>
          <a:xfrm>
            <a:off x="8471285" y="2599968"/>
            <a:ext cx="1172081"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FC5609F-6A35-40B1-AE0B-A5B64D812BC7}"/>
              </a:ext>
            </a:extLst>
          </p:cNvPr>
          <p:cNvSpPr txBox="1"/>
          <p:nvPr/>
        </p:nvSpPr>
        <p:spPr>
          <a:xfrm>
            <a:off x="8352839" y="1998030"/>
            <a:ext cx="1408971" cy="415498"/>
          </a:xfrm>
          <a:prstGeom prst="rect">
            <a:avLst/>
          </a:prstGeom>
          <a:noFill/>
        </p:spPr>
        <p:txBody>
          <a:bodyPr wrap="square" rtlCol="0">
            <a:spAutoFit/>
          </a:bodyPr>
          <a:lstStyle/>
          <a:p>
            <a:pPr algn="ctr"/>
            <a:r>
              <a:rPr lang="en-US" sz="1050" dirty="0"/>
              <a:t>793 mappings</a:t>
            </a:r>
          </a:p>
          <a:p>
            <a:pPr algn="ctr"/>
            <a:r>
              <a:rPr lang="en-US" sz="1050" dirty="0"/>
              <a:t>(313 unlinked tracks)</a:t>
            </a:r>
          </a:p>
        </p:txBody>
      </p:sp>
      <p:pic>
        <p:nvPicPr>
          <p:cNvPr id="67" name="Picture 66" descr="Chart&#10;&#10;Description automatically generated">
            <a:extLst>
              <a:ext uri="{FF2B5EF4-FFF2-40B4-BE49-F238E27FC236}">
                <a16:creationId xmlns:a16="http://schemas.microsoft.com/office/drawing/2014/main" id="{72CFA178-C05C-48D4-8A4B-D6EBDAD34A24}"/>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4484" r="51029" b="93196"/>
          <a:stretch/>
        </p:blipFill>
        <p:spPr>
          <a:xfrm>
            <a:off x="9310984" y="3094127"/>
            <a:ext cx="1224502" cy="151075"/>
          </a:xfrm>
          <a:prstGeom prst="rect">
            <a:avLst/>
          </a:prstGeom>
        </p:spPr>
      </p:pic>
      <p:pic>
        <p:nvPicPr>
          <p:cNvPr id="68" name="Picture 67" descr="Chart&#10;&#10;Description automatically generated">
            <a:extLst>
              <a:ext uri="{FF2B5EF4-FFF2-40B4-BE49-F238E27FC236}">
                <a16:creationId xmlns:a16="http://schemas.microsoft.com/office/drawing/2014/main" id="{1AE96B8B-F7C9-4C47-99C5-3B438219D54C}"/>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9246" r="51029" b="88434"/>
          <a:stretch/>
        </p:blipFill>
        <p:spPr>
          <a:xfrm>
            <a:off x="9310984" y="2870362"/>
            <a:ext cx="1224502" cy="151075"/>
          </a:xfrm>
          <a:prstGeom prst="rect">
            <a:avLst/>
          </a:prstGeom>
        </p:spPr>
      </p:pic>
      <p:pic>
        <p:nvPicPr>
          <p:cNvPr id="72" name="Picture 71" descr="Chart&#10;&#10;Description automatically generated">
            <a:extLst>
              <a:ext uri="{FF2B5EF4-FFF2-40B4-BE49-F238E27FC236}">
                <a16:creationId xmlns:a16="http://schemas.microsoft.com/office/drawing/2014/main" id="{69A85BF2-1FE2-4F84-8DA0-7EACAFCC8A49}"/>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6580" r="51029" b="90611"/>
          <a:stretch/>
        </p:blipFill>
        <p:spPr>
          <a:xfrm>
            <a:off x="7523508" y="2874180"/>
            <a:ext cx="1224502" cy="182880"/>
          </a:xfrm>
          <a:prstGeom prst="rect">
            <a:avLst/>
          </a:prstGeom>
        </p:spPr>
      </p:pic>
      <p:pic>
        <p:nvPicPr>
          <p:cNvPr id="44" name="Picture 43" descr="A close up of a logo&#10;&#10;Description automatically generated">
            <a:extLst>
              <a:ext uri="{FF2B5EF4-FFF2-40B4-BE49-F238E27FC236}">
                <a16:creationId xmlns:a16="http://schemas.microsoft.com/office/drawing/2014/main" id="{0BA614CD-3A49-4395-A060-FF9301B1D6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8543720" y="1147207"/>
            <a:ext cx="587609" cy="563447"/>
          </a:xfrm>
          <a:prstGeom prst="rect">
            <a:avLst/>
          </a:prstGeom>
        </p:spPr>
      </p:pic>
      <p:sp>
        <p:nvSpPr>
          <p:cNvPr id="48" name="TextBox 47">
            <a:extLst>
              <a:ext uri="{FF2B5EF4-FFF2-40B4-BE49-F238E27FC236}">
                <a16:creationId xmlns:a16="http://schemas.microsoft.com/office/drawing/2014/main" id="{51411117-806A-4F53-8F72-573743EFB203}"/>
              </a:ext>
            </a:extLst>
          </p:cNvPr>
          <p:cNvSpPr txBox="1"/>
          <p:nvPr/>
        </p:nvSpPr>
        <p:spPr>
          <a:xfrm>
            <a:off x="6408751" y="877566"/>
            <a:ext cx="1727008" cy="600164"/>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pt-BR" sz="1100" dirty="0">
                <a:solidFill>
                  <a:schemeClr val="tx1">
                    <a:lumMod val="65000"/>
                    <a:lumOff val="35000"/>
                  </a:schemeClr>
                </a:solidFill>
              </a:rPr>
              <a:t>The dataset </a:t>
            </a:r>
            <a:r>
              <a:rPr lang="pt-BR" sz="1100" dirty="0" err="1">
                <a:solidFill>
                  <a:schemeClr val="tx1">
                    <a:lumMod val="65000"/>
                    <a:lumOff val="35000"/>
                  </a:schemeClr>
                </a:solidFill>
              </a:rPr>
              <a:t>has</a:t>
            </a:r>
            <a:r>
              <a:rPr lang="pt-BR" sz="1100" dirty="0">
                <a:solidFill>
                  <a:schemeClr val="tx1">
                    <a:lumMod val="65000"/>
                    <a:lumOff val="35000"/>
                  </a:schemeClr>
                </a:solidFill>
              </a:rPr>
              <a:t> </a:t>
            </a:r>
            <a:r>
              <a:rPr lang="pt-BR" sz="1100" dirty="0" err="1">
                <a:solidFill>
                  <a:schemeClr val="tx1">
                    <a:lumMod val="65000"/>
                    <a:lumOff val="35000"/>
                  </a:schemeClr>
                </a:solidFill>
              </a:rPr>
              <a:t>an</a:t>
            </a:r>
            <a:r>
              <a:rPr lang="pt-BR" sz="1100" dirty="0">
                <a:solidFill>
                  <a:schemeClr val="tx1">
                    <a:lumMod val="65000"/>
                    <a:lumOff val="35000"/>
                  </a:schemeClr>
                </a:solidFill>
              </a:rPr>
              <a:t> </a:t>
            </a:r>
            <a:r>
              <a:rPr lang="pt-BR" sz="1100" dirty="0" err="1">
                <a:solidFill>
                  <a:schemeClr val="tx1">
                    <a:lumMod val="65000"/>
                    <a:lumOff val="35000"/>
                  </a:schemeClr>
                </a:solidFill>
              </a:rPr>
              <a:t>estimate</a:t>
            </a:r>
            <a:r>
              <a:rPr lang="pt-BR" sz="1100" dirty="0">
                <a:solidFill>
                  <a:schemeClr val="tx1">
                    <a:lumMod val="65000"/>
                    <a:lumOff val="35000"/>
                  </a:schemeClr>
                </a:solidFill>
              </a:rPr>
              <a:t> </a:t>
            </a:r>
            <a:r>
              <a:rPr lang="pt-BR" sz="1100" dirty="0" err="1">
                <a:solidFill>
                  <a:schemeClr val="tx1">
                    <a:lumMod val="65000"/>
                    <a:lumOff val="35000"/>
                  </a:schemeClr>
                </a:solidFill>
              </a:rPr>
              <a:t>of</a:t>
            </a:r>
            <a:r>
              <a:rPr lang="pt-BR" sz="1100" dirty="0">
                <a:solidFill>
                  <a:schemeClr val="tx1">
                    <a:lumMod val="65000"/>
                    <a:lumOff val="35000"/>
                  </a:schemeClr>
                </a:solidFill>
              </a:rPr>
              <a:t> </a:t>
            </a:r>
            <a:r>
              <a:rPr lang="pt-BR" sz="1100" dirty="0" err="1">
                <a:solidFill>
                  <a:schemeClr val="tx1">
                    <a:lumMod val="65000"/>
                    <a:lumOff val="35000"/>
                  </a:schemeClr>
                </a:solidFill>
              </a:rPr>
              <a:t>the</a:t>
            </a:r>
            <a:r>
              <a:rPr lang="pt-BR" sz="1100" dirty="0">
                <a:solidFill>
                  <a:schemeClr val="tx1">
                    <a:lumMod val="65000"/>
                    <a:lumOff val="35000"/>
                  </a:schemeClr>
                </a:solidFill>
              </a:rPr>
              <a:t> </a:t>
            </a:r>
            <a:r>
              <a:rPr lang="pt-BR" sz="1100" dirty="0" err="1">
                <a:solidFill>
                  <a:schemeClr val="tx1">
                    <a:lumMod val="65000"/>
                    <a:lumOff val="35000"/>
                  </a:schemeClr>
                </a:solidFill>
              </a:rPr>
              <a:t>popularity</a:t>
            </a:r>
            <a:r>
              <a:rPr lang="pt-BR" sz="1100" dirty="0">
                <a:solidFill>
                  <a:schemeClr val="tx1">
                    <a:lumMod val="65000"/>
                    <a:lumOff val="35000"/>
                  </a:schemeClr>
                </a:solidFill>
              </a:rPr>
              <a:t> </a:t>
            </a:r>
            <a:r>
              <a:rPr lang="pt-BR" sz="1100" dirty="0" err="1">
                <a:solidFill>
                  <a:schemeClr val="tx1">
                    <a:lumMod val="65000"/>
                    <a:lumOff val="35000"/>
                  </a:schemeClr>
                </a:solidFill>
              </a:rPr>
              <a:t>of</a:t>
            </a:r>
            <a:r>
              <a:rPr lang="pt-BR" sz="1100" dirty="0">
                <a:solidFill>
                  <a:schemeClr val="tx1">
                    <a:lumMod val="65000"/>
                    <a:lumOff val="35000"/>
                  </a:schemeClr>
                </a:solidFill>
              </a:rPr>
              <a:t> </a:t>
            </a:r>
            <a:r>
              <a:rPr lang="pt-BR" sz="1100" dirty="0" err="1">
                <a:solidFill>
                  <a:schemeClr val="tx1">
                    <a:lumMod val="65000"/>
                    <a:lumOff val="35000"/>
                  </a:schemeClr>
                </a:solidFill>
              </a:rPr>
              <a:t>every</a:t>
            </a:r>
            <a:r>
              <a:rPr lang="pt-BR" sz="1100" dirty="0">
                <a:solidFill>
                  <a:schemeClr val="tx1">
                    <a:lumMod val="65000"/>
                    <a:lumOff val="35000"/>
                  </a:schemeClr>
                </a:solidFill>
              </a:rPr>
              <a:t> item</a:t>
            </a:r>
            <a:endParaRPr lang="en-US" sz="1100" dirty="0">
              <a:solidFill>
                <a:schemeClr val="tx1">
                  <a:lumMod val="65000"/>
                  <a:lumOff val="35000"/>
                </a:schemeClr>
              </a:solidFill>
            </a:endParaRPr>
          </a:p>
        </p:txBody>
      </p:sp>
      <p:pic>
        <p:nvPicPr>
          <p:cNvPr id="51" name="Picture 50" descr="A close up of a logo&#10;&#10;Description automatically generated">
            <a:extLst>
              <a:ext uri="{FF2B5EF4-FFF2-40B4-BE49-F238E27FC236}">
                <a16:creationId xmlns:a16="http://schemas.microsoft.com/office/drawing/2014/main" id="{B6BCE0AC-42C9-43FC-8041-625F3546D7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5019606" flipH="1" flipV="1">
            <a:off x="7420959" y="4847300"/>
            <a:ext cx="587609" cy="506819"/>
          </a:xfrm>
          <a:prstGeom prst="rect">
            <a:avLst/>
          </a:prstGeom>
        </p:spPr>
      </p:pic>
      <p:sp>
        <p:nvSpPr>
          <p:cNvPr id="64" name="TextBox 63">
            <a:extLst>
              <a:ext uri="{FF2B5EF4-FFF2-40B4-BE49-F238E27FC236}">
                <a16:creationId xmlns:a16="http://schemas.microsoft.com/office/drawing/2014/main" id="{18389E3E-BE91-4E09-807A-EF180966D17C}"/>
              </a:ext>
            </a:extLst>
          </p:cNvPr>
          <p:cNvSpPr txBox="1"/>
          <p:nvPr/>
        </p:nvSpPr>
        <p:spPr>
          <a:xfrm>
            <a:off x="6241774" y="4571124"/>
            <a:ext cx="1359673" cy="769441"/>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dirty="0">
                <a:solidFill>
                  <a:schemeClr val="tx1">
                    <a:lumMod val="65000"/>
                    <a:lumOff val="35000"/>
                  </a:schemeClr>
                </a:solidFill>
              </a:rPr>
              <a:t>Convex hull enveloping all highly popular items</a:t>
            </a:r>
          </a:p>
        </p:txBody>
      </p:sp>
      <p:cxnSp>
        <p:nvCxnSpPr>
          <p:cNvPr id="49" name="Straight Connector 48">
            <a:extLst>
              <a:ext uri="{FF2B5EF4-FFF2-40B4-BE49-F238E27FC236}">
                <a16:creationId xmlns:a16="http://schemas.microsoft.com/office/drawing/2014/main" id="{E2E0A9E0-8F9D-4892-B84F-3ABABAE7D7E8}"/>
              </a:ext>
            </a:extLst>
          </p:cNvPr>
          <p:cNvCxnSpPr>
            <a:cxnSpLocks/>
            <a:stCxn id="35" idx="3"/>
            <a:endCxn id="48" idx="1"/>
          </p:cNvCxnSpPr>
          <p:nvPr/>
        </p:nvCxnSpPr>
        <p:spPr>
          <a:xfrm>
            <a:off x="2828895" y="1177648"/>
            <a:ext cx="3579856"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DF6AC9E-FC64-48DF-851E-4C4C09665BAE}"/>
              </a:ext>
            </a:extLst>
          </p:cNvPr>
          <p:cNvCxnSpPr>
            <a:cxnSpLocks/>
          </p:cNvCxnSpPr>
          <p:nvPr/>
        </p:nvCxnSpPr>
        <p:spPr>
          <a:xfrm flipV="1">
            <a:off x="6504167" y="5580118"/>
            <a:ext cx="2592125" cy="184718"/>
          </a:xfrm>
          <a:prstGeom prst="line">
            <a:avLst/>
          </a:prstGeom>
          <a:ln w="1905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3A2AD64-5BC3-499D-AC72-B6774D909ED4}"/>
              </a:ext>
            </a:extLst>
          </p:cNvPr>
          <p:cNvCxnSpPr>
            <a:cxnSpLocks/>
          </p:cNvCxnSpPr>
          <p:nvPr/>
        </p:nvCxnSpPr>
        <p:spPr>
          <a:xfrm flipV="1">
            <a:off x="6504167" y="5580118"/>
            <a:ext cx="5096786" cy="184718"/>
          </a:xfrm>
          <a:prstGeom prst="line">
            <a:avLst/>
          </a:prstGeom>
          <a:ln w="1905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5678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C44545-F6DE-4232-87A4-227DAF165C36}"/>
              </a:ext>
            </a:extLst>
          </p:cNvPr>
          <p:cNvSpPr/>
          <p:nvPr/>
        </p:nvSpPr>
        <p:spPr>
          <a:xfrm>
            <a:off x="1652679" y="2967335"/>
            <a:ext cx="8886664" cy="923330"/>
          </a:xfrm>
          <a:prstGeom prst="rect">
            <a:avLst/>
          </a:prstGeom>
          <a:noFill/>
        </p:spPr>
        <p:txBody>
          <a:bodyPr wrap="none" lIns="91440" tIns="45720" rIns="91440" bIns="45720">
            <a:spAutoFit/>
          </a:bodyPr>
          <a:lstStyle/>
          <a:p>
            <a:pPr algn="ct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rPr>
              <a:t>Part 3/3: Connecting the ideas</a:t>
            </a:r>
          </a:p>
        </p:txBody>
      </p:sp>
    </p:spTree>
    <p:extLst>
      <p:ext uri="{BB962C8B-B14F-4D97-AF65-F5344CB8AC3E}">
        <p14:creationId xmlns:p14="http://schemas.microsoft.com/office/powerpoint/2010/main" val="3915951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75C6D8C-A2D8-4289-AB68-D23828D9D74A}"/>
              </a:ext>
            </a:extLst>
          </p:cNvPr>
          <p:cNvSpPr>
            <a:spLocks noChangeAspect="1"/>
          </p:cNvSpPr>
          <p:nvPr/>
        </p:nvSpPr>
        <p:spPr>
          <a:xfrm>
            <a:off x="279509" y="406792"/>
            <a:ext cx="274320" cy="274320"/>
          </a:xfrm>
          <a:prstGeom prst="rect">
            <a:avLst/>
          </a:prstGeom>
          <a:solidFill>
            <a:schemeClr val="accent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18F3D51-81FB-437E-9054-60B614385276}"/>
              </a:ext>
            </a:extLst>
          </p:cNvPr>
          <p:cNvSpPr>
            <a:spLocks noChangeAspect="1"/>
          </p:cNvSpPr>
          <p:nvPr/>
        </p:nvSpPr>
        <p:spPr>
          <a:xfrm>
            <a:off x="587080" y="406792"/>
            <a:ext cx="274320" cy="274320"/>
          </a:xfrm>
          <a:prstGeom prst="rect">
            <a:avLst/>
          </a:prstGeom>
          <a:solidFill>
            <a:schemeClr val="accent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8F736B2-CCC6-4880-AB23-EF11B595C9D9}"/>
              </a:ext>
            </a:extLst>
          </p:cNvPr>
          <p:cNvSpPr>
            <a:spLocks noChangeAspect="1"/>
          </p:cNvSpPr>
          <p:nvPr/>
        </p:nvSpPr>
        <p:spPr>
          <a:xfrm>
            <a:off x="894651"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27259C8-74F2-467E-AAE6-F9A6F709B247}"/>
              </a:ext>
            </a:extLst>
          </p:cNvPr>
          <p:cNvSpPr>
            <a:spLocks noChangeAspect="1"/>
          </p:cNvSpPr>
          <p:nvPr/>
        </p:nvSpPr>
        <p:spPr>
          <a:xfrm>
            <a:off x="1202222"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10CF50F-6930-499B-A2F6-6F5AB025DFD6}"/>
              </a:ext>
            </a:extLst>
          </p:cNvPr>
          <p:cNvSpPr>
            <a:spLocks noChangeAspect="1"/>
          </p:cNvSpPr>
          <p:nvPr/>
        </p:nvSpPr>
        <p:spPr>
          <a:xfrm>
            <a:off x="1509793"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35CA1BE-3AEC-4B05-95F2-C6FDBA987D1D}"/>
              </a:ext>
            </a:extLst>
          </p:cNvPr>
          <p:cNvSpPr>
            <a:spLocks noChangeAspect="1"/>
          </p:cNvSpPr>
          <p:nvPr/>
        </p:nvSpPr>
        <p:spPr>
          <a:xfrm>
            <a:off x="1817364"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36AF96-8B4D-4340-B82C-D1B11F20F0BC}"/>
              </a:ext>
            </a:extLst>
          </p:cNvPr>
          <p:cNvSpPr>
            <a:spLocks noChangeAspect="1"/>
          </p:cNvSpPr>
          <p:nvPr/>
        </p:nvSpPr>
        <p:spPr>
          <a:xfrm>
            <a:off x="2124935" y="406792"/>
            <a:ext cx="274320" cy="274320"/>
          </a:xfrm>
          <a:prstGeom prst="rect">
            <a:avLst/>
          </a:prstGeom>
          <a:solidFill>
            <a:schemeClr val="accent6">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Rectangle 12">
            <a:extLst>
              <a:ext uri="{FF2B5EF4-FFF2-40B4-BE49-F238E27FC236}">
                <a16:creationId xmlns:a16="http://schemas.microsoft.com/office/drawing/2014/main" id="{D496E65C-F4F6-4AC9-91C5-CE3D6EED7DBA}"/>
              </a:ext>
            </a:extLst>
          </p:cNvPr>
          <p:cNvSpPr>
            <a:spLocks noChangeAspect="1"/>
          </p:cNvSpPr>
          <p:nvPr/>
        </p:nvSpPr>
        <p:spPr>
          <a:xfrm>
            <a:off x="2432506"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633706-54BA-4E65-A095-EAA519CC9296}"/>
              </a:ext>
            </a:extLst>
          </p:cNvPr>
          <p:cNvSpPr>
            <a:spLocks noChangeAspect="1"/>
          </p:cNvSpPr>
          <p:nvPr/>
        </p:nvSpPr>
        <p:spPr>
          <a:xfrm>
            <a:off x="2740077"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66E4DD2-5E30-4DB2-871C-7D0E0DAAD771}"/>
              </a:ext>
            </a:extLst>
          </p:cNvPr>
          <p:cNvSpPr>
            <a:spLocks noChangeAspect="1"/>
          </p:cNvSpPr>
          <p:nvPr/>
        </p:nvSpPr>
        <p:spPr>
          <a:xfrm>
            <a:off x="3047648"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85E2912-9E16-4838-9976-1DAAEB9F5F7F}"/>
              </a:ext>
            </a:extLst>
          </p:cNvPr>
          <p:cNvSpPr>
            <a:spLocks noChangeAspect="1"/>
          </p:cNvSpPr>
          <p:nvPr/>
        </p:nvSpPr>
        <p:spPr>
          <a:xfrm>
            <a:off x="3355219" y="406792"/>
            <a:ext cx="274320" cy="274320"/>
          </a:xfrm>
          <a:prstGeom prst="rect">
            <a:avLst/>
          </a:prstGeom>
          <a:solidFill>
            <a:schemeClr val="accent6">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 name="TextBox 17">
            <a:extLst>
              <a:ext uri="{FF2B5EF4-FFF2-40B4-BE49-F238E27FC236}">
                <a16:creationId xmlns:a16="http://schemas.microsoft.com/office/drawing/2014/main" id="{F1390733-0175-4B24-865D-2443079DE6C3}"/>
              </a:ext>
            </a:extLst>
          </p:cNvPr>
          <p:cNvSpPr txBox="1"/>
          <p:nvPr/>
        </p:nvSpPr>
        <p:spPr>
          <a:xfrm>
            <a:off x="228385" y="70127"/>
            <a:ext cx="4110644" cy="276999"/>
          </a:xfrm>
          <a:prstGeom prst="rect">
            <a:avLst/>
          </a:prstGeom>
          <a:noFill/>
        </p:spPr>
        <p:txBody>
          <a:bodyPr wrap="square" rtlCol="0">
            <a:spAutoFit/>
          </a:bodyPr>
          <a:lstStyle/>
          <a:p>
            <a:r>
              <a:rPr lang="en-US" sz="1200"/>
              <a:t>Candidate items (in decreasing similarity to user profile vector)</a:t>
            </a:r>
          </a:p>
        </p:txBody>
      </p:sp>
      <p:sp>
        <p:nvSpPr>
          <p:cNvPr id="19" name="Rectangle 18">
            <a:extLst>
              <a:ext uri="{FF2B5EF4-FFF2-40B4-BE49-F238E27FC236}">
                <a16:creationId xmlns:a16="http://schemas.microsoft.com/office/drawing/2014/main" id="{1D609C3C-4366-4188-ACB2-4610A166C87F}"/>
              </a:ext>
            </a:extLst>
          </p:cNvPr>
          <p:cNvSpPr>
            <a:spLocks noChangeAspect="1"/>
          </p:cNvSpPr>
          <p:nvPr/>
        </p:nvSpPr>
        <p:spPr>
          <a:xfrm>
            <a:off x="3662790"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D4495A9-D8E7-45DF-96A0-23C7A728A242}"/>
              </a:ext>
            </a:extLst>
          </p:cNvPr>
          <p:cNvSpPr>
            <a:spLocks noChangeAspect="1"/>
          </p:cNvSpPr>
          <p:nvPr/>
        </p:nvSpPr>
        <p:spPr>
          <a:xfrm>
            <a:off x="3970359"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eft Brace 20">
            <a:extLst>
              <a:ext uri="{FF2B5EF4-FFF2-40B4-BE49-F238E27FC236}">
                <a16:creationId xmlns:a16="http://schemas.microsoft.com/office/drawing/2014/main" id="{1C903139-21E1-4A5E-98C2-D75FC832F4B0}"/>
              </a:ext>
            </a:extLst>
          </p:cNvPr>
          <p:cNvSpPr/>
          <p:nvPr/>
        </p:nvSpPr>
        <p:spPr>
          <a:xfrm rot="16200000">
            <a:off x="547895" y="533861"/>
            <a:ext cx="49276" cy="5777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2" name="Picture 21">
            <a:extLst>
              <a:ext uri="{FF2B5EF4-FFF2-40B4-BE49-F238E27FC236}">
                <a16:creationId xmlns:a16="http://schemas.microsoft.com/office/drawing/2014/main" id="{39138E4B-8E92-4C85-A3EB-E4C2D0D668A6}"/>
              </a:ext>
            </a:extLst>
          </p:cNvPr>
          <p:cNvPicPr>
            <a:picLocks noChangeAspect="1"/>
          </p:cNvPicPr>
          <p:nvPr/>
        </p:nvPicPr>
        <p:blipFill rotWithShape="1">
          <a:blip r:embed="rId2"/>
          <a:srcRect l="35265" t="33018" r="36030"/>
          <a:stretch/>
        </p:blipFill>
        <p:spPr>
          <a:xfrm>
            <a:off x="1799243" y="2645082"/>
            <a:ext cx="344825" cy="804639"/>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ED104E4B-29BA-4F62-AAD3-8920DBFC49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132" y="2874745"/>
            <a:ext cx="459792" cy="345313"/>
          </a:xfrm>
          <a:prstGeom prst="rect">
            <a:avLst/>
          </a:prstGeom>
        </p:spPr>
      </p:pic>
      <p:pic>
        <p:nvPicPr>
          <p:cNvPr id="24" name="Picture 23" descr="A close up of a logo&#10;&#10;Description automatically generated">
            <a:extLst>
              <a:ext uri="{FF2B5EF4-FFF2-40B4-BE49-F238E27FC236}">
                <a16:creationId xmlns:a16="http://schemas.microsoft.com/office/drawing/2014/main" id="{93AF9CD2-879C-4223-AC98-30703ADF0A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25234" y="2611740"/>
            <a:ext cx="140479" cy="871323"/>
          </a:xfrm>
          <a:prstGeom prst="rect">
            <a:avLst/>
          </a:prstGeom>
        </p:spPr>
      </p:pic>
      <p:pic>
        <p:nvPicPr>
          <p:cNvPr id="25" name="Picture 24" descr="A close up of a logo&#10;&#10;Description automatically generated">
            <a:extLst>
              <a:ext uri="{FF2B5EF4-FFF2-40B4-BE49-F238E27FC236}">
                <a16:creationId xmlns:a16="http://schemas.microsoft.com/office/drawing/2014/main" id="{A3920B03-F3CD-4111-82A1-2A5BC69F08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flipH="1">
            <a:off x="940472" y="2611740"/>
            <a:ext cx="140479" cy="871323"/>
          </a:xfrm>
          <a:prstGeom prst="rect">
            <a:avLst/>
          </a:prstGeom>
        </p:spPr>
      </p:pic>
      <p:sp>
        <p:nvSpPr>
          <p:cNvPr id="27" name="TextBox 52">
            <a:extLst>
              <a:ext uri="{FF2B5EF4-FFF2-40B4-BE49-F238E27FC236}">
                <a16:creationId xmlns:a16="http://schemas.microsoft.com/office/drawing/2014/main" id="{46961A0C-881C-45A5-BF69-EFDD398B1FD6}"/>
              </a:ext>
            </a:extLst>
          </p:cNvPr>
          <p:cNvSpPr txBox="1"/>
          <p:nvPr/>
        </p:nvSpPr>
        <p:spPr>
          <a:xfrm>
            <a:off x="2297027" y="2724236"/>
            <a:ext cx="9359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a:t>:</a:t>
            </a:r>
          </a:p>
        </p:txBody>
      </p:sp>
      <p:sp>
        <p:nvSpPr>
          <p:cNvPr id="28" name="Rectangle 27">
            <a:extLst>
              <a:ext uri="{FF2B5EF4-FFF2-40B4-BE49-F238E27FC236}">
                <a16:creationId xmlns:a16="http://schemas.microsoft.com/office/drawing/2014/main" id="{488C7143-8EA0-4FCC-A24F-64EF683CC187}"/>
              </a:ext>
            </a:extLst>
          </p:cNvPr>
          <p:cNvSpPr>
            <a:spLocks noChangeAspect="1"/>
          </p:cNvSpPr>
          <p:nvPr/>
        </p:nvSpPr>
        <p:spPr>
          <a:xfrm>
            <a:off x="565933" y="2910241"/>
            <a:ext cx="274320" cy="274320"/>
          </a:xfrm>
          <a:prstGeom prst="rect">
            <a:avLst/>
          </a:prstGeom>
          <a:solidFill>
            <a:schemeClr val="accent6">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47" name="Group 46">
            <a:extLst>
              <a:ext uri="{FF2B5EF4-FFF2-40B4-BE49-F238E27FC236}">
                <a16:creationId xmlns:a16="http://schemas.microsoft.com/office/drawing/2014/main" id="{2580840C-1759-420B-9E89-DFF9DC2FEDEF}"/>
              </a:ext>
            </a:extLst>
          </p:cNvPr>
          <p:cNvGrpSpPr/>
          <p:nvPr/>
        </p:nvGrpSpPr>
        <p:grpSpPr>
          <a:xfrm rot="5400000">
            <a:off x="3205265" y="2572836"/>
            <a:ext cx="274322" cy="1483823"/>
            <a:chOff x="4944368" y="4106489"/>
            <a:chExt cx="352541" cy="2119746"/>
          </a:xfrm>
        </p:grpSpPr>
        <p:sp>
          <p:nvSpPr>
            <p:cNvPr id="29" name="Rectangle 28">
              <a:extLst>
                <a:ext uri="{FF2B5EF4-FFF2-40B4-BE49-F238E27FC236}">
                  <a16:creationId xmlns:a16="http://schemas.microsoft.com/office/drawing/2014/main" id="{0C8D7A17-BBDA-4E92-8B70-186B8AB75517}"/>
                </a:ext>
              </a:extLst>
            </p:cNvPr>
            <p:cNvSpPr/>
            <p:nvPr/>
          </p:nvSpPr>
          <p:spPr>
            <a:xfrm>
              <a:off x="5062451" y="4106489"/>
              <a:ext cx="232756" cy="2119746"/>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7FF105C5-9036-4496-9969-5493BE5B6413}"/>
                </a:ext>
              </a:extLst>
            </p:cNvPr>
            <p:cNvCxnSpPr>
              <a:cxnSpLocks/>
            </p:cNvCxnSpPr>
            <p:nvPr/>
          </p:nvCxnSpPr>
          <p:spPr>
            <a:xfrm>
              <a:off x="4944368" y="6226235"/>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a:extLst>
                <a:ext uri="{FF2B5EF4-FFF2-40B4-BE49-F238E27FC236}">
                  <a16:creationId xmlns:a16="http://schemas.microsoft.com/office/drawing/2014/main" id="{76B4F842-D87E-4EFC-9201-FE851FFE94E3}"/>
                </a:ext>
              </a:extLst>
            </p:cNvPr>
            <p:cNvCxnSpPr>
              <a:cxnSpLocks/>
            </p:cNvCxnSpPr>
            <p:nvPr/>
          </p:nvCxnSpPr>
          <p:spPr>
            <a:xfrm>
              <a:off x="4944368" y="4114802"/>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a:extLst>
                <a:ext uri="{FF2B5EF4-FFF2-40B4-BE49-F238E27FC236}">
                  <a16:creationId xmlns:a16="http://schemas.microsoft.com/office/drawing/2014/main" id="{F022C387-1A86-4C25-92D4-4352826A5715}"/>
                </a:ext>
              </a:extLst>
            </p:cNvPr>
            <p:cNvCxnSpPr>
              <a:cxnSpLocks/>
            </p:cNvCxnSpPr>
            <p:nvPr/>
          </p:nvCxnSpPr>
          <p:spPr>
            <a:xfrm>
              <a:off x="4944368" y="4636426"/>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a:extLst>
                <a:ext uri="{FF2B5EF4-FFF2-40B4-BE49-F238E27FC236}">
                  <a16:creationId xmlns:a16="http://schemas.microsoft.com/office/drawing/2014/main" id="{C73E4F4C-12BE-41DE-BAFA-197A61CF4DA8}"/>
                </a:ext>
              </a:extLst>
            </p:cNvPr>
            <p:cNvCxnSpPr>
              <a:cxnSpLocks/>
            </p:cNvCxnSpPr>
            <p:nvPr/>
          </p:nvCxnSpPr>
          <p:spPr>
            <a:xfrm>
              <a:off x="4944368" y="5166363"/>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a:extLst>
                <a:ext uri="{FF2B5EF4-FFF2-40B4-BE49-F238E27FC236}">
                  <a16:creationId xmlns:a16="http://schemas.microsoft.com/office/drawing/2014/main" id="{0F240AD7-65B1-4019-A71D-E3B60F0A0404}"/>
                </a:ext>
              </a:extLst>
            </p:cNvPr>
            <p:cNvCxnSpPr>
              <a:cxnSpLocks/>
            </p:cNvCxnSpPr>
            <p:nvPr/>
          </p:nvCxnSpPr>
          <p:spPr>
            <a:xfrm>
              <a:off x="4944368" y="5696300"/>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48" name="Rectangle 47">
            <a:extLst>
              <a:ext uri="{FF2B5EF4-FFF2-40B4-BE49-F238E27FC236}">
                <a16:creationId xmlns:a16="http://schemas.microsoft.com/office/drawing/2014/main" id="{D99A7F7E-B366-4D4D-B2EA-127042EB2BA5}"/>
              </a:ext>
            </a:extLst>
          </p:cNvPr>
          <p:cNvSpPr/>
          <p:nvPr/>
        </p:nvSpPr>
        <p:spPr>
          <a:xfrm>
            <a:off x="3780010" y="2589262"/>
            <a:ext cx="199921" cy="64633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9" name="Rectangle 48">
            <a:extLst>
              <a:ext uri="{FF2B5EF4-FFF2-40B4-BE49-F238E27FC236}">
                <a16:creationId xmlns:a16="http://schemas.microsoft.com/office/drawing/2014/main" id="{45297337-6632-45F4-B978-BBB79581669B}"/>
              </a:ext>
            </a:extLst>
          </p:cNvPr>
          <p:cNvSpPr/>
          <p:nvPr/>
        </p:nvSpPr>
        <p:spPr>
          <a:xfrm>
            <a:off x="3419707" y="2860689"/>
            <a:ext cx="199921" cy="37490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0" name="Rectangle 49">
            <a:extLst>
              <a:ext uri="{FF2B5EF4-FFF2-40B4-BE49-F238E27FC236}">
                <a16:creationId xmlns:a16="http://schemas.microsoft.com/office/drawing/2014/main" id="{4536CFBC-7FA1-43DF-8208-73DE2133CBB4}"/>
              </a:ext>
            </a:extLst>
          </p:cNvPr>
          <p:cNvSpPr/>
          <p:nvPr/>
        </p:nvSpPr>
        <p:spPr>
          <a:xfrm>
            <a:off x="3059405" y="3144153"/>
            <a:ext cx="199921" cy="91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7A338FAE-D2F7-4A32-A7F0-A906EA1784B6}"/>
              </a:ext>
            </a:extLst>
          </p:cNvPr>
          <p:cNvSpPr/>
          <p:nvPr/>
        </p:nvSpPr>
        <p:spPr>
          <a:xfrm>
            <a:off x="2699103" y="3189873"/>
            <a:ext cx="199921" cy="4572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4" name="Picture 53">
            <a:extLst>
              <a:ext uri="{FF2B5EF4-FFF2-40B4-BE49-F238E27FC236}">
                <a16:creationId xmlns:a16="http://schemas.microsoft.com/office/drawing/2014/main" id="{E8A1B98C-3C34-4F09-A7D8-9A2D432E49A2}"/>
              </a:ext>
            </a:extLst>
          </p:cNvPr>
          <p:cNvPicPr>
            <a:picLocks noChangeAspect="1"/>
          </p:cNvPicPr>
          <p:nvPr/>
        </p:nvPicPr>
        <p:blipFill rotWithShape="1">
          <a:blip r:embed="rId2"/>
          <a:srcRect l="35265" t="33018" r="36030"/>
          <a:stretch/>
        </p:blipFill>
        <p:spPr>
          <a:xfrm>
            <a:off x="1797638" y="1526943"/>
            <a:ext cx="344825" cy="804639"/>
          </a:xfrm>
          <a:prstGeom prst="rect">
            <a:avLst/>
          </a:prstGeom>
        </p:spPr>
      </p:pic>
      <p:pic>
        <p:nvPicPr>
          <p:cNvPr id="55" name="Picture 54" descr="A picture containing drawing&#10;&#10;Description automatically generated">
            <a:extLst>
              <a:ext uri="{FF2B5EF4-FFF2-40B4-BE49-F238E27FC236}">
                <a16:creationId xmlns:a16="http://schemas.microsoft.com/office/drawing/2014/main" id="{A636D2D0-7FB7-43EE-801C-6C0D87EEE5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9527" y="1756606"/>
            <a:ext cx="459792" cy="345313"/>
          </a:xfrm>
          <a:prstGeom prst="rect">
            <a:avLst/>
          </a:prstGeom>
        </p:spPr>
      </p:pic>
      <p:pic>
        <p:nvPicPr>
          <p:cNvPr id="56" name="Picture 55" descr="A close up of a logo&#10;&#10;Description automatically generated">
            <a:extLst>
              <a:ext uri="{FF2B5EF4-FFF2-40B4-BE49-F238E27FC236}">
                <a16:creationId xmlns:a16="http://schemas.microsoft.com/office/drawing/2014/main" id="{D6AEDF53-10CD-423F-B3A7-4B3000F238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23629" y="1493601"/>
            <a:ext cx="140479" cy="871323"/>
          </a:xfrm>
          <a:prstGeom prst="rect">
            <a:avLst/>
          </a:prstGeom>
        </p:spPr>
      </p:pic>
      <p:pic>
        <p:nvPicPr>
          <p:cNvPr id="57" name="Picture 56" descr="A close up of a logo&#10;&#10;Description automatically generated">
            <a:extLst>
              <a:ext uri="{FF2B5EF4-FFF2-40B4-BE49-F238E27FC236}">
                <a16:creationId xmlns:a16="http://schemas.microsoft.com/office/drawing/2014/main" id="{592D9B32-1D44-40B1-A646-2EBD1D50D7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flipH="1">
            <a:off x="938867" y="1493601"/>
            <a:ext cx="140479" cy="871323"/>
          </a:xfrm>
          <a:prstGeom prst="rect">
            <a:avLst/>
          </a:prstGeom>
        </p:spPr>
      </p:pic>
      <p:sp>
        <p:nvSpPr>
          <p:cNvPr id="58" name="TextBox 52">
            <a:extLst>
              <a:ext uri="{FF2B5EF4-FFF2-40B4-BE49-F238E27FC236}">
                <a16:creationId xmlns:a16="http://schemas.microsoft.com/office/drawing/2014/main" id="{53874A3C-6ACF-4D9F-AB3B-E483F99082E9}"/>
              </a:ext>
            </a:extLst>
          </p:cNvPr>
          <p:cNvSpPr txBox="1"/>
          <p:nvPr/>
        </p:nvSpPr>
        <p:spPr>
          <a:xfrm>
            <a:off x="2295422" y="1606097"/>
            <a:ext cx="9359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a:t>:</a:t>
            </a:r>
          </a:p>
        </p:txBody>
      </p:sp>
      <p:sp>
        <p:nvSpPr>
          <p:cNvPr id="59" name="Rectangle 58">
            <a:extLst>
              <a:ext uri="{FF2B5EF4-FFF2-40B4-BE49-F238E27FC236}">
                <a16:creationId xmlns:a16="http://schemas.microsoft.com/office/drawing/2014/main" id="{16F6B984-F67B-46F5-AD26-8EDF7905C36D}"/>
              </a:ext>
            </a:extLst>
          </p:cNvPr>
          <p:cNvSpPr>
            <a:spLocks noChangeAspect="1"/>
          </p:cNvSpPr>
          <p:nvPr/>
        </p:nvSpPr>
        <p:spPr>
          <a:xfrm>
            <a:off x="564328" y="1792102"/>
            <a:ext cx="274320" cy="274320"/>
          </a:xfrm>
          <a:prstGeom prst="rect">
            <a:avLst/>
          </a:prstGeom>
          <a:solidFill>
            <a:schemeClr val="accent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D47C36C5-2B5E-44D2-BC41-F589011D70DB}"/>
              </a:ext>
            </a:extLst>
          </p:cNvPr>
          <p:cNvGrpSpPr/>
          <p:nvPr/>
        </p:nvGrpSpPr>
        <p:grpSpPr>
          <a:xfrm rot="5400000">
            <a:off x="3203660" y="1454697"/>
            <a:ext cx="274322" cy="1483823"/>
            <a:chOff x="4944368" y="4106489"/>
            <a:chExt cx="352541" cy="2119746"/>
          </a:xfrm>
        </p:grpSpPr>
        <p:sp>
          <p:nvSpPr>
            <p:cNvPr id="61" name="Rectangle 60">
              <a:extLst>
                <a:ext uri="{FF2B5EF4-FFF2-40B4-BE49-F238E27FC236}">
                  <a16:creationId xmlns:a16="http://schemas.microsoft.com/office/drawing/2014/main" id="{019DEAC0-B4EC-4949-A5B4-5CDE10E25D11}"/>
                </a:ext>
              </a:extLst>
            </p:cNvPr>
            <p:cNvSpPr/>
            <p:nvPr/>
          </p:nvSpPr>
          <p:spPr>
            <a:xfrm>
              <a:off x="5062451" y="4106489"/>
              <a:ext cx="232756" cy="2119746"/>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F63140C5-C36C-4B62-93B0-B5F7358A4049}"/>
                </a:ext>
              </a:extLst>
            </p:cNvPr>
            <p:cNvCxnSpPr>
              <a:cxnSpLocks/>
            </p:cNvCxnSpPr>
            <p:nvPr/>
          </p:nvCxnSpPr>
          <p:spPr>
            <a:xfrm>
              <a:off x="4944368" y="6226235"/>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3" name="Straight Connector 62">
              <a:extLst>
                <a:ext uri="{FF2B5EF4-FFF2-40B4-BE49-F238E27FC236}">
                  <a16:creationId xmlns:a16="http://schemas.microsoft.com/office/drawing/2014/main" id="{7C1B27F1-4673-45DF-AC5B-BFFD49B47A72}"/>
                </a:ext>
              </a:extLst>
            </p:cNvPr>
            <p:cNvCxnSpPr>
              <a:cxnSpLocks/>
            </p:cNvCxnSpPr>
            <p:nvPr/>
          </p:nvCxnSpPr>
          <p:spPr>
            <a:xfrm>
              <a:off x="4944368" y="4114802"/>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4" name="Straight Connector 63">
              <a:extLst>
                <a:ext uri="{FF2B5EF4-FFF2-40B4-BE49-F238E27FC236}">
                  <a16:creationId xmlns:a16="http://schemas.microsoft.com/office/drawing/2014/main" id="{121068C6-1704-4668-8912-315B6048C89A}"/>
                </a:ext>
              </a:extLst>
            </p:cNvPr>
            <p:cNvCxnSpPr>
              <a:cxnSpLocks/>
            </p:cNvCxnSpPr>
            <p:nvPr/>
          </p:nvCxnSpPr>
          <p:spPr>
            <a:xfrm>
              <a:off x="4944368" y="4636426"/>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5" name="Straight Connector 64">
              <a:extLst>
                <a:ext uri="{FF2B5EF4-FFF2-40B4-BE49-F238E27FC236}">
                  <a16:creationId xmlns:a16="http://schemas.microsoft.com/office/drawing/2014/main" id="{5BC4EE8C-B84E-4B78-A7CB-CD930174E2E7}"/>
                </a:ext>
              </a:extLst>
            </p:cNvPr>
            <p:cNvCxnSpPr>
              <a:cxnSpLocks/>
            </p:cNvCxnSpPr>
            <p:nvPr/>
          </p:nvCxnSpPr>
          <p:spPr>
            <a:xfrm>
              <a:off x="4944368" y="5166363"/>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6" name="Straight Connector 65">
              <a:extLst>
                <a:ext uri="{FF2B5EF4-FFF2-40B4-BE49-F238E27FC236}">
                  <a16:creationId xmlns:a16="http://schemas.microsoft.com/office/drawing/2014/main" id="{FC4E090E-7D91-444F-9B34-BD7D4A44813B}"/>
                </a:ext>
              </a:extLst>
            </p:cNvPr>
            <p:cNvCxnSpPr>
              <a:cxnSpLocks/>
            </p:cNvCxnSpPr>
            <p:nvPr/>
          </p:nvCxnSpPr>
          <p:spPr>
            <a:xfrm>
              <a:off x="4944368" y="5696300"/>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67" name="Rectangle 66">
            <a:extLst>
              <a:ext uri="{FF2B5EF4-FFF2-40B4-BE49-F238E27FC236}">
                <a16:creationId xmlns:a16="http://schemas.microsoft.com/office/drawing/2014/main" id="{ACD07811-115B-4A60-89A9-7C16DB4DB6C1}"/>
              </a:ext>
            </a:extLst>
          </p:cNvPr>
          <p:cNvSpPr/>
          <p:nvPr/>
        </p:nvSpPr>
        <p:spPr>
          <a:xfrm>
            <a:off x="2699103" y="1471123"/>
            <a:ext cx="199921" cy="64633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8" name="Rectangle 67">
            <a:extLst>
              <a:ext uri="{FF2B5EF4-FFF2-40B4-BE49-F238E27FC236}">
                <a16:creationId xmlns:a16="http://schemas.microsoft.com/office/drawing/2014/main" id="{2CED0045-3D97-4C7E-A70B-E672B581A6D7}"/>
              </a:ext>
            </a:extLst>
          </p:cNvPr>
          <p:cNvSpPr/>
          <p:nvPr/>
        </p:nvSpPr>
        <p:spPr>
          <a:xfrm>
            <a:off x="3059405" y="1742550"/>
            <a:ext cx="199921" cy="37490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9" name="Rectangle 68">
            <a:extLst>
              <a:ext uri="{FF2B5EF4-FFF2-40B4-BE49-F238E27FC236}">
                <a16:creationId xmlns:a16="http://schemas.microsoft.com/office/drawing/2014/main" id="{01ACB9EF-E384-4B4D-8D94-6FD4522BB5C3}"/>
              </a:ext>
            </a:extLst>
          </p:cNvPr>
          <p:cNvSpPr/>
          <p:nvPr/>
        </p:nvSpPr>
        <p:spPr>
          <a:xfrm>
            <a:off x="3419707" y="2026014"/>
            <a:ext cx="199921" cy="91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0" name="Rectangle 69">
            <a:extLst>
              <a:ext uri="{FF2B5EF4-FFF2-40B4-BE49-F238E27FC236}">
                <a16:creationId xmlns:a16="http://schemas.microsoft.com/office/drawing/2014/main" id="{6C1E880C-8283-4A2C-BDD3-B115A78B3E90}"/>
              </a:ext>
            </a:extLst>
          </p:cNvPr>
          <p:cNvSpPr/>
          <p:nvPr/>
        </p:nvSpPr>
        <p:spPr>
          <a:xfrm>
            <a:off x="3780010" y="2071734"/>
            <a:ext cx="199921" cy="4572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1" name="TextBox 70">
            <a:extLst>
              <a:ext uri="{FF2B5EF4-FFF2-40B4-BE49-F238E27FC236}">
                <a16:creationId xmlns:a16="http://schemas.microsoft.com/office/drawing/2014/main" id="{056E67BE-3AC9-4FCC-9465-E611B49B33C0}"/>
              </a:ext>
            </a:extLst>
          </p:cNvPr>
          <p:cNvSpPr txBox="1"/>
          <p:nvPr/>
        </p:nvSpPr>
        <p:spPr>
          <a:xfrm>
            <a:off x="164247" y="916856"/>
            <a:ext cx="834879" cy="276999"/>
          </a:xfrm>
          <a:prstGeom prst="rect">
            <a:avLst/>
          </a:prstGeom>
          <a:noFill/>
        </p:spPr>
        <p:txBody>
          <a:bodyPr wrap="square" rtlCol="0">
            <a:spAutoFit/>
          </a:bodyPr>
          <a:lstStyle/>
          <a:p>
            <a:pPr algn="ctr"/>
            <a:r>
              <a:rPr lang="en-US" sz="1200"/>
              <a:t>Relevant</a:t>
            </a:r>
          </a:p>
        </p:txBody>
      </p:sp>
      <p:sp>
        <p:nvSpPr>
          <p:cNvPr id="72" name="TextBox 71">
            <a:extLst>
              <a:ext uri="{FF2B5EF4-FFF2-40B4-BE49-F238E27FC236}">
                <a16:creationId xmlns:a16="http://schemas.microsoft.com/office/drawing/2014/main" id="{2A4EBF7A-8C93-48B8-9664-4D2CFC51A2C0}"/>
              </a:ext>
            </a:extLst>
          </p:cNvPr>
          <p:cNvSpPr txBox="1"/>
          <p:nvPr/>
        </p:nvSpPr>
        <p:spPr>
          <a:xfrm>
            <a:off x="2424779" y="916856"/>
            <a:ext cx="834879" cy="276999"/>
          </a:xfrm>
          <a:prstGeom prst="rect">
            <a:avLst/>
          </a:prstGeom>
          <a:noFill/>
        </p:spPr>
        <p:txBody>
          <a:bodyPr wrap="square" rtlCol="0">
            <a:spAutoFit/>
          </a:bodyPr>
          <a:lstStyle/>
          <a:p>
            <a:pPr algn="ctr"/>
            <a:r>
              <a:rPr lang="en-US" sz="1200"/>
              <a:t>Surprising</a:t>
            </a:r>
          </a:p>
        </p:txBody>
      </p:sp>
      <p:cxnSp>
        <p:nvCxnSpPr>
          <p:cNvPr id="74" name="Straight Arrow Connector 73">
            <a:extLst>
              <a:ext uri="{FF2B5EF4-FFF2-40B4-BE49-F238E27FC236}">
                <a16:creationId xmlns:a16="http://schemas.microsoft.com/office/drawing/2014/main" id="{896E882F-4803-4392-B25E-3E9A51BA17A2}"/>
              </a:ext>
            </a:extLst>
          </p:cNvPr>
          <p:cNvCxnSpPr>
            <a:cxnSpLocks/>
            <a:stCxn id="72" idx="0"/>
            <a:endCxn id="12" idx="2"/>
          </p:cNvCxnSpPr>
          <p:nvPr/>
        </p:nvCxnSpPr>
        <p:spPr>
          <a:xfrm flipH="1" flipV="1">
            <a:off x="2262095" y="681112"/>
            <a:ext cx="580124" cy="235744"/>
          </a:xfrm>
          <a:prstGeom prst="straightConnector1">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78" name="Straight Arrow Connector 77">
            <a:extLst>
              <a:ext uri="{FF2B5EF4-FFF2-40B4-BE49-F238E27FC236}">
                <a16:creationId xmlns:a16="http://schemas.microsoft.com/office/drawing/2014/main" id="{7711E6F8-7D5A-4C81-82B2-11EB94AC27B8}"/>
              </a:ext>
            </a:extLst>
          </p:cNvPr>
          <p:cNvCxnSpPr>
            <a:cxnSpLocks/>
            <a:stCxn id="72" idx="0"/>
            <a:endCxn id="16" idx="2"/>
          </p:cNvCxnSpPr>
          <p:nvPr/>
        </p:nvCxnSpPr>
        <p:spPr>
          <a:xfrm flipV="1">
            <a:off x="2842219" y="681112"/>
            <a:ext cx="650160" cy="235744"/>
          </a:xfrm>
          <a:prstGeom prst="straightConnector1">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83" name="Rectangle 82">
            <a:extLst>
              <a:ext uri="{FF2B5EF4-FFF2-40B4-BE49-F238E27FC236}">
                <a16:creationId xmlns:a16="http://schemas.microsoft.com/office/drawing/2014/main" id="{39CE0853-ECAC-4269-9610-82F4BB235C01}"/>
              </a:ext>
            </a:extLst>
          </p:cNvPr>
          <p:cNvSpPr/>
          <p:nvPr/>
        </p:nvSpPr>
        <p:spPr>
          <a:xfrm>
            <a:off x="4550034" y="589686"/>
            <a:ext cx="181114" cy="2677867"/>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AF7E2261-E09D-4EC4-9625-984AFFD0646A}"/>
              </a:ext>
            </a:extLst>
          </p:cNvPr>
          <p:cNvCxnSpPr>
            <a:cxnSpLocks/>
          </p:cNvCxnSpPr>
          <p:nvPr/>
        </p:nvCxnSpPr>
        <p:spPr>
          <a:xfrm>
            <a:off x="4484923" y="600026"/>
            <a:ext cx="343427"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2" name="Straight Connector 111">
            <a:extLst>
              <a:ext uri="{FF2B5EF4-FFF2-40B4-BE49-F238E27FC236}">
                <a16:creationId xmlns:a16="http://schemas.microsoft.com/office/drawing/2014/main" id="{57D617E5-E722-4D2C-B00C-C7CD9E46A8DE}"/>
              </a:ext>
            </a:extLst>
          </p:cNvPr>
          <p:cNvCxnSpPr>
            <a:cxnSpLocks/>
          </p:cNvCxnSpPr>
          <p:nvPr/>
        </p:nvCxnSpPr>
        <p:spPr>
          <a:xfrm flipV="1">
            <a:off x="4443060" y="3257052"/>
            <a:ext cx="385290" cy="8313"/>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4" name="Straight Connector 113">
            <a:extLst>
              <a:ext uri="{FF2B5EF4-FFF2-40B4-BE49-F238E27FC236}">
                <a16:creationId xmlns:a16="http://schemas.microsoft.com/office/drawing/2014/main" id="{B5C5FD82-6142-43C6-A1EB-51C2EEEC3E62}"/>
              </a:ext>
            </a:extLst>
          </p:cNvPr>
          <p:cNvCxnSpPr>
            <a:cxnSpLocks/>
          </p:cNvCxnSpPr>
          <p:nvPr/>
        </p:nvCxnSpPr>
        <p:spPr>
          <a:xfrm>
            <a:off x="4545726" y="1255786"/>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6" name="Straight Connector 115">
            <a:extLst>
              <a:ext uri="{FF2B5EF4-FFF2-40B4-BE49-F238E27FC236}">
                <a16:creationId xmlns:a16="http://schemas.microsoft.com/office/drawing/2014/main" id="{64771EA6-25EE-4E83-A140-264C0EBABAFF}"/>
              </a:ext>
            </a:extLst>
          </p:cNvPr>
          <p:cNvCxnSpPr>
            <a:cxnSpLocks/>
          </p:cNvCxnSpPr>
          <p:nvPr/>
        </p:nvCxnSpPr>
        <p:spPr>
          <a:xfrm>
            <a:off x="4545726" y="1921886"/>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8" name="Straight Connector 117">
            <a:extLst>
              <a:ext uri="{FF2B5EF4-FFF2-40B4-BE49-F238E27FC236}">
                <a16:creationId xmlns:a16="http://schemas.microsoft.com/office/drawing/2014/main" id="{FEE76C28-8F84-42D7-ADB9-A8AB2ED50C6A}"/>
              </a:ext>
            </a:extLst>
          </p:cNvPr>
          <p:cNvCxnSpPr>
            <a:cxnSpLocks/>
          </p:cNvCxnSpPr>
          <p:nvPr/>
        </p:nvCxnSpPr>
        <p:spPr>
          <a:xfrm>
            <a:off x="4545726" y="2587986"/>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92" name="TextBox 91">
            <a:extLst>
              <a:ext uri="{FF2B5EF4-FFF2-40B4-BE49-F238E27FC236}">
                <a16:creationId xmlns:a16="http://schemas.microsoft.com/office/drawing/2014/main" id="{31731648-822F-4460-9264-CB7384876C06}"/>
              </a:ext>
            </a:extLst>
          </p:cNvPr>
          <p:cNvSpPr txBox="1"/>
          <p:nvPr/>
        </p:nvSpPr>
        <p:spPr>
          <a:xfrm>
            <a:off x="4224913" y="3323720"/>
            <a:ext cx="825301" cy="461665"/>
          </a:xfrm>
          <a:prstGeom prst="rect">
            <a:avLst/>
          </a:prstGeom>
          <a:noFill/>
        </p:spPr>
        <p:txBody>
          <a:bodyPr wrap="square" rtlCol="0">
            <a:spAutoFit/>
          </a:bodyPr>
          <a:lstStyle/>
          <a:p>
            <a:pPr algn="ctr"/>
            <a:r>
              <a:rPr lang="en-US" sz="1200"/>
              <a:t>Reported Surprise</a:t>
            </a:r>
          </a:p>
        </p:txBody>
      </p:sp>
      <p:pic>
        <p:nvPicPr>
          <p:cNvPr id="111" name="Picture 110" descr="Chart&#10;&#10;Description automatically generated">
            <a:extLst>
              <a:ext uri="{FF2B5EF4-FFF2-40B4-BE49-F238E27FC236}">
                <a16:creationId xmlns:a16="http://schemas.microsoft.com/office/drawing/2014/main" id="{D298A9FF-2696-429B-AAEF-5A34449A3F5E}"/>
              </a:ext>
            </a:extLst>
          </p:cNvPr>
          <p:cNvPicPr>
            <a:picLocks noChangeAspect="1"/>
          </p:cNvPicPr>
          <p:nvPr/>
        </p:nvPicPr>
        <p:blipFill rotWithShape="1">
          <a:blip r:embed="rId5">
            <a:extLst>
              <a:ext uri="{28A0092B-C50C-407E-A947-70E740481C1C}">
                <a14:useLocalDpi xmlns:a14="http://schemas.microsoft.com/office/drawing/2010/main" val="0"/>
              </a:ext>
            </a:extLst>
          </a:blip>
          <a:srcRect r="50000" b="50000"/>
          <a:stretch/>
        </p:blipFill>
        <p:spPr>
          <a:xfrm>
            <a:off x="5789525" y="3596189"/>
            <a:ext cx="6096000" cy="3256142"/>
          </a:xfrm>
          <a:prstGeom prst="rect">
            <a:avLst/>
          </a:prstGeom>
        </p:spPr>
      </p:pic>
      <p:sp>
        <p:nvSpPr>
          <p:cNvPr id="124" name="TextBox 123">
            <a:extLst>
              <a:ext uri="{FF2B5EF4-FFF2-40B4-BE49-F238E27FC236}">
                <a16:creationId xmlns:a16="http://schemas.microsoft.com/office/drawing/2014/main" id="{8EA6256E-8E12-47AC-8163-9C1FAB4EE3ED}"/>
              </a:ext>
            </a:extLst>
          </p:cNvPr>
          <p:cNvSpPr txBox="1"/>
          <p:nvPr/>
        </p:nvSpPr>
        <p:spPr>
          <a:xfrm>
            <a:off x="134034" y="5911343"/>
            <a:ext cx="4778593" cy="830997"/>
          </a:xfrm>
          <a:prstGeom prst="rect">
            <a:avLst/>
          </a:prstGeom>
          <a:noFill/>
        </p:spPr>
        <p:txBody>
          <a:bodyPr wrap="square" rtlCol="0">
            <a:spAutoFit/>
          </a:bodyPr>
          <a:lstStyle/>
          <a:p>
            <a:r>
              <a:rPr lang="en-US" sz="1200"/>
              <a:t>P0: Popularity scales are homomorphic</a:t>
            </a:r>
          </a:p>
          <a:p>
            <a:r>
              <a:rPr lang="en-US" sz="1200"/>
              <a:t>P1: Surprise is assessed by a unidimensional instrument</a:t>
            </a:r>
          </a:p>
          <a:p>
            <a:r>
              <a:rPr lang="en-US" sz="1200"/>
              <a:t>P2: Surprise scales are homomorphic</a:t>
            </a:r>
          </a:p>
          <a:p>
            <a:r>
              <a:rPr lang="en-US" sz="1200"/>
              <a:t>P3: Every user has at least one highly popular item in their profile</a:t>
            </a:r>
          </a:p>
        </p:txBody>
      </p:sp>
      <p:sp>
        <p:nvSpPr>
          <p:cNvPr id="125" name="TextBox 124">
            <a:extLst>
              <a:ext uri="{FF2B5EF4-FFF2-40B4-BE49-F238E27FC236}">
                <a16:creationId xmlns:a16="http://schemas.microsoft.com/office/drawing/2014/main" id="{DDC8FC65-5D55-4D49-91CB-C23FE5B9A7A3}"/>
              </a:ext>
            </a:extLst>
          </p:cNvPr>
          <p:cNvSpPr txBox="1"/>
          <p:nvPr/>
        </p:nvSpPr>
        <p:spPr>
          <a:xfrm>
            <a:off x="134034" y="5578625"/>
            <a:ext cx="4785755" cy="276999"/>
          </a:xfrm>
          <a:prstGeom prst="rect">
            <a:avLst/>
          </a:prstGeom>
          <a:solidFill>
            <a:schemeClr val="accent2">
              <a:lumMod val="40000"/>
              <a:lumOff val="60000"/>
            </a:schemeClr>
          </a:solidFill>
        </p:spPr>
        <p:txBody>
          <a:bodyPr wrap="square" rtlCol="0">
            <a:spAutoFit/>
          </a:bodyPr>
          <a:lstStyle/>
          <a:p>
            <a:pPr algn="ctr"/>
            <a:r>
              <a:rPr lang="en-US" sz="1200"/>
              <a:t>Assumptions</a:t>
            </a:r>
          </a:p>
        </p:txBody>
      </p:sp>
      <p:sp>
        <p:nvSpPr>
          <p:cNvPr id="131" name="TextBox 130">
            <a:extLst>
              <a:ext uri="{FF2B5EF4-FFF2-40B4-BE49-F238E27FC236}">
                <a16:creationId xmlns:a16="http://schemas.microsoft.com/office/drawing/2014/main" id="{5D43573E-E5BD-4231-9FAB-5190AE42A286}"/>
              </a:ext>
            </a:extLst>
          </p:cNvPr>
          <p:cNvSpPr txBox="1"/>
          <p:nvPr/>
        </p:nvSpPr>
        <p:spPr>
          <a:xfrm>
            <a:off x="134034" y="3914511"/>
            <a:ext cx="4785755" cy="276999"/>
          </a:xfrm>
          <a:prstGeom prst="rect">
            <a:avLst/>
          </a:prstGeom>
          <a:solidFill>
            <a:schemeClr val="accent2">
              <a:lumMod val="40000"/>
              <a:lumOff val="60000"/>
            </a:schemeClr>
          </a:solidFill>
        </p:spPr>
        <p:txBody>
          <a:bodyPr wrap="square" rtlCol="0">
            <a:spAutoFit/>
          </a:bodyPr>
          <a:lstStyle/>
          <a:p>
            <a:pPr algn="ctr"/>
            <a:r>
              <a:rPr lang="en-US" sz="1200"/>
              <a:t>Conventions</a:t>
            </a:r>
          </a:p>
        </p:txBody>
      </p:sp>
      <mc:AlternateContent xmlns:mc="http://schemas.openxmlformats.org/markup-compatibility/2006">
        <mc:Choice xmlns:a14="http://schemas.microsoft.com/office/drawing/2010/main" Requires="a14">
          <p:sp>
            <p:nvSpPr>
              <p:cNvPr id="137" name="TextBox 136">
                <a:extLst>
                  <a:ext uri="{FF2B5EF4-FFF2-40B4-BE49-F238E27FC236}">
                    <a16:creationId xmlns:a16="http://schemas.microsoft.com/office/drawing/2014/main" id="{CD9F7DC6-83CA-46BD-A68A-B66974CC05BF}"/>
                  </a:ext>
                </a:extLst>
              </p:cNvPr>
              <p:cNvSpPr txBox="1"/>
              <p:nvPr/>
            </p:nvSpPr>
            <p:spPr>
              <a:xfrm>
                <a:off x="174346" y="4250672"/>
                <a:ext cx="2670218" cy="418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𝑝𝑜𝑝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r>
                            <a:rPr lang="en-US" sz="1400" b="0" i="1" smtClean="0">
                              <a:latin typeface="Cambria Math" panose="02040503050406030204" pitchFamily="18" charset="0"/>
                            </a:rPr>
                            <m:t>𝑅</m:t>
                          </m:r>
                          <m:r>
                            <a:rPr lang="en-US" sz="1400" b="0" i="1" smtClean="0">
                              <a:latin typeface="Cambria Math" panose="02040503050406030204" pitchFamily="18" charset="0"/>
                            </a:rPr>
                            <m:t>, </m:t>
                          </m:r>
                          <m:r>
                            <a:rPr lang="en-US" sz="1400" b="0" i="1" smtClean="0">
                              <a:latin typeface="Cambria Math" panose="02040503050406030204" pitchFamily="18" charset="0"/>
                            </a:rPr>
                            <m:t>𝑈</m:t>
                          </m:r>
                        </m:e>
                      </m:d>
                      <m:r>
                        <a:rPr lang="en-US" sz="1400" b="0" i="1" smtClean="0">
                          <a:latin typeface="Cambria Math" panose="02040503050406030204" pitchFamily="18" charset="0"/>
                        </a:rPr>
                        <m:t>= </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𝑢𝑖</m:t>
                                  </m:r>
                                </m:sub>
                              </m:sSub>
                              <m:r>
                                <a:rPr lang="en-US" sz="1400" b="0" i="1" smtClean="0">
                                  <a:latin typeface="Cambria Math" panose="02040503050406030204" pitchFamily="18" charset="0"/>
                                </a:rPr>
                                <m:t>∈</m:t>
                              </m:r>
                              <m:r>
                                <a:rPr lang="en-US" sz="1400" b="0" i="1" smtClean="0">
                                  <a:latin typeface="Cambria Math" panose="02040503050406030204" pitchFamily="18" charset="0"/>
                                </a:rPr>
                                <m:t>𝑅</m:t>
                              </m:r>
                              <m:r>
                                <a:rPr lang="en-US" sz="1400" b="0" i="1" smtClean="0">
                                  <a:latin typeface="Cambria Math" panose="02040503050406030204" pitchFamily="18" charset="0"/>
                                </a:rPr>
                                <m:t> </m:t>
                              </m:r>
                            </m:e>
                          </m:d>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𝑢𝑖</m:t>
                              </m:r>
                            </m:sub>
                          </m:sSub>
                          <m:r>
                            <a:rPr lang="en-US" sz="1400" b="0" i="1" smtClean="0">
                              <a:latin typeface="Cambria Math" panose="02040503050406030204" pitchFamily="18" charset="0"/>
                            </a:rPr>
                            <m:t>≠0}</m:t>
                          </m:r>
                        </m:num>
                        <m:den>
                          <m:r>
                            <a:rPr lang="en-US" sz="1400" b="0" i="1" smtClean="0">
                              <a:latin typeface="Cambria Math" panose="02040503050406030204" pitchFamily="18" charset="0"/>
                            </a:rPr>
                            <m:t>#</m:t>
                          </m:r>
                          <m:r>
                            <a:rPr lang="en-US" sz="1400" b="0" i="1" smtClean="0">
                              <a:latin typeface="Cambria Math" panose="02040503050406030204" pitchFamily="18" charset="0"/>
                            </a:rPr>
                            <m:t>𝑈</m:t>
                          </m:r>
                        </m:den>
                      </m:f>
                    </m:oMath>
                  </m:oMathPara>
                </a14:m>
                <a:endParaRPr lang="en-US" sz="1400"/>
              </a:p>
            </p:txBody>
          </p:sp>
        </mc:Choice>
        <mc:Fallback>
          <p:sp>
            <p:nvSpPr>
              <p:cNvPr id="137" name="TextBox 136">
                <a:extLst>
                  <a:ext uri="{FF2B5EF4-FFF2-40B4-BE49-F238E27FC236}">
                    <a16:creationId xmlns:a16="http://schemas.microsoft.com/office/drawing/2014/main" id="{CD9F7DC6-83CA-46BD-A68A-B66974CC05BF}"/>
                  </a:ext>
                </a:extLst>
              </p:cNvPr>
              <p:cNvSpPr txBox="1">
                <a:spLocks noRot="1" noChangeAspect="1" noMove="1" noResize="1" noEditPoints="1" noAdjustHandles="1" noChangeArrowheads="1" noChangeShapeType="1" noTextEdit="1"/>
              </p:cNvSpPr>
              <p:nvPr/>
            </p:nvSpPr>
            <p:spPr>
              <a:xfrm>
                <a:off x="174346" y="4250672"/>
                <a:ext cx="2670218" cy="418576"/>
              </a:xfrm>
              <a:prstGeom prst="rect">
                <a:avLst/>
              </a:prstGeom>
              <a:blipFill>
                <a:blip r:embed="rId6"/>
                <a:stretch>
                  <a:fillRect l="-1370" t="-2899" r="-1826" b="-11594"/>
                </a:stretch>
              </a:blipFill>
            </p:spPr>
            <p:txBody>
              <a:bodyPr/>
              <a:lstStyle/>
              <a:p>
                <a:r>
                  <a:rPr lang="en-US">
                    <a:noFill/>
                  </a:rPr>
                  <a:t> </a:t>
                </a:r>
              </a:p>
            </p:txBody>
          </p:sp>
        </mc:Fallback>
      </mc:AlternateContent>
      <p:sp>
        <p:nvSpPr>
          <p:cNvPr id="141" name="TextBox 140">
            <a:extLst>
              <a:ext uri="{FF2B5EF4-FFF2-40B4-BE49-F238E27FC236}">
                <a16:creationId xmlns:a16="http://schemas.microsoft.com/office/drawing/2014/main" id="{A1DA55D4-8EF7-4B61-ADD7-5F586932AB25}"/>
              </a:ext>
            </a:extLst>
          </p:cNvPr>
          <p:cNvSpPr txBox="1"/>
          <p:nvPr/>
        </p:nvSpPr>
        <p:spPr>
          <a:xfrm>
            <a:off x="2825528" y="4329155"/>
            <a:ext cx="2070408" cy="261610"/>
          </a:xfrm>
          <a:prstGeom prst="rect">
            <a:avLst/>
          </a:prstGeom>
          <a:noFill/>
        </p:spPr>
        <p:txBody>
          <a:bodyPr wrap="square" rtlCol="0">
            <a:spAutoFit/>
          </a:bodyPr>
          <a:lstStyle/>
          <a:p>
            <a:pPr algn="ctr"/>
            <a:r>
              <a:rPr lang="en-US" sz="1100"/>
              <a:t>Vargas and Castells, 2011</a:t>
            </a:r>
          </a:p>
        </p:txBody>
      </p:sp>
      <mc:AlternateContent xmlns:mc="http://schemas.openxmlformats.org/markup-compatibility/2006">
        <mc:Choice xmlns:a14="http://schemas.microsoft.com/office/drawing/2010/main" Requires="a14">
          <p:sp>
            <p:nvSpPr>
              <p:cNvPr id="142" name="TextBox 141">
                <a:extLst>
                  <a:ext uri="{FF2B5EF4-FFF2-40B4-BE49-F238E27FC236}">
                    <a16:creationId xmlns:a16="http://schemas.microsoft.com/office/drawing/2014/main" id="{785E2D52-05C1-4449-9934-3EAF691A932A}"/>
                  </a:ext>
                </a:extLst>
              </p:cNvPr>
              <p:cNvSpPr txBox="1"/>
              <p:nvPr/>
            </p:nvSpPr>
            <p:spPr>
              <a:xfrm>
                <a:off x="221011" y="4839500"/>
                <a:ext cx="2655535" cy="247247"/>
              </a:xfrm>
              <a:prstGeom prst="rect">
                <a:avLst/>
              </a:prstGeom>
              <a:noFill/>
            </p:spPr>
            <p:txBody>
              <a:bodyPr wrap="none" lIns="0" tIns="0" rIns="0" bIns="0" rtlCol="0">
                <a:spAutoFit/>
              </a:bodyPr>
              <a:lstStyle/>
              <a:p>
                <a14:m>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𝑚𝑖𝑛</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 </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𝑗</m:t>
                    </m:r>
                    <m:r>
                      <a:rPr lang="en-US" sz="1400" b="0" i="1" smtClean="0">
                        <a:latin typeface="Cambria Math" panose="02040503050406030204" pitchFamily="18" charset="0"/>
                      </a:rPr>
                      <m:t>))</m:t>
                    </m:r>
                  </m:oMath>
                </a14:m>
                <a:r>
                  <a:rPr lang="en-US" sz="1400"/>
                  <a:t> </a:t>
                </a:r>
              </a:p>
            </p:txBody>
          </p:sp>
        </mc:Choice>
        <mc:Fallback>
          <p:sp>
            <p:nvSpPr>
              <p:cNvPr id="142" name="TextBox 141">
                <a:extLst>
                  <a:ext uri="{FF2B5EF4-FFF2-40B4-BE49-F238E27FC236}">
                    <a16:creationId xmlns:a16="http://schemas.microsoft.com/office/drawing/2014/main" id="{785E2D52-05C1-4449-9934-3EAF691A932A}"/>
                  </a:ext>
                </a:extLst>
              </p:cNvPr>
              <p:cNvSpPr txBox="1">
                <a:spLocks noRot="1" noChangeAspect="1" noMove="1" noResize="1" noEditPoints="1" noAdjustHandles="1" noChangeArrowheads="1" noChangeShapeType="1" noTextEdit="1"/>
              </p:cNvSpPr>
              <p:nvPr/>
            </p:nvSpPr>
            <p:spPr>
              <a:xfrm>
                <a:off x="221011" y="4839500"/>
                <a:ext cx="2655535" cy="247247"/>
              </a:xfrm>
              <a:prstGeom prst="rect">
                <a:avLst/>
              </a:prstGeom>
              <a:blipFill>
                <a:blip r:embed="rId7"/>
                <a:stretch>
                  <a:fillRect l="-2294" t="-12500" r="-688" b="-22500"/>
                </a:stretch>
              </a:blipFill>
            </p:spPr>
            <p:txBody>
              <a:bodyPr/>
              <a:lstStyle/>
              <a:p>
                <a:r>
                  <a:rPr lang="en-US">
                    <a:noFill/>
                  </a:rPr>
                  <a:t> </a:t>
                </a:r>
              </a:p>
            </p:txBody>
          </p:sp>
        </mc:Fallback>
      </mc:AlternateContent>
      <p:sp>
        <p:nvSpPr>
          <p:cNvPr id="144" name="TextBox 143">
            <a:extLst>
              <a:ext uri="{FF2B5EF4-FFF2-40B4-BE49-F238E27FC236}">
                <a16:creationId xmlns:a16="http://schemas.microsoft.com/office/drawing/2014/main" id="{6AD8A3A5-B9E5-4930-96B7-EA1221AE4806}"/>
              </a:ext>
            </a:extLst>
          </p:cNvPr>
          <p:cNvSpPr txBox="1"/>
          <p:nvPr/>
        </p:nvSpPr>
        <p:spPr>
          <a:xfrm>
            <a:off x="3012920" y="4832318"/>
            <a:ext cx="1906869" cy="261610"/>
          </a:xfrm>
          <a:prstGeom prst="rect">
            <a:avLst/>
          </a:prstGeom>
          <a:noFill/>
        </p:spPr>
        <p:txBody>
          <a:bodyPr wrap="square" rtlCol="0">
            <a:spAutoFit/>
          </a:bodyPr>
          <a:lstStyle/>
          <a:p>
            <a:pPr algn="ctr"/>
            <a:r>
              <a:rPr lang="en-US" sz="1100"/>
              <a:t>Kaminskas and Bridge, 2014</a:t>
            </a:r>
          </a:p>
        </p:txBody>
      </p:sp>
      <mc:AlternateContent xmlns:mc="http://schemas.openxmlformats.org/markup-compatibility/2006">
        <mc:Choice xmlns:a14="http://schemas.microsoft.com/office/drawing/2010/main" Requires="a14">
          <p:sp>
            <p:nvSpPr>
              <p:cNvPr id="145" name="TextBox 144">
                <a:extLst>
                  <a:ext uri="{FF2B5EF4-FFF2-40B4-BE49-F238E27FC236}">
                    <a16:creationId xmlns:a16="http://schemas.microsoft.com/office/drawing/2014/main" id="{DBC0AF99-0E54-45AB-911B-5AAA81941EDB}"/>
                  </a:ext>
                </a:extLst>
              </p:cNvPr>
              <p:cNvSpPr txBox="1"/>
              <p:nvPr/>
            </p:nvSpPr>
            <p:spPr>
              <a:xfrm>
                <a:off x="158677" y="5271361"/>
                <a:ext cx="2801600" cy="2481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𝑚𝑎𝑥</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r>
                            <a:rPr lang="en-US" sz="1400" b="0" i="1" smtClean="0">
                              <a:latin typeface="Cambria Math" panose="02040503050406030204" pitchFamily="18" charset="0"/>
                            </a:rPr>
                            <m:t>𝑃</m:t>
                          </m:r>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e>
                          </m:d>
                          <m:r>
                            <a:rPr lang="en-US" sz="1400" b="0" i="1" smtClean="0">
                              <a:latin typeface="Cambria Math" panose="02040503050406030204" pitchFamily="18" charset="0"/>
                            </a:rPr>
                            <m:t>, </m:t>
                          </m:r>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𝑗</m:t>
                              </m:r>
                            </m:e>
                          </m:d>
                        </m:e>
                      </m:d>
                    </m:oMath>
                  </m:oMathPara>
                </a14:m>
                <a:endParaRPr lang="en-US" sz="1400" b="0"/>
              </a:p>
            </p:txBody>
          </p:sp>
        </mc:Choice>
        <mc:Fallback>
          <p:sp>
            <p:nvSpPr>
              <p:cNvPr id="145" name="TextBox 144">
                <a:extLst>
                  <a:ext uri="{FF2B5EF4-FFF2-40B4-BE49-F238E27FC236}">
                    <a16:creationId xmlns:a16="http://schemas.microsoft.com/office/drawing/2014/main" id="{DBC0AF99-0E54-45AB-911B-5AAA81941EDB}"/>
                  </a:ext>
                </a:extLst>
              </p:cNvPr>
              <p:cNvSpPr txBox="1">
                <a:spLocks noRot="1" noChangeAspect="1" noMove="1" noResize="1" noEditPoints="1" noAdjustHandles="1" noChangeArrowheads="1" noChangeShapeType="1" noTextEdit="1"/>
              </p:cNvSpPr>
              <p:nvPr/>
            </p:nvSpPr>
            <p:spPr>
              <a:xfrm>
                <a:off x="158677" y="5271361"/>
                <a:ext cx="2801600" cy="248145"/>
              </a:xfrm>
              <a:prstGeom prst="rect">
                <a:avLst/>
              </a:prstGeom>
              <a:blipFill>
                <a:blip r:embed="rId8"/>
                <a:stretch>
                  <a:fillRect l="-1087" t="-12500" b="-22500"/>
                </a:stretch>
              </a:blipFill>
            </p:spPr>
            <p:txBody>
              <a:bodyPr/>
              <a:lstStyle/>
              <a:p>
                <a:r>
                  <a:rPr lang="en-US">
                    <a:noFill/>
                  </a:rPr>
                  <a:t> </a:t>
                </a:r>
              </a:p>
            </p:txBody>
          </p:sp>
        </mc:Fallback>
      </mc:AlternateContent>
      <p:sp>
        <p:nvSpPr>
          <p:cNvPr id="147" name="Rectangle 146">
            <a:extLst>
              <a:ext uri="{FF2B5EF4-FFF2-40B4-BE49-F238E27FC236}">
                <a16:creationId xmlns:a16="http://schemas.microsoft.com/office/drawing/2014/main" id="{3618879A-CB58-4BE4-B64C-AC50DFBAA2EE}"/>
              </a:ext>
            </a:extLst>
          </p:cNvPr>
          <p:cNvSpPr/>
          <p:nvPr/>
        </p:nvSpPr>
        <p:spPr>
          <a:xfrm>
            <a:off x="157889" y="6360271"/>
            <a:ext cx="4738047" cy="4017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C91C75F1-B92F-4034-9780-7E62144B56AE}"/>
              </a:ext>
            </a:extLst>
          </p:cNvPr>
          <p:cNvSpPr/>
          <p:nvPr/>
        </p:nvSpPr>
        <p:spPr>
          <a:xfrm>
            <a:off x="159678" y="4235346"/>
            <a:ext cx="4738047" cy="1312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8BD73D76-0B8C-4847-B45E-DFB5B5337DBF}"/>
              </a:ext>
            </a:extLst>
          </p:cNvPr>
          <p:cNvSpPr/>
          <p:nvPr/>
        </p:nvSpPr>
        <p:spPr>
          <a:xfrm>
            <a:off x="157889" y="5938165"/>
            <a:ext cx="4738047" cy="1969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6168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75C6D8C-A2D8-4289-AB68-D23828D9D74A}"/>
              </a:ext>
            </a:extLst>
          </p:cNvPr>
          <p:cNvSpPr>
            <a:spLocks noChangeAspect="1"/>
          </p:cNvSpPr>
          <p:nvPr/>
        </p:nvSpPr>
        <p:spPr>
          <a:xfrm>
            <a:off x="279509" y="406792"/>
            <a:ext cx="274320" cy="274320"/>
          </a:xfrm>
          <a:prstGeom prst="rect">
            <a:avLst/>
          </a:prstGeom>
          <a:solidFill>
            <a:schemeClr val="accent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18F3D51-81FB-437E-9054-60B614385276}"/>
              </a:ext>
            </a:extLst>
          </p:cNvPr>
          <p:cNvSpPr>
            <a:spLocks noChangeAspect="1"/>
          </p:cNvSpPr>
          <p:nvPr/>
        </p:nvSpPr>
        <p:spPr>
          <a:xfrm>
            <a:off x="587080" y="406792"/>
            <a:ext cx="274320" cy="274320"/>
          </a:xfrm>
          <a:prstGeom prst="rect">
            <a:avLst/>
          </a:prstGeom>
          <a:solidFill>
            <a:schemeClr val="accent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8F736B2-CCC6-4880-AB23-EF11B595C9D9}"/>
              </a:ext>
            </a:extLst>
          </p:cNvPr>
          <p:cNvSpPr>
            <a:spLocks noChangeAspect="1"/>
          </p:cNvSpPr>
          <p:nvPr/>
        </p:nvSpPr>
        <p:spPr>
          <a:xfrm>
            <a:off x="894651"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27259C8-74F2-467E-AAE6-F9A6F709B247}"/>
              </a:ext>
            </a:extLst>
          </p:cNvPr>
          <p:cNvSpPr>
            <a:spLocks noChangeAspect="1"/>
          </p:cNvSpPr>
          <p:nvPr/>
        </p:nvSpPr>
        <p:spPr>
          <a:xfrm>
            <a:off x="1202222"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10CF50F-6930-499B-A2F6-6F5AB025DFD6}"/>
              </a:ext>
            </a:extLst>
          </p:cNvPr>
          <p:cNvSpPr>
            <a:spLocks noChangeAspect="1"/>
          </p:cNvSpPr>
          <p:nvPr/>
        </p:nvSpPr>
        <p:spPr>
          <a:xfrm>
            <a:off x="1509793"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35CA1BE-3AEC-4B05-95F2-C6FDBA987D1D}"/>
              </a:ext>
            </a:extLst>
          </p:cNvPr>
          <p:cNvSpPr>
            <a:spLocks noChangeAspect="1"/>
          </p:cNvSpPr>
          <p:nvPr/>
        </p:nvSpPr>
        <p:spPr>
          <a:xfrm>
            <a:off x="1817364"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36AF96-8B4D-4340-B82C-D1B11F20F0BC}"/>
              </a:ext>
            </a:extLst>
          </p:cNvPr>
          <p:cNvSpPr>
            <a:spLocks noChangeAspect="1"/>
          </p:cNvSpPr>
          <p:nvPr/>
        </p:nvSpPr>
        <p:spPr>
          <a:xfrm>
            <a:off x="2124935" y="406792"/>
            <a:ext cx="274320" cy="274320"/>
          </a:xfrm>
          <a:prstGeom prst="rect">
            <a:avLst/>
          </a:prstGeom>
          <a:solidFill>
            <a:schemeClr val="accent6">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3" name="Rectangle 12">
            <a:extLst>
              <a:ext uri="{FF2B5EF4-FFF2-40B4-BE49-F238E27FC236}">
                <a16:creationId xmlns:a16="http://schemas.microsoft.com/office/drawing/2014/main" id="{D496E65C-F4F6-4AC9-91C5-CE3D6EED7DBA}"/>
              </a:ext>
            </a:extLst>
          </p:cNvPr>
          <p:cNvSpPr>
            <a:spLocks noChangeAspect="1"/>
          </p:cNvSpPr>
          <p:nvPr/>
        </p:nvSpPr>
        <p:spPr>
          <a:xfrm>
            <a:off x="2432506"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633706-54BA-4E65-A095-EAA519CC9296}"/>
              </a:ext>
            </a:extLst>
          </p:cNvPr>
          <p:cNvSpPr>
            <a:spLocks noChangeAspect="1"/>
          </p:cNvSpPr>
          <p:nvPr/>
        </p:nvSpPr>
        <p:spPr>
          <a:xfrm>
            <a:off x="2740077"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66E4DD2-5E30-4DB2-871C-7D0E0DAAD771}"/>
              </a:ext>
            </a:extLst>
          </p:cNvPr>
          <p:cNvSpPr>
            <a:spLocks noChangeAspect="1"/>
          </p:cNvSpPr>
          <p:nvPr/>
        </p:nvSpPr>
        <p:spPr>
          <a:xfrm>
            <a:off x="3047648"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85E2912-9E16-4838-9976-1DAAEB9F5F7F}"/>
              </a:ext>
            </a:extLst>
          </p:cNvPr>
          <p:cNvSpPr>
            <a:spLocks noChangeAspect="1"/>
          </p:cNvSpPr>
          <p:nvPr/>
        </p:nvSpPr>
        <p:spPr>
          <a:xfrm>
            <a:off x="3355219" y="406792"/>
            <a:ext cx="274320" cy="274320"/>
          </a:xfrm>
          <a:prstGeom prst="rect">
            <a:avLst/>
          </a:prstGeom>
          <a:solidFill>
            <a:schemeClr val="accent6">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 name="TextBox 17">
            <a:extLst>
              <a:ext uri="{FF2B5EF4-FFF2-40B4-BE49-F238E27FC236}">
                <a16:creationId xmlns:a16="http://schemas.microsoft.com/office/drawing/2014/main" id="{F1390733-0175-4B24-865D-2443079DE6C3}"/>
              </a:ext>
            </a:extLst>
          </p:cNvPr>
          <p:cNvSpPr txBox="1"/>
          <p:nvPr/>
        </p:nvSpPr>
        <p:spPr>
          <a:xfrm>
            <a:off x="228385" y="70127"/>
            <a:ext cx="4110644" cy="276999"/>
          </a:xfrm>
          <a:prstGeom prst="rect">
            <a:avLst/>
          </a:prstGeom>
          <a:noFill/>
        </p:spPr>
        <p:txBody>
          <a:bodyPr wrap="square" rtlCol="0">
            <a:spAutoFit/>
          </a:bodyPr>
          <a:lstStyle/>
          <a:p>
            <a:r>
              <a:rPr lang="pt-BR" sz="1200" dirty="0"/>
              <a:t>Candidate </a:t>
            </a:r>
            <a:r>
              <a:rPr lang="pt-BR" sz="1200" dirty="0" err="1"/>
              <a:t>items</a:t>
            </a:r>
            <a:r>
              <a:rPr lang="pt-BR" sz="1200" dirty="0"/>
              <a:t> (in </a:t>
            </a:r>
            <a:r>
              <a:rPr lang="pt-BR" sz="1200" dirty="0" err="1"/>
              <a:t>decreasing</a:t>
            </a:r>
            <a:r>
              <a:rPr lang="pt-BR" sz="1200" dirty="0"/>
              <a:t> </a:t>
            </a:r>
            <a:r>
              <a:rPr lang="pt-BR" sz="1200" dirty="0" err="1"/>
              <a:t>similarity</a:t>
            </a:r>
            <a:r>
              <a:rPr lang="pt-BR" sz="1200" dirty="0"/>
              <a:t> </a:t>
            </a:r>
            <a:r>
              <a:rPr lang="pt-BR" sz="1200" dirty="0" err="1"/>
              <a:t>to</a:t>
            </a:r>
            <a:r>
              <a:rPr lang="pt-BR" sz="1200" dirty="0"/>
              <a:t> </a:t>
            </a:r>
            <a:r>
              <a:rPr lang="pt-BR" sz="1200" dirty="0" err="1"/>
              <a:t>user</a:t>
            </a:r>
            <a:r>
              <a:rPr lang="pt-BR" sz="1200" dirty="0"/>
              <a:t> profile vector)</a:t>
            </a:r>
            <a:endParaRPr lang="en-US" sz="1200" dirty="0"/>
          </a:p>
        </p:txBody>
      </p:sp>
      <p:sp>
        <p:nvSpPr>
          <p:cNvPr id="19" name="Rectangle 18">
            <a:extLst>
              <a:ext uri="{FF2B5EF4-FFF2-40B4-BE49-F238E27FC236}">
                <a16:creationId xmlns:a16="http://schemas.microsoft.com/office/drawing/2014/main" id="{1D609C3C-4366-4188-ACB2-4610A166C87F}"/>
              </a:ext>
            </a:extLst>
          </p:cNvPr>
          <p:cNvSpPr>
            <a:spLocks noChangeAspect="1"/>
          </p:cNvSpPr>
          <p:nvPr/>
        </p:nvSpPr>
        <p:spPr>
          <a:xfrm>
            <a:off x="3662790"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D4495A9-D8E7-45DF-96A0-23C7A728A242}"/>
              </a:ext>
            </a:extLst>
          </p:cNvPr>
          <p:cNvSpPr>
            <a:spLocks noChangeAspect="1"/>
          </p:cNvSpPr>
          <p:nvPr/>
        </p:nvSpPr>
        <p:spPr>
          <a:xfrm>
            <a:off x="3970359"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eft Brace 20">
            <a:extLst>
              <a:ext uri="{FF2B5EF4-FFF2-40B4-BE49-F238E27FC236}">
                <a16:creationId xmlns:a16="http://schemas.microsoft.com/office/drawing/2014/main" id="{1C903139-21E1-4A5E-98C2-D75FC832F4B0}"/>
              </a:ext>
            </a:extLst>
          </p:cNvPr>
          <p:cNvSpPr/>
          <p:nvPr/>
        </p:nvSpPr>
        <p:spPr>
          <a:xfrm rot="16200000">
            <a:off x="547895" y="533861"/>
            <a:ext cx="49276" cy="5777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2" name="Picture 21">
            <a:extLst>
              <a:ext uri="{FF2B5EF4-FFF2-40B4-BE49-F238E27FC236}">
                <a16:creationId xmlns:a16="http://schemas.microsoft.com/office/drawing/2014/main" id="{39138E4B-8E92-4C85-A3EB-E4C2D0D668A6}"/>
              </a:ext>
            </a:extLst>
          </p:cNvPr>
          <p:cNvPicPr>
            <a:picLocks noChangeAspect="1"/>
          </p:cNvPicPr>
          <p:nvPr/>
        </p:nvPicPr>
        <p:blipFill rotWithShape="1">
          <a:blip r:embed="rId2"/>
          <a:srcRect l="35265" t="33018" r="36030"/>
          <a:stretch/>
        </p:blipFill>
        <p:spPr>
          <a:xfrm>
            <a:off x="1799243" y="2645082"/>
            <a:ext cx="344825" cy="804639"/>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ED104E4B-29BA-4F62-AAD3-8920DBFC49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132" y="2874745"/>
            <a:ext cx="459792" cy="345313"/>
          </a:xfrm>
          <a:prstGeom prst="rect">
            <a:avLst/>
          </a:prstGeom>
        </p:spPr>
      </p:pic>
      <p:pic>
        <p:nvPicPr>
          <p:cNvPr id="24" name="Picture 23" descr="A close up of a logo&#10;&#10;Description automatically generated">
            <a:extLst>
              <a:ext uri="{FF2B5EF4-FFF2-40B4-BE49-F238E27FC236}">
                <a16:creationId xmlns:a16="http://schemas.microsoft.com/office/drawing/2014/main" id="{93AF9CD2-879C-4223-AC98-30703ADF0A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25234" y="2611740"/>
            <a:ext cx="140479" cy="871323"/>
          </a:xfrm>
          <a:prstGeom prst="rect">
            <a:avLst/>
          </a:prstGeom>
        </p:spPr>
      </p:pic>
      <p:pic>
        <p:nvPicPr>
          <p:cNvPr id="25" name="Picture 24" descr="A close up of a logo&#10;&#10;Description automatically generated">
            <a:extLst>
              <a:ext uri="{FF2B5EF4-FFF2-40B4-BE49-F238E27FC236}">
                <a16:creationId xmlns:a16="http://schemas.microsoft.com/office/drawing/2014/main" id="{A3920B03-F3CD-4111-82A1-2A5BC69F08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flipH="1">
            <a:off x="940472" y="2611740"/>
            <a:ext cx="140479" cy="871323"/>
          </a:xfrm>
          <a:prstGeom prst="rect">
            <a:avLst/>
          </a:prstGeom>
        </p:spPr>
      </p:pic>
      <p:sp>
        <p:nvSpPr>
          <p:cNvPr id="27" name="TextBox 52">
            <a:extLst>
              <a:ext uri="{FF2B5EF4-FFF2-40B4-BE49-F238E27FC236}">
                <a16:creationId xmlns:a16="http://schemas.microsoft.com/office/drawing/2014/main" id="{46961A0C-881C-45A5-BF69-EFDD398B1FD6}"/>
              </a:ext>
            </a:extLst>
          </p:cNvPr>
          <p:cNvSpPr txBox="1"/>
          <p:nvPr/>
        </p:nvSpPr>
        <p:spPr>
          <a:xfrm>
            <a:off x="2297027" y="2724236"/>
            <a:ext cx="9359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pt-BR" sz="3600" b="1" dirty="0"/>
              <a:t>:</a:t>
            </a:r>
            <a:endParaRPr lang="en-US" sz="3600" b="1" dirty="0"/>
          </a:p>
        </p:txBody>
      </p:sp>
      <p:sp>
        <p:nvSpPr>
          <p:cNvPr id="28" name="Rectangle 27">
            <a:extLst>
              <a:ext uri="{FF2B5EF4-FFF2-40B4-BE49-F238E27FC236}">
                <a16:creationId xmlns:a16="http://schemas.microsoft.com/office/drawing/2014/main" id="{488C7143-8EA0-4FCC-A24F-64EF683CC187}"/>
              </a:ext>
            </a:extLst>
          </p:cNvPr>
          <p:cNvSpPr>
            <a:spLocks noChangeAspect="1"/>
          </p:cNvSpPr>
          <p:nvPr/>
        </p:nvSpPr>
        <p:spPr>
          <a:xfrm>
            <a:off x="565933" y="2910241"/>
            <a:ext cx="274320" cy="274320"/>
          </a:xfrm>
          <a:prstGeom prst="rect">
            <a:avLst/>
          </a:prstGeom>
          <a:solidFill>
            <a:schemeClr val="accent6">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47" name="Group 46">
            <a:extLst>
              <a:ext uri="{FF2B5EF4-FFF2-40B4-BE49-F238E27FC236}">
                <a16:creationId xmlns:a16="http://schemas.microsoft.com/office/drawing/2014/main" id="{2580840C-1759-420B-9E89-DFF9DC2FEDEF}"/>
              </a:ext>
            </a:extLst>
          </p:cNvPr>
          <p:cNvGrpSpPr/>
          <p:nvPr/>
        </p:nvGrpSpPr>
        <p:grpSpPr>
          <a:xfrm rot="5400000">
            <a:off x="3205265" y="2572836"/>
            <a:ext cx="274322" cy="1483823"/>
            <a:chOff x="4944368" y="4106489"/>
            <a:chExt cx="352541" cy="2119746"/>
          </a:xfrm>
        </p:grpSpPr>
        <p:sp>
          <p:nvSpPr>
            <p:cNvPr id="29" name="Rectangle 28">
              <a:extLst>
                <a:ext uri="{FF2B5EF4-FFF2-40B4-BE49-F238E27FC236}">
                  <a16:creationId xmlns:a16="http://schemas.microsoft.com/office/drawing/2014/main" id="{0C8D7A17-BBDA-4E92-8B70-186B8AB75517}"/>
                </a:ext>
              </a:extLst>
            </p:cNvPr>
            <p:cNvSpPr/>
            <p:nvPr/>
          </p:nvSpPr>
          <p:spPr>
            <a:xfrm>
              <a:off x="5062451" y="4106489"/>
              <a:ext cx="232756" cy="2119746"/>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7FF105C5-9036-4496-9969-5493BE5B6413}"/>
                </a:ext>
              </a:extLst>
            </p:cNvPr>
            <p:cNvCxnSpPr>
              <a:cxnSpLocks/>
            </p:cNvCxnSpPr>
            <p:nvPr/>
          </p:nvCxnSpPr>
          <p:spPr>
            <a:xfrm>
              <a:off x="4944368" y="6226235"/>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a:extLst>
                <a:ext uri="{FF2B5EF4-FFF2-40B4-BE49-F238E27FC236}">
                  <a16:creationId xmlns:a16="http://schemas.microsoft.com/office/drawing/2014/main" id="{76B4F842-D87E-4EFC-9201-FE851FFE94E3}"/>
                </a:ext>
              </a:extLst>
            </p:cNvPr>
            <p:cNvCxnSpPr>
              <a:cxnSpLocks/>
            </p:cNvCxnSpPr>
            <p:nvPr/>
          </p:nvCxnSpPr>
          <p:spPr>
            <a:xfrm>
              <a:off x="4944368" y="4114802"/>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a:extLst>
                <a:ext uri="{FF2B5EF4-FFF2-40B4-BE49-F238E27FC236}">
                  <a16:creationId xmlns:a16="http://schemas.microsoft.com/office/drawing/2014/main" id="{F022C387-1A86-4C25-92D4-4352826A5715}"/>
                </a:ext>
              </a:extLst>
            </p:cNvPr>
            <p:cNvCxnSpPr>
              <a:cxnSpLocks/>
            </p:cNvCxnSpPr>
            <p:nvPr/>
          </p:nvCxnSpPr>
          <p:spPr>
            <a:xfrm>
              <a:off x="4944368" y="4636426"/>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a:extLst>
                <a:ext uri="{FF2B5EF4-FFF2-40B4-BE49-F238E27FC236}">
                  <a16:creationId xmlns:a16="http://schemas.microsoft.com/office/drawing/2014/main" id="{C73E4F4C-12BE-41DE-BAFA-197A61CF4DA8}"/>
                </a:ext>
              </a:extLst>
            </p:cNvPr>
            <p:cNvCxnSpPr>
              <a:cxnSpLocks/>
            </p:cNvCxnSpPr>
            <p:nvPr/>
          </p:nvCxnSpPr>
          <p:spPr>
            <a:xfrm>
              <a:off x="4944368" y="5166363"/>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a:extLst>
                <a:ext uri="{FF2B5EF4-FFF2-40B4-BE49-F238E27FC236}">
                  <a16:creationId xmlns:a16="http://schemas.microsoft.com/office/drawing/2014/main" id="{0F240AD7-65B1-4019-A71D-E3B60F0A0404}"/>
                </a:ext>
              </a:extLst>
            </p:cNvPr>
            <p:cNvCxnSpPr>
              <a:cxnSpLocks/>
            </p:cNvCxnSpPr>
            <p:nvPr/>
          </p:nvCxnSpPr>
          <p:spPr>
            <a:xfrm>
              <a:off x="4944368" y="5696300"/>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48" name="Rectangle 47">
            <a:extLst>
              <a:ext uri="{FF2B5EF4-FFF2-40B4-BE49-F238E27FC236}">
                <a16:creationId xmlns:a16="http://schemas.microsoft.com/office/drawing/2014/main" id="{D99A7F7E-B366-4D4D-B2EA-127042EB2BA5}"/>
              </a:ext>
            </a:extLst>
          </p:cNvPr>
          <p:cNvSpPr/>
          <p:nvPr/>
        </p:nvSpPr>
        <p:spPr>
          <a:xfrm>
            <a:off x="3780010" y="2589262"/>
            <a:ext cx="199921" cy="64633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9" name="Rectangle 48">
            <a:extLst>
              <a:ext uri="{FF2B5EF4-FFF2-40B4-BE49-F238E27FC236}">
                <a16:creationId xmlns:a16="http://schemas.microsoft.com/office/drawing/2014/main" id="{45297337-6632-45F4-B978-BBB79581669B}"/>
              </a:ext>
            </a:extLst>
          </p:cNvPr>
          <p:cNvSpPr/>
          <p:nvPr/>
        </p:nvSpPr>
        <p:spPr>
          <a:xfrm>
            <a:off x="3419707" y="2860689"/>
            <a:ext cx="199921" cy="37490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0" name="Rectangle 49">
            <a:extLst>
              <a:ext uri="{FF2B5EF4-FFF2-40B4-BE49-F238E27FC236}">
                <a16:creationId xmlns:a16="http://schemas.microsoft.com/office/drawing/2014/main" id="{4536CFBC-7FA1-43DF-8208-73DE2133CBB4}"/>
              </a:ext>
            </a:extLst>
          </p:cNvPr>
          <p:cNvSpPr/>
          <p:nvPr/>
        </p:nvSpPr>
        <p:spPr>
          <a:xfrm>
            <a:off x="3059405" y="3144153"/>
            <a:ext cx="199921" cy="91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7A338FAE-D2F7-4A32-A7F0-A906EA1784B6}"/>
              </a:ext>
            </a:extLst>
          </p:cNvPr>
          <p:cNvSpPr/>
          <p:nvPr/>
        </p:nvSpPr>
        <p:spPr>
          <a:xfrm>
            <a:off x="2699103" y="3189873"/>
            <a:ext cx="199921" cy="4572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4" name="Picture 53">
            <a:extLst>
              <a:ext uri="{FF2B5EF4-FFF2-40B4-BE49-F238E27FC236}">
                <a16:creationId xmlns:a16="http://schemas.microsoft.com/office/drawing/2014/main" id="{E8A1B98C-3C34-4F09-A7D8-9A2D432E49A2}"/>
              </a:ext>
            </a:extLst>
          </p:cNvPr>
          <p:cNvPicPr>
            <a:picLocks noChangeAspect="1"/>
          </p:cNvPicPr>
          <p:nvPr/>
        </p:nvPicPr>
        <p:blipFill rotWithShape="1">
          <a:blip r:embed="rId2"/>
          <a:srcRect l="35265" t="33018" r="36030"/>
          <a:stretch/>
        </p:blipFill>
        <p:spPr>
          <a:xfrm>
            <a:off x="1797638" y="1526943"/>
            <a:ext cx="344825" cy="804639"/>
          </a:xfrm>
          <a:prstGeom prst="rect">
            <a:avLst/>
          </a:prstGeom>
        </p:spPr>
      </p:pic>
      <p:pic>
        <p:nvPicPr>
          <p:cNvPr id="55" name="Picture 54" descr="A picture containing drawing&#10;&#10;Description automatically generated">
            <a:extLst>
              <a:ext uri="{FF2B5EF4-FFF2-40B4-BE49-F238E27FC236}">
                <a16:creationId xmlns:a16="http://schemas.microsoft.com/office/drawing/2014/main" id="{A636D2D0-7FB7-43EE-801C-6C0D87EEE5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9527" y="1756606"/>
            <a:ext cx="459792" cy="345313"/>
          </a:xfrm>
          <a:prstGeom prst="rect">
            <a:avLst/>
          </a:prstGeom>
        </p:spPr>
      </p:pic>
      <p:pic>
        <p:nvPicPr>
          <p:cNvPr id="56" name="Picture 55" descr="A close up of a logo&#10;&#10;Description automatically generated">
            <a:extLst>
              <a:ext uri="{FF2B5EF4-FFF2-40B4-BE49-F238E27FC236}">
                <a16:creationId xmlns:a16="http://schemas.microsoft.com/office/drawing/2014/main" id="{D6AEDF53-10CD-423F-B3A7-4B3000F238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23629" y="1493601"/>
            <a:ext cx="140479" cy="871323"/>
          </a:xfrm>
          <a:prstGeom prst="rect">
            <a:avLst/>
          </a:prstGeom>
        </p:spPr>
      </p:pic>
      <p:pic>
        <p:nvPicPr>
          <p:cNvPr id="57" name="Picture 56" descr="A close up of a logo&#10;&#10;Description automatically generated">
            <a:extLst>
              <a:ext uri="{FF2B5EF4-FFF2-40B4-BE49-F238E27FC236}">
                <a16:creationId xmlns:a16="http://schemas.microsoft.com/office/drawing/2014/main" id="{592D9B32-1D44-40B1-A646-2EBD1D50D7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flipH="1">
            <a:off x="938867" y="1493601"/>
            <a:ext cx="140479" cy="871323"/>
          </a:xfrm>
          <a:prstGeom prst="rect">
            <a:avLst/>
          </a:prstGeom>
        </p:spPr>
      </p:pic>
      <p:sp>
        <p:nvSpPr>
          <p:cNvPr id="58" name="TextBox 52">
            <a:extLst>
              <a:ext uri="{FF2B5EF4-FFF2-40B4-BE49-F238E27FC236}">
                <a16:creationId xmlns:a16="http://schemas.microsoft.com/office/drawing/2014/main" id="{53874A3C-6ACF-4D9F-AB3B-E483F99082E9}"/>
              </a:ext>
            </a:extLst>
          </p:cNvPr>
          <p:cNvSpPr txBox="1"/>
          <p:nvPr/>
        </p:nvSpPr>
        <p:spPr>
          <a:xfrm>
            <a:off x="2295422" y="1606097"/>
            <a:ext cx="9359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pt-BR" sz="3600" b="1" dirty="0"/>
              <a:t>:</a:t>
            </a:r>
            <a:endParaRPr lang="en-US" sz="3600" b="1" dirty="0"/>
          </a:p>
        </p:txBody>
      </p:sp>
      <p:sp>
        <p:nvSpPr>
          <p:cNvPr id="59" name="Rectangle 58">
            <a:extLst>
              <a:ext uri="{FF2B5EF4-FFF2-40B4-BE49-F238E27FC236}">
                <a16:creationId xmlns:a16="http://schemas.microsoft.com/office/drawing/2014/main" id="{16F6B984-F67B-46F5-AD26-8EDF7905C36D}"/>
              </a:ext>
            </a:extLst>
          </p:cNvPr>
          <p:cNvSpPr>
            <a:spLocks noChangeAspect="1"/>
          </p:cNvSpPr>
          <p:nvPr/>
        </p:nvSpPr>
        <p:spPr>
          <a:xfrm>
            <a:off x="564328" y="1792102"/>
            <a:ext cx="274320" cy="274320"/>
          </a:xfrm>
          <a:prstGeom prst="rect">
            <a:avLst/>
          </a:prstGeom>
          <a:solidFill>
            <a:schemeClr val="accent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D47C36C5-2B5E-44D2-BC41-F589011D70DB}"/>
              </a:ext>
            </a:extLst>
          </p:cNvPr>
          <p:cNvGrpSpPr/>
          <p:nvPr/>
        </p:nvGrpSpPr>
        <p:grpSpPr>
          <a:xfrm rot="5400000">
            <a:off x="3203660" y="1454697"/>
            <a:ext cx="274322" cy="1483823"/>
            <a:chOff x="4944368" y="4106489"/>
            <a:chExt cx="352541" cy="2119746"/>
          </a:xfrm>
        </p:grpSpPr>
        <p:sp>
          <p:nvSpPr>
            <p:cNvPr id="61" name="Rectangle 60">
              <a:extLst>
                <a:ext uri="{FF2B5EF4-FFF2-40B4-BE49-F238E27FC236}">
                  <a16:creationId xmlns:a16="http://schemas.microsoft.com/office/drawing/2014/main" id="{019DEAC0-B4EC-4949-A5B4-5CDE10E25D11}"/>
                </a:ext>
              </a:extLst>
            </p:cNvPr>
            <p:cNvSpPr/>
            <p:nvPr/>
          </p:nvSpPr>
          <p:spPr>
            <a:xfrm>
              <a:off x="5062451" y="4106489"/>
              <a:ext cx="232756" cy="2119746"/>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F63140C5-C36C-4B62-93B0-B5F7358A4049}"/>
                </a:ext>
              </a:extLst>
            </p:cNvPr>
            <p:cNvCxnSpPr>
              <a:cxnSpLocks/>
            </p:cNvCxnSpPr>
            <p:nvPr/>
          </p:nvCxnSpPr>
          <p:spPr>
            <a:xfrm>
              <a:off x="4944368" y="6226235"/>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3" name="Straight Connector 62">
              <a:extLst>
                <a:ext uri="{FF2B5EF4-FFF2-40B4-BE49-F238E27FC236}">
                  <a16:creationId xmlns:a16="http://schemas.microsoft.com/office/drawing/2014/main" id="{7C1B27F1-4673-45DF-AC5B-BFFD49B47A72}"/>
                </a:ext>
              </a:extLst>
            </p:cNvPr>
            <p:cNvCxnSpPr>
              <a:cxnSpLocks/>
            </p:cNvCxnSpPr>
            <p:nvPr/>
          </p:nvCxnSpPr>
          <p:spPr>
            <a:xfrm>
              <a:off x="4944368" y="4114802"/>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4" name="Straight Connector 63">
              <a:extLst>
                <a:ext uri="{FF2B5EF4-FFF2-40B4-BE49-F238E27FC236}">
                  <a16:creationId xmlns:a16="http://schemas.microsoft.com/office/drawing/2014/main" id="{121068C6-1704-4668-8912-315B6048C89A}"/>
                </a:ext>
              </a:extLst>
            </p:cNvPr>
            <p:cNvCxnSpPr>
              <a:cxnSpLocks/>
            </p:cNvCxnSpPr>
            <p:nvPr/>
          </p:nvCxnSpPr>
          <p:spPr>
            <a:xfrm>
              <a:off x="4944368" y="4636426"/>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5" name="Straight Connector 64">
              <a:extLst>
                <a:ext uri="{FF2B5EF4-FFF2-40B4-BE49-F238E27FC236}">
                  <a16:creationId xmlns:a16="http://schemas.microsoft.com/office/drawing/2014/main" id="{5BC4EE8C-B84E-4B78-A7CB-CD930174E2E7}"/>
                </a:ext>
              </a:extLst>
            </p:cNvPr>
            <p:cNvCxnSpPr>
              <a:cxnSpLocks/>
            </p:cNvCxnSpPr>
            <p:nvPr/>
          </p:nvCxnSpPr>
          <p:spPr>
            <a:xfrm>
              <a:off x="4944368" y="5166363"/>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6" name="Straight Connector 65">
              <a:extLst>
                <a:ext uri="{FF2B5EF4-FFF2-40B4-BE49-F238E27FC236}">
                  <a16:creationId xmlns:a16="http://schemas.microsoft.com/office/drawing/2014/main" id="{FC4E090E-7D91-444F-9B34-BD7D4A44813B}"/>
                </a:ext>
              </a:extLst>
            </p:cNvPr>
            <p:cNvCxnSpPr>
              <a:cxnSpLocks/>
            </p:cNvCxnSpPr>
            <p:nvPr/>
          </p:nvCxnSpPr>
          <p:spPr>
            <a:xfrm>
              <a:off x="4944368" y="5696300"/>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67" name="Rectangle 66">
            <a:extLst>
              <a:ext uri="{FF2B5EF4-FFF2-40B4-BE49-F238E27FC236}">
                <a16:creationId xmlns:a16="http://schemas.microsoft.com/office/drawing/2014/main" id="{ACD07811-115B-4A60-89A9-7C16DB4DB6C1}"/>
              </a:ext>
            </a:extLst>
          </p:cNvPr>
          <p:cNvSpPr/>
          <p:nvPr/>
        </p:nvSpPr>
        <p:spPr>
          <a:xfrm>
            <a:off x="2699103" y="1471123"/>
            <a:ext cx="199921" cy="64633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8" name="Rectangle 67">
            <a:extLst>
              <a:ext uri="{FF2B5EF4-FFF2-40B4-BE49-F238E27FC236}">
                <a16:creationId xmlns:a16="http://schemas.microsoft.com/office/drawing/2014/main" id="{2CED0045-3D97-4C7E-A70B-E672B581A6D7}"/>
              </a:ext>
            </a:extLst>
          </p:cNvPr>
          <p:cNvSpPr/>
          <p:nvPr/>
        </p:nvSpPr>
        <p:spPr>
          <a:xfrm>
            <a:off x="3059405" y="1742550"/>
            <a:ext cx="199921" cy="37490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9" name="Rectangle 68">
            <a:extLst>
              <a:ext uri="{FF2B5EF4-FFF2-40B4-BE49-F238E27FC236}">
                <a16:creationId xmlns:a16="http://schemas.microsoft.com/office/drawing/2014/main" id="{01ACB9EF-E384-4B4D-8D94-6FD4522BB5C3}"/>
              </a:ext>
            </a:extLst>
          </p:cNvPr>
          <p:cNvSpPr/>
          <p:nvPr/>
        </p:nvSpPr>
        <p:spPr>
          <a:xfrm>
            <a:off x="3419707" y="2026014"/>
            <a:ext cx="199921" cy="91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0" name="Rectangle 69">
            <a:extLst>
              <a:ext uri="{FF2B5EF4-FFF2-40B4-BE49-F238E27FC236}">
                <a16:creationId xmlns:a16="http://schemas.microsoft.com/office/drawing/2014/main" id="{6C1E880C-8283-4A2C-BDD3-B115A78B3E90}"/>
              </a:ext>
            </a:extLst>
          </p:cNvPr>
          <p:cNvSpPr/>
          <p:nvPr/>
        </p:nvSpPr>
        <p:spPr>
          <a:xfrm>
            <a:off x="3780010" y="2071734"/>
            <a:ext cx="199921" cy="4572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1" name="TextBox 70">
            <a:extLst>
              <a:ext uri="{FF2B5EF4-FFF2-40B4-BE49-F238E27FC236}">
                <a16:creationId xmlns:a16="http://schemas.microsoft.com/office/drawing/2014/main" id="{056E67BE-3AC9-4FCC-9465-E611B49B33C0}"/>
              </a:ext>
            </a:extLst>
          </p:cNvPr>
          <p:cNvSpPr txBox="1"/>
          <p:nvPr/>
        </p:nvSpPr>
        <p:spPr>
          <a:xfrm>
            <a:off x="164247" y="916856"/>
            <a:ext cx="834879" cy="276999"/>
          </a:xfrm>
          <a:prstGeom prst="rect">
            <a:avLst/>
          </a:prstGeom>
          <a:noFill/>
        </p:spPr>
        <p:txBody>
          <a:bodyPr wrap="square" rtlCol="0">
            <a:spAutoFit/>
          </a:bodyPr>
          <a:lstStyle/>
          <a:p>
            <a:pPr algn="ctr"/>
            <a:r>
              <a:rPr lang="pt-BR" sz="1200" dirty="0" err="1"/>
              <a:t>Relevant</a:t>
            </a:r>
            <a:endParaRPr lang="en-US" sz="1200" dirty="0"/>
          </a:p>
        </p:txBody>
      </p:sp>
      <p:sp>
        <p:nvSpPr>
          <p:cNvPr id="72" name="TextBox 71">
            <a:extLst>
              <a:ext uri="{FF2B5EF4-FFF2-40B4-BE49-F238E27FC236}">
                <a16:creationId xmlns:a16="http://schemas.microsoft.com/office/drawing/2014/main" id="{2A4EBF7A-8C93-48B8-9664-4D2CFC51A2C0}"/>
              </a:ext>
            </a:extLst>
          </p:cNvPr>
          <p:cNvSpPr txBox="1"/>
          <p:nvPr/>
        </p:nvSpPr>
        <p:spPr>
          <a:xfrm>
            <a:off x="2424779" y="916856"/>
            <a:ext cx="834879" cy="276999"/>
          </a:xfrm>
          <a:prstGeom prst="rect">
            <a:avLst/>
          </a:prstGeom>
          <a:noFill/>
        </p:spPr>
        <p:txBody>
          <a:bodyPr wrap="square" rtlCol="0">
            <a:spAutoFit/>
          </a:bodyPr>
          <a:lstStyle/>
          <a:p>
            <a:pPr algn="ctr"/>
            <a:r>
              <a:rPr lang="pt-BR" sz="1200" dirty="0" err="1"/>
              <a:t>Surprising</a:t>
            </a:r>
            <a:endParaRPr lang="en-US" sz="1200" dirty="0"/>
          </a:p>
        </p:txBody>
      </p:sp>
      <p:cxnSp>
        <p:nvCxnSpPr>
          <p:cNvPr id="74" name="Straight Arrow Connector 73">
            <a:extLst>
              <a:ext uri="{FF2B5EF4-FFF2-40B4-BE49-F238E27FC236}">
                <a16:creationId xmlns:a16="http://schemas.microsoft.com/office/drawing/2014/main" id="{896E882F-4803-4392-B25E-3E9A51BA17A2}"/>
              </a:ext>
            </a:extLst>
          </p:cNvPr>
          <p:cNvCxnSpPr>
            <a:cxnSpLocks/>
            <a:stCxn id="72" idx="0"/>
            <a:endCxn id="12" idx="2"/>
          </p:cNvCxnSpPr>
          <p:nvPr/>
        </p:nvCxnSpPr>
        <p:spPr>
          <a:xfrm flipH="1" flipV="1">
            <a:off x="2262095" y="681112"/>
            <a:ext cx="580124" cy="235744"/>
          </a:xfrm>
          <a:prstGeom prst="straightConnector1">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78" name="Straight Arrow Connector 77">
            <a:extLst>
              <a:ext uri="{FF2B5EF4-FFF2-40B4-BE49-F238E27FC236}">
                <a16:creationId xmlns:a16="http://schemas.microsoft.com/office/drawing/2014/main" id="{7711E6F8-7D5A-4C81-82B2-11EB94AC27B8}"/>
              </a:ext>
            </a:extLst>
          </p:cNvPr>
          <p:cNvCxnSpPr>
            <a:cxnSpLocks/>
            <a:stCxn id="72" idx="0"/>
            <a:endCxn id="16" idx="2"/>
          </p:cNvCxnSpPr>
          <p:nvPr/>
        </p:nvCxnSpPr>
        <p:spPr>
          <a:xfrm flipV="1">
            <a:off x="2842219" y="681112"/>
            <a:ext cx="650160" cy="235744"/>
          </a:xfrm>
          <a:prstGeom prst="straightConnector1">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83" name="Rectangle 82">
            <a:extLst>
              <a:ext uri="{FF2B5EF4-FFF2-40B4-BE49-F238E27FC236}">
                <a16:creationId xmlns:a16="http://schemas.microsoft.com/office/drawing/2014/main" id="{39CE0853-ECAC-4269-9610-82F4BB235C01}"/>
              </a:ext>
            </a:extLst>
          </p:cNvPr>
          <p:cNvSpPr/>
          <p:nvPr/>
        </p:nvSpPr>
        <p:spPr>
          <a:xfrm>
            <a:off x="4550034" y="589686"/>
            <a:ext cx="181114" cy="2677867"/>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AF7E2261-E09D-4EC4-9625-984AFFD0646A}"/>
              </a:ext>
            </a:extLst>
          </p:cNvPr>
          <p:cNvCxnSpPr>
            <a:cxnSpLocks/>
          </p:cNvCxnSpPr>
          <p:nvPr/>
        </p:nvCxnSpPr>
        <p:spPr>
          <a:xfrm>
            <a:off x="4484923" y="600026"/>
            <a:ext cx="343427"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08" name="Oval 107">
            <a:extLst>
              <a:ext uri="{FF2B5EF4-FFF2-40B4-BE49-F238E27FC236}">
                <a16:creationId xmlns:a16="http://schemas.microsoft.com/office/drawing/2014/main" id="{6FD83E75-FBE7-4FBB-BE69-792E9FE76EFF}"/>
              </a:ext>
            </a:extLst>
          </p:cNvPr>
          <p:cNvSpPr/>
          <p:nvPr/>
        </p:nvSpPr>
        <p:spPr>
          <a:xfrm>
            <a:off x="4828350" y="554306"/>
            <a:ext cx="91440" cy="914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Connector 111">
            <a:extLst>
              <a:ext uri="{FF2B5EF4-FFF2-40B4-BE49-F238E27FC236}">
                <a16:creationId xmlns:a16="http://schemas.microsoft.com/office/drawing/2014/main" id="{57D617E5-E722-4D2C-B00C-C7CD9E46A8DE}"/>
              </a:ext>
            </a:extLst>
          </p:cNvPr>
          <p:cNvCxnSpPr>
            <a:cxnSpLocks/>
          </p:cNvCxnSpPr>
          <p:nvPr/>
        </p:nvCxnSpPr>
        <p:spPr>
          <a:xfrm flipV="1">
            <a:off x="4443060" y="3257052"/>
            <a:ext cx="385290" cy="8313"/>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3" name="Oval 112">
            <a:extLst>
              <a:ext uri="{FF2B5EF4-FFF2-40B4-BE49-F238E27FC236}">
                <a16:creationId xmlns:a16="http://schemas.microsoft.com/office/drawing/2014/main" id="{A147F789-80B1-4539-8B49-4914AE4B80BF}"/>
              </a:ext>
            </a:extLst>
          </p:cNvPr>
          <p:cNvSpPr/>
          <p:nvPr/>
        </p:nvSpPr>
        <p:spPr>
          <a:xfrm>
            <a:off x="4828350" y="3211332"/>
            <a:ext cx="91440" cy="914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Connector 113">
            <a:extLst>
              <a:ext uri="{FF2B5EF4-FFF2-40B4-BE49-F238E27FC236}">
                <a16:creationId xmlns:a16="http://schemas.microsoft.com/office/drawing/2014/main" id="{B5C5FD82-6142-43C6-A1EB-51C2EEEC3E62}"/>
              </a:ext>
            </a:extLst>
          </p:cNvPr>
          <p:cNvCxnSpPr>
            <a:cxnSpLocks/>
          </p:cNvCxnSpPr>
          <p:nvPr/>
        </p:nvCxnSpPr>
        <p:spPr>
          <a:xfrm>
            <a:off x="4545726" y="1255786"/>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5" name="Oval 114">
            <a:extLst>
              <a:ext uri="{FF2B5EF4-FFF2-40B4-BE49-F238E27FC236}">
                <a16:creationId xmlns:a16="http://schemas.microsoft.com/office/drawing/2014/main" id="{B9EFEB29-7933-424F-A111-45B0E1D41AE9}"/>
              </a:ext>
            </a:extLst>
          </p:cNvPr>
          <p:cNvSpPr/>
          <p:nvPr/>
        </p:nvSpPr>
        <p:spPr>
          <a:xfrm>
            <a:off x="4828350" y="1213032"/>
            <a:ext cx="91440" cy="914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Connector 115">
            <a:extLst>
              <a:ext uri="{FF2B5EF4-FFF2-40B4-BE49-F238E27FC236}">
                <a16:creationId xmlns:a16="http://schemas.microsoft.com/office/drawing/2014/main" id="{64771EA6-25EE-4E83-A140-264C0EBABAFF}"/>
              </a:ext>
            </a:extLst>
          </p:cNvPr>
          <p:cNvCxnSpPr>
            <a:cxnSpLocks/>
          </p:cNvCxnSpPr>
          <p:nvPr/>
        </p:nvCxnSpPr>
        <p:spPr>
          <a:xfrm>
            <a:off x="4545726" y="1921886"/>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7" name="Oval 116">
            <a:extLst>
              <a:ext uri="{FF2B5EF4-FFF2-40B4-BE49-F238E27FC236}">
                <a16:creationId xmlns:a16="http://schemas.microsoft.com/office/drawing/2014/main" id="{0A246CDD-0B3B-4527-8BCE-34590EB728BE}"/>
              </a:ext>
            </a:extLst>
          </p:cNvPr>
          <p:cNvSpPr/>
          <p:nvPr/>
        </p:nvSpPr>
        <p:spPr>
          <a:xfrm>
            <a:off x="4828350" y="1879132"/>
            <a:ext cx="91440" cy="914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FEE76C28-8F84-42D7-ADB9-A8AB2ED50C6A}"/>
              </a:ext>
            </a:extLst>
          </p:cNvPr>
          <p:cNvCxnSpPr>
            <a:cxnSpLocks/>
          </p:cNvCxnSpPr>
          <p:nvPr/>
        </p:nvCxnSpPr>
        <p:spPr>
          <a:xfrm>
            <a:off x="4545726" y="2587986"/>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9" name="Oval 118">
            <a:extLst>
              <a:ext uri="{FF2B5EF4-FFF2-40B4-BE49-F238E27FC236}">
                <a16:creationId xmlns:a16="http://schemas.microsoft.com/office/drawing/2014/main" id="{CC0A56A6-8D86-46CF-9602-442A3E3B3796}"/>
              </a:ext>
            </a:extLst>
          </p:cNvPr>
          <p:cNvSpPr/>
          <p:nvPr/>
        </p:nvSpPr>
        <p:spPr>
          <a:xfrm>
            <a:off x="4828350" y="2545232"/>
            <a:ext cx="91440" cy="914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31731648-822F-4460-9264-CB7384876C06}"/>
              </a:ext>
            </a:extLst>
          </p:cNvPr>
          <p:cNvSpPr txBox="1"/>
          <p:nvPr/>
        </p:nvSpPr>
        <p:spPr>
          <a:xfrm>
            <a:off x="4224913" y="3323720"/>
            <a:ext cx="825301" cy="461665"/>
          </a:xfrm>
          <a:prstGeom prst="rect">
            <a:avLst/>
          </a:prstGeom>
          <a:noFill/>
        </p:spPr>
        <p:txBody>
          <a:bodyPr wrap="square" rtlCol="0">
            <a:spAutoFit/>
          </a:bodyPr>
          <a:lstStyle/>
          <a:p>
            <a:pPr algn="ctr"/>
            <a:r>
              <a:rPr lang="pt-BR" sz="1200" dirty="0" err="1"/>
              <a:t>Reported</a:t>
            </a:r>
            <a:r>
              <a:rPr lang="pt-BR" sz="1200" dirty="0"/>
              <a:t> </a:t>
            </a:r>
            <a:r>
              <a:rPr lang="pt-BR" sz="1200" dirty="0" err="1"/>
              <a:t>Surprise</a:t>
            </a:r>
            <a:endParaRPr lang="en-US" sz="1200" dirty="0"/>
          </a:p>
        </p:txBody>
      </p:sp>
      <p:pic>
        <p:nvPicPr>
          <p:cNvPr id="93" name="Picture 92" descr="Chart&#10;&#10;Description automatically generated">
            <a:extLst>
              <a:ext uri="{FF2B5EF4-FFF2-40B4-BE49-F238E27FC236}">
                <a16:creationId xmlns:a16="http://schemas.microsoft.com/office/drawing/2014/main" id="{8AAC8A31-7EB7-436C-9765-9E2088BA4E52}"/>
              </a:ext>
            </a:extLst>
          </p:cNvPr>
          <p:cNvPicPr>
            <a:picLocks noChangeAspect="1"/>
          </p:cNvPicPr>
          <p:nvPr/>
        </p:nvPicPr>
        <p:blipFill rotWithShape="1">
          <a:blip r:embed="rId5">
            <a:extLst>
              <a:ext uri="{28A0092B-C50C-407E-A947-70E740481C1C}">
                <a14:useLocalDpi xmlns:a14="http://schemas.microsoft.com/office/drawing/2010/main" val="0"/>
              </a:ext>
            </a:extLst>
          </a:blip>
          <a:srcRect r="50000" b="50000"/>
          <a:stretch/>
        </p:blipFill>
        <p:spPr>
          <a:xfrm>
            <a:off x="5789525" y="3596189"/>
            <a:ext cx="6096000" cy="3256142"/>
          </a:xfrm>
          <a:prstGeom prst="rect">
            <a:avLst/>
          </a:prstGeom>
        </p:spPr>
      </p:pic>
      <p:sp>
        <p:nvSpPr>
          <p:cNvPr id="111" name="TextBox 110">
            <a:extLst>
              <a:ext uri="{FF2B5EF4-FFF2-40B4-BE49-F238E27FC236}">
                <a16:creationId xmlns:a16="http://schemas.microsoft.com/office/drawing/2014/main" id="{B69A26FC-FB06-49CF-9A6F-0B151D306563}"/>
              </a:ext>
            </a:extLst>
          </p:cNvPr>
          <p:cNvSpPr txBox="1"/>
          <p:nvPr/>
        </p:nvSpPr>
        <p:spPr>
          <a:xfrm>
            <a:off x="134034" y="5911343"/>
            <a:ext cx="4778593" cy="830997"/>
          </a:xfrm>
          <a:prstGeom prst="rect">
            <a:avLst/>
          </a:prstGeom>
          <a:noFill/>
        </p:spPr>
        <p:txBody>
          <a:bodyPr wrap="square" rtlCol="0">
            <a:spAutoFit/>
          </a:bodyPr>
          <a:lstStyle/>
          <a:p>
            <a:r>
              <a:rPr lang="pt-BR" sz="1200" dirty="0"/>
              <a:t>P0: </a:t>
            </a:r>
            <a:r>
              <a:rPr lang="pt-BR" sz="1200" dirty="0" err="1"/>
              <a:t>Popularity</a:t>
            </a:r>
            <a:r>
              <a:rPr lang="pt-BR" sz="1200" dirty="0"/>
              <a:t> </a:t>
            </a:r>
            <a:r>
              <a:rPr lang="pt-BR" sz="1200" dirty="0" err="1"/>
              <a:t>scales</a:t>
            </a:r>
            <a:r>
              <a:rPr lang="pt-BR" sz="1200" dirty="0"/>
              <a:t> are </a:t>
            </a:r>
            <a:r>
              <a:rPr lang="pt-BR" sz="1200" dirty="0" err="1"/>
              <a:t>homomorphic</a:t>
            </a:r>
            <a:endParaRPr lang="en-US" sz="1200" dirty="0"/>
          </a:p>
          <a:p>
            <a:r>
              <a:rPr lang="pt-BR" sz="1200" dirty="0"/>
              <a:t>P1: </a:t>
            </a:r>
            <a:r>
              <a:rPr lang="pt-BR" sz="1200" dirty="0" err="1"/>
              <a:t>Surprise</a:t>
            </a:r>
            <a:r>
              <a:rPr lang="pt-BR" sz="1200" dirty="0"/>
              <a:t> </a:t>
            </a:r>
            <a:r>
              <a:rPr lang="pt-BR" sz="1200" dirty="0" err="1"/>
              <a:t>is</a:t>
            </a:r>
            <a:r>
              <a:rPr lang="pt-BR" sz="1200" dirty="0"/>
              <a:t> </a:t>
            </a:r>
            <a:r>
              <a:rPr lang="pt-BR" sz="1200" dirty="0" err="1"/>
              <a:t>assessed</a:t>
            </a:r>
            <a:r>
              <a:rPr lang="pt-BR" sz="1200" dirty="0"/>
              <a:t> </a:t>
            </a:r>
            <a:r>
              <a:rPr lang="pt-BR" sz="1200" dirty="0" err="1"/>
              <a:t>by</a:t>
            </a:r>
            <a:r>
              <a:rPr lang="pt-BR" sz="1200" dirty="0"/>
              <a:t> a unidimensional </a:t>
            </a:r>
            <a:r>
              <a:rPr lang="pt-BR" sz="1200" dirty="0" err="1"/>
              <a:t>instrument</a:t>
            </a:r>
            <a:endParaRPr lang="pt-BR" sz="1200" dirty="0"/>
          </a:p>
          <a:p>
            <a:r>
              <a:rPr lang="pt-BR" sz="1200" dirty="0"/>
              <a:t>P2: </a:t>
            </a:r>
            <a:r>
              <a:rPr lang="pt-BR" sz="1200" dirty="0" err="1"/>
              <a:t>Surprise</a:t>
            </a:r>
            <a:r>
              <a:rPr lang="pt-BR" sz="1200" dirty="0"/>
              <a:t> </a:t>
            </a:r>
            <a:r>
              <a:rPr lang="pt-BR" sz="1200" dirty="0" err="1"/>
              <a:t>scales</a:t>
            </a:r>
            <a:r>
              <a:rPr lang="pt-BR" sz="1200" dirty="0"/>
              <a:t> are </a:t>
            </a:r>
            <a:r>
              <a:rPr lang="pt-BR" sz="1200" dirty="0" err="1"/>
              <a:t>homomorphic</a:t>
            </a:r>
            <a:endParaRPr lang="pt-BR" sz="1200" dirty="0"/>
          </a:p>
          <a:p>
            <a:r>
              <a:rPr lang="pt-BR" sz="1200" dirty="0"/>
              <a:t>P3: Every </a:t>
            </a:r>
            <a:r>
              <a:rPr lang="pt-BR" sz="1200" dirty="0" err="1"/>
              <a:t>user</a:t>
            </a:r>
            <a:r>
              <a:rPr lang="pt-BR" sz="1200" dirty="0"/>
              <a:t> </a:t>
            </a:r>
            <a:r>
              <a:rPr lang="pt-BR" sz="1200" dirty="0" err="1"/>
              <a:t>has</a:t>
            </a:r>
            <a:r>
              <a:rPr lang="pt-BR" sz="1200" dirty="0"/>
              <a:t> </a:t>
            </a:r>
            <a:r>
              <a:rPr lang="pt-BR" sz="1200" dirty="0" err="1"/>
              <a:t>at</a:t>
            </a:r>
            <a:r>
              <a:rPr lang="pt-BR" sz="1200" dirty="0"/>
              <a:t> </a:t>
            </a:r>
            <a:r>
              <a:rPr lang="pt-BR" sz="1200" dirty="0" err="1"/>
              <a:t>least</a:t>
            </a:r>
            <a:r>
              <a:rPr lang="pt-BR" sz="1200" dirty="0"/>
              <a:t> </a:t>
            </a:r>
            <a:r>
              <a:rPr lang="pt-BR" sz="1200" dirty="0" err="1"/>
              <a:t>one</a:t>
            </a:r>
            <a:r>
              <a:rPr lang="pt-BR" sz="1200" dirty="0"/>
              <a:t> </a:t>
            </a:r>
            <a:r>
              <a:rPr lang="pt-BR" sz="1200" dirty="0" err="1"/>
              <a:t>highly</a:t>
            </a:r>
            <a:r>
              <a:rPr lang="pt-BR" sz="1200" dirty="0"/>
              <a:t> popular item in </a:t>
            </a:r>
            <a:r>
              <a:rPr lang="pt-BR" sz="1200" dirty="0" err="1"/>
              <a:t>their</a:t>
            </a:r>
            <a:r>
              <a:rPr lang="pt-BR" sz="1200" dirty="0"/>
              <a:t> profile</a:t>
            </a:r>
          </a:p>
        </p:txBody>
      </p:sp>
      <p:sp>
        <p:nvSpPr>
          <p:cNvPr id="120" name="TextBox 119">
            <a:extLst>
              <a:ext uri="{FF2B5EF4-FFF2-40B4-BE49-F238E27FC236}">
                <a16:creationId xmlns:a16="http://schemas.microsoft.com/office/drawing/2014/main" id="{1C009A14-8CBA-499C-B081-9B87699FDDFC}"/>
              </a:ext>
            </a:extLst>
          </p:cNvPr>
          <p:cNvSpPr txBox="1"/>
          <p:nvPr/>
        </p:nvSpPr>
        <p:spPr>
          <a:xfrm>
            <a:off x="134034" y="5578625"/>
            <a:ext cx="4785755" cy="276999"/>
          </a:xfrm>
          <a:prstGeom prst="rect">
            <a:avLst/>
          </a:prstGeom>
          <a:solidFill>
            <a:schemeClr val="accent2">
              <a:lumMod val="40000"/>
              <a:lumOff val="60000"/>
            </a:schemeClr>
          </a:solidFill>
        </p:spPr>
        <p:txBody>
          <a:bodyPr wrap="square" rtlCol="0">
            <a:spAutoFit/>
          </a:bodyPr>
          <a:lstStyle/>
          <a:p>
            <a:pPr algn="ctr"/>
            <a:r>
              <a:rPr lang="pt-BR" sz="1200" dirty="0" err="1"/>
              <a:t>Assumptions</a:t>
            </a:r>
            <a:endParaRPr lang="pt-BR" sz="1200" dirty="0"/>
          </a:p>
        </p:txBody>
      </p:sp>
      <p:sp>
        <p:nvSpPr>
          <p:cNvPr id="121" name="TextBox 120">
            <a:extLst>
              <a:ext uri="{FF2B5EF4-FFF2-40B4-BE49-F238E27FC236}">
                <a16:creationId xmlns:a16="http://schemas.microsoft.com/office/drawing/2014/main" id="{C56AFAC0-5CC6-4C9F-899F-B71C95AF06A8}"/>
              </a:ext>
            </a:extLst>
          </p:cNvPr>
          <p:cNvSpPr txBox="1"/>
          <p:nvPr/>
        </p:nvSpPr>
        <p:spPr>
          <a:xfrm>
            <a:off x="134034" y="3914511"/>
            <a:ext cx="4785755" cy="276999"/>
          </a:xfrm>
          <a:prstGeom prst="rect">
            <a:avLst/>
          </a:prstGeom>
          <a:solidFill>
            <a:schemeClr val="accent2">
              <a:lumMod val="40000"/>
              <a:lumOff val="60000"/>
            </a:schemeClr>
          </a:solidFill>
        </p:spPr>
        <p:txBody>
          <a:bodyPr wrap="square" rtlCol="0">
            <a:spAutoFit/>
          </a:bodyPr>
          <a:lstStyle/>
          <a:p>
            <a:pPr algn="ctr"/>
            <a:r>
              <a:rPr lang="pt-BR" sz="1200" dirty="0" err="1"/>
              <a:t>Conventions</a:t>
            </a:r>
            <a:endParaRPr lang="pt-BR" sz="1200" dirty="0"/>
          </a:p>
        </p:txBody>
      </p:sp>
      <mc:AlternateContent xmlns:mc="http://schemas.openxmlformats.org/markup-compatibility/2006">
        <mc:Choice xmlns:a14="http://schemas.microsoft.com/office/drawing/2010/main" Requires="a14">
          <p:sp>
            <p:nvSpPr>
              <p:cNvPr id="122" name="TextBox 121">
                <a:extLst>
                  <a:ext uri="{FF2B5EF4-FFF2-40B4-BE49-F238E27FC236}">
                    <a16:creationId xmlns:a16="http://schemas.microsoft.com/office/drawing/2014/main" id="{094EEFAA-7C2B-422B-A231-AA2A3D81A2D8}"/>
                  </a:ext>
                </a:extLst>
              </p:cNvPr>
              <p:cNvSpPr txBox="1"/>
              <p:nvPr/>
            </p:nvSpPr>
            <p:spPr>
              <a:xfrm>
                <a:off x="174346" y="4250672"/>
                <a:ext cx="2670218" cy="418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sz="1400" b="0" i="1" smtClean="0">
                          <a:latin typeface="Cambria Math" panose="02040503050406030204" pitchFamily="18" charset="0"/>
                        </a:rPr>
                        <m:t>𝑝𝑜𝑝</m:t>
                      </m:r>
                      <m:d>
                        <m:dPr>
                          <m:ctrlPr>
                            <a:rPr lang="pt-BR" sz="1400" b="0" i="1" smtClean="0">
                              <a:latin typeface="Cambria Math" panose="02040503050406030204" pitchFamily="18" charset="0"/>
                            </a:rPr>
                          </m:ctrlPr>
                        </m:dPr>
                        <m:e>
                          <m:r>
                            <a:rPr lang="pt-BR" sz="1400" b="0" i="1" smtClean="0">
                              <a:latin typeface="Cambria Math" panose="02040503050406030204" pitchFamily="18" charset="0"/>
                            </a:rPr>
                            <m:t>𝑖</m:t>
                          </m:r>
                          <m:r>
                            <a:rPr lang="pt-BR" sz="1400" b="0" i="1" smtClean="0">
                              <a:latin typeface="Cambria Math" panose="02040503050406030204" pitchFamily="18" charset="0"/>
                            </a:rPr>
                            <m:t>, </m:t>
                          </m:r>
                          <m:r>
                            <a:rPr lang="pt-BR" sz="1400" b="0" i="1" smtClean="0">
                              <a:latin typeface="Cambria Math" panose="02040503050406030204" pitchFamily="18" charset="0"/>
                            </a:rPr>
                            <m:t>𝑅</m:t>
                          </m:r>
                          <m:r>
                            <a:rPr lang="pt-BR" sz="1400" b="0" i="1" smtClean="0">
                              <a:latin typeface="Cambria Math" panose="02040503050406030204" pitchFamily="18" charset="0"/>
                            </a:rPr>
                            <m:t>, </m:t>
                          </m:r>
                          <m:r>
                            <a:rPr lang="pt-BR" sz="1400" b="0" i="1" smtClean="0">
                              <a:latin typeface="Cambria Math" panose="02040503050406030204" pitchFamily="18" charset="0"/>
                            </a:rPr>
                            <m:t>𝑈</m:t>
                          </m:r>
                        </m:e>
                      </m:d>
                      <m:r>
                        <a:rPr lang="pt-BR" sz="1400" b="0" i="1" smtClean="0">
                          <a:latin typeface="Cambria Math" panose="02040503050406030204" pitchFamily="18" charset="0"/>
                        </a:rPr>
                        <m:t>= </m:t>
                      </m:r>
                      <m:f>
                        <m:fPr>
                          <m:ctrlPr>
                            <a:rPr lang="pt-BR" sz="1400" b="0" i="1" smtClean="0">
                              <a:latin typeface="Cambria Math" panose="02040503050406030204" pitchFamily="18" charset="0"/>
                            </a:rPr>
                          </m:ctrlPr>
                        </m:fPr>
                        <m:num>
                          <m:r>
                            <a:rPr lang="pt-BR" sz="1400" b="0" i="1" smtClean="0">
                              <a:latin typeface="Cambria Math" panose="02040503050406030204" pitchFamily="18" charset="0"/>
                            </a:rPr>
                            <m:t>#</m:t>
                          </m:r>
                          <m:d>
                            <m:dPr>
                              <m:begChr m:val="{"/>
                              <m:endChr m:val="|"/>
                              <m:ctrlPr>
                                <a:rPr lang="pt-BR" sz="1400" b="0" i="1" smtClean="0">
                                  <a:latin typeface="Cambria Math" panose="02040503050406030204" pitchFamily="18" charset="0"/>
                                </a:rPr>
                              </m:ctrlPr>
                            </m:dPr>
                            <m:e>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𝑟</m:t>
                                  </m:r>
                                </m:e>
                                <m:sub>
                                  <m:r>
                                    <a:rPr lang="pt-BR" sz="1400" b="0" i="1" smtClean="0">
                                      <a:latin typeface="Cambria Math" panose="02040503050406030204" pitchFamily="18" charset="0"/>
                                    </a:rPr>
                                    <m:t>𝑢𝑖</m:t>
                                  </m:r>
                                </m:sub>
                              </m:sSub>
                              <m:r>
                                <a:rPr lang="pt-BR" sz="1400" b="0" i="1" smtClean="0">
                                  <a:latin typeface="Cambria Math" panose="02040503050406030204" pitchFamily="18" charset="0"/>
                                </a:rPr>
                                <m:t>∈</m:t>
                              </m:r>
                              <m:r>
                                <a:rPr lang="pt-BR" sz="1400" b="0" i="1" smtClean="0">
                                  <a:latin typeface="Cambria Math" panose="02040503050406030204" pitchFamily="18" charset="0"/>
                                </a:rPr>
                                <m:t>𝑅</m:t>
                              </m:r>
                              <m:r>
                                <a:rPr lang="pt-BR" sz="1400" b="0" i="1" smtClean="0">
                                  <a:latin typeface="Cambria Math" panose="02040503050406030204" pitchFamily="18" charset="0"/>
                                </a:rPr>
                                <m:t> </m:t>
                              </m:r>
                            </m:e>
                          </m:d>
                          <m:r>
                            <a:rPr lang="pt-BR" sz="1400" b="0" i="1" smtClean="0">
                              <a:latin typeface="Cambria Math" panose="02040503050406030204" pitchFamily="18" charset="0"/>
                            </a:rPr>
                            <m:t> </m:t>
                          </m:r>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𝑟</m:t>
                              </m:r>
                            </m:e>
                            <m:sub>
                              <m:r>
                                <a:rPr lang="pt-BR" sz="1400" b="0" i="1" smtClean="0">
                                  <a:latin typeface="Cambria Math" panose="02040503050406030204" pitchFamily="18" charset="0"/>
                                </a:rPr>
                                <m:t>𝑢𝑖</m:t>
                              </m:r>
                            </m:sub>
                          </m:sSub>
                          <m:r>
                            <a:rPr lang="pt-BR" sz="1400" b="0" i="1" smtClean="0">
                              <a:latin typeface="Cambria Math" panose="02040503050406030204" pitchFamily="18" charset="0"/>
                            </a:rPr>
                            <m:t>≠0}</m:t>
                          </m:r>
                        </m:num>
                        <m:den>
                          <m:r>
                            <a:rPr lang="pt-BR" sz="1400" b="0" i="1" smtClean="0">
                              <a:latin typeface="Cambria Math" panose="02040503050406030204" pitchFamily="18" charset="0"/>
                            </a:rPr>
                            <m:t>#</m:t>
                          </m:r>
                          <m:r>
                            <a:rPr lang="pt-BR" sz="1400" b="0" i="1" smtClean="0">
                              <a:latin typeface="Cambria Math" panose="02040503050406030204" pitchFamily="18" charset="0"/>
                            </a:rPr>
                            <m:t>𝑈</m:t>
                          </m:r>
                        </m:den>
                      </m:f>
                    </m:oMath>
                  </m:oMathPara>
                </a14:m>
                <a:endParaRPr lang="en-US" sz="1400" dirty="0"/>
              </a:p>
            </p:txBody>
          </p:sp>
        </mc:Choice>
        <mc:Fallback>
          <p:sp>
            <p:nvSpPr>
              <p:cNvPr id="122" name="TextBox 121">
                <a:extLst>
                  <a:ext uri="{FF2B5EF4-FFF2-40B4-BE49-F238E27FC236}">
                    <a16:creationId xmlns:a16="http://schemas.microsoft.com/office/drawing/2014/main" id="{094EEFAA-7C2B-422B-A231-AA2A3D81A2D8}"/>
                  </a:ext>
                </a:extLst>
              </p:cNvPr>
              <p:cNvSpPr txBox="1">
                <a:spLocks noRot="1" noChangeAspect="1" noMove="1" noResize="1" noEditPoints="1" noAdjustHandles="1" noChangeArrowheads="1" noChangeShapeType="1" noTextEdit="1"/>
              </p:cNvSpPr>
              <p:nvPr/>
            </p:nvSpPr>
            <p:spPr>
              <a:xfrm>
                <a:off x="174346" y="4250672"/>
                <a:ext cx="2670218" cy="418576"/>
              </a:xfrm>
              <a:prstGeom prst="rect">
                <a:avLst/>
              </a:prstGeom>
              <a:blipFill>
                <a:blip r:embed="rId6"/>
                <a:stretch>
                  <a:fillRect l="-1370" t="-2899" r="-1826" b="-11594"/>
                </a:stretch>
              </a:blipFill>
            </p:spPr>
            <p:txBody>
              <a:bodyPr/>
              <a:lstStyle/>
              <a:p>
                <a:r>
                  <a:rPr lang="en-US">
                    <a:noFill/>
                  </a:rPr>
                  <a:t> </a:t>
                </a:r>
              </a:p>
            </p:txBody>
          </p:sp>
        </mc:Fallback>
      </mc:AlternateContent>
      <p:sp>
        <p:nvSpPr>
          <p:cNvPr id="123" name="TextBox 122">
            <a:extLst>
              <a:ext uri="{FF2B5EF4-FFF2-40B4-BE49-F238E27FC236}">
                <a16:creationId xmlns:a16="http://schemas.microsoft.com/office/drawing/2014/main" id="{87D2A0BF-9CAA-473B-BB9F-A234DE84554B}"/>
              </a:ext>
            </a:extLst>
          </p:cNvPr>
          <p:cNvSpPr txBox="1"/>
          <p:nvPr/>
        </p:nvSpPr>
        <p:spPr>
          <a:xfrm>
            <a:off x="2825528" y="4329155"/>
            <a:ext cx="2070408" cy="261610"/>
          </a:xfrm>
          <a:prstGeom prst="rect">
            <a:avLst/>
          </a:prstGeom>
          <a:noFill/>
        </p:spPr>
        <p:txBody>
          <a:bodyPr wrap="square" rtlCol="0">
            <a:spAutoFit/>
          </a:bodyPr>
          <a:lstStyle/>
          <a:p>
            <a:pPr algn="ctr"/>
            <a:r>
              <a:rPr lang="pt-BR" sz="1100" dirty="0"/>
              <a:t>Vargas </a:t>
            </a:r>
            <a:r>
              <a:rPr lang="pt-BR" sz="1100" dirty="0" err="1"/>
              <a:t>and</a:t>
            </a:r>
            <a:r>
              <a:rPr lang="pt-BR" sz="1100" dirty="0"/>
              <a:t> Castells, 2011</a:t>
            </a:r>
            <a:endParaRPr lang="en-US" sz="1100" dirty="0"/>
          </a:p>
        </p:txBody>
      </p:sp>
      <mc:AlternateContent xmlns:mc="http://schemas.openxmlformats.org/markup-compatibility/2006">
        <mc:Choice xmlns:a14="http://schemas.microsoft.com/office/drawing/2010/main" Requires="a14">
          <p:sp>
            <p:nvSpPr>
              <p:cNvPr id="124" name="TextBox 123">
                <a:extLst>
                  <a:ext uri="{FF2B5EF4-FFF2-40B4-BE49-F238E27FC236}">
                    <a16:creationId xmlns:a16="http://schemas.microsoft.com/office/drawing/2014/main" id="{CBEB8DEE-8070-41EA-A1DA-E640981F3C4F}"/>
                  </a:ext>
                </a:extLst>
              </p:cNvPr>
              <p:cNvSpPr txBox="1"/>
              <p:nvPr/>
            </p:nvSpPr>
            <p:spPr>
              <a:xfrm>
                <a:off x="221011" y="4839500"/>
                <a:ext cx="2655535" cy="247247"/>
              </a:xfrm>
              <a:prstGeom prst="rect">
                <a:avLst/>
              </a:prstGeom>
              <a:noFill/>
            </p:spPr>
            <p:txBody>
              <a:bodyPr wrap="none" lIns="0" tIns="0" rIns="0" bIns="0" rtlCol="0">
                <a:spAutoFit/>
              </a:bodyPr>
              <a:lstStyle/>
              <a:p>
                <a14:m>
                  <m:oMath xmlns:m="http://schemas.openxmlformats.org/officeDocument/2006/math">
                    <m:acc>
                      <m:accPr>
                        <m:chr m:val="̂"/>
                        <m:ctrlPr>
                          <a:rPr lang="pt-BR" sz="1400" b="0" i="1" smtClean="0">
                            <a:latin typeface="Cambria Math" panose="02040503050406030204" pitchFamily="18" charset="0"/>
                          </a:rPr>
                        </m:ctrlPr>
                      </m:accPr>
                      <m:e>
                        <m:r>
                          <a:rPr lang="pt-BR" sz="1400" b="0" i="1" smtClean="0">
                            <a:latin typeface="Cambria Math" panose="02040503050406030204" pitchFamily="18" charset="0"/>
                          </a:rPr>
                          <m:t>𝑆</m:t>
                        </m:r>
                      </m:e>
                    </m:acc>
                    <m:d>
                      <m:dPr>
                        <m:ctrlPr>
                          <a:rPr lang="pt-BR" sz="1400" b="0" i="1" smtClean="0">
                            <a:latin typeface="Cambria Math" panose="02040503050406030204" pitchFamily="18" charset="0"/>
                          </a:rPr>
                        </m:ctrlPr>
                      </m:dPr>
                      <m:e>
                        <m:r>
                          <a:rPr lang="pt-BR" sz="1400" b="0" i="1" smtClean="0">
                            <a:latin typeface="Cambria Math" panose="02040503050406030204" pitchFamily="18" charset="0"/>
                          </a:rPr>
                          <m:t>𝑖</m:t>
                        </m:r>
                        <m:r>
                          <a:rPr lang="pt-BR" sz="1400" b="0" i="1" smtClean="0">
                            <a:latin typeface="Cambria Math" panose="02040503050406030204" pitchFamily="18" charset="0"/>
                          </a:rPr>
                          <m:t>, </m:t>
                        </m:r>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𝐸</m:t>
                            </m:r>
                          </m:e>
                          <m:sub>
                            <m:r>
                              <a:rPr lang="pt-BR" sz="1400" b="0" i="1" smtClean="0">
                                <a:latin typeface="Cambria Math" panose="02040503050406030204" pitchFamily="18" charset="0"/>
                              </a:rPr>
                              <m:t>𝑢</m:t>
                            </m:r>
                          </m:sub>
                        </m:sSub>
                      </m:e>
                    </m:d>
                    <m:r>
                      <a:rPr lang="en-US" sz="1400" i="1" smtClean="0">
                        <a:latin typeface="Cambria Math" panose="02040503050406030204" pitchFamily="18" charset="0"/>
                      </a:rPr>
                      <m:t>=</m:t>
                    </m:r>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𝑚𝑖𝑛</m:t>
                        </m:r>
                      </m:e>
                      <m:sub>
                        <m:r>
                          <a:rPr lang="pt-BR" sz="1400" b="0" i="1" smtClean="0">
                            <a:latin typeface="Cambria Math" panose="02040503050406030204" pitchFamily="18" charset="0"/>
                          </a:rPr>
                          <m:t>𝑗</m:t>
                        </m:r>
                        <m:r>
                          <a:rPr lang="pt-BR" sz="1400" b="0" i="1" smtClean="0">
                            <a:latin typeface="Cambria Math" panose="02040503050406030204" pitchFamily="18" charset="0"/>
                          </a:rPr>
                          <m:t>∈</m:t>
                        </m:r>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𝐸</m:t>
                            </m:r>
                          </m:e>
                          <m:sub>
                            <m:r>
                              <a:rPr lang="pt-BR" sz="1400" b="0" i="1" smtClean="0">
                                <a:latin typeface="Cambria Math" panose="02040503050406030204" pitchFamily="18" charset="0"/>
                              </a:rPr>
                              <m:t>𝑢</m:t>
                            </m:r>
                          </m:sub>
                        </m:sSub>
                      </m:sub>
                    </m:sSub>
                    <m:r>
                      <a:rPr lang="pt-BR" sz="1400" b="0" i="1" smtClean="0">
                        <a:latin typeface="Cambria Math" panose="02040503050406030204" pitchFamily="18" charset="0"/>
                      </a:rPr>
                      <m:t> </m:t>
                    </m:r>
                    <m:r>
                      <a:rPr lang="pt-BR" sz="1400" b="0" i="1" smtClean="0">
                        <a:latin typeface="Cambria Math" panose="02040503050406030204" pitchFamily="18" charset="0"/>
                      </a:rPr>
                      <m:t>𝑑𝑖𝑠𝑡</m:t>
                    </m:r>
                    <m:r>
                      <a:rPr lang="pt-BR" sz="1400" b="0" i="1" smtClean="0">
                        <a:latin typeface="Cambria Math" panose="02040503050406030204" pitchFamily="18" charset="0"/>
                      </a:rPr>
                      <m:t>(</m:t>
                    </m:r>
                    <m:r>
                      <a:rPr lang="pt-BR" sz="1400" b="0" i="1" smtClean="0">
                        <a:latin typeface="Cambria Math" panose="02040503050406030204" pitchFamily="18" charset="0"/>
                      </a:rPr>
                      <m:t>𝑣</m:t>
                    </m:r>
                    <m:r>
                      <a:rPr lang="pt-BR" sz="1400" b="0" i="1" smtClean="0">
                        <a:latin typeface="Cambria Math" panose="02040503050406030204" pitchFamily="18" charset="0"/>
                      </a:rPr>
                      <m:t>(</m:t>
                    </m:r>
                    <m:r>
                      <a:rPr lang="pt-BR" sz="1400" b="0" i="1" smtClean="0">
                        <a:latin typeface="Cambria Math" panose="02040503050406030204" pitchFamily="18" charset="0"/>
                      </a:rPr>
                      <m:t>𝑖</m:t>
                    </m:r>
                    <m:r>
                      <a:rPr lang="pt-BR" sz="1400" b="0" i="1" smtClean="0">
                        <a:latin typeface="Cambria Math" panose="02040503050406030204" pitchFamily="18" charset="0"/>
                      </a:rPr>
                      <m:t>), </m:t>
                    </m:r>
                    <m:r>
                      <a:rPr lang="pt-BR" sz="1400" b="0" i="1" smtClean="0">
                        <a:latin typeface="Cambria Math" panose="02040503050406030204" pitchFamily="18" charset="0"/>
                      </a:rPr>
                      <m:t>𝑣</m:t>
                    </m:r>
                    <m:r>
                      <a:rPr lang="pt-BR" sz="1400" b="0" i="1" smtClean="0">
                        <a:latin typeface="Cambria Math" panose="02040503050406030204" pitchFamily="18" charset="0"/>
                      </a:rPr>
                      <m:t>(</m:t>
                    </m:r>
                    <m:r>
                      <a:rPr lang="pt-BR" sz="1400" b="0" i="1" smtClean="0">
                        <a:latin typeface="Cambria Math" panose="02040503050406030204" pitchFamily="18" charset="0"/>
                      </a:rPr>
                      <m:t>𝑗</m:t>
                    </m:r>
                    <m:r>
                      <a:rPr lang="pt-BR" sz="1400" b="0" i="1" smtClean="0">
                        <a:latin typeface="Cambria Math" panose="02040503050406030204" pitchFamily="18" charset="0"/>
                      </a:rPr>
                      <m:t>))</m:t>
                    </m:r>
                  </m:oMath>
                </a14:m>
                <a:r>
                  <a:rPr lang="en-US" sz="1400" dirty="0"/>
                  <a:t> </a:t>
                </a:r>
              </a:p>
            </p:txBody>
          </p:sp>
        </mc:Choice>
        <mc:Fallback>
          <p:sp>
            <p:nvSpPr>
              <p:cNvPr id="124" name="TextBox 123">
                <a:extLst>
                  <a:ext uri="{FF2B5EF4-FFF2-40B4-BE49-F238E27FC236}">
                    <a16:creationId xmlns:a16="http://schemas.microsoft.com/office/drawing/2014/main" id="{CBEB8DEE-8070-41EA-A1DA-E640981F3C4F}"/>
                  </a:ext>
                </a:extLst>
              </p:cNvPr>
              <p:cNvSpPr txBox="1">
                <a:spLocks noRot="1" noChangeAspect="1" noMove="1" noResize="1" noEditPoints="1" noAdjustHandles="1" noChangeArrowheads="1" noChangeShapeType="1" noTextEdit="1"/>
              </p:cNvSpPr>
              <p:nvPr/>
            </p:nvSpPr>
            <p:spPr>
              <a:xfrm>
                <a:off x="221011" y="4839500"/>
                <a:ext cx="2655535" cy="247247"/>
              </a:xfrm>
              <a:prstGeom prst="rect">
                <a:avLst/>
              </a:prstGeom>
              <a:blipFill>
                <a:blip r:embed="rId7"/>
                <a:stretch>
                  <a:fillRect l="-2294" t="-12500" r="-688" b="-22500"/>
                </a:stretch>
              </a:blipFill>
            </p:spPr>
            <p:txBody>
              <a:bodyPr/>
              <a:lstStyle/>
              <a:p>
                <a:r>
                  <a:rPr lang="en-US">
                    <a:noFill/>
                  </a:rPr>
                  <a:t> </a:t>
                </a:r>
              </a:p>
            </p:txBody>
          </p:sp>
        </mc:Fallback>
      </mc:AlternateContent>
      <p:sp>
        <p:nvSpPr>
          <p:cNvPr id="125" name="TextBox 124">
            <a:extLst>
              <a:ext uri="{FF2B5EF4-FFF2-40B4-BE49-F238E27FC236}">
                <a16:creationId xmlns:a16="http://schemas.microsoft.com/office/drawing/2014/main" id="{AF76EF11-17B2-4A6C-A3ED-A8B4333260A7}"/>
              </a:ext>
            </a:extLst>
          </p:cNvPr>
          <p:cNvSpPr txBox="1"/>
          <p:nvPr/>
        </p:nvSpPr>
        <p:spPr>
          <a:xfrm>
            <a:off x="3012920" y="4832318"/>
            <a:ext cx="1906869" cy="261610"/>
          </a:xfrm>
          <a:prstGeom prst="rect">
            <a:avLst/>
          </a:prstGeom>
          <a:noFill/>
        </p:spPr>
        <p:txBody>
          <a:bodyPr wrap="square" rtlCol="0">
            <a:spAutoFit/>
          </a:bodyPr>
          <a:lstStyle/>
          <a:p>
            <a:pPr algn="ctr"/>
            <a:r>
              <a:rPr lang="pt-BR" sz="1100" dirty="0" err="1"/>
              <a:t>Kaminskas</a:t>
            </a:r>
            <a:r>
              <a:rPr lang="pt-BR" sz="1100" dirty="0"/>
              <a:t> </a:t>
            </a:r>
            <a:r>
              <a:rPr lang="pt-BR" sz="1100" dirty="0" err="1"/>
              <a:t>and</a:t>
            </a:r>
            <a:r>
              <a:rPr lang="pt-BR" sz="1100" dirty="0"/>
              <a:t> Bridge, 2014</a:t>
            </a:r>
            <a:endParaRPr lang="en-US" sz="1100" dirty="0"/>
          </a:p>
        </p:txBody>
      </p:sp>
      <mc:AlternateContent xmlns:mc="http://schemas.openxmlformats.org/markup-compatibility/2006">
        <mc:Choice xmlns:a14="http://schemas.microsoft.com/office/drawing/2010/main" Requires="a14">
          <p:sp>
            <p:nvSpPr>
              <p:cNvPr id="128" name="TextBox 127">
                <a:extLst>
                  <a:ext uri="{FF2B5EF4-FFF2-40B4-BE49-F238E27FC236}">
                    <a16:creationId xmlns:a16="http://schemas.microsoft.com/office/drawing/2014/main" id="{4A7B8B9C-5990-44D0-8F75-000C18B06491}"/>
                  </a:ext>
                </a:extLst>
              </p:cNvPr>
              <p:cNvSpPr txBox="1"/>
              <p:nvPr/>
            </p:nvSpPr>
            <p:spPr>
              <a:xfrm>
                <a:off x="158677" y="5271361"/>
                <a:ext cx="2801600" cy="2481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𝑚𝑎𝑥</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r>
                            <a:rPr lang="en-US" sz="1400" b="0" i="1" smtClean="0">
                              <a:latin typeface="Cambria Math" panose="02040503050406030204" pitchFamily="18" charset="0"/>
                            </a:rPr>
                            <m:t>𝑃</m:t>
                          </m:r>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e>
                          </m:d>
                          <m:r>
                            <a:rPr lang="en-US" sz="1400" b="0" i="1" smtClean="0">
                              <a:latin typeface="Cambria Math" panose="02040503050406030204" pitchFamily="18" charset="0"/>
                            </a:rPr>
                            <m:t>, </m:t>
                          </m:r>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𝑗</m:t>
                              </m:r>
                            </m:e>
                          </m:d>
                        </m:e>
                      </m:d>
                    </m:oMath>
                  </m:oMathPara>
                </a14:m>
                <a:endParaRPr lang="en-US" sz="1400" b="0" dirty="0"/>
              </a:p>
            </p:txBody>
          </p:sp>
        </mc:Choice>
        <mc:Fallback>
          <p:sp>
            <p:nvSpPr>
              <p:cNvPr id="128" name="TextBox 127">
                <a:extLst>
                  <a:ext uri="{FF2B5EF4-FFF2-40B4-BE49-F238E27FC236}">
                    <a16:creationId xmlns:a16="http://schemas.microsoft.com/office/drawing/2014/main" id="{4A7B8B9C-5990-44D0-8F75-000C18B06491}"/>
                  </a:ext>
                </a:extLst>
              </p:cNvPr>
              <p:cNvSpPr txBox="1">
                <a:spLocks noRot="1" noChangeAspect="1" noMove="1" noResize="1" noEditPoints="1" noAdjustHandles="1" noChangeArrowheads="1" noChangeShapeType="1" noTextEdit="1"/>
              </p:cNvSpPr>
              <p:nvPr/>
            </p:nvSpPr>
            <p:spPr>
              <a:xfrm>
                <a:off x="158677" y="5271361"/>
                <a:ext cx="2801600" cy="248145"/>
              </a:xfrm>
              <a:prstGeom prst="rect">
                <a:avLst/>
              </a:prstGeom>
              <a:blipFill>
                <a:blip r:embed="rId8"/>
                <a:stretch>
                  <a:fillRect l="-1087" t="-12500" b="-22500"/>
                </a:stretch>
              </a:blipFill>
            </p:spPr>
            <p:txBody>
              <a:bodyPr/>
              <a:lstStyle/>
              <a:p>
                <a:r>
                  <a:rPr lang="en-US">
                    <a:noFill/>
                  </a:rPr>
                  <a:t> </a:t>
                </a:r>
              </a:p>
            </p:txBody>
          </p:sp>
        </mc:Fallback>
      </mc:AlternateContent>
      <p:sp>
        <p:nvSpPr>
          <p:cNvPr id="131" name="Rectangle 130">
            <a:extLst>
              <a:ext uri="{FF2B5EF4-FFF2-40B4-BE49-F238E27FC236}">
                <a16:creationId xmlns:a16="http://schemas.microsoft.com/office/drawing/2014/main" id="{11DC661A-2DDE-4000-A77B-1183BEE1F2F4}"/>
              </a:ext>
            </a:extLst>
          </p:cNvPr>
          <p:cNvSpPr/>
          <p:nvPr/>
        </p:nvSpPr>
        <p:spPr>
          <a:xfrm>
            <a:off x="157889" y="6539132"/>
            <a:ext cx="4738047" cy="1969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ECC702DD-E717-46A3-84FA-ECEDE767193D}"/>
              </a:ext>
            </a:extLst>
          </p:cNvPr>
          <p:cNvSpPr/>
          <p:nvPr/>
        </p:nvSpPr>
        <p:spPr>
          <a:xfrm>
            <a:off x="159678" y="5247977"/>
            <a:ext cx="4738047" cy="300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2C72EB4B-AD31-4EF2-A69F-73ABFF150749}"/>
              </a:ext>
            </a:extLst>
          </p:cNvPr>
          <p:cNvSpPr/>
          <p:nvPr/>
        </p:nvSpPr>
        <p:spPr>
          <a:xfrm>
            <a:off x="157889" y="5938165"/>
            <a:ext cx="4738047" cy="1969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13629253-520D-428C-842C-A837EB4849AE}"/>
              </a:ext>
            </a:extLst>
          </p:cNvPr>
          <p:cNvSpPr/>
          <p:nvPr/>
        </p:nvSpPr>
        <p:spPr>
          <a:xfrm>
            <a:off x="159678" y="4250672"/>
            <a:ext cx="4738047" cy="4834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B67AD2F8-E5E9-4F3A-AC5E-FD841E3545BD}"/>
              </a:ext>
            </a:extLst>
          </p:cNvPr>
          <p:cNvSpPr/>
          <p:nvPr/>
        </p:nvSpPr>
        <p:spPr>
          <a:xfrm>
            <a:off x="5396785" y="1393350"/>
            <a:ext cx="182880" cy="15010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extBox 143">
            <a:extLst>
              <a:ext uri="{FF2B5EF4-FFF2-40B4-BE49-F238E27FC236}">
                <a16:creationId xmlns:a16="http://schemas.microsoft.com/office/drawing/2014/main" id="{79B0FA8D-70AC-4167-8B1F-BBF594EA69C7}"/>
              </a:ext>
            </a:extLst>
          </p:cNvPr>
          <p:cNvSpPr txBox="1"/>
          <p:nvPr/>
        </p:nvSpPr>
        <p:spPr>
          <a:xfrm>
            <a:off x="5080983" y="2910763"/>
            <a:ext cx="825301" cy="461665"/>
          </a:xfrm>
          <a:prstGeom prst="rect">
            <a:avLst/>
          </a:prstGeom>
          <a:noFill/>
        </p:spPr>
        <p:txBody>
          <a:bodyPr wrap="square" rtlCol="0">
            <a:spAutoFit/>
          </a:bodyPr>
          <a:lstStyle/>
          <a:p>
            <a:pPr algn="ctr"/>
            <a:r>
              <a:rPr lang="pt-BR" sz="1200" dirty="0" err="1"/>
              <a:t>Estimated</a:t>
            </a:r>
            <a:r>
              <a:rPr lang="pt-BR" sz="1200" dirty="0"/>
              <a:t> </a:t>
            </a:r>
            <a:r>
              <a:rPr lang="pt-BR" sz="1200" dirty="0" err="1"/>
              <a:t>Surprise</a:t>
            </a:r>
            <a:endParaRPr lang="en-US" sz="1200" dirty="0"/>
          </a:p>
        </p:txBody>
      </p:sp>
      <mc:AlternateContent xmlns:mc="http://schemas.openxmlformats.org/markup-compatibility/2006">
        <mc:Choice xmlns:a14="http://schemas.microsoft.com/office/drawing/2010/main" Requires="a14">
          <p:sp>
            <p:nvSpPr>
              <p:cNvPr id="145" name="TextBox 144">
                <a:extLst>
                  <a:ext uri="{FF2B5EF4-FFF2-40B4-BE49-F238E27FC236}">
                    <a16:creationId xmlns:a16="http://schemas.microsoft.com/office/drawing/2014/main" id="{8513F9EC-4F46-4A9F-BF0B-6688DC94F494}"/>
                  </a:ext>
                </a:extLst>
              </p:cNvPr>
              <p:cNvSpPr txBox="1"/>
              <p:nvPr/>
            </p:nvSpPr>
            <p:spPr>
              <a:xfrm>
                <a:off x="5187107" y="3357685"/>
                <a:ext cx="613052" cy="2227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pt-BR" sz="1400" b="0" i="1" smtClean="0">
                              <a:latin typeface="Cambria Math" panose="02040503050406030204" pitchFamily="18" charset="0"/>
                            </a:rPr>
                          </m:ctrlPr>
                        </m:accPr>
                        <m:e>
                          <m:r>
                            <a:rPr lang="pt-BR" sz="1400" b="0" i="1" smtClean="0">
                              <a:latin typeface="Cambria Math" panose="02040503050406030204" pitchFamily="18" charset="0"/>
                            </a:rPr>
                            <m:t>𝑆</m:t>
                          </m:r>
                        </m:e>
                      </m:acc>
                      <m:d>
                        <m:dPr>
                          <m:ctrlPr>
                            <a:rPr lang="pt-BR" sz="1400" b="0" i="1" smtClean="0">
                              <a:latin typeface="Cambria Math" panose="02040503050406030204" pitchFamily="18" charset="0"/>
                            </a:rPr>
                          </m:ctrlPr>
                        </m:dPr>
                        <m:e>
                          <m:r>
                            <a:rPr lang="pt-BR" sz="1400" b="0" i="1" smtClean="0">
                              <a:latin typeface="Cambria Math" panose="02040503050406030204" pitchFamily="18" charset="0"/>
                            </a:rPr>
                            <m:t>𝑖</m:t>
                          </m:r>
                          <m:r>
                            <a:rPr lang="pt-BR" sz="1400" b="0" i="1" smtClean="0">
                              <a:latin typeface="Cambria Math" panose="02040503050406030204" pitchFamily="18" charset="0"/>
                            </a:rPr>
                            <m:t>, </m:t>
                          </m:r>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𝐸</m:t>
                              </m:r>
                            </m:e>
                            <m:sub>
                              <m:r>
                                <a:rPr lang="pt-BR" sz="1400" b="0" i="1" smtClean="0">
                                  <a:latin typeface="Cambria Math" panose="02040503050406030204" pitchFamily="18" charset="0"/>
                                </a:rPr>
                                <m:t>𝑢</m:t>
                              </m:r>
                            </m:sub>
                          </m:sSub>
                        </m:e>
                      </m:d>
                    </m:oMath>
                  </m:oMathPara>
                </a14:m>
                <a:endParaRPr lang="en-US" sz="1400" dirty="0"/>
              </a:p>
            </p:txBody>
          </p:sp>
        </mc:Choice>
        <mc:Fallback>
          <p:sp>
            <p:nvSpPr>
              <p:cNvPr id="145" name="TextBox 144">
                <a:extLst>
                  <a:ext uri="{FF2B5EF4-FFF2-40B4-BE49-F238E27FC236}">
                    <a16:creationId xmlns:a16="http://schemas.microsoft.com/office/drawing/2014/main" id="{8513F9EC-4F46-4A9F-BF0B-6688DC94F494}"/>
                  </a:ext>
                </a:extLst>
              </p:cNvPr>
              <p:cNvSpPr txBox="1">
                <a:spLocks noRot="1" noChangeAspect="1" noMove="1" noResize="1" noEditPoints="1" noAdjustHandles="1" noChangeArrowheads="1" noChangeShapeType="1" noTextEdit="1"/>
              </p:cNvSpPr>
              <p:nvPr/>
            </p:nvSpPr>
            <p:spPr>
              <a:xfrm>
                <a:off x="5187107" y="3357685"/>
                <a:ext cx="613052" cy="222753"/>
              </a:xfrm>
              <a:prstGeom prst="rect">
                <a:avLst/>
              </a:prstGeom>
              <a:blipFill>
                <a:blip r:embed="rId9"/>
                <a:stretch>
                  <a:fillRect l="-6000" t="-16667" b="-11111"/>
                </a:stretch>
              </a:blipFill>
            </p:spPr>
            <p:txBody>
              <a:bodyPr/>
              <a:lstStyle/>
              <a:p>
                <a:r>
                  <a:rPr lang="en-US">
                    <a:noFill/>
                  </a:rPr>
                  <a:t> </a:t>
                </a:r>
              </a:p>
            </p:txBody>
          </p:sp>
        </mc:Fallback>
      </mc:AlternateContent>
      <p:cxnSp>
        <p:nvCxnSpPr>
          <p:cNvPr id="147" name="Straight Connector 146">
            <a:extLst>
              <a:ext uri="{FF2B5EF4-FFF2-40B4-BE49-F238E27FC236}">
                <a16:creationId xmlns:a16="http://schemas.microsoft.com/office/drawing/2014/main" id="{87CA48DB-A07B-45C8-9A36-28E7A9DDFBC0}"/>
              </a:ext>
            </a:extLst>
          </p:cNvPr>
          <p:cNvCxnSpPr>
            <a:cxnSpLocks/>
          </p:cNvCxnSpPr>
          <p:nvPr/>
        </p:nvCxnSpPr>
        <p:spPr>
          <a:xfrm rot="10800000">
            <a:off x="5202331" y="1380015"/>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48" name="Rectangle 147">
            <a:extLst>
              <a:ext uri="{FF2B5EF4-FFF2-40B4-BE49-F238E27FC236}">
                <a16:creationId xmlns:a16="http://schemas.microsoft.com/office/drawing/2014/main" id="{267DBD45-B3E5-4CA2-A53D-E3BDB31B53EA}"/>
              </a:ext>
            </a:extLst>
          </p:cNvPr>
          <p:cNvSpPr/>
          <p:nvPr/>
        </p:nvSpPr>
        <p:spPr>
          <a:xfrm rot="10800000">
            <a:off x="5202331" y="1334295"/>
            <a:ext cx="9144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0" name="Straight Connector 149">
            <a:extLst>
              <a:ext uri="{FF2B5EF4-FFF2-40B4-BE49-F238E27FC236}">
                <a16:creationId xmlns:a16="http://schemas.microsoft.com/office/drawing/2014/main" id="{97D3EF38-97EF-4295-8B1B-DAB010C37172}"/>
              </a:ext>
            </a:extLst>
          </p:cNvPr>
          <p:cNvCxnSpPr>
            <a:cxnSpLocks/>
          </p:cNvCxnSpPr>
          <p:nvPr/>
        </p:nvCxnSpPr>
        <p:spPr>
          <a:xfrm rot="10800000">
            <a:off x="5202331" y="1759772"/>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51" name="Rectangle 150">
            <a:extLst>
              <a:ext uri="{FF2B5EF4-FFF2-40B4-BE49-F238E27FC236}">
                <a16:creationId xmlns:a16="http://schemas.microsoft.com/office/drawing/2014/main" id="{1208BCB8-9C74-4199-AEDD-37B249F17B04}"/>
              </a:ext>
            </a:extLst>
          </p:cNvPr>
          <p:cNvSpPr/>
          <p:nvPr/>
        </p:nvSpPr>
        <p:spPr>
          <a:xfrm rot="10800000">
            <a:off x="5202331" y="1710076"/>
            <a:ext cx="9144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3" name="Straight Connector 152">
            <a:extLst>
              <a:ext uri="{FF2B5EF4-FFF2-40B4-BE49-F238E27FC236}">
                <a16:creationId xmlns:a16="http://schemas.microsoft.com/office/drawing/2014/main" id="{213907F3-DC25-4DE3-87D1-185829331012}"/>
              </a:ext>
            </a:extLst>
          </p:cNvPr>
          <p:cNvCxnSpPr>
            <a:cxnSpLocks/>
          </p:cNvCxnSpPr>
          <p:nvPr/>
        </p:nvCxnSpPr>
        <p:spPr>
          <a:xfrm rot="10800000">
            <a:off x="5202331" y="2139529"/>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54" name="Rectangle 153">
            <a:extLst>
              <a:ext uri="{FF2B5EF4-FFF2-40B4-BE49-F238E27FC236}">
                <a16:creationId xmlns:a16="http://schemas.microsoft.com/office/drawing/2014/main" id="{A49B7E4A-9F01-47BC-B1B8-3D55A34802BB}"/>
              </a:ext>
            </a:extLst>
          </p:cNvPr>
          <p:cNvSpPr/>
          <p:nvPr/>
        </p:nvSpPr>
        <p:spPr>
          <a:xfrm rot="10800000">
            <a:off x="5202331" y="2093810"/>
            <a:ext cx="9144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5" name="Straight Connector 154">
            <a:extLst>
              <a:ext uri="{FF2B5EF4-FFF2-40B4-BE49-F238E27FC236}">
                <a16:creationId xmlns:a16="http://schemas.microsoft.com/office/drawing/2014/main" id="{A105EE9B-9AA7-4EFD-A6C8-D93E0BB237AE}"/>
              </a:ext>
            </a:extLst>
          </p:cNvPr>
          <p:cNvCxnSpPr>
            <a:cxnSpLocks/>
          </p:cNvCxnSpPr>
          <p:nvPr/>
        </p:nvCxnSpPr>
        <p:spPr>
          <a:xfrm rot="10800000">
            <a:off x="5202331" y="2519286"/>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56" name="Rectangle 155">
            <a:extLst>
              <a:ext uri="{FF2B5EF4-FFF2-40B4-BE49-F238E27FC236}">
                <a16:creationId xmlns:a16="http://schemas.microsoft.com/office/drawing/2014/main" id="{48DE6C7B-C660-41EB-BADD-C068BB767D4B}"/>
              </a:ext>
            </a:extLst>
          </p:cNvPr>
          <p:cNvSpPr/>
          <p:nvPr/>
        </p:nvSpPr>
        <p:spPr>
          <a:xfrm rot="10800000">
            <a:off x="5202331" y="2469589"/>
            <a:ext cx="9144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7" name="Straight Connector 156">
            <a:extLst>
              <a:ext uri="{FF2B5EF4-FFF2-40B4-BE49-F238E27FC236}">
                <a16:creationId xmlns:a16="http://schemas.microsoft.com/office/drawing/2014/main" id="{38070E0C-67E1-4DEE-8A5E-BCE9F5890107}"/>
              </a:ext>
            </a:extLst>
          </p:cNvPr>
          <p:cNvCxnSpPr>
            <a:cxnSpLocks/>
          </p:cNvCxnSpPr>
          <p:nvPr/>
        </p:nvCxnSpPr>
        <p:spPr>
          <a:xfrm rot="10800000">
            <a:off x="5202331" y="2899042"/>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58" name="Rectangle 157">
            <a:extLst>
              <a:ext uri="{FF2B5EF4-FFF2-40B4-BE49-F238E27FC236}">
                <a16:creationId xmlns:a16="http://schemas.microsoft.com/office/drawing/2014/main" id="{BC153FDC-3129-452A-8B7E-0366860D2BE0}"/>
              </a:ext>
            </a:extLst>
          </p:cNvPr>
          <p:cNvSpPr/>
          <p:nvPr/>
        </p:nvSpPr>
        <p:spPr>
          <a:xfrm rot="10800000">
            <a:off x="5202331" y="2853322"/>
            <a:ext cx="9144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a:extLst>
              <a:ext uri="{FF2B5EF4-FFF2-40B4-BE49-F238E27FC236}">
                <a16:creationId xmlns:a16="http://schemas.microsoft.com/office/drawing/2014/main" id="{4008BC8C-17AD-416F-8E75-9A1A78A83649}"/>
              </a:ext>
            </a:extLst>
          </p:cNvPr>
          <p:cNvCxnSpPr>
            <a:cxnSpLocks/>
            <a:endCxn id="148" idx="3"/>
          </p:cNvCxnSpPr>
          <p:nvPr/>
        </p:nvCxnSpPr>
        <p:spPr>
          <a:xfrm>
            <a:off x="4906399" y="632355"/>
            <a:ext cx="295932" cy="74766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60" name="Straight Connector 159">
            <a:extLst>
              <a:ext uri="{FF2B5EF4-FFF2-40B4-BE49-F238E27FC236}">
                <a16:creationId xmlns:a16="http://schemas.microsoft.com/office/drawing/2014/main" id="{8827F7D1-3351-4A3F-9FAE-027BC8374727}"/>
              </a:ext>
            </a:extLst>
          </p:cNvPr>
          <p:cNvCxnSpPr>
            <a:cxnSpLocks/>
            <a:endCxn id="154" idx="3"/>
          </p:cNvCxnSpPr>
          <p:nvPr/>
        </p:nvCxnSpPr>
        <p:spPr>
          <a:xfrm>
            <a:off x="4919790" y="1924852"/>
            <a:ext cx="282541" cy="214678"/>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61" name="Straight Connector 160">
            <a:extLst>
              <a:ext uri="{FF2B5EF4-FFF2-40B4-BE49-F238E27FC236}">
                <a16:creationId xmlns:a16="http://schemas.microsoft.com/office/drawing/2014/main" id="{90D2E76B-D210-4B15-AB2F-4E3DC08D524A}"/>
              </a:ext>
            </a:extLst>
          </p:cNvPr>
          <p:cNvCxnSpPr>
            <a:cxnSpLocks/>
            <a:endCxn id="156" idx="3"/>
          </p:cNvCxnSpPr>
          <p:nvPr/>
        </p:nvCxnSpPr>
        <p:spPr>
          <a:xfrm flipV="1">
            <a:off x="4919790" y="2515309"/>
            <a:ext cx="282541" cy="75643"/>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62" name="Straight Connector 161">
            <a:extLst>
              <a:ext uri="{FF2B5EF4-FFF2-40B4-BE49-F238E27FC236}">
                <a16:creationId xmlns:a16="http://schemas.microsoft.com/office/drawing/2014/main" id="{0D30EEB8-EA29-404C-AD7A-966AE798849C}"/>
              </a:ext>
            </a:extLst>
          </p:cNvPr>
          <p:cNvCxnSpPr>
            <a:cxnSpLocks/>
            <a:endCxn id="158" idx="3"/>
          </p:cNvCxnSpPr>
          <p:nvPr/>
        </p:nvCxnSpPr>
        <p:spPr>
          <a:xfrm flipV="1">
            <a:off x="4919790" y="2899042"/>
            <a:ext cx="282541" cy="35801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218499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75C6D8C-A2D8-4289-AB68-D23828D9D74A}"/>
              </a:ext>
            </a:extLst>
          </p:cNvPr>
          <p:cNvSpPr>
            <a:spLocks noChangeAspect="1"/>
          </p:cNvSpPr>
          <p:nvPr/>
        </p:nvSpPr>
        <p:spPr>
          <a:xfrm>
            <a:off x="279509" y="406792"/>
            <a:ext cx="274320" cy="274320"/>
          </a:xfrm>
          <a:prstGeom prst="rect">
            <a:avLst/>
          </a:prstGeom>
          <a:solidFill>
            <a:schemeClr val="accent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18F3D51-81FB-437E-9054-60B614385276}"/>
              </a:ext>
            </a:extLst>
          </p:cNvPr>
          <p:cNvSpPr>
            <a:spLocks noChangeAspect="1"/>
          </p:cNvSpPr>
          <p:nvPr/>
        </p:nvSpPr>
        <p:spPr>
          <a:xfrm>
            <a:off x="587080" y="406792"/>
            <a:ext cx="274320" cy="274320"/>
          </a:xfrm>
          <a:prstGeom prst="rect">
            <a:avLst/>
          </a:prstGeom>
          <a:solidFill>
            <a:schemeClr val="accent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8F736B2-CCC6-4880-AB23-EF11B595C9D9}"/>
              </a:ext>
            </a:extLst>
          </p:cNvPr>
          <p:cNvSpPr>
            <a:spLocks noChangeAspect="1"/>
          </p:cNvSpPr>
          <p:nvPr/>
        </p:nvSpPr>
        <p:spPr>
          <a:xfrm>
            <a:off x="894651"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27259C8-74F2-467E-AAE6-F9A6F709B247}"/>
              </a:ext>
            </a:extLst>
          </p:cNvPr>
          <p:cNvSpPr>
            <a:spLocks noChangeAspect="1"/>
          </p:cNvSpPr>
          <p:nvPr/>
        </p:nvSpPr>
        <p:spPr>
          <a:xfrm>
            <a:off x="1202222"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10CF50F-6930-499B-A2F6-6F5AB025DFD6}"/>
              </a:ext>
            </a:extLst>
          </p:cNvPr>
          <p:cNvSpPr>
            <a:spLocks noChangeAspect="1"/>
          </p:cNvSpPr>
          <p:nvPr/>
        </p:nvSpPr>
        <p:spPr>
          <a:xfrm>
            <a:off x="1509793"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35CA1BE-3AEC-4B05-95F2-C6FDBA987D1D}"/>
              </a:ext>
            </a:extLst>
          </p:cNvPr>
          <p:cNvSpPr>
            <a:spLocks noChangeAspect="1"/>
          </p:cNvSpPr>
          <p:nvPr/>
        </p:nvSpPr>
        <p:spPr>
          <a:xfrm>
            <a:off x="1817364"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36AF96-8B4D-4340-B82C-D1B11F20F0BC}"/>
              </a:ext>
            </a:extLst>
          </p:cNvPr>
          <p:cNvSpPr>
            <a:spLocks noChangeAspect="1"/>
          </p:cNvSpPr>
          <p:nvPr/>
        </p:nvSpPr>
        <p:spPr>
          <a:xfrm>
            <a:off x="2124935" y="406792"/>
            <a:ext cx="274320" cy="274320"/>
          </a:xfrm>
          <a:prstGeom prst="rect">
            <a:avLst/>
          </a:prstGeom>
          <a:solidFill>
            <a:schemeClr val="accent6">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3" name="Rectangle 12">
            <a:extLst>
              <a:ext uri="{FF2B5EF4-FFF2-40B4-BE49-F238E27FC236}">
                <a16:creationId xmlns:a16="http://schemas.microsoft.com/office/drawing/2014/main" id="{D496E65C-F4F6-4AC9-91C5-CE3D6EED7DBA}"/>
              </a:ext>
            </a:extLst>
          </p:cNvPr>
          <p:cNvSpPr>
            <a:spLocks noChangeAspect="1"/>
          </p:cNvSpPr>
          <p:nvPr/>
        </p:nvSpPr>
        <p:spPr>
          <a:xfrm>
            <a:off x="2432506"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633706-54BA-4E65-A095-EAA519CC9296}"/>
              </a:ext>
            </a:extLst>
          </p:cNvPr>
          <p:cNvSpPr>
            <a:spLocks noChangeAspect="1"/>
          </p:cNvSpPr>
          <p:nvPr/>
        </p:nvSpPr>
        <p:spPr>
          <a:xfrm>
            <a:off x="2740077"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66E4DD2-5E30-4DB2-871C-7D0E0DAAD771}"/>
              </a:ext>
            </a:extLst>
          </p:cNvPr>
          <p:cNvSpPr>
            <a:spLocks noChangeAspect="1"/>
          </p:cNvSpPr>
          <p:nvPr/>
        </p:nvSpPr>
        <p:spPr>
          <a:xfrm>
            <a:off x="3047648"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85E2912-9E16-4838-9976-1DAAEB9F5F7F}"/>
              </a:ext>
            </a:extLst>
          </p:cNvPr>
          <p:cNvSpPr>
            <a:spLocks noChangeAspect="1"/>
          </p:cNvSpPr>
          <p:nvPr/>
        </p:nvSpPr>
        <p:spPr>
          <a:xfrm>
            <a:off x="3355219" y="406792"/>
            <a:ext cx="274320" cy="274320"/>
          </a:xfrm>
          <a:prstGeom prst="rect">
            <a:avLst/>
          </a:prstGeom>
          <a:solidFill>
            <a:schemeClr val="accent6">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 name="TextBox 17">
            <a:extLst>
              <a:ext uri="{FF2B5EF4-FFF2-40B4-BE49-F238E27FC236}">
                <a16:creationId xmlns:a16="http://schemas.microsoft.com/office/drawing/2014/main" id="{F1390733-0175-4B24-865D-2443079DE6C3}"/>
              </a:ext>
            </a:extLst>
          </p:cNvPr>
          <p:cNvSpPr txBox="1"/>
          <p:nvPr/>
        </p:nvSpPr>
        <p:spPr>
          <a:xfrm>
            <a:off x="228385" y="70127"/>
            <a:ext cx="4110644" cy="276999"/>
          </a:xfrm>
          <a:prstGeom prst="rect">
            <a:avLst/>
          </a:prstGeom>
          <a:noFill/>
        </p:spPr>
        <p:txBody>
          <a:bodyPr wrap="square" rtlCol="0">
            <a:spAutoFit/>
          </a:bodyPr>
          <a:lstStyle/>
          <a:p>
            <a:r>
              <a:rPr lang="pt-BR" sz="1200" dirty="0"/>
              <a:t>Candidate </a:t>
            </a:r>
            <a:r>
              <a:rPr lang="pt-BR" sz="1200" dirty="0" err="1"/>
              <a:t>items</a:t>
            </a:r>
            <a:r>
              <a:rPr lang="pt-BR" sz="1200" dirty="0"/>
              <a:t> (in </a:t>
            </a:r>
            <a:r>
              <a:rPr lang="pt-BR" sz="1200" dirty="0" err="1"/>
              <a:t>decreasing</a:t>
            </a:r>
            <a:r>
              <a:rPr lang="pt-BR" sz="1200" dirty="0"/>
              <a:t> </a:t>
            </a:r>
            <a:r>
              <a:rPr lang="pt-BR" sz="1200" dirty="0" err="1"/>
              <a:t>similarity</a:t>
            </a:r>
            <a:r>
              <a:rPr lang="pt-BR" sz="1200" dirty="0"/>
              <a:t> </a:t>
            </a:r>
            <a:r>
              <a:rPr lang="pt-BR" sz="1200" dirty="0" err="1"/>
              <a:t>to</a:t>
            </a:r>
            <a:r>
              <a:rPr lang="pt-BR" sz="1200" dirty="0"/>
              <a:t> </a:t>
            </a:r>
            <a:r>
              <a:rPr lang="pt-BR" sz="1200" dirty="0" err="1"/>
              <a:t>user</a:t>
            </a:r>
            <a:r>
              <a:rPr lang="pt-BR" sz="1200" dirty="0"/>
              <a:t> profile vector)</a:t>
            </a:r>
            <a:endParaRPr lang="en-US" sz="1200" dirty="0"/>
          </a:p>
        </p:txBody>
      </p:sp>
      <p:sp>
        <p:nvSpPr>
          <p:cNvPr id="19" name="Rectangle 18">
            <a:extLst>
              <a:ext uri="{FF2B5EF4-FFF2-40B4-BE49-F238E27FC236}">
                <a16:creationId xmlns:a16="http://schemas.microsoft.com/office/drawing/2014/main" id="{1D609C3C-4366-4188-ACB2-4610A166C87F}"/>
              </a:ext>
            </a:extLst>
          </p:cNvPr>
          <p:cNvSpPr>
            <a:spLocks noChangeAspect="1"/>
          </p:cNvSpPr>
          <p:nvPr/>
        </p:nvSpPr>
        <p:spPr>
          <a:xfrm>
            <a:off x="3662790"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D4495A9-D8E7-45DF-96A0-23C7A728A242}"/>
              </a:ext>
            </a:extLst>
          </p:cNvPr>
          <p:cNvSpPr>
            <a:spLocks noChangeAspect="1"/>
          </p:cNvSpPr>
          <p:nvPr/>
        </p:nvSpPr>
        <p:spPr>
          <a:xfrm>
            <a:off x="3970359"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eft Brace 20">
            <a:extLst>
              <a:ext uri="{FF2B5EF4-FFF2-40B4-BE49-F238E27FC236}">
                <a16:creationId xmlns:a16="http://schemas.microsoft.com/office/drawing/2014/main" id="{1C903139-21E1-4A5E-98C2-D75FC832F4B0}"/>
              </a:ext>
            </a:extLst>
          </p:cNvPr>
          <p:cNvSpPr/>
          <p:nvPr/>
        </p:nvSpPr>
        <p:spPr>
          <a:xfrm rot="16200000">
            <a:off x="547895" y="533861"/>
            <a:ext cx="49276" cy="5777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2" name="Picture 21">
            <a:extLst>
              <a:ext uri="{FF2B5EF4-FFF2-40B4-BE49-F238E27FC236}">
                <a16:creationId xmlns:a16="http://schemas.microsoft.com/office/drawing/2014/main" id="{39138E4B-8E92-4C85-A3EB-E4C2D0D668A6}"/>
              </a:ext>
            </a:extLst>
          </p:cNvPr>
          <p:cNvPicPr>
            <a:picLocks noChangeAspect="1"/>
          </p:cNvPicPr>
          <p:nvPr/>
        </p:nvPicPr>
        <p:blipFill rotWithShape="1">
          <a:blip r:embed="rId2"/>
          <a:srcRect l="35265" t="33018" r="36030"/>
          <a:stretch/>
        </p:blipFill>
        <p:spPr>
          <a:xfrm>
            <a:off x="1799243" y="2645082"/>
            <a:ext cx="344825" cy="804639"/>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ED104E4B-29BA-4F62-AAD3-8920DBFC49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132" y="2874745"/>
            <a:ext cx="459792" cy="345313"/>
          </a:xfrm>
          <a:prstGeom prst="rect">
            <a:avLst/>
          </a:prstGeom>
        </p:spPr>
      </p:pic>
      <p:pic>
        <p:nvPicPr>
          <p:cNvPr id="24" name="Picture 23" descr="A close up of a logo&#10;&#10;Description automatically generated">
            <a:extLst>
              <a:ext uri="{FF2B5EF4-FFF2-40B4-BE49-F238E27FC236}">
                <a16:creationId xmlns:a16="http://schemas.microsoft.com/office/drawing/2014/main" id="{93AF9CD2-879C-4223-AC98-30703ADF0A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25234" y="2611740"/>
            <a:ext cx="140479" cy="871323"/>
          </a:xfrm>
          <a:prstGeom prst="rect">
            <a:avLst/>
          </a:prstGeom>
        </p:spPr>
      </p:pic>
      <p:pic>
        <p:nvPicPr>
          <p:cNvPr id="25" name="Picture 24" descr="A close up of a logo&#10;&#10;Description automatically generated">
            <a:extLst>
              <a:ext uri="{FF2B5EF4-FFF2-40B4-BE49-F238E27FC236}">
                <a16:creationId xmlns:a16="http://schemas.microsoft.com/office/drawing/2014/main" id="{A3920B03-F3CD-4111-82A1-2A5BC69F08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flipH="1">
            <a:off x="940472" y="2611740"/>
            <a:ext cx="140479" cy="871323"/>
          </a:xfrm>
          <a:prstGeom prst="rect">
            <a:avLst/>
          </a:prstGeom>
        </p:spPr>
      </p:pic>
      <p:sp>
        <p:nvSpPr>
          <p:cNvPr id="27" name="TextBox 52">
            <a:extLst>
              <a:ext uri="{FF2B5EF4-FFF2-40B4-BE49-F238E27FC236}">
                <a16:creationId xmlns:a16="http://schemas.microsoft.com/office/drawing/2014/main" id="{46961A0C-881C-45A5-BF69-EFDD398B1FD6}"/>
              </a:ext>
            </a:extLst>
          </p:cNvPr>
          <p:cNvSpPr txBox="1"/>
          <p:nvPr/>
        </p:nvSpPr>
        <p:spPr>
          <a:xfrm>
            <a:off x="2297027" y="2724236"/>
            <a:ext cx="9359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pt-BR" sz="3600" b="1" dirty="0"/>
              <a:t>:</a:t>
            </a:r>
            <a:endParaRPr lang="en-US" sz="3600" b="1" dirty="0"/>
          </a:p>
        </p:txBody>
      </p:sp>
      <p:sp>
        <p:nvSpPr>
          <p:cNvPr id="28" name="Rectangle 27">
            <a:extLst>
              <a:ext uri="{FF2B5EF4-FFF2-40B4-BE49-F238E27FC236}">
                <a16:creationId xmlns:a16="http://schemas.microsoft.com/office/drawing/2014/main" id="{488C7143-8EA0-4FCC-A24F-64EF683CC187}"/>
              </a:ext>
            </a:extLst>
          </p:cNvPr>
          <p:cNvSpPr>
            <a:spLocks noChangeAspect="1"/>
          </p:cNvSpPr>
          <p:nvPr/>
        </p:nvSpPr>
        <p:spPr>
          <a:xfrm>
            <a:off x="565933" y="2910241"/>
            <a:ext cx="274320" cy="274320"/>
          </a:xfrm>
          <a:prstGeom prst="rect">
            <a:avLst/>
          </a:prstGeom>
          <a:solidFill>
            <a:schemeClr val="accent6">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47" name="Group 46">
            <a:extLst>
              <a:ext uri="{FF2B5EF4-FFF2-40B4-BE49-F238E27FC236}">
                <a16:creationId xmlns:a16="http://schemas.microsoft.com/office/drawing/2014/main" id="{2580840C-1759-420B-9E89-DFF9DC2FEDEF}"/>
              </a:ext>
            </a:extLst>
          </p:cNvPr>
          <p:cNvGrpSpPr/>
          <p:nvPr/>
        </p:nvGrpSpPr>
        <p:grpSpPr>
          <a:xfrm rot="5400000">
            <a:off x="3205265" y="2572836"/>
            <a:ext cx="274322" cy="1483823"/>
            <a:chOff x="4944368" y="4106489"/>
            <a:chExt cx="352541" cy="2119746"/>
          </a:xfrm>
        </p:grpSpPr>
        <p:sp>
          <p:nvSpPr>
            <p:cNvPr id="29" name="Rectangle 28">
              <a:extLst>
                <a:ext uri="{FF2B5EF4-FFF2-40B4-BE49-F238E27FC236}">
                  <a16:creationId xmlns:a16="http://schemas.microsoft.com/office/drawing/2014/main" id="{0C8D7A17-BBDA-4E92-8B70-186B8AB75517}"/>
                </a:ext>
              </a:extLst>
            </p:cNvPr>
            <p:cNvSpPr/>
            <p:nvPr/>
          </p:nvSpPr>
          <p:spPr>
            <a:xfrm>
              <a:off x="5062451" y="4106489"/>
              <a:ext cx="232756" cy="2119746"/>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7FF105C5-9036-4496-9969-5493BE5B6413}"/>
                </a:ext>
              </a:extLst>
            </p:cNvPr>
            <p:cNvCxnSpPr>
              <a:cxnSpLocks/>
            </p:cNvCxnSpPr>
            <p:nvPr/>
          </p:nvCxnSpPr>
          <p:spPr>
            <a:xfrm>
              <a:off x="4944368" y="6226235"/>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a:extLst>
                <a:ext uri="{FF2B5EF4-FFF2-40B4-BE49-F238E27FC236}">
                  <a16:creationId xmlns:a16="http://schemas.microsoft.com/office/drawing/2014/main" id="{76B4F842-D87E-4EFC-9201-FE851FFE94E3}"/>
                </a:ext>
              </a:extLst>
            </p:cNvPr>
            <p:cNvCxnSpPr>
              <a:cxnSpLocks/>
            </p:cNvCxnSpPr>
            <p:nvPr/>
          </p:nvCxnSpPr>
          <p:spPr>
            <a:xfrm>
              <a:off x="4944368" y="4114802"/>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a:extLst>
                <a:ext uri="{FF2B5EF4-FFF2-40B4-BE49-F238E27FC236}">
                  <a16:creationId xmlns:a16="http://schemas.microsoft.com/office/drawing/2014/main" id="{F022C387-1A86-4C25-92D4-4352826A5715}"/>
                </a:ext>
              </a:extLst>
            </p:cNvPr>
            <p:cNvCxnSpPr>
              <a:cxnSpLocks/>
            </p:cNvCxnSpPr>
            <p:nvPr/>
          </p:nvCxnSpPr>
          <p:spPr>
            <a:xfrm>
              <a:off x="4944368" y="4636426"/>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a:extLst>
                <a:ext uri="{FF2B5EF4-FFF2-40B4-BE49-F238E27FC236}">
                  <a16:creationId xmlns:a16="http://schemas.microsoft.com/office/drawing/2014/main" id="{C73E4F4C-12BE-41DE-BAFA-197A61CF4DA8}"/>
                </a:ext>
              </a:extLst>
            </p:cNvPr>
            <p:cNvCxnSpPr>
              <a:cxnSpLocks/>
            </p:cNvCxnSpPr>
            <p:nvPr/>
          </p:nvCxnSpPr>
          <p:spPr>
            <a:xfrm>
              <a:off x="4944368" y="5166363"/>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a:extLst>
                <a:ext uri="{FF2B5EF4-FFF2-40B4-BE49-F238E27FC236}">
                  <a16:creationId xmlns:a16="http://schemas.microsoft.com/office/drawing/2014/main" id="{0F240AD7-65B1-4019-A71D-E3B60F0A0404}"/>
                </a:ext>
              </a:extLst>
            </p:cNvPr>
            <p:cNvCxnSpPr>
              <a:cxnSpLocks/>
            </p:cNvCxnSpPr>
            <p:nvPr/>
          </p:nvCxnSpPr>
          <p:spPr>
            <a:xfrm>
              <a:off x="4944368" y="5696300"/>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48" name="Rectangle 47">
            <a:extLst>
              <a:ext uri="{FF2B5EF4-FFF2-40B4-BE49-F238E27FC236}">
                <a16:creationId xmlns:a16="http://schemas.microsoft.com/office/drawing/2014/main" id="{D99A7F7E-B366-4D4D-B2EA-127042EB2BA5}"/>
              </a:ext>
            </a:extLst>
          </p:cNvPr>
          <p:cNvSpPr/>
          <p:nvPr/>
        </p:nvSpPr>
        <p:spPr>
          <a:xfrm>
            <a:off x="3780010" y="2589262"/>
            <a:ext cx="199921" cy="64633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9" name="Rectangle 48">
            <a:extLst>
              <a:ext uri="{FF2B5EF4-FFF2-40B4-BE49-F238E27FC236}">
                <a16:creationId xmlns:a16="http://schemas.microsoft.com/office/drawing/2014/main" id="{45297337-6632-45F4-B978-BBB79581669B}"/>
              </a:ext>
            </a:extLst>
          </p:cNvPr>
          <p:cNvSpPr/>
          <p:nvPr/>
        </p:nvSpPr>
        <p:spPr>
          <a:xfrm>
            <a:off x="3419707" y="2860689"/>
            <a:ext cx="199921" cy="37490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0" name="Rectangle 49">
            <a:extLst>
              <a:ext uri="{FF2B5EF4-FFF2-40B4-BE49-F238E27FC236}">
                <a16:creationId xmlns:a16="http://schemas.microsoft.com/office/drawing/2014/main" id="{4536CFBC-7FA1-43DF-8208-73DE2133CBB4}"/>
              </a:ext>
            </a:extLst>
          </p:cNvPr>
          <p:cNvSpPr/>
          <p:nvPr/>
        </p:nvSpPr>
        <p:spPr>
          <a:xfrm>
            <a:off x="3059405" y="3144153"/>
            <a:ext cx="199921" cy="91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7A338FAE-D2F7-4A32-A7F0-A906EA1784B6}"/>
              </a:ext>
            </a:extLst>
          </p:cNvPr>
          <p:cNvSpPr/>
          <p:nvPr/>
        </p:nvSpPr>
        <p:spPr>
          <a:xfrm>
            <a:off x="2699103" y="3189873"/>
            <a:ext cx="199921" cy="4572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4" name="Picture 53">
            <a:extLst>
              <a:ext uri="{FF2B5EF4-FFF2-40B4-BE49-F238E27FC236}">
                <a16:creationId xmlns:a16="http://schemas.microsoft.com/office/drawing/2014/main" id="{E8A1B98C-3C34-4F09-A7D8-9A2D432E49A2}"/>
              </a:ext>
            </a:extLst>
          </p:cNvPr>
          <p:cNvPicPr>
            <a:picLocks noChangeAspect="1"/>
          </p:cNvPicPr>
          <p:nvPr/>
        </p:nvPicPr>
        <p:blipFill rotWithShape="1">
          <a:blip r:embed="rId2"/>
          <a:srcRect l="35265" t="33018" r="36030"/>
          <a:stretch/>
        </p:blipFill>
        <p:spPr>
          <a:xfrm>
            <a:off x="1797638" y="1526943"/>
            <a:ext cx="344825" cy="804639"/>
          </a:xfrm>
          <a:prstGeom prst="rect">
            <a:avLst/>
          </a:prstGeom>
        </p:spPr>
      </p:pic>
      <p:pic>
        <p:nvPicPr>
          <p:cNvPr id="55" name="Picture 54" descr="A picture containing drawing&#10;&#10;Description automatically generated">
            <a:extLst>
              <a:ext uri="{FF2B5EF4-FFF2-40B4-BE49-F238E27FC236}">
                <a16:creationId xmlns:a16="http://schemas.microsoft.com/office/drawing/2014/main" id="{A636D2D0-7FB7-43EE-801C-6C0D87EEE5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9527" y="1756606"/>
            <a:ext cx="459792" cy="345313"/>
          </a:xfrm>
          <a:prstGeom prst="rect">
            <a:avLst/>
          </a:prstGeom>
        </p:spPr>
      </p:pic>
      <p:pic>
        <p:nvPicPr>
          <p:cNvPr id="56" name="Picture 55" descr="A close up of a logo&#10;&#10;Description automatically generated">
            <a:extLst>
              <a:ext uri="{FF2B5EF4-FFF2-40B4-BE49-F238E27FC236}">
                <a16:creationId xmlns:a16="http://schemas.microsoft.com/office/drawing/2014/main" id="{D6AEDF53-10CD-423F-B3A7-4B3000F238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23629" y="1493601"/>
            <a:ext cx="140479" cy="871323"/>
          </a:xfrm>
          <a:prstGeom prst="rect">
            <a:avLst/>
          </a:prstGeom>
        </p:spPr>
      </p:pic>
      <p:pic>
        <p:nvPicPr>
          <p:cNvPr id="57" name="Picture 56" descr="A close up of a logo&#10;&#10;Description automatically generated">
            <a:extLst>
              <a:ext uri="{FF2B5EF4-FFF2-40B4-BE49-F238E27FC236}">
                <a16:creationId xmlns:a16="http://schemas.microsoft.com/office/drawing/2014/main" id="{592D9B32-1D44-40B1-A646-2EBD1D50D7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flipH="1">
            <a:off x="938867" y="1493601"/>
            <a:ext cx="140479" cy="871323"/>
          </a:xfrm>
          <a:prstGeom prst="rect">
            <a:avLst/>
          </a:prstGeom>
        </p:spPr>
      </p:pic>
      <p:sp>
        <p:nvSpPr>
          <p:cNvPr id="58" name="TextBox 52">
            <a:extLst>
              <a:ext uri="{FF2B5EF4-FFF2-40B4-BE49-F238E27FC236}">
                <a16:creationId xmlns:a16="http://schemas.microsoft.com/office/drawing/2014/main" id="{53874A3C-6ACF-4D9F-AB3B-E483F99082E9}"/>
              </a:ext>
            </a:extLst>
          </p:cNvPr>
          <p:cNvSpPr txBox="1"/>
          <p:nvPr/>
        </p:nvSpPr>
        <p:spPr>
          <a:xfrm>
            <a:off x="2295422" y="1606097"/>
            <a:ext cx="9359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pt-BR" sz="3600" b="1" dirty="0"/>
              <a:t>:</a:t>
            </a:r>
            <a:endParaRPr lang="en-US" sz="3600" b="1" dirty="0"/>
          </a:p>
        </p:txBody>
      </p:sp>
      <p:sp>
        <p:nvSpPr>
          <p:cNvPr id="59" name="Rectangle 58">
            <a:extLst>
              <a:ext uri="{FF2B5EF4-FFF2-40B4-BE49-F238E27FC236}">
                <a16:creationId xmlns:a16="http://schemas.microsoft.com/office/drawing/2014/main" id="{16F6B984-F67B-46F5-AD26-8EDF7905C36D}"/>
              </a:ext>
            </a:extLst>
          </p:cNvPr>
          <p:cNvSpPr>
            <a:spLocks noChangeAspect="1"/>
          </p:cNvSpPr>
          <p:nvPr/>
        </p:nvSpPr>
        <p:spPr>
          <a:xfrm>
            <a:off x="564328" y="1792102"/>
            <a:ext cx="274320" cy="274320"/>
          </a:xfrm>
          <a:prstGeom prst="rect">
            <a:avLst/>
          </a:prstGeom>
          <a:solidFill>
            <a:schemeClr val="accent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D47C36C5-2B5E-44D2-BC41-F589011D70DB}"/>
              </a:ext>
            </a:extLst>
          </p:cNvPr>
          <p:cNvGrpSpPr/>
          <p:nvPr/>
        </p:nvGrpSpPr>
        <p:grpSpPr>
          <a:xfrm rot="5400000">
            <a:off x="3203660" y="1454697"/>
            <a:ext cx="274322" cy="1483823"/>
            <a:chOff x="4944368" y="4106489"/>
            <a:chExt cx="352541" cy="2119746"/>
          </a:xfrm>
        </p:grpSpPr>
        <p:sp>
          <p:nvSpPr>
            <p:cNvPr id="61" name="Rectangle 60">
              <a:extLst>
                <a:ext uri="{FF2B5EF4-FFF2-40B4-BE49-F238E27FC236}">
                  <a16:creationId xmlns:a16="http://schemas.microsoft.com/office/drawing/2014/main" id="{019DEAC0-B4EC-4949-A5B4-5CDE10E25D11}"/>
                </a:ext>
              </a:extLst>
            </p:cNvPr>
            <p:cNvSpPr/>
            <p:nvPr/>
          </p:nvSpPr>
          <p:spPr>
            <a:xfrm>
              <a:off x="5062451" y="4106489"/>
              <a:ext cx="232756" cy="2119746"/>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F63140C5-C36C-4B62-93B0-B5F7358A4049}"/>
                </a:ext>
              </a:extLst>
            </p:cNvPr>
            <p:cNvCxnSpPr>
              <a:cxnSpLocks/>
            </p:cNvCxnSpPr>
            <p:nvPr/>
          </p:nvCxnSpPr>
          <p:spPr>
            <a:xfrm>
              <a:off x="4944368" y="6226235"/>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3" name="Straight Connector 62">
              <a:extLst>
                <a:ext uri="{FF2B5EF4-FFF2-40B4-BE49-F238E27FC236}">
                  <a16:creationId xmlns:a16="http://schemas.microsoft.com/office/drawing/2014/main" id="{7C1B27F1-4673-45DF-AC5B-BFFD49B47A72}"/>
                </a:ext>
              </a:extLst>
            </p:cNvPr>
            <p:cNvCxnSpPr>
              <a:cxnSpLocks/>
            </p:cNvCxnSpPr>
            <p:nvPr/>
          </p:nvCxnSpPr>
          <p:spPr>
            <a:xfrm>
              <a:off x="4944368" y="4114802"/>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4" name="Straight Connector 63">
              <a:extLst>
                <a:ext uri="{FF2B5EF4-FFF2-40B4-BE49-F238E27FC236}">
                  <a16:creationId xmlns:a16="http://schemas.microsoft.com/office/drawing/2014/main" id="{121068C6-1704-4668-8912-315B6048C89A}"/>
                </a:ext>
              </a:extLst>
            </p:cNvPr>
            <p:cNvCxnSpPr>
              <a:cxnSpLocks/>
            </p:cNvCxnSpPr>
            <p:nvPr/>
          </p:nvCxnSpPr>
          <p:spPr>
            <a:xfrm>
              <a:off x="4944368" y="4636426"/>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5" name="Straight Connector 64">
              <a:extLst>
                <a:ext uri="{FF2B5EF4-FFF2-40B4-BE49-F238E27FC236}">
                  <a16:creationId xmlns:a16="http://schemas.microsoft.com/office/drawing/2014/main" id="{5BC4EE8C-B84E-4B78-A7CB-CD930174E2E7}"/>
                </a:ext>
              </a:extLst>
            </p:cNvPr>
            <p:cNvCxnSpPr>
              <a:cxnSpLocks/>
            </p:cNvCxnSpPr>
            <p:nvPr/>
          </p:nvCxnSpPr>
          <p:spPr>
            <a:xfrm>
              <a:off x="4944368" y="5166363"/>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6" name="Straight Connector 65">
              <a:extLst>
                <a:ext uri="{FF2B5EF4-FFF2-40B4-BE49-F238E27FC236}">
                  <a16:creationId xmlns:a16="http://schemas.microsoft.com/office/drawing/2014/main" id="{FC4E090E-7D91-444F-9B34-BD7D4A44813B}"/>
                </a:ext>
              </a:extLst>
            </p:cNvPr>
            <p:cNvCxnSpPr>
              <a:cxnSpLocks/>
            </p:cNvCxnSpPr>
            <p:nvPr/>
          </p:nvCxnSpPr>
          <p:spPr>
            <a:xfrm>
              <a:off x="4944368" y="5696300"/>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67" name="Rectangle 66">
            <a:extLst>
              <a:ext uri="{FF2B5EF4-FFF2-40B4-BE49-F238E27FC236}">
                <a16:creationId xmlns:a16="http://schemas.microsoft.com/office/drawing/2014/main" id="{ACD07811-115B-4A60-89A9-7C16DB4DB6C1}"/>
              </a:ext>
            </a:extLst>
          </p:cNvPr>
          <p:cNvSpPr/>
          <p:nvPr/>
        </p:nvSpPr>
        <p:spPr>
          <a:xfrm>
            <a:off x="2699103" y="1471123"/>
            <a:ext cx="199921" cy="64633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8" name="Rectangle 67">
            <a:extLst>
              <a:ext uri="{FF2B5EF4-FFF2-40B4-BE49-F238E27FC236}">
                <a16:creationId xmlns:a16="http://schemas.microsoft.com/office/drawing/2014/main" id="{2CED0045-3D97-4C7E-A70B-E672B581A6D7}"/>
              </a:ext>
            </a:extLst>
          </p:cNvPr>
          <p:cNvSpPr/>
          <p:nvPr/>
        </p:nvSpPr>
        <p:spPr>
          <a:xfrm>
            <a:off x="3059405" y="1742550"/>
            <a:ext cx="199921" cy="37490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9" name="Rectangle 68">
            <a:extLst>
              <a:ext uri="{FF2B5EF4-FFF2-40B4-BE49-F238E27FC236}">
                <a16:creationId xmlns:a16="http://schemas.microsoft.com/office/drawing/2014/main" id="{01ACB9EF-E384-4B4D-8D94-6FD4522BB5C3}"/>
              </a:ext>
            </a:extLst>
          </p:cNvPr>
          <p:cNvSpPr/>
          <p:nvPr/>
        </p:nvSpPr>
        <p:spPr>
          <a:xfrm>
            <a:off x="3419707" y="2026014"/>
            <a:ext cx="199921" cy="91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0" name="Rectangle 69">
            <a:extLst>
              <a:ext uri="{FF2B5EF4-FFF2-40B4-BE49-F238E27FC236}">
                <a16:creationId xmlns:a16="http://schemas.microsoft.com/office/drawing/2014/main" id="{6C1E880C-8283-4A2C-BDD3-B115A78B3E90}"/>
              </a:ext>
            </a:extLst>
          </p:cNvPr>
          <p:cNvSpPr/>
          <p:nvPr/>
        </p:nvSpPr>
        <p:spPr>
          <a:xfrm>
            <a:off x="3780010" y="2071734"/>
            <a:ext cx="199921" cy="4572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1" name="TextBox 70">
            <a:extLst>
              <a:ext uri="{FF2B5EF4-FFF2-40B4-BE49-F238E27FC236}">
                <a16:creationId xmlns:a16="http://schemas.microsoft.com/office/drawing/2014/main" id="{056E67BE-3AC9-4FCC-9465-E611B49B33C0}"/>
              </a:ext>
            </a:extLst>
          </p:cNvPr>
          <p:cNvSpPr txBox="1"/>
          <p:nvPr/>
        </p:nvSpPr>
        <p:spPr>
          <a:xfrm>
            <a:off x="164247" y="916856"/>
            <a:ext cx="834879" cy="276999"/>
          </a:xfrm>
          <a:prstGeom prst="rect">
            <a:avLst/>
          </a:prstGeom>
          <a:noFill/>
        </p:spPr>
        <p:txBody>
          <a:bodyPr wrap="square" rtlCol="0">
            <a:spAutoFit/>
          </a:bodyPr>
          <a:lstStyle/>
          <a:p>
            <a:pPr algn="ctr"/>
            <a:r>
              <a:rPr lang="pt-BR" sz="1200" dirty="0" err="1"/>
              <a:t>Relevant</a:t>
            </a:r>
            <a:endParaRPr lang="en-US" sz="1200" dirty="0"/>
          </a:p>
        </p:txBody>
      </p:sp>
      <p:sp>
        <p:nvSpPr>
          <p:cNvPr id="72" name="TextBox 71">
            <a:extLst>
              <a:ext uri="{FF2B5EF4-FFF2-40B4-BE49-F238E27FC236}">
                <a16:creationId xmlns:a16="http://schemas.microsoft.com/office/drawing/2014/main" id="{2A4EBF7A-8C93-48B8-9664-4D2CFC51A2C0}"/>
              </a:ext>
            </a:extLst>
          </p:cNvPr>
          <p:cNvSpPr txBox="1"/>
          <p:nvPr/>
        </p:nvSpPr>
        <p:spPr>
          <a:xfrm>
            <a:off x="2424779" y="916856"/>
            <a:ext cx="834879" cy="276999"/>
          </a:xfrm>
          <a:prstGeom prst="rect">
            <a:avLst/>
          </a:prstGeom>
          <a:noFill/>
        </p:spPr>
        <p:txBody>
          <a:bodyPr wrap="square" rtlCol="0">
            <a:spAutoFit/>
          </a:bodyPr>
          <a:lstStyle/>
          <a:p>
            <a:pPr algn="ctr"/>
            <a:r>
              <a:rPr lang="pt-BR" sz="1200" dirty="0" err="1"/>
              <a:t>Surprising</a:t>
            </a:r>
            <a:endParaRPr lang="en-US" sz="1200" dirty="0"/>
          </a:p>
        </p:txBody>
      </p:sp>
      <p:cxnSp>
        <p:nvCxnSpPr>
          <p:cNvPr id="74" name="Straight Arrow Connector 73">
            <a:extLst>
              <a:ext uri="{FF2B5EF4-FFF2-40B4-BE49-F238E27FC236}">
                <a16:creationId xmlns:a16="http://schemas.microsoft.com/office/drawing/2014/main" id="{896E882F-4803-4392-B25E-3E9A51BA17A2}"/>
              </a:ext>
            </a:extLst>
          </p:cNvPr>
          <p:cNvCxnSpPr>
            <a:cxnSpLocks/>
            <a:stCxn id="72" idx="0"/>
            <a:endCxn id="12" idx="2"/>
          </p:cNvCxnSpPr>
          <p:nvPr/>
        </p:nvCxnSpPr>
        <p:spPr>
          <a:xfrm flipH="1" flipV="1">
            <a:off x="2262095" y="681112"/>
            <a:ext cx="580124" cy="235744"/>
          </a:xfrm>
          <a:prstGeom prst="straightConnector1">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78" name="Straight Arrow Connector 77">
            <a:extLst>
              <a:ext uri="{FF2B5EF4-FFF2-40B4-BE49-F238E27FC236}">
                <a16:creationId xmlns:a16="http://schemas.microsoft.com/office/drawing/2014/main" id="{7711E6F8-7D5A-4C81-82B2-11EB94AC27B8}"/>
              </a:ext>
            </a:extLst>
          </p:cNvPr>
          <p:cNvCxnSpPr>
            <a:cxnSpLocks/>
            <a:stCxn id="72" idx="0"/>
            <a:endCxn id="16" idx="2"/>
          </p:cNvCxnSpPr>
          <p:nvPr/>
        </p:nvCxnSpPr>
        <p:spPr>
          <a:xfrm flipV="1">
            <a:off x="2842219" y="681112"/>
            <a:ext cx="650160" cy="235744"/>
          </a:xfrm>
          <a:prstGeom prst="straightConnector1">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83" name="Rectangle 82">
            <a:extLst>
              <a:ext uri="{FF2B5EF4-FFF2-40B4-BE49-F238E27FC236}">
                <a16:creationId xmlns:a16="http://schemas.microsoft.com/office/drawing/2014/main" id="{39CE0853-ECAC-4269-9610-82F4BB235C01}"/>
              </a:ext>
            </a:extLst>
          </p:cNvPr>
          <p:cNvSpPr/>
          <p:nvPr/>
        </p:nvSpPr>
        <p:spPr>
          <a:xfrm>
            <a:off x="4550034" y="589686"/>
            <a:ext cx="181114" cy="2677867"/>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AF7E2261-E09D-4EC4-9625-984AFFD0646A}"/>
              </a:ext>
            </a:extLst>
          </p:cNvPr>
          <p:cNvCxnSpPr>
            <a:cxnSpLocks/>
          </p:cNvCxnSpPr>
          <p:nvPr/>
        </p:nvCxnSpPr>
        <p:spPr>
          <a:xfrm>
            <a:off x="4484923" y="600026"/>
            <a:ext cx="343427"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08" name="Oval 107">
            <a:extLst>
              <a:ext uri="{FF2B5EF4-FFF2-40B4-BE49-F238E27FC236}">
                <a16:creationId xmlns:a16="http://schemas.microsoft.com/office/drawing/2014/main" id="{6FD83E75-FBE7-4FBB-BE69-792E9FE76EFF}"/>
              </a:ext>
            </a:extLst>
          </p:cNvPr>
          <p:cNvSpPr/>
          <p:nvPr/>
        </p:nvSpPr>
        <p:spPr>
          <a:xfrm>
            <a:off x="4828350" y="554306"/>
            <a:ext cx="91440" cy="914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Connector 111">
            <a:extLst>
              <a:ext uri="{FF2B5EF4-FFF2-40B4-BE49-F238E27FC236}">
                <a16:creationId xmlns:a16="http://schemas.microsoft.com/office/drawing/2014/main" id="{57D617E5-E722-4D2C-B00C-C7CD9E46A8DE}"/>
              </a:ext>
            </a:extLst>
          </p:cNvPr>
          <p:cNvCxnSpPr>
            <a:cxnSpLocks/>
          </p:cNvCxnSpPr>
          <p:nvPr/>
        </p:nvCxnSpPr>
        <p:spPr>
          <a:xfrm flipV="1">
            <a:off x="4443060" y="3257052"/>
            <a:ext cx="385290" cy="8313"/>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3" name="Oval 112">
            <a:extLst>
              <a:ext uri="{FF2B5EF4-FFF2-40B4-BE49-F238E27FC236}">
                <a16:creationId xmlns:a16="http://schemas.microsoft.com/office/drawing/2014/main" id="{A147F789-80B1-4539-8B49-4914AE4B80BF}"/>
              </a:ext>
            </a:extLst>
          </p:cNvPr>
          <p:cNvSpPr/>
          <p:nvPr/>
        </p:nvSpPr>
        <p:spPr>
          <a:xfrm>
            <a:off x="4828350" y="3211332"/>
            <a:ext cx="91440" cy="914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Connector 113">
            <a:extLst>
              <a:ext uri="{FF2B5EF4-FFF2-40B4-BE49-F238E27FC236}">
                <a16:creationId xmlns:a16="http://schemas.microsoft.com/office/drawing/2014/main" id="{B5C5FD82-6142-43C6-A1EB-51C2EEEC3E62}"/>
              </a:ext>
            </a:extLst>
          </p:cNvPr>
          <p:cNvCxnSpPr>
            <a:cxnSpLocks/>
          </p:cNvCxnSpPr>
          <p:nvPr/>
        </p:nvCxnSpPr>
        <p:spPr>
          <a:xfrm>
            <a:off x="4545726" y="1255786"/>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5" name="Oval 114">
            <a:extLst>
              <a:ext uri="{FF2B5EF4-FFF2-40B4-BE49-F238E27FC236}">
                <a16:creationId xmlns:a16="http://schemas.microsoft.com/office/drawing/2014/main" id="{B9EFEB29-7933-424F-A111-45B0E1D41AE9}"/>
              </a:ext>
            </a:extLst>
          </p:cNvPr>
          <p:cNvSpPr/>
          <p:nvPr/>
        </p:nvSpPr>
        <p:spPr>
          <a:xfrm>
            <a:off x="4828350" y="1213032"/>
            <a:ext cx="91440" cy="914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Connector 115">
            <a:extLst>
              <a:ext uri="{FF2B5EF4-FFF2-40B4-BE49-F238E27FC236}">
                <a16:creationId xmlns:a16="http://schemas.microsoft.com/office/drawing/2014/main" id="{64771EA6-25EE-4E83-A140-264C0EBABAFF}"/>
              </a:ext>
            </a:extLst>
          </p:cNvPr>
          <p:cNvCxnSpPr>
            <a:cxnSpLocks/>
          </p:cNvCxnSpPr>
          <p:nvPr/>
        </p:nvCxnSpPr>
        <p:spPr>
          <a:xfrm>
            <a:off x="4545726" y="1921886"/>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7" name="Oval 116">
            <a:extLst>
              <a:ext uri="{FF2B5EF4-FFF2-40B4-BE49-F238E27FC236}">
                <a16:creationId xmlns:a16="http://schemas.microsoft.com/office/drawing/2014/main" id="{0A246CDD-0B3B-4527-8BCE-34590EB728BE}"/>
              </a:ext>
            </a:extLst>
          </p:cNvPr>
          <p:cNvSpPr/>
          <p:nvPr/>
        </p:nvSpPr>
        <p:spPr>
          <a:xfrm>
            <a:off x="4828350" y="1879132"/>
            <a:ext cx="91440" cy="914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FEE76C28-8F84-42D7-ADB9-A8AB2ED50C6A}"/>
              </a:ext>
            </a:extLst>
          </p:cNvPr>
          <p:cNvCxnSpPr>
            <a:cxnSpLocks/>
          </p:cNvCxnSpPr>
          <p:nvPr/>
        </p:nvCxnSpPr>
        <p:spPr>
          <a:xfrm>
            <a:off x="4545726" y="2587986"/>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9" name="Oval 118">
            <a:extLst>
              <a:ext uri="{FF2B5EF4-FFF2-40B4-BE49-F238E27FC236}">
                <a16:creationId xmlns:a16="http://schemas.microsoft.com/office/drawing/2014/main" id="{CC0A56A6-8D86-46CF-9602-442A3E3B3796}"/>
              </a:ext>
            </a:extLst>
          </p:cNvPr>
          <p:cNvSpPr/>
          <p:nvPr/>
        </p:nvSpPr>
        <p:spPr>
          <a:xfrm>
            <a:off x="4828350" y="2545232"/>
            <a:ext cx="91440" cy="914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31731648-822F-4460-9264-CB7384876C06}"/>
              </a:ext>
            </a:extLst>
          </p:cNvPr>
          <p:cNvSpPr txBox="1"/>
          <p:nvPr/>
        </p:nvSpPr>
        <p:spPr>
          <a:xfrm>
            <a:off x="4224913" y="3323720"/>
            <a:ext cx="825301" cy="461665"/>
          </a:xfrm>
          <a:prstGeom prst="rect">
            <a:avLst/>
          </a:prstGeom>
          <a:noFill/>
        </p:spPr>
        <p:txBody>
          <a:bodyPr wrap="square" rtlCol="0">
            <a:spAutoFit/>
          </a:bodyPr>
          <a:lstStyle/>
          <a:p>
            <a:pPr algn="ctr"/>
            <a:r>
              <a:rPr lang="pt-BR" sz="1200" dirty="0" err="1"/>
              <a:t>Reported</a:t>
            </a:r>
            <a:r>
              <a:rPr lang="pt-BR" sz="1200" dirty="0"/>
              <a:t> </a:t>
            </a:r>
            <a:r>
              <a:rPr lang="pt-BR" sz="1200" dirty="0" err="1"/>
              <a:t>Surprise</a:t>
            </a:r>
            <a:endParaRPr lang="en-US" sz="1200" dirty="0"/>
          </a:p>
        </p:txBody>
      </p:sp>
      <p:pic>
        <p:nvPicPr>
          <p:cNvPr id="93" name="Picture 92" descr="Chart&#10;&#10;Description automatically generated">
            <a:extLst>
              <a:ext uri="{FF2B5EF4-FFF2-40B4-BE49-F238E27FC236}">
                <a16:creationId xmlns:a16="http://schemas.microsoft.com/office/drawing/2014/main" id="{8AAC8A31-7EB7-436C-9765-9E2088BA4E52}"/>
              </a:ext>
            </a:extLst>
          </p:cNvPr>
          <p:cNvPicPr>
            <a:picLocks noChangeAspect="1"/>
          </p:cNvPicPr>
          <p:nvPr/>
        </p:nvPicPr>
        <p:blipFill rotWithShape="1">
          <a:blip r:embed="rId5">
            <a:extLst>
              <a:ext uri="{28A0092B-C50C-407E-A947-70E740481C1C}">
                <a14:useLocalDpi xmlns:a14="http://schemas.microsoft.com/office/drawing/2010/main" val="0"/>
              </a:ext>
            </a:extLst>
          </a:blip>
          <a:srcRect r="50000" b="50000"/>
          <a:stretch/>
        </p:blipFill>
        <p:spPr>
          <a:xfrm>
            <a:off x="5789525" y="3596189"/>
            <a:ext cx="6096000" cy="3256142"/>
          </a:xfrm>
          <a:prstGeom prst="rect">
            <a:avLst/>
          </a:prstGeom>
        </p:spPr>
      </p:pic>
      <p:pic>
        <p:nvPicPr>
          <p:cNvPr id="100" name="Picture 99" descr="A close up of a logo&#10;&#10;Description automatically generated">
            <a:extLst>
              <a:ext uri="{FF2B5EF4-FFF2-40B4-BE49-F238E27FC236}">
                <a16:creationId xmlns:a16="http://schemas.microsoft.com/office/drawing/2014/main" id="{F2259C71-CF00-4388-A008-B1BF35D0C9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5019606" flipH="1" flipV="1">
            <a:off x="7420959" y="4847300"/>
            <a:ext cx="587609" cy="506819"/>
          </a:xfrm>
          <a:prstGeom prst="rect">
            <a:avLst/>
          </a:prstGeom>
        </p:spPr>
      </p:pic>
      <p:sp>
        <p:nvSpPr>
          <p:cNvPr id="101" name="TextBox 100">
            <a:extLst>
              <a:ext uri="{FF2B5EF4-FFF2-40B4-BE49-F238E27FC236}">
                <a16:creationId xmlns:a16="http://schemas.microsoft.com/office/drawing/2014/main" id="{B12DFDC4-3CD5-41DE-BFF3-8B84F07F1E50}"/>
              </a:ext>
            </a:extLst>
          </p:cNvPr>
          <p:cNvSpPr txBox="1"/>
          <p:nvPr/>
        </p:nvSpPr>
        <p:spPr>
          <a:xfrm>
            <a:off x="6241774" y="4571124"/>
            <a:ext cx="1359673" cy="769441"/>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dirty="0">
                <a:solidFill>
                  <a:schemeClr val="tx1">
                    <a:lumMod val="65000"/>
                    <a:lumOff val="35000"/>
                  </a:schemeClr>
                </a:solidFill>
              </a:rPr>
              <a:t>Convex hull enveloping all highly popular items</a:t>
            </a:r>
          </a:p>
        </p:txBody>
      </p:sp>
      <p:cxnSp>
        <p:nvCxnSpPr>
          <p:cNvPr id="105" name="Straight Connector 104">
            <a:extLst>
              <a:ext uri="{FF2B5EF4-FFF2-40B4-BE49-F238E27FC236}">
                <a16:creationId xmlns:a16="http://schemas.microsoft.com/office/drawing/2014/main" id="{7FCAEE15-44F2-4B0C-AD6D-CED6B83308DC}"/>
              </a:ext>
            </a:extLst>
          </p:cNvPr>
          <p:cNvCxnSpPr>
            <a:cxnSpLocks/>
          </p:cNvCxnSpPr>
          <p:nvPr/>
        </p:nvCxnSpPr>
        <p:spPr>
          <a:xfrm flipV="1">
            <a:off x="6504167" y="5580118"/>
            <a:ext cx="2592125" cy="184718"/>
          </a:xfrm>
          <a:prstGeom prst="line">
            <a:avLst/>
          </a:prstGeom>
          <a:ln w="1905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5B8170F-9CFC-4439-8712-343D6918F499}"/>
              </a:ext>
            </a:extLst>
          </p:cNvPr>
          <p:cNvCxnSpPr>
            <a:cxnSpLocks/>
          </p:cNvCxnSpPr>
          <p:nvPr/>
        </p:nvCxnSpPr>
        <p:spPr>
          <a:xfrm flipV="1">
            <a:off x="6504167" y="5580118"/>
            <a:ext cx="5096786" cy="184718"/>
          </a:xfrm>
          <a:prstGeom prst="line">
            <a:avLst/>
          </a:prstGeom>
          <a:ln w="1905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EE7ADBEE-BF57-4579-811F-1B9CBFC3E36D}"/>
              </a:ext>
            </a:extLst>
          </p:cNvPr>
          <p:cNvSpPr txBox="1"/>
          <p:nvPr/>
        </p:nvSpPr>
        <p:spPr>
          <a:xfrm>
            <a:off x="134034" y="5911343"/>
            <a:ext cx="4778593" cy="830997"/>
          </a:xfrm>
          <a:prstGeom prst="rect">
            <a:avLst/>
          </a:prstGeom>
          <a:noFill/>
        </p:spPr>
        <p:txBody>
          <a:bodyPr wrap="square" rtlCol="0">
            <a:spAutoFit/>
          </a:bodyPr>
          <a:lstStyle/>
          <a:p>
            <a:r>
              <a:rPr lang="pt-BR" sz="1200" dirty="0"/>
              <a:t>P0: </a:t>
            </a:r>
            <a:r>
              <a:rPr lang="pt-BR" sz="1200" dirty="0" err="1"/>
              <a:t>Popularity</a:t>
            </a:r>
            <a:r>
              <a:rPr lang="pt-BR" sz="1200" dirty="0"/>
              <a:t> </a:t>
            </a:r>
            <a:r>
              <a:rPr lang="pt-BR" sz="1200" dirty="0" err="1"/>
              <a:t>scales</a:t>
            </a:r>
            <a:r>
              <a:rPr lang="pt-BR" sz="1200" dirty="0"/>
              <a:t> are </a:t>
            </a:r>
            <a:r>
              <a:rPr lang="pt-BR" sz="1200" dirty="0" err="1"/>
              <a:t>homomorphic</a:t>
            </a:r>
            <a:endParaRPr lang="en-US" sz="1200" dirty="0"/>
          </a:p>
          <a:p>
            <a:r>
              <a:rPr lang="pt-BR" sz="1200" dirty="0"/>
              <a:t>P1: </a:t>
            </a:r>
            <a:r>
              <a:rPr lang="pt-BR" sz="1200" dirty="0" err="1"/>
              <a:t>Surprise</a:t>
            </a:r>
            <a:r>
              <a:rPr lang="pt-BR" sz="1200" dirty="0"/>
              <a:t> </a:t>
            </a:r>
            <a:r>
              <a:rPr lang="pt-BR" sz="1200" dirty="0" err="1"/>
              <a:t>is</a:t>
            </a:r>
            <a:r>
              <a:rPr lang="pt-BR" sz="1200" dirty="0"/>
              <a:t> </a:t>
            </a:r>
            <a:r>
              <a:rPr lang="pt-BR" sz="1200" dirty="0" err="1"/>
              <a:t>assessed</a:t>
            </a:r>
            <a:r>
              <a:rPr lang="pt-BR" sz="1200" dirty="0"/>
              <a:t> </a:t>
            </a:r>
            <a:r>
              <a:rPr lang="pt-BR" sz="1200" dirty="0" err="1"/>
              <a:t>by</a:t>
            </a:r>
            <a:r>
              <a:rPr lang="pt-BR" sz="1200" dirty="0"/>
              <a:t> a unidimensional </a:t>
            </a:r>
            <a:r>
              <a:rPr lang="pt-BR" sz="1200" dirty="0" err="1"/>
              <a:t>instrument</a:t>
            </a:r>
            <a:endParaRPr lang="pt-BR" sz="1200" dirty="0"/>
          </a:p>
          <a:p>
            <a:r>
              <a:rPr lang="pt-BR" sz="1200" dirty="0"/>
              <a:t>P2: </a:t>
            </a:r>
            <a:r>
              <a:rPr lang="pt-BR" sz="1200" dirty="0" err="1"/>
              <a:t>Surprise</a:t>
            </a:r>
            <a:r>
              <a:rPr lang="pt-BR" sz="1200" dirty="0"/>
              <a:t> </a:t>
            </a:r>
            <a:r>
              <a:rPr lang="pt-BR" sz="1200" dirty="0" err="1"/>
              <a:t>scales</a:t>
            </a:r>
            <a:r>
              <a:rPr lang="pt-BR" sz="1200" dirty="0"/>
              <a:t> are </a:t>
            </a:r>
            <a:r>
              <a:rPr lang="pt-BR" sz="1200" dirty="0" err="1"/>
              <a:t>homomorphic</a:t>
            </a:r>
            <a:endParaRPr lang="pt-BR" sz="1200" dirty="0"/>
          </a:p>
          <a:p>
            <a:r>
              <a:rPr lang="pt-BR" sz="1200" dirty="0"/>
              <a:t>P3: Every </a:t>
            </a:r>
            <a:r>
              <a:rPr lang="pt-BR" sz="1200" dirty="0" err="1"/>
              <a:t>user</a:t>
            </a:r>
            <a:r>
              <a:rPr lang="pt-BR" sz="1200" dirty="0"/>
              <a:t> </a:t>
            </a:r>
            <a:r>
              <a:rPr lang="pt-BR" sz="1200" dirty="0" err="1"/>
              <a:t>has</a:t>
            </a:r>
            <a:r>
              <a:rPr lang="pt-BR" sz="1200" dirty="0"/>
              <a:t> </a:t>
            </a:r>
            <a:r>
              <a:rPr lang="pt-BR" sz="1200" dirty="0" err="1"/>
              <a:t>at</a:t>
            </a:r>
            <a:r>
              <a:rPr lang="pt-BR" sz="1200" dirty="0"/>
              <a:t> </a:t>
            </a:r>
            <a:r>
              <a:rPr lang="pt-BR" sz="1200" dirty="0" err="1"/>
              <a:t>least</a:t>
            </a:r>
            <a:r>
              <a:rPr lang="pt-BR" sz="1200" dirty="0"/>
              <a:t> </a:t>
            </a:r>
            <a:r>
              <a:rPr lang="pt-BR" sz="1200" dirty="0" err="1"/>
              <a:t>one</a:t>
            </a:r>
            <a:r>
              <a:rPr lang="pt-BR" sz="1200" dirty="0"/>
              <a:t> </a:t>
            </a:r>
            <a:r>
              <a:rPr lang="pt-BR" sz="1200" dirty="0" err="1"/>
              <a:t>highly</a:t>
            </a:r>
            <a:r>
              <a:rPr lang="pt-BR" sz="1200" dirty="0"/>
              <a:t> popular item in </a:t>
            </a:r>
            <a:r>
              <a:rPr lang="pt-BR" sz="1200" dirty="0" err="1"/>
              <a:t>their</a:t>
            </a:r>
            <a:r>
              <a:rPr lang="pt-BR" sz="1200" dirty="0"/>
              <a:t> profile</a:t>
            </a:r>
          </a:p>
        </p:txBody>
      </p:sp>
      <p:sp>
        <p:nvSpPr>
          <p:cNvPr id="128" name="TextBox 127">
            <a:extLst>
              <a:ext uri="{FF2B5EF4-FFF2-40B4-BE49-F238E27FC236}">
                <a16:creationId xmlns:a16="http://schemas.microsoft.com/office/drawing/2014/main" id="{123C1A7C-627A-4C07-B1A0-38D70B2A0204}"/>
              </a:ext>
            </a:extLst>
          </p:cNvPr>
          <p:cNvSpPr txBox="1"/>
          <p:nvPr/>
        </p:nvSpPr>
        <p:spPr>
          <a:xfrm>
            <a:off x="134034" y="5578625"/>
            <a:ext cx="4785755" cy="276999"/>
          </a:xfrm>
          <a:prstGeom prst="rect">
            <a:avLst/>
          </a:prstGeom>
          <a:solidFill>
            <a:schemeClr val="accent2">
              <a:lumMod val="40000"/>
              <a:lumOff val="60000"/>
            </a:schemeClr>
          </a:solidFill>
        </p:spPr>
        <p:txBody>
          <a:bodyPr wrap="square" rtlCol="0">
            <a:spAutoFit/>
          </a:bodyPr>
          <a:lstStyle/>
          <a:p>
            <a:pPr algn="ctr"/>
            <a:r>
              <a:rPr lang="pt-BR" sz="1200" dirty="0" err="1"/>
              <a:t>Assumptions</a:t>
            </a:r>
            <a:endParaRPr lang="pt-BR" sz="1200" dirty="0"/>
          </a:p>
        </p:txBody>
      </p:sp>
      <p:sp>
        <p:nvSpPr>
          <p:cNvPr id="131" name="TextBox 130">
            <a:extLst>
              <a:ext uri="{FF2B5EF4-FFF2-40B4-BE49-F238E27FC236}">
                <a16:creationId xmlns:a16="http://schemas.microsoft.com/office/drawing/2014/main" id="{0D47FB8F-2629-45A1-9869-A38D308D6CD0}"/>
              </a:ext>
            </a:extLst>
          </p:cNvPr>
          <p:cNvSpPr txBox="1"/>
          <p:nvPr/>
        </p:nvSpPr>
        <p:spPr>
          <a:xfrm>
            <a:off x="134034" y="3914511"/>
            <a:ext cx="4785755" cy="276999"/>
          </a:xfrm>
          <a:prstGeom prst="rect">
            <a:avLst/>
          </a:prstGeom>
          <a:solidFill>
            <a:schemeClr val="accent2">
              <a:lumMod val="40000"/>
              <a:lumOff val="60000"/>
            </a:schemeClr>
          </a:solidFill>
        </p:spPr>
        <p:txBody>
          <a:bodyPr wrap="square" rtlCol="0">
            <a:spAutoFit/>
          </a:bodyPr>
          <a:lstStyle/>
          <a:p>
            <a:pPr algn="ctr"/>
            <a:r>
              <a:rPr lang="pt-BR" sz="1200" dirty="0" err="1"/>
              <a:t>Conventions</a:t>
            </a:r>
            <a:endParaRPr lang="pt-BR" sz="1200" dirty="0"/>
          </a:p>
        </p:txBody>
      </p:sp>
      <mc:AlternateContent xmlns:mc="http://schemas.openxmlformats.org/markup-compatibility/2006">
        <mc:Choice xmlns:a14="http://schemas.microsoft.com/office/drawing/2010/main" Requires="a14">
          <p:sp>
            <p:nvSpPr>
              <p:cNvPr id="134" name="TextBox 133">
                <a:extLst>
                  <a:ext uri="{FF2B5EF4-FFF2-40B4-BE49-F238E27FC236}">
                    <a16:creationId xmlns:a16="http://schemas.microsoft.com/office/drawing/2014/main" id="{D8F18A12-78E6-4233-ADF3-53D87C0CB818}"/>
                  </a:ext>
                </a:extLst>
              </p:cNvPr>
              <p:cNvSpPr txBox="1"/>
              <p:nvPr/>
            </p:nvSpPr>
            <p:spPr>
              <a:xfrm>
                <a:off x="174346" y="4250672"/>
                <a:ext cx="2670218" cy="418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sz="1400" b="0" i="1" smtClean="0">
                          <a:latin typeface="Cambria Math" panose="02040503050406030204" pitchFamily="18" charset="0"/>
                        </a:rPr>
                        <m:t>𝑝𝑜𝑝</m:t>
                      </m:r>
                      <m:d>
                        <m:dPr>
                          <m:ctrlPr>
                            <a:rPr lang="pt-BR" sz="1400" b="0" i="1" smtClean="0">
                              <a:latin typeface="Cambria Math" panose="02040503050406030204" pitchFamily="18" charset="0"/>
                            </a:rPr>
                          </m:ctrlPr>
                        </m:dPr>
                        <m:e>
                          <m:r>
                            <a:rPr lang="pt-BR" sz="1400" b="0" i="1" smtClean="0">
                              <a:latin typeface="Cambria Math" panose="02040503050406030204" pitchFamily="18" charset="0"/>
                            </a:rPr>
                            <m:t>𝑖</m:t>
                          </m:r>
                          <m:r>
                            <a:rPr lang="pt-BR" sz="1400" b="0" i="1" smtClean="0">
                              <a:latin typeface="Cambria Math" panose="02040503050406030204" pitchFamily="18" charset="0"/>
                            </a:rPr>
                            <m:t>, </m:t>
                          </m:r>
                          <m:r>
                            <a:rPr lang="pt-BR" sz="1400" b="0" i="1" smtClean="0">
                              <a:latin typeface="Cambria Math" panose="02040503050406030204" pitchFamily="18" charset="0"/>
                            </a:rPr>
                            <m:t>𝑅</m:t>
                          </m:r>
                          <m:r>
                            <a:rPr lang="pt-BR" sz="1400" b="0" i="1" smtClean="0">
                              <a:latin typeface="Cambria Math" panose="02040503050406030204" pitchFamily="18" charset="0"/>
                            </a:rPr>
                            <m:t>, </m:t>
                          </m:r>
                          <m:r>
                            <a:rPr lang="pt-BR" sz="1400" b="0" i="1" smtClean="0">
                              <a:latin typeface="Cambria Math" panose="02040503050406030204" pitchFamily="18" charset="0"/>
                            </a:rPr>
                            <m:t>𝑈</m:t>
                          </m:r>
                        </m:e>
                      </m:d>
                      <m:r>
                        <a:rPr lang="pt-BR" sz="1400" b="0" i="1" smtClean="0">
                          <a:latin typeface="Cambria Math" panose="02040503050406030204" pitchFamily="18" charset="0"/>
                        </a:rPr>
                        <m:t>= </m:t>
                      </m:r>
                      <m:f>
                        <m:fPr>
                          <m:ctrlPr>
                            <a:rPr lang="pt-BR" sz="1400" b="0" i="1" smtClean="0">
                              <a:latin typeface="Cambria Math" panose="02040503050406030204" pitchFamily="18" charset="0"/>
                            </a:rPr>
                          </m:ctrlPr>
                        </m:fPr>
                        <m:num>
                          <m:r>
                            <a:rPr lang="pt-BR" sz="1400" b="0" i="1" smtClean="0">
                              <a:latin typeface="Cambria Math" panose="02040503050406030204" pitchFamily="18" charset="0"/>
                            </a:rPr>
                            <m:t>#</m:t>
                          </m:r>
                          <m:d>
                            <m:dPr>
                              <m:begChr m:val="{"/>
                              <m:endChr m:val="|"/>
                              <m:ctrlPr>
                                <a:rPr lang="pt-BR" sz="1400" b="0" i="1" smtClean="0">
                                  <a:latin typeface="Cambria Math" panose="02040503050406030204" pitchFamily="18" charset="0"/>
                                </a:rPr>
                              </m:ctrlPr>
                            </m:dPr>
                            <m:e>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𝑟</m:t>
                                  </m:r>
                                </m:e>
                                <m:sub>
                                  <m:r>
                                    <a:rPr lang="pt-BR" sz="1400" b="0" i="1" smtClean="0">
                                      <a:latin typeface="Cambria Math" panose="02040503050406030204" pitchFamily="18" charset="0"/>
                                    </a:rPr>
                                    <m:t>𝑢𝑖</m:t>
                                  </m:r>
                                </m:sub>
                              </m:sSub>
                              <m:r>
                                <a:rPr lang="pt-BR" sz="1400" b="0" i="1" smtClean="0">
                                  <a:latin typeface="Cambria Math" panose="02040503050406030204" pitchFamily="18" charset="0"/>
                                </a:rPr>
                                <m:t>∈</m:t>
                              </m:r>
                              <m:r>
                                <a:rPr lang="pt-BR" sz="1400" b="0" i="1" smtClean="0">
                                  <a:latin typeface="Cambria Math" panose="02040503050406030204" pitchFamily="18" charset="0"/>
                                </a:rPr>
                                <m:t>𝑅</m:t>
                              </m:r>
                              <m:r>
                                <a:rPr lang="pt-BR" sz="1400" b="0" i="1" smtClean="0">
                                  <a:latin typeface="Cambria Math" panose="02040503050406030204" pitchFamily="18" charset="0"/>
                                </a:rPr>
                                <m:t> </m:t>
                              </m:r>
                            </m:e>
                          </m:d>
                          <m:r>
                            <a:rPr lang="pt-BR" sz="1400" b="0" i="1" smtClean="0">
                              <a:latin typeface="Cambria Math" panose="02040503050406030204" pitchFamily="18" charset="0"/>
                            </a:rPr>
                            <m:t> </m:t>
                          </m:r>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𝑟</m:t>
                              </m:r>
                            </m:e>
                            <m:sub>
                              <m:r>
                                <a:rPr lang="pt-BR" sz="1400" b="0" i="1" smtClean="0">
                                  <a:latin typeface="Cambria Math" panose="02040503050406030204" pitchFamily="18" charset="0"/>
                                </a:rPr>
                                <m:t>𝑢𝑖</m:t>
                              </m:r>
                            </m:sub>
                          </m:sSub>
                          <m:r>
                            <a:rPr lang="pt-BR" sz="1400" b="0" i="1" smtClean="0">
                              <a:latin typeface="Cambria Math" panose="02040503050406030204" pitchFamily="18" charset="0"/>
                            </a:rPr>
                            <m:t>≠0}</m:t>
                          </m:r>
                        </m:num>
                        <m:den>
                          <m:r>
                            <a:rPr lang="pt-BR" sz="1400" b="0" i="1" smtClean="0">
                              <a:latin typeface="Cambria Math" panose="02040503050406030204" pitchFamily="18" charset="0"/>
                            </a:rPr>
                            <m:t>#</m:t>
                          </m:r>
                          <m:r>
                            <a:rPr lang="pt-BR" sz="1400" b="0" i="1" smtClean="0">
                              <a:latin typeface="Cambria Math" panose="02040503050406030204" pitchFamily="18" charset="0"/>
                            </a:rPr>
                            <m:t>𝑈</m:t>
                          </m:r>
                        </m:den>
                      </m:f>
                    </m:oMath>
                  </m:oMathPara>
                </a14:m>
                <a:endParaRPr lang="en-US" sz="1400" dirty="0"/>
              </a:p>
            </p:txBody>
          </p:sp>
        </mc:Choice>
        <mc:Fallback>
          <p:sp>
            <p:nvSpPr>
              <p:cNvPr id="134" name="TextBox 133">
                <a:extLst>
                  <a:ext uri="{FF2B5EF4-FFF2-40B4-BE49-F238E27FC236}">
                    <a16:creationId xmlns:a16="http://schemas.microsoft.com/office/drawing/2014/main" id="{D8F18A12-78E6-4233-ADF3-53D87C0CB818}"/>
                  </a:ext>
                </a:extLst>
              </p:cNvPr>
              <p:cNvSpPr txBox="1">
                <a:spLocks noRot="1" noChangeAspect="1" noMove="1" noResize="1" noEditPoints="1" noAdjustHandles="1" noChangeArrowheads="1" noChangeShapeType="1" noTextEdit="1"/>
              </p:cNvSpPr>
              <p:nvPr/>
            </p:nvSpPr>
            <p:spPr>
              <a:xfrm>
                <a:off x="174346" y="4250672"/>
                <a:ext cx="2670218" cy="418576"/>
              </a:xfrm>
              <a:prstGeom prst="rect">
                <a:avLst/>
              </a:prstGeom>
              <a:blipFill>
                <a:blip r:embed="rId7"/>
                <a:stretch>
                  <a:fillRect l="-1370" t="-2899" r="-1826" b="-11594"/>
                </a:stretch>
              </a:blipFill>
            </p:spPr>
            <p:txBody>
              <a:bodyPr/>
              <a:lstStyle/>
              <a:p>
                <a:r>
                  <a:rPr lang="en-US">
                    <a:noFill/>
                  </a:rPr>
                  <a:t> </a:t>
                </a:r>
              </a:p>
            </p:txBody>
          </p:sp>
        </mc:Fallback>
      </mc:AlternateContent>
      <p:sp>
        <p:nvSpPr>
          <p:cNvPr id="137" name="TextBox 136">
            <a:extLst>
              <a:ext uri="{FF2B5EF4-FFF2-40B4-BE49-F238E27FC236}">
                <a16:creationId xmlns:a16="http://schemas.microsoft.com/office/drawing/2014/main" id="{811B8B23-29C2-4E4F-BE3C-F95025A061E2}"/>
              </a:ext>
            </a:extLst>
          </p:cNvPr>
          <p:cNvSpPr txBox="1"/>
          <p:nvPr/>
        </p:nvSpPr>
        <p:spPr>
          <a:xfrm>
            <a:off x="2825528" y="4329155"/>
            <a:ext cx="2070408" cy="261610"/>
          </a:xfrm>
          <a:prstGeom prst="rect">
            <a:avLst/>
          </a:prstGeom>
          <a:noFill/>
        </p:spPr>
        <p:txBody>
          <a:bodyPr wrap="square" rtlCol="0">
            <a:spAutoFit/>
          </a:bodyPr>
          <a:lstStyle/>
          <a:p>
            <a:pPr algn="ctr"/>
            <a:r>
              <a:rPr lang="pt-BR" sz="1100" dirty="0"/>
              <a:t>Vargas </a:t>
            </a:r>
            <a:r>
              <a:rPr lang="pt-BR" sz="1100" dirty="0" err="1"/>
              <a:t>and</a:t>
            </a:r>
            <a:r>
              <a:rPr lang="pt-BR" sz="1100" dirty="0"/>
              <a:t> Castells, 2011</a:t>
            </a:r>
            <a:endParaRPr lang="en-US" sz="1100" dirty="0"/>
          </a:p>
        </p:txBody>
      </p:sp>
      <mc:AlternateContent xmlns:mc="http://schemas.openxmlformats.org/markup-compatibility/2006">
        <mc:Choice xmlns:a14="http://schemas.microsoft.com/office/drawing/2010/main" Requires="a14">
          <p:sp>
            <p:nvSpPr>
              <p:cNvPr id="141" name="TextBox 140">
                <a:extLst>
                  <a:ext uri="{FF2B5EF4-FFF2-40B4-BE49-F238E27FC236}">
                    <a16:creationId xmlns:a16="http://schemas.microsoft.com/office/drawing/2014/main" id="{3EB0D735-781F-4353-8B3E-7D34B9C633E6}"/>
                  </a:ext>
                </a:extLst>
              </p:cNvPr>
              <p:cNvSpPr txBox="1"/>
              <p:nvPr/>
            </p:nvSpPr>
            <p:spPr>
              <a:xfrm>
                <a:off x="221011" y="4839500"/>
                <a:ext cx="2655535" cy="247247"/>
              </a:xfrm>
              <a:prstGeom prst="rect">
                <a:avLst/>
              </a:prstGeom>
              <a:noFill/>
            </p:spPr>
            <p:txBody>
              <a:bodyPr wrap="none" lIns="0" tIns="0" rIns="0" bIns="0" rtlCol="0">
                <a:spAutoFit/>
              </a:bodyPr>
              <a:lstStyle/>
              <a:p>
                <a14:m>
                  <m:oMath xmlns:m="http://schemas.openxmlformats.org/officeDocument/2006/math">
                    <m:acc>
                      <m:accPr>
                        <m:chr m:val="̂"/>
                        <m:ctrlPr>
                          <a:rPr lang="pt-BR" sz="1400" b="0" i="1" smtClean="0">
                            <a:latin typeface="Cambria Math" panose="02040503050406030204" pitchFamily="18" charset="0"/>
                          </a:rPr>
                        </m:ctrlPr>
                      </m:accPr>
                      <m:e>
                        <m:r>
                          <a:rPr lang="pt-BR" sz="1400" b="0" i="1" smtClean="0">
                            <a:latin typeface="Cambria Math" panose="02040503050406030204" pitchFamily="18" charset="0"/>
                          </a:rPr>
                          <m:t>𝑆</m:t>
                        </m:r>
                      </m:e>
                    </m:acc>
                    <m:d>
                      <m:dPr>
                        <m:ctrlPr>
                          <a:rPr lang="pt-BR" sz="1400" b="0" i="1" smtClean="0">
                            <a:latin typeface="Cambria Math" panose="02040503050406030204" pitchFamily="18" charset="0"/>
                          </a:rPr>
                        </m:ctrlPr>
                      </m:dPr>
                      <m:e>
                        <m:r>
                          <a:rPr lang="pt-BR" sz="1400" b="0" i="1" smtClean="0">
                            <a:latin typeface="Cambria Math" panose="02040503050406030204" pitchFamily="18" charset="0"/>
                          </a:rPr>
                          <m:t>𝑖</m:t>
                        </m:r>
                        <m:r>
                          <a:rPr lang="pt-BR" sz="1400" b="0" i="1" smtClean="0">
                            <a:latin typeface="Cambria Math" panose="02040503050406030204" pitchFamily="18" charset="0"/>
                          </a:rPr>
                          <m:t>, </m:t>
                        </m:r>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𝐸</m:t>
                            </m:r>
                          </m:e>
                          <m:sub>
                            <m:r>
                              <a:rPr lang="pt-BR" sz="1400" b="0" i="1" smtClean="0">
                                <a:latin typeface="Cambria Math" panose="02040503050406030204" pitchFamily="18" charset="0"/>
                              </a:rPr>
                              <m:t>𝑢</m:t>
                            </m:r>
                          </m:sub>
                        </m:sSub>
                      </m:e>
                    </m:d>
                    <m:r>
                      <a:rPr lang="en-US" sz="1400" i="1" smtClean="0">
                        <a:latin typeface="Cambria Math" panose="02040503050406030204" pitchFamily="18" charset="0"/>
                      </a:rPr>
                      <m:t>=</m:t>
                    </m:r>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𝑚𝑖𝑛</m:t>
                        </m:r>
                      </m:e>
                      <m:sub>
                        <m:r>
                          <a:rPr lang="pt-BR" sz="1400" b="0" i="1" smtClean="0">
                            <a:latin typeface="Cambria Math" panose="02040503050406030204" pitchFamily="18" charset="0"/>
                          </a:rPr>
                          <m:t>𝑗</m:t>
                        </m:r>
                        <m:r>
                          <a:rPr lang="pt-BR" sz="1400" b="0" i="1" smtClean="0">
                            <a:latin typeface="Cambria Math" panose="02040503050406030204" pitchFamily="18" charset="0"/>
                          </a:rPr>
                          <m:t>∈</m:t>
                        </m:r>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𝐸</m:t>
                            </m:r>
                          </m:e>
                          <m:sub>
                            <m:r>
                              <a:rPr lang="pt-BR" sz="1400" b="0" i="1" smtClean="0">
                                <a:latin typeface="Cambria Math" panose="02040503050406030204" pitchFamily="18" charset="0"/>
                              </a:rPr>
                              <m:t>𝑢</m:t>
                            </m:r>
                          </m:sub>
                        </m:sSub>
                      </m:sub>
                    </m:sSub>
                    <m:r>
                      <a:rPr lang="pt-BR" sz="1400" b="0" i="1" smtClean="0">
                        <a:latin typeface="Cambria Math" panose="02040503050406030204" pitchFamily="18" charset="0"/>
                      </a:rPr>
                      <m:t> </m:t>
                    </m:r>
                    <m:r>
                      <a:rPr lang="pt-BR" sz="1400" b="0" i="1" smtClean="0">
                        <a:latin typeface="Cambria Math" panose="02040503050406030204" pitchFamily="18" charset="0"/>
                      </a:rPr>
                      <m:t>𝑑𝑖𝑠𝑡</m:t>
                    </m:r>
                    <m:r>
                      <a:rPr lang="pt-BR" sz="1400" b="0" i="1" smtClean="0">
                        <a:latin typeface="Cambria Math" panose="02040503050406030204" pitchFamily="18" charset="0"/>
                      </a:rPr>
                      <m:t>(</m:t>
                    </m:r>
                    <m:r>
                      <a:rPr lang="pt-BR" sz="1400" b="0" i="1" smtClean="0">
                        <a:latin typeface="Cambria Math" panose="02040503050406030204" pitchFamily="18" charset="0"/>
                      </a:rPr>
                      <m:t>𝑣</m:t>
                    </m:r>
                    <m:r>
                      <a:rPr lang="pt-BR" sz="1400" b="0" i="1" smtClean="0">
                        <a:latin typeface="Cambria Math" panose="02040503050406030204" pitchFamily="18" charset="0"/>
                      </a:rPr>
                      <m:t>(</m:t>
                    </m:r>
                    <m:r>
                      <a:rPr lang="pt-BR" sz="1400" b="0" i="1" smtClean="0">
                        <a:latin typeface="Cambria Math" panose="02040503050406030204" pitchFamily="18" charset="0"/>
                      </a:rPr>
                      <m:t>𝑖</m:t>
                    </m:r>
                    <m:r>
                      <a:rPr lang="pt-BR" sz="1400" b="0" i="1" smtClean="0">
                        <a:latin typeface="Cambria Math" panose="02040503050406030204" pitchFamily="18" charset="0"/>
                      </a:rPr>
                      <m:t>), </m:t>
                    </m:r>
                    <m:r>
                      <a:rPr lang="pt-BR" sz="1400" b="0" i="1" smtClean="0">
                        <a:latin typeface="Cambria Math" panose="02040503050406030204" pitchFamily="18" charset="0"/>
                      </a:rPr>
                      <m:t>𝑣</m:t>
                    </m:r>
                    <m:r>
                      <a:rPr lang="pt-BR" sz="1400" b="0" i="1" smtClean="0">
                        <a:latin typeface="Cambria Math" panose="02040503050406030204" pitchFamily="18" charset="0"/>
                      </a:rPr>
                      <m:t>(</m:t>
                    </m:r>
                    <m:r>
                      <a:rPr lang="pt-BR" sz="1400" b="0" i="1" smtClean="0">
                        <a:latin typeface="Cambria Math" panose="02040503050406030204" pitchFamily="18" charset="0"/>
                      </a:rPr>
                      <m:t>𝑗</m:t>
                    </m:r>
                    <m:r>
                      <a:rPr lang="pt-BR" sz="1400" b="0" i="1" smtClean="0">
                        <a:latin typeface="Cambria Math" panose="02040503050406030204" pitchFamily="18" charset="0"/>
                      </a:rPr>
                      <m:t>))</m:t>
                    </m:r>
                  </m:oMath>
                </a14:m>
                <a:r>
                  <a:rPr lang="en-US" sz="1400" dirty="0"/>
                  <a:t> </a:t>
                </a:r>
              </a:p>
            </p:txBody>
          </p:sp>
        </mc:Choice>
        <mc:Fallback>
          <p:sp>
            <p:nvSpPr>
              <p:cNvPr id="141" name="TextBox 140">
                <a:extLst>
                  <a:ext uri="{FF2B5EF4-FFF2-40B4-BE49-F238E27FC236}">
                    <a16:creationId xmlns:a16="http://schemas.microsoft.com/office/drawing/2014/main" id="{3EB0D735-781F-4353-8B3E-7D34B9C633E6}"/>
                  </a:ext>
                </a:extLst>
              </p:cNvPr>
              <p:cNvSpPr txBox="1">
                <a:spLocks noRot="1" noChangeAspect="1" noMove="1" noResize="1" noEditPoints="1" noAdjustHandles="1" noChangeArrowheads="1" noChangeShapeType="1" noTextEdit="1"/>
              </p:cNvSpPr>
              <p:nvPr/>
            </p:nvSpPr>
            <p:spPr>
              <a:xfrm>
                <a:off x="221011" y="4839500"/>
                <a:ext cx="2655535" cy="247247"/>
              </a:xfrm>
              <a:prstGeom prst="rect">
                <a:avLst/>
              </a:prstGeom>
              <a:blipFill>
                <a:blip r:embed="rId8"/>
                <a:stretch>
                  <a:fillRect l="-2294" t="-12500" r="-688" b="-22500"/>
                </a:stretch>
              </a:blipFill>
            </p:spPr>
            <p:txBody>
              <a:bodyPr/>
              <a:lstStyle/>
              <a:p>
                <a:r>
                  <a:rPr lang="en-US">
                    <a:noFill/>
                  </a:rPr>
                  <a:t> </a:t>
                </a:r>
              </a:p>
            </p:txBody>
          </p:sp>
        </mc:Fallback>
      </mc:AlternateContent>
      <p:sp>
        <p:nvSpPr>
          <p:cNvPr id="142" name="TextBox 141">
            <a:extLst>
              <a:ext uri="{FF2B5EF4-FFF2-40B4-BE49-F238E27FC236}">
                <a16:creationId xmlns:a16="http://schemas.microsoft.com/office/drawing/2014/main" id="{7A9015C3-964D-4BB8-8B5D-1F5C2C340C67}"/>
              </a:ext>
            </a:extLst>
          </p:cNvPr>
          <p:cNvSpPr txBox="1"/>
          <p:nvPr/>
        </p:nvSpPr>
        <p:spPr>
          <a:xfrm>
            <a:off x="3012920" y="4832318"/>
            <a:ext cx="1906869" cy="261610"/>
          </a:xfrm>
          <a:prstGeom prst="rect">
            <a:avLst/>
          </a:prstGeom>
          <a:noFill/>
        </p:spPr>
        <p:txBody>
          <a:bodyPr wrap="square" rtlCol="0">
            <a:spAutoFit/>
          </a:bodyPr>
          <a:lstStyle/>
          <a:p>
            <a:pPr algn="ctr"/>
            <a:r>
              <a:rPr lang="pt-BR" sz="1100" dirty="0" err="1"/>
              <a:t>Kaminskas</a:t>
            </a:r>
            <a:r>
              <a:rPr lang="pt-BR" sz="1100" dirty="0"/>
              <a:t> </a:t>
            </a:r>
            <a:r>
              <a:rPr lang="pt-BR" sz="1100" dirty="0" err="1"/>
              <a:t>and</a:t>
            </a:r>
            <a:r>
              <a:rPr lang="pt-BR" sz="1100" dirty="0"/>
              <a:t> Bridge, 2014</a:t>
            </a:r>
            <a:endParaRPr lang="en-US" sz="1100" dirty="0"/>
          </a:p>
        </p:txBody>
      </p:sp>
      <mc:AlternateContent xmlns:mc="http://schemas.openxmlformats.org/markup-compatibility/2006">
        <mc:Choice xmlns:a14="http://schemas.microsoft.com/office/drawing/2010/main" Requires="a14">
          <p:sp>
            <p:nvSpPr>
              <p:cNvPr id="144" name="TextBox 143">
                <a:extLst>
                  <a:ext uri="{FF2B5EF4-FFF2-40B4-BE49-F238E27FC236}">
                    <a16:creationId xmlns:a16="http://schemas.microsoft.com/office/drawing/2014/main" id="{51D8DD5D-AF9D-4719-90FC-1AFCAA312AAF}"/>
                  </a:ext>
                </a:extLst>
              </p:cNvPr>
              <p:cNvSpPr txBox="1"/>
              <p:nvPr/>
            </p:nvSpPr>
            <p:spPr>
              <a:xfrm>
                <a:off x="158677" y="5271361"/>
                <a:ext cx="2801600" cy="2481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𝑚𝑎𝑥</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r>
                            <a:rPr lang="en-US" sz="1400" b="0" i="1" smtClean="0">
                              <a:latin typeface="Cambria Math" panose="02040503050406030204" pitchFamily="18" charset="0"/>
                            </a:rPr>
                            <m:t>𝑃</m:t>
                          </m:r>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e>
                          </m:d>
                          <m:r>
                            <a:rPr lang="en-US" sz="1400" b="0" i="1" smtClean="0">
                              <a:latin typeface="Cambria Math" panose="02040503050406030204" pitchFamily="18" charset="0"/>
                            </a:rPr>
                            <m:t>, </m:t>
                          </m:r>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𝑗</m:t>
                              </m:r>
                            </m:e>
                          </m:d>
                        </m:e>
                      </m:d>
                    </m:oMath>
                  </m:oMathPara>
                </a14:m>
                <a:endParaRPr lang="en-US" sz="1400" b="0" dirty="0"/>
              </a:p>
            </p:txBody>
          </p:sp>
        </mc:Choice>
        <mc:Fallback>
          <p:sp>
            <p:nvSpPr>
              <p:cNvPr id="144" name="TextBox 143">
                <a:extLst>
                  <a:ext uri="{FF2B5EF4-FFF2-40B4-BE49-F238E27FC236}">
                    <a16:creationId xmlns:a16="http://schemas.microsoft.com/office/drawing/2014/main" id="{51D8DD5D-AF9D-4719-90FC-1AFCAA312AAF}"/>
                  </a:ext>
                </a:extLst>
              </p:cNvPr>
              <p:cNvSpPr txBox="1">
                <a:spLocks noRot="1" noChangeAspect="1" noMove="1" noResize="1" noEditPoints="1" noAdjustHandles="1" noChangeArrowheads="1" noChangeShapeType="1" noTextEdit="1"/>
              </p:cNvSpPr>
              <p:nvPr/>
            </p:nvSpPr>
            <p:spPr>
              <a:xfrm>
                <a:off x="158677" y="5271361"/>
                <a:ext cx="2801600" cy="248145"/>
              </a:xfrm>
              <a:prstGeom prst="rect">
                <a:avLst/>
              </a:prstGeom>
              <a:blipFill>
                <a:blip r:embed="rId9"/>
                <a:stretch>
                  <a:fillRect l="-1087" t="-12500" b="-22500"/>
                </a:stretch>
              </a:blipFill>
            </p:spPr>
            <p:txBody>
              <a:bodyPr/>
              <a:lstStyle/>
              <a:p>
                <a:r>
                  <a:rPr lang="en-US">
                    <a:noFill/>
                  </a:rPr>
                  <a:t> </a:t>
                </a:r>
              </a:p>
            </p:txBody>
          </p:sp>
        </mc:Fallback>
      </mc:AlternateContent>
      <p:sp>
        <p:nvSpPr>
          <p:cNvPr id="148" name="Rectangle 147">
            <a:extLst>
              <a:ext uri="{FF2B5EF4-FFF2-40B4-BE49-F238E27FC236}">
                <a16:creationId xmlns:a16="http://schemas.microsoft.com/office/drawing/2014/main" id="{36BBF11A-2617-4573-8329-A53F019375E4}"/>
              </a:ext>
            </a:extLst>
          </p:cNvPr>
          <p:cNvSpPr/>
          <p:nvPr/>
        </p:nvSpPr>
        <p:spPr>
          <a:xfrm>
            <a:off x="157889" y="5938165"/>
            <a:ext cx="4738047" cy="1969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9B189346-90D7-4ACE-9976-1780EEE07E10}"/>
              </a:ext>
            </a:extLst>
          </p:cNvPr>
          <p:cNvSpPr/>
          <p:nvPr/>
        </p:nvSpPr>
        <p:spPr>
          <a:xfrm>
            <a:off x="159678" y="4250672"/>
            <a:ext cx="4738047" cy="4834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9F423A98-1002-49C1-8527-A4B70052E1DE}"/>
              </a:ext>
            </a:extLst>
          </p:cNvPr>
          <p:cNvSpPr/>
          <p:nvPr/>
        </p:nvSpPr>
        <p:spPr>
          <a:xfrm>
            <a:off x="5396785" y="1393350"/>
            <a:ext cx="182880" cy="15010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a:extLst>
              <a:ext uri="{FF2B5EF4-FFF2-40B4-BE49-F238E27FC236}">
                <a16:creationId xmlns:a16="http://schemas.microsoft.com/office/drawing/2014/main" id="{56EAA8E0-BA40-47FE-B5BB-C87FF27CD144}"/>
              </a:ext>
            </a:extLst>
          </p:cNvPr>
          <p:cNvSpPr txBox="1"/>
          <p:nvPr/>
        </p:nvSpPr>
        <p:spPr>
          <a:xfrm>
            <a:off x="5080983" y="2910763"/>
            <a:ext cx="825301" cy="461665"/>
          </a:xfrm>
          <a:prstGeom prst="rect">
            <a:avLst/>
          </a:prstGeom>
          <a:noFill/>
        </p:spPr>
        <p:txBody>
          <a:bodyPr wrap="square" rtlCol="0">
            <a:spAutoFit/>
          </a:bodyPr>
          <a:lstStyle/>
          <a:p>
            <a:pPr algn="ctr"/>
            <a:r>
              <a:rPr lang="pt-BR" sz="1200" dirty="0" err="1"/>
              <a:t>Estimated</a:t>
            </a:r>
            <a:r>
              <a:rPr lang="pt-BR" sz="1200" dirty="0"/>
              <a:t> </a:t>
            </a:r>
            <a:r>
              <a:rPr lang="pt-BR" sz="1200" dirty="0" err="1"/>
              <a:t>Surprise</a:t>
            </a:r>
            <a:endParaRPr lang="en-US" sz="1200" dirty="0"/>
          </a:p>
        </p:txBody>
      </p:sp>
      <mc:AlternateContent xmlns:mc="http://schemas.openxmlformats.org/markup-compatibility/2006">
        <mc:Choice xmlns:a14="http://schemas.microsoft.com/office/drawing/2010/main" Requires="a14">
          <p:sp>
            <p:nvSpPr>
              <p:cNvPr id="111" name="TextBox 110">
                <a:extLst>
                  <a:ext uri="{FF2B5EF4-FFF2-40B4-BE49-F238E27FC236}">
                    <a16:creationId xmlns:a16="http://schemas.microsoft.com/office/drawing/2014/main" id="{44D9EF18-4E09-4DCA-9B73-F6554B207AD5}"/>
                  </a:ext>
                </a:extLst>
              </p:cNvPr>
              <p:cNvSpPr txBox="1"/>
              <p:nvPr/>
            </p:nvSpPr>
            <p:spPr>
              <a:xfrm>
                <a:off x="5187107" y="3357685"/>
                <a:ext cx="613052" cy="2227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pt-BR" sz="1400" b="0" i="1" smtClean="0">
                              <a:latin typeface="Cambria Math" panose="02040503050406030204" pitchFamily="18" charset="0"/>
                            </a:rPr>
                          </m:ctrlPr>
                        </m:accPr>
                        <m:e>
                          <m:r>
                            <a:rPr lang="pt-BR" sz="1400" b="0" i="1" smtClean="0">
                              <a:latin typeface="Cambria Math" panose="02040503050406030204" pitchFamily="18" charset="0"/>
                            </a:rPr>
                            <m:t>𝑆</m:t>
                          </m:r>
                        </m:e>
                      </m:acc>
                      <m:d>
                        <m:dPr>
                          <m:ctrlPr>
                            <a:rPr lang="pt-BR" sz="1400" b="0" i="1" smtClean="0">
                              <a:latin typeface="Cambria Math" panose="02040503050406030204" pitchFamily="18" charset="0"/>
                            </a:rPr>
                          </m:ctrlPr>
                        </m:dPr>
                        <m:e>
                          <m:r>
                            <a:rPr lang="pt-BR" sz="1400" b="0" i="1" smtClean="0">
                              <a:latin typeface="Cambria Math" panose="02040503050406030204" pitchFamily="18" charset="0"/>
                            </a:rPr>
                            <m:t>𝑖</m:t>
                          </m:r>
                          <m:r>
                            <a:rPr lang="pt-BR" sz="1400" b="0" i="1" smtClean="0">
                              <a:latin typeface="Cambria Math" panose="02040503050406030204" pitchFamily="18" charset="0"/>
                            </a:rPr>
                            <m:t>, </m:t>
                          </m:r>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𝐸</m:t>
                              </m:r>
                            </m:e>
                            <m:sub>
                              <m:r>
                                <a:rPr lang="pt-BR" sz="1400" b="0" i="1" smtClean="0">
                                  <a:latin typeface="Cambria Math" panose="02040503050406030204" pitchFamily="18" charset="0"/>
                                </a:rPr>
                                <m:t>𝑢</m:t>
                              </m:r>
                            </m:sub>
                          </m:sSub>
                        </m:e>
                      </m:d>
                    </m:oMath>
                  </m:oMathPara>
                </a14:m>
                <a:endParaRPr lang="en-US" sz="1400" dirty="0"/>
              </a:p>
            </p:txBody>
          </p:sp>
        </mc:Choice>
        <mc:Fallback>
          <p:sp>
            <p:nvSpPr>
              <p:cNvPr id="111" name="TextBox 110">
                <a:extLst>
                  <a:ext uri="{FF2B5EF4-FFF2-40B4-BE49-F238E27FC236}">
                    <a16:creationId xmlns:a16="http://schemas.microsoft.com/office/drawing/2014/main" id="{44D9EF18-4E09-4DCA-9B73-F6554B207AD5}"/>
                  </a:ext>
                </a:extLst>
              </p:cNvPr>
              <p:cNvSpPr txBox="1">
                <a:spLocks noRot="1" noChangeAspect="1" noMove="1" noResize="1" noEditPoints="1" noAdjustHandles="1" noChangeArrowheads="1" noChangeShapeType="1" noTextEdit="1"/>
              </p:cNvSpPr>
              <p:nvPr/>
            </p:nvSpPr>
            <p:spPr>
              <a:xfrm>
                <a:off x="5187107" y="3357685"/>
                <a:ext cx="613052" cy="222753"/>
              </a:xfrm>
              <a:prstGeom prst="rect">
                <a:avLst/>
              </a:prstGeom>
              <a:blipFill>
                <a:blip r:embed="rId10"/>
                <a:stretch>
                  <a:fillRect l="-6000" t="-16667" b="-11111"/>
                </a:stretch>
              </a:blipFill>
            </p:spPr>
            <p:txBody>
              <a:bodyPr/>
              <a:lstStyle/>
              <a:p>
                <a:r>
                  <a:rPr lang="en-US">
                    <a:noFill/>
                  </a:rPr>
                  <a:t> </a:t>
                </a:r>
              </a:p>
            </p:txBody>
          </p:sp>
        </mc:Fallback>
      </mc:AlternateContent>
      <p:cxnSp>
        <p:nvCxnSpPr>
          <p:cNvPr id="120" name="Straight Connector 119">
            <a:extLst>
              <a:ext uri="{FF2B5EF4-FFF2-40B4-BE49-F238E27FC236}">
                <a16:creationId xmlns:a16="http://schemas.microsoft.com/office/drawing/2014/main" id="{B4F9C083-B3C4-4C7A-8652-A08840760CD7}"/>
              </a:ext>
            </a:extLst>
          </p:cNvPr>
          <p:cNvCxnSpPr>
            <a:cxnSpLocks/>
          </p:cNvCxnSpPr>
          <p:nvPr/>
        </p:nvCxnSpPr>
        <p:spPr>
          <a:xfrm rot="10800000">
            <a:off x="5202331" y="1380015"/>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21" name="Rectangle 120">
            <a:extLst>
              <a:ext uri="{FF2B5EF4-FFF2-40B4-BE49-F238E27FC236}">
                <a16:creationId xmlns:a16="http://schemas.microsoft.com/office/drawing/2014/main" id="{7DDFC960-47C4-4F0D-80DF-8294579E2EEA}"/>
              </a:ext>
            </a:extLst>
          </p:cNvPr>
          <p:cNvSpPr/>
          <p:nvPr/>
        </p:nvSpPr>
        <p:spPr>
          <a:xfrm rot="10800000">
            <a:off x="5202331" y="1334295"/>
            <a:ext cx="9144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 name="Straight Connector 121">
            <a:extLst>
              <a:ext uri="{FF2B5EF4-FFF2-40B4-BE49-F238E27FC236}">
                <a16:creationId xmlns:a16="http://schemas.microsoft.com/office/drawing/2014/main" id="{3A78157E-5078-42C2-9983-055499B11E90}"/>
              </a:ext>
            </a:extLst>
          </p:cNvPr>
          <p:cNvCxnSpPr>
            <a:cxnSpLocks/>
          </p:cNvCxnSpPr>
          <p:nvPr/>
        </p:nvCxnSpPr>
        <p:spPr>
          <a:xfrm rot="10800000">
            <a:off x="5202331" y="1759772"/>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23" name="Rectangle 122">
            <a:extLst>
              <a:ext uri="{FF2B5EF4-FFF2-40B4-BE49-F238E27FC236}">
                <a16:creationId xmlns:a16="http://schemas.microsoft.com/office/drawing/2014/main" id="{B5F42F87-0AA1-4224-8B75-0B606B3A1A20}"/>
              </a:ext>
            </a:extLst>
          </p:cNvPr>
          <p:cNvSpPr/>
          <p:nvPr/>
        </p:nvSpPr>
        <p:spPr>
          <a:xfrm rot="10800000">
            <a:off x="5202331" y="1710076"/>
            <a:ext cx="9144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4" name="Straight Connector 123">
            <a:extLst>
              <a:ext uri="{FF2B5EF4-FFF2-40B4-BE49-F238E27FC236}">
                <a16:creationId xmlns:a16="http://schemas.microsoft.com/office/drawing/2014/main" id="{C9B8FCD9-1AC1-4496-B37B-BE6B03A87A60}"/>
              </a:ext>
            </a:extLst>
          </p:cNvPr>
          <p:cNvCxnSpPr>
            <a:cxnSpLocks/>
          </p:cNvCxnSpPr>
          <p:nvPr/>
        </p:nvCxnSpPr>
        <p:spPr>
          <a:xfrm rot="10800000">
            <a:off x="5202331" y="2139529"/>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51" name="Rectangle 150">
            <a:extLst>
              <a:ext uri="{FF2B5EF4-FFF2-40B4-BE49-F238E27FC236}">
                <a16:creationId xmlns:a16="http://schemas.microsoft.com/office/drawing/2014/main" id="{E23B9A22-AFB5-4E27-8B94-1DDFED24FE85}"/>
              </a:ext>
            </a:extLst>
          </p:cNvPr>
          <p:cNvSpPr/>
          <p:nvPr/>
        </p:nvSpPr>
        <p:spPr>
          <a:xfrm rot="10800000">
            <a:off x="5202331" y="2093810"/>
            <a:ext cx="9144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3" name="Straight Connector 152">
            <a:extLst>
              <a:ext uri="{FF2B5EF4-FFF2-40B4-BE49-F238E27FC236}">
                <a16:creationId xmlns:a16="http://schemas.microsoft.com/office/drawing/2014/main" id="{5591FC12-B5E9-40A1-9B78-BF7849014E32}"/>
              </a:ext>
            </a:extLst>
          </p:cNvPr>
          <p:cNvCxnSpPr>
            <a:cxnSpLocks/>
          </p:cNvCxnSpPr>
          <p:nvPr/>
        </p:nvCxnSpPr>
        <p:spPr>
          <a:xfrm rot="10800000">
            <a:off x="5202331" y="2519286"/>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54" name="Rectangle 153">
            <a:extLst>
              <a:ext uri="{FF2B5EF4-FFF2-40B4-BE49-F238E27FC236}">
                <a16:creationId xmlns:a16="http://schemas.microsoft.com/office/drawing/2014/main" id="{4C07B6B3-5273-4541-AF04-F9C680C6CC52}"/>
              </a:ext>
            </a:extLst>
          </p:cNvPr>
          <p:cNvSpPr/>
          <p:nvPr/>
        </p:nvSpPr>
        <p:spPr>
          <a:xfrm rot="10800000">
            <a:off x="5202331" y="2469589"/>
            <a:ext cx="9144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5" name="Straight Connector 154">
            <a:extLst>
              <a:ext uri="{FF2B5EF4-FFF2-40B4-BE49-F238E27FC236}">
                <a16:creationId xmlns:a16="http://schemas.microsoft.com/office/drawing/2014/main" id="{54B6068B-989F-4A34-9AF1-345EE29CFCA4}"/>
              </a:ext>
            </a:extLst>
          </p:cNvPr>
          <p:cNvCxnSpPr>
            <a:cxnSpLocks/>
          </p:cNvCxnSpPr>
          <p:nvPr/>
        </p:nvCxnSpPr>
        <p:spPr>
          <a:xfrm rot="10800000">
            <a:off x="5202331" y="2899042"/>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56" name="Rectangle 155">
            <a:extLst>
              <a:ext uri="{FF2B5EF4-FFF2-40B4-BE49-F238E27FC236}">
                <a16:creationId xmlns:a16="http://schemas.microsoft.com/office/drawing/2014/main" id="{51F32568-C788-45C8-9E44-CCE4C89812AF}"/>
              </a:ext>
            </a:extLst>
          </p:cNvPr>
          <p:cNvSpPr/>
          <p:nvPr/>
        </p:nvSpPr>
        <p:spPr>
          <a:xfrm rot="10800000">
            <a:off x="5202331" y="2853322"/>
            <a:ext cx="9144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7" name="Straight Connector 156">
            <a:extLst>
              <a:ext uri="{FF2B5EF4-FFF2-40B4-BE49-F238E27FC236}">
                <a16:creationId xmlns:a16="http://schemas.microsoft.com/office/drawing/2014/main" id="{40925C2E-CD82-4FD5-8432-07A2BBC4F77A}"/>
              </a:ext>
            </a:extLst>
          </p:cNvPr>
          <p:cNvCxnSpPr>
            <a:cxnSpLocks/>
            <a:endCxn id="121" idx="3"/>
          </p:cNvCxnSpPr>
          <p:nvPr/>
        </p:nvCxnSpPr>
        <p:spPr>
          <a:xfrm>
            <a:off x="4906399" y="632355"/>
            <a:ext cx="295932" cy="74766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58" name="Straight Connector 157">
            <a:extLst>
              <a:ext uri="{FF2B5EF4-FFF2-40B4-BE49-F238E27FC236}">
                <a16:creationId xmlns:a16="http://schemas.microsoft.com/office/drawing/2014/main" id="{086C5893-5E28-4AFE-9FA2-A6D222A6DA77}"/>
              </a:ext>
            </a:extLst>
          </p:cNvPr>
          <p:cNvCxnSpPr>
            <a:cxnSpLocks/>
            <a:endCxn id="151" idx="3"/>
          </p:cNvCxnSpPr>
          <p:nvPr/>
        </p:nvCxnSpPr>
        <p:spPr>
          <a:xfrm>
            <a:off x="4919790" y="1924852"/>
            <a:ext cx="282541" cy="214678"/>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59" name="Straight Connector 158">
            <a:extLst>
              <a:ext uri="{FF2B5EF4-FFF2-40B4-BE49-F238E27FC236}">
                <a16:creationId xmlns:a16="http://schemas.microsoft.com/office/drawing/2014/main" id="{9980B61F-C673-42EF-832F-2591BD857769}"/>
              </a:ext>
            </a:extLst>
          </p:cNvPr>
          <p:cNvCxnSpPr>
            <a:cxnSpLocks/>
            <a:endCxn id="154" idx="3"/>
          </p:cNvCxnSpPr>
          <p:nvPr/>
        </p:nvCxnSpPr>
        <p:spPr>
          <a:xfrm flipV="1">
            <a:off x="4919790" y="2515309"/>
            <a:ext cx="282541" cy="75643"/>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60" name="Straight Connector 159">
            <a:extLst>
              <a:ext uri="{FF2B5EF4-FFF2-40B4-BE49-F238E27FC236}">
                <a16:creationId xmlns:a16="http://schemas.microsoft.com/office/drawing/2014/main" id="{66E68652-505B-400B-9203-91130B966B9F}"/>
              </a:ext>
            </a:extLst>
          </p:cNvPr>
          <p:cNvCxnSpPr>
            <a:cxnSpLocks/>
            <a:endCxn id="156" idx="3"/>
          </p:cNvCxnSpPr>
          <p:nvPr/>
        </p:nvCxnSpPr>
        <p:spPr>
          <a:xfrm flipV="1">
            <a:off x="4919790" y="2899042"/>
            <a:ext cx="282541" cy="35801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4061949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B7C9EE-B665-484F-BCC5-238642DA2C3C}"/>
              </a:ext>
            </a:extLst>
          </p:cNvPr>
          <p:cNvPicPr>
            <a:picLocks noChangeAspect="1"/>
          </p:cNvPicPr>
          <p:nvPr/>
        </p:nvPicPr>
        <p:blipFill>
          <a:blip r:embed="rId3"/>
          <a:stretch>
            <a:fillRect/>
          </a:stretch>
        </p:blipFill>
        <p:spPr>
          <a:xfrm>
            <a:off x="0" y="9986"/>
            <a:ext cx="12192000" cy="6854653"/>
          </a:xfrm>
          <a:prstGeom prst="rect">
            <a:avLst/>
          </a:prstGeom>
        </p:spPr>
      </p:pic>
      <p:sp>
        <p:nvSpPr>
          <p:cNvPr id="5" name="Rectangle: Rounded Corners 4">
            <a:extLst>
              <a:ext uri="{FF2B5EF4-FFF2-40B4-BE49-F238E27FC236}">
                <a16:creationId xmlns:a16="http://schemas.microsoft.com/office/drawing/2014/main" id="{F9AF13A5-7667-4133-BFA4-AF5FD823ABFC}"/>
              </a:ext>
            </a:extLst>
          </p:cNvPr>
          <p:cNvSpPr/>
          <p:nvPr/>
        </p:nvSpPr>
        <p:spPr>
          <a:xfrm>
            <a:off x="3466408" y="1682966"/>
            <a:ext cx="2395377" cy="2056640"/>
          </a:xfrm>
          <a:prstGeom prst="roundRect">
            <a:avLst>
              <a:gd name="adj" fmla="val 5842"/>
            </a:avLst>
          </a:prstGeom>
          <a:solidFill>
            <a:schemeClr val="accent1">
              <a:alpha val="15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err="1">
                <a:solidFill>
                  <a:srgbClr val="FF0000"/>
                </a:solidFill>
              </a:rPr>
              <a:t>Surprise</a:t>
            </a:r>
            <a:r>
              <a:rPr lang="pt-BR" sz="1600" dirty="0">
                <a:solidFill>
                  <a:srgbClr val="FF0000"/>
                </a:solidFill>
              </a:rPr>
              <a:t> </a:t>
            </a:r>
            <a:r>
              <a:rPr lang="pt-BR" sz="1600" dirty="0" err="1">
                <a:solidFill>
                  <a:srgbClr val="FF0000"/>
                </a:solidFill>
              </a:rPr>
              <a:t>will</a:t>
            </a:r>
            <a:r>
              <a:rPr lang="pt-BR" sz="1600" dirty="0">
                <a:solidFill>
                  <a:srgbClr val="FF0000"/>
                </a:solidFill>
              </a:rPr>
              <a:t> </a:t>
            </a:r>
            <a:r>
              <a:rPr lang="pt-BR" sz="1600" dirty="0" err="1">
                <a:solidFill>
                  <a:srgbClr val="FF0000"/>
                </a:solidFill>
              </a:rPr>
              <a:t>be</a:t>
            </a:r>
            <a:r>
              <a:rPr lang="pt-BR" sz="1600" dirty="0">
                <a:solidFill>
                  <a:srgbClr val="FF0000"/>
                </a:solidFill>
              </a:rPr>
              <a:t> </a:t>
            </a:r>
            <a:r>
              <a:rPr lang="pt-BR" sz="1600" dirty="0" err="1">
                <a:solidFill>
                  <a:srgbClr val="FF0000"/>
                </a:solidFill>
              </a:rPr>
              <a:t>assessed</a:t>
            </a:r>
            <a:r>
              <a:rPr lang="pt-BR" sz="1600" dirty="0">
                <a:solidFill>
                  <a:srgbClr val="FF0000"/>
                </a:solidFill>
              </a:rPr>
              <a:t> </a:t>
            </a:r>
            <a:r>
              <a:rPr lang="pt-BR" sz="1600" dirty="0" err="1">
                <a:solidFill>
                  <a:srgbClr val="FF0000"/>
                </a:solidFill>
              </a:rPr>
              <a:t>by</a:t>
            </a:r>
            <a:r>
              <a:rPr lang="pt-BR" sz="1600" dirty="0">
                <a:solidFill>
                  <a:srgbClr val="FF0000"/>
                </a:solidFill>
              </a:rPr>
              <a:t> a 3-items </a:t>
            </a:r>
            <a:r>
              <a:rPr lang="pt-BR" sz="1600" dirty="0" err="1">
                <a:solidFill>
                  <a:srgbClr val="FF0000"/>
                </a:solidFill>
              </a:rPr>
              <a:t>instrument</a:t>
            </a:r>
            <a:r>
              <a:rPr lang="pt-BR" sz="1600" dirty="0">
                <a:solidFill>
                  <a:srgbClr val="FF0000"/>
                </a:solidFill>
              </a:rPr>
              <a:t>; </a:t>
            </a:r>
          </a:p>
          <a:p>
            <a:pPr algn="ctr"/>
            <a:endParaRPr lang="pt-BR" sz="1600" dirty="0">
              <a:solidFill>
                <a:srgbClr val="FF0000"/>
              </a:solidFill>
            </a:endParaRPr>
          </a:p>
          <a:p>
            <a:pPr algn="ctr"/>
            <a:r>
              <a:rPr lang="pt-BR" sz="1600" dirty="0">
                <a:solidFill>
                  <a:srgbClr val="FF0000"/>
                </a:solidFill>
              </a:rPr>
              <a:t>Responses are </a:t>
            </a:r>
            <a:r>
              <a:rPr lang="pt-BR" sz="1600" dirty="0" err="1">
                <a:solidFill>
                  <a:srgbClr val="FF0000"/>
                </a:solidFill>
              </a:rPr>
              <a:t>to</a:t>
            </a:r>
            <a:r>
              <a:rPr lang="pt-BR" sz="1600" dirty="0">
                <a:solidFill>
                  <a:srgbClr val="FF0000"/>
                </a:solidFill>
              </a:rPr>
              <a:t> </a:t>
            </a:r>
            <a:r>
              <a:rPr lang="pt-BR" sz="1600" dirty="0" err="1">
                <a:solidFill>
                  <a:srgbClr val="FF0000"/>
                </a:solidFill>
              </a:rPr>
              <a:t>be</a:t>
            </a:r>
            <a:r>
              <a:rPr lang="pt-BR" sz="1600" dirty="0">
                <a:solidFill>
                  <a:srgbClr val="FF0000"/>
                </a:solidFill>
              </a:rPr>
              <a:t> </a:t>
            </a:r>
            <a:r>
              <a:rPr lang="pt-BR" sz="1600" dirty="0" err="1">
                <a:solidFill>
                  <a:srgbClr val="FF0000"/>
                </a:solidFill>
              </a:rPr>
              <a:t>collected</a:t>
            </a:r>
            <a:r>
              <a:rPr lang="pt-BR" sz="1600" dirty="0">
                <a:solidFill>
                  <a:srgbClr val="FF0000"/>
                </a:solidFill>
              </a:rPr>
              <a:t> </a:t>
            </a:r>
            <a:r>
              <a:rPr lang="pt-BR" sz="1600" dirty="0" err="1">
                <a:solidFill>
                  <a:srgbClr val="FF0000"/>
                </a:solidFill>
              </a:rPr>
              <a:t>on</a:t>
            </a:r>
            <a:r>
              <a:rPr lang="pt-BR" sz="1600" dirty="0">
                <a:solidFill>
                  <a:srgbClr val="FF0000"/>
                </a:solidFill>
              </a:rPr>
              <a:t> 5-points </a:t>
            </a:r>
            <a:r>
              <a:rPr lang="pt-BR" sz="1600" dirty="0" err="1">
                <a:solidFill>
                  <a:srgbClr val="FF0000"/>
                </a:solidFill>
              </a:rPr>
              <a:t>Likert</a:t>
            </a:r>
            <a:r>
              <a:rPr lang="pt-BR" sz="1600" dirty="0">
                <a:solidFill>
                  <a:srgbClr val="FF0000"/>
                </a:solidFill>
              </a:rPr>
              <a:t> </a:t>
            </a:r>
            <a:r>
              <a:rPr lang="pt-BR" sz="1600" dirty="0" err="1">
                <a:solidFill>
                  <a:srgbClr val="FF0000"/>
                </a:solidFill>
              </a:rPr>
              <a:t>scales</a:t>
            </a:r>
            <a:endParaRPr lang="en-US" sz="1600" dirty="0">
              <a:solidFill>
                <a:srgbClr val="FF0000"/>
              </a:solidFill>
            </a:endParaRPr>
          </a:p>
        </p:txBody>
      </p:sp>
      <p:sp>
        <p:nvSpPr>
          <p:cNvPr id="6" name="Rectangle 5">
            <a:extLst>
              <a:ext uri="{FF2B5EF4-FFF2-40B4-BE49-F238E27FC236}">
                <a16:creationId xmlns:a16="http://schemas.microsoft.com/office/drawing/2014/main" id="{A4EC776D-5895-4F6B-A265-4A13B73F4E2D}"/>
              </a:ext>
            </a:extLst>
          </p:cNvPr>
          <p:cNvSpPr/>
          <p:nvPr/>
        </p:nvSpPr>
        <p:spPr>
          <a:xfrm>
            <a:off x="5062451" y="4106489"/>
            <a:ext cx="232756" cy="2119746"/>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84E607FA-80E8-4E52-8791-72F1D543EF41}"/>
              </a:ext>
            </a:extLst>
          </p:cNvPr>
          <p:cNvCxnSpPr>
            <a:cxnSpLocks/>
          </p:cNvCxnSpPr>
          <p:nvPr/>
        </p:nvCxnSpPr>
        <p:spPr>
          <a:xfrm>
            <a:off x="4721629" y="6226235"/>
            <a:ext cx="914400"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2" name="Straight Connector 11">
            <a:extLst>
              <a:ext uri="{FF2B5EF4-FFF2-40B4-BE49-F238E27FC236}">
                <a16:creationId xmlns:a16="http://schemas.microsoft.com/office/drawing/2014/main" id="{7BEE8A3A-539E-4A4D-9750-E3E1DACEFE32}"/>
              </a:ext>
            </a:extLst>
          </p:cNvPr>
          <p:cNvCxnSpPr>
            <a:cxnSpLocks/>
          </p:cNvCxnSpPr>
          <p:nvPr/>
        </p:nvCxnSpPr>
        <p:spPr>
          <a:xfrm>
            <a:off x="4721629" y="4106851"/>
            <a:ext cx="914400"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a:extLst>
              <a:ext uri="{FF2B5EF4-FFF2-40B4-BE49-F238E27FC236}">
                <a16:creationId xmlns:a16="http://schemas.microsoft.com/office/drawing/2014/main" id="{6F95216D-DAB3-4706-994B-2BD15C1F167F}"/>
              </a:ext>
            </a:extLst>
          </p:cNvPr>
          <p:cNvCxnSpPr>
            <a:cxnSpLocks/>
          </p:cNvCxnSpPr>
          <p:nvPr/>
        </p:nvCxnSpPr>
        <p:spPr>
          <a:xfrm>
            <a:off x="4721629" y="4636426"/>
            <a:ext cx="914400"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a:extLst>
              <a:ext uri="{FF2B5EF4-FFF2-40B4-BE49-F238E27FC236}">
                <a16:creationId xmlns:a16="http://schemas.microsoft.com/office/drawing/2014/main" id="{CCA82D4E-2623-4089-8C69-588313E3ED1B}"/>
              </a:ext>
            </a:extLst>
          </p:cNvPr>
          <p:cNvCxnSpPr>
            <a:cxnSpLocks/>
          </p:cNvCxnSpPr>
          <p:nvPr/>
        </p:nvCxnSpPr>
        <p:spPr>
          <a:xfrm>
            <a:off x="4721629" y="5166363"/>
            <a:ext cx="914400"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5" name="Straight Connector 14">
            <a:extLst>
              <a:ext uri="{FF2B5EF4-FFF2-40B4-BE49-F238E27FC236}">
                <a16:creationId xmlns:a16="http://schemas.microsoft.com/office/drawing/2014/main" id="{BBAFAE1A-51FE-4D6D-9F04-8F0EB785BC9E}"/>
              </a:ext>
            </a:extLst>
          </p:cNvPr>
          <p:cNvCxnSpPr>
            <a:cxnSpLocks/>
          </p:cNvCxnSpPr>
          <p:nvPr/>
        </p:nvCxnSpPr>
        <p:spPr>
          <a:xfrm>
            <a:off x="4721629" y="5696300"/>
            <a:ext cx="914400"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TextBox 20">
            <a:extLst>
              <a:ext uri="{FF2B5EF4-FFF2-40B4-BE49-F238E27FC236}">
                <a16:creationId xmlns:a16="http://schemas.microsoft.com/office/drawing/2014/main" id="{BB7E6B0A-D704-47E2-AEF4-3A2EECCC493A}"/>
              </a:ext>
            </a:extLst>
          </p:cNvPr>
          <p:cNvSpPr txBox="1"/>
          <p:nvPr/>
        </p:nvSpPr>
        <p:spPr>
          <a:xfrm>
            <a:off x="5611786" y="3975698"/>
            <a:ext cx="321425" cy="276999"/>
          </a:xfrm>
          <a:prstGeom prst="rect">
            <a:avLst/>
          </a:prstGeom>
          <a:noFill/>
        </p:spPr>
        <p:txBody>
          <a:bodyPr wrap="square" rtlCol="0">
            <a:spAutoFit/>
          </a:bodyPr>
          <a:lstStyle/>
          <a:p>
            <a:pPr algn="ctr"/>
            <a:r>
              <a:rPr lang="pt-BR" sz="1200" dirty="0"/>
              <a:t>5</a:t>
            </a:r>
            <a:endParaRPr lang="en-US" sz="1200" dirty="0"/>
          </a:p>
        </p:txBody>
      </p:sp>
      <p:sp>
        <p:nvSpPr>
          <p:cNvPr id="25" name="TextBox 24">
            <a:extLst>
              <a:ext uri="{FF2B5EF4-FFF2-40B4-BE49-F238E27FC236}">
                <a16:creationId xmlns:a16="http://schemas.microsoft.com/office/drawing/2014/main" id="{6AC20588-F039-4C2D-B8B3-9A33914E5B39}"/>
              </a:ext>
            </a:extLst>
          </p:cNvPr>
          <p:cNvSpPr txBox="1"/>
          <p:nvPr/>
        </p:nvSpPr>
        <p:spPr>
          <a:xfrm>
            <a:off x="5611786" y="6084808"/>
            <a:ext cx="321425" cy="276999"/>
          </a:xfrm>
          <a:prstGeom prst="rect">
            <a:avLst/>
          </a:prstGeom>
          <a:noFill/>
        </p:spPr>
        <p:txBody>
          <a:bodyPr wrap="square" rtlCol="0">
            <a:spAutoFit/>
          </a:bodyPr>
          <a:lstStyle/>
          <a:p>
            <a:pPr algn="ctr"/>
            <a:r>
              <a:rPr lang="pt-BR" sz="1200" dirty="0"/>
              <a:t>1</a:t>
            </a:r>
            <a:endParaRPr lang="en-US" sz="1200" dirty="0"/>
          </a:p>
        </p:txBody>
      </p:sp>
      <p:sp>
        <p:nvSpPr>
          <p:cNvPr id="26" name="TextBox 25">
            <a:extLst>
              <a:ext uri="{FF2B5EF4-FFF2-40B4-BE49-F238E27FC236}">
                <a16:creationId xmlns:a16="http://schemas.microsoft.com/office/drawing/2014/main" id="{B5C30BF1-D153-4D06-8847-0F5B42107B3E}"/>
              </a:ext>
            </a:extLst>
          </p:cNvPr>
          <p:cNvSpPr txBox="1"/>
          <p:nvPr/>
        </p:nvSpPr>
        <p:spPr>
          <a:xfrm>
            <a:off x="5611786" y="5555453"/>
            <a:ext cx="321425" cy="276999"/>
          </a:xfrm>
          <a:prstGeom prst="rect">
            <a:avLst/>
          </a:prstGeom>
          <a:noFill/>
        </p:spPr>
        <p:txBody>
          <a:bodyPr wrap="square" rtlCol="0">
            <a:spAutoFit/>
          </a:bodyPr>
          <a:lstStyle/>
          <a:p>
            <a:pPr algn="ctr"/>
            <a:r>
              <a:rPr lang="pt-BR" sz="1200" dirty="0"/>
              <a:t>2</a:t>
            </a:r>
            <a:endParaRPr lang="en-US" sz="1200" dirty="0"/>
          </a:p>
        </p:txBody>
      </p:sp>
      <p:sp>
        <p:nvSpPr>
          <p:cNvPr id="27" name="TextBox 26">
            <a:extLst>
              <a:ext uri="{FF2B5EF4-FFF2-40B4-BE49-F238E27FC236}">
                <a16:creationId xmlns:a16="http://schemas.microsoft.com/office/drawing/2014/main" id="{A2118971-279B-437C-8AF8-A54BF111965A}"/>
              </a:ext>
            </a:extLst>
          </p:cNvPr>
          <p:cNvSpPr txBox="1"/>
          <p:nvPr/>
        </p:nvSpPr>
        <p:spPr>
          <a:xfrm>
            <a:off x="5611786" y="5026097"/>
            <a:ext cx="321425" cy="276999"/>
          </a:xfrm>
          <a:prstGeom prst="rect">
            <a:avLst/>
          </a:prstGeom>
          <a:noFill/>
        </p:spPr>
        <p:txBody>
          <a:bodyPr wrap="square" rtlCol="0">
            <a:spAutoFit/>
          </a:bodyPr>
          <a:lstStyle/>
          <a:p>
            <a:pPr algn="ctr"/>
            <a:r>
              <a:rPr lang="pt-BR" sz="1200" dirty="0"/>
              <a:t>3</a:t>
            </a:r>
            <a:endParaRPr lang="en-US" sz="1200" dirty="0"/>
          </a:p>
        </p:txBody>
      </p:sp>
      <p:sp>
        <p:nvSpPr>
          <p:cNvPr id="28" name="TextBox 27">
            <a:extLst>
              <a:ext uri="{FF2B5EF4-FFF2-40B4-BE49-F238E27FC236}">
                <a16:creationId xmlns:a16="http://schemas.microsoft.com/office/drawing/2014/main" id="{75F6C6DF-1CFD-4AB1-BB52-83CA3D7FEA78}"/>
              </a:ext>
            </a:extLst>
          </p:cNvPr>
          <p:cNvSpPr txBox="1"/>
          <p:nvPr/>
        </p:nvSpPr>
        <p:spPr>
          <a:xfrm>
            <a:off x="5611786" y="4496741"/>
            <a:ext cx="321425" cy="276999"/>
          </a:xfrm>
          <a:prstGeom prst="rect">
            <a:avLst/>
          </a:prstGeom>
          <a:noFill/>
        </p:spPr>
        <p:txBody>
          <a:bodyPr wrap="square" rtlCol="0">
            <a:spAutoFit/>
          </a:bodyPr>
          <a:lstStyle/>
          <a:p>
            <a:pPr algn="ctr"/>
            <a:r>
              <a:rPr lang="pt-BR" sz="1200" dirty="0"/>
              <a:t>4</a:t>
            </a:r>
            <a:endParaRPr lang="en-US" sz="1200" dirty="0"/>
          </a:p>
        </p:txBody>
      </p:sp>
      <p:sp>
        <p:nvSpPr>
          <p:cNvPr id="29" name="Rectangle: Rounded Corners 28">
            <a:extLst>
              <a:ext uri="{FF2B5EF4-FFF2-40B4-BE49-F238E27FC236}">
                <a16:creationId xmlns:a16="http://schemas.microsoft.com/office/drawing/2014/main" id="{DFDF8C3A-9D85-41D0-93DE-A4EACCA4E154}"/>
              </a:ext>
            </a:extLst>
          </p:cNvPr>
          <p:cNvSpPr/>
          <p:nvPr/>
        </p:nvSpPr>
        <p:spPr>
          <a:xfrm>
            <a:off x="3482310" y="5732668"/>
            <a:ext cx="1554480" cy="457200"/>
          </a:xfrm>
          <a:prstGeom prst="round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err="1">
                <a:solidFill>
                  <a:srgbClr val="FF0000"/>
                </a:solidFill>
              </a:rPr>
              <a:t>low</a:t>
            </a:r>
            <a:r>
              <a:rPr lang="pt-BR" sz="1400" dirty="0">
                <a:solidFill>
                  <a:srgbClr val="FF0000"/>
                </a:solidFill>
              </a:rPr>
              <a:t> </a:t>
            </a:r>
            <a:r>
              <a:rPr lang="pt-BR" sz="1400" dirty="0" err="1">
                <a:solidFill>
                  <a:srgbClr val="FF0000"/>
                </a:solidFill>
              </a:rPr>
              <a:t>level</a:t>
            </a:r>
            <a:r>
              <a:rPr lang="pt-BR" sz="1400" dirty="0">
                <a:solidFill>
                  <a:srgbClr val="FF0000"/>
                </a:solidFill>
              </a:rPr>
              <a:t> </a:t>
            </a:r>
            <a:r>
              <a:rPr lang="pt-BR" sz="1400" dirty="0" err="1">
                <a:solidFill>
                  <a:srgbClr val="FF0000"/>
                </a:solidFill>
              </a:rPr>
              <a:t>of</a:t>
            </a:r>
            <a:r>
              <a:rPr lang="pt-BR" sz="1400" dirty="0">
                <a:solidFill>
                  <a:srgbClr val="FF0000"/>
                </a:solidFill>
              </a:rPr>
              <a:t> </a:t>
            </a:r>
            <a:r>
              <a:rPr lang="pt-BR" sz="1400" dirty="0" err="1">
                <a:solidFill>
                  <a:srgbClr val="FF0000"/>
                </a:solidFill>
              </a:rPr>
              <a:t>reported</a:t>
            </a:r>
            <a:r>
              <a:rPr lang="pt-BR" sz="1400" dirty="0">
                <a:solidFill>
                  <a:srgbClr val="FF0000"/>
                </a:solidFill>
              </a:rPr>
              <a:t> </a:t>
            </a:r>
            <a:r>
              <a:rPr lang="pt-BR" sz="1400" dirty="0" err="1">
                <a:solidFill>
                  <a:srgbClr val="FF0000"/>
                </a:solidFill>
              </a:rPr>
              <a:t>surprise</a:t>
            </a:r>
            <a:endParaRPr lang="en-US" sz="1400" dirty="0">
              <a:solidFill>
                <a:srgbClr val="FF0000"/>
              </a:solidFill>
            </a:endParaRPr>
          </a:p>
        </p:txBody>
      </p:sp>
      <p:sp>
        <p:nvSpPr>
          <p:cNvPr id="30" name="Rectangle: Rounded Corners 29">
            <a:extLst>
              <a:ext uri="{FF2B5EF4-FFF2-40B4-BE49-F238E27FC236}">
                <a16:creationId xmlns:a16="http://schemas.microsoft.com/office/drawing/2014/main" id="{C5B623ED-A071-4528-B91F-C60348EDCFA4}"/>
              </a:ext>
            </a:extLst>
          </p:cNvPr>
          <p:cNvSpPr/>
          <p:nvPr/>
        </p:nvSpPr>
        <p:spPr>
          <a:xfrm>
            <a:off x="3482310" y="4146245"/>
            <a:ext cx="1554480" cy="457200"/>
          </a:xfrm>
          <a:prstGeom prst="round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solidFill>
                  <a:srgbClr val="FF0000"/>
                </a:solidFill>
              </a:rPr>
              <a:t>high </a:t>
            </a:r>
            <a:r>
              <a:rPr lang="pt-BR" sz="1400" dirty="0" err="1">
                <a:solidFill>
                  <a:srgbClr val="FF0000"/>
                </a:solidFill>
              </a:rPr>
              <a:t>level</a:t>
            </a:r>
            <a:r>
              <a:rPr lang="pt-BR" sz="1400" dirty="0">
                <a:solidFill>
                  <a:srgbClr val="FF0000"/>
                </a:solidFill>
              </a:rPr>
              <a:t> </a:t>
            </a:r>
            <a:r>
              <a:rPr lang="pt-BR" sz="1400" dirty="0" err="1">
                <a:solidFill>
                  <a:srgbClr val="FF0000"/>
                </a:solidFill>
              </a:rPr>
              <a:t>of</a:t>
            </a:r>
            <a:r>
              <a:rPr lang="pt-BR" sz="1400" dirty="0">
                <a:solidFill>
                  <a:srgbClr val="FF0000"/>
                </a:solidFill>
              </a:rPr>
              <a:t> </a:t>
            </a:r>
            <a:r>
              <a:rPr lang="pt-BR" sz="1400" dirty="0" err="1">
                <a:solidFill>
                  <a:srgbClr val="FF0000"/>
                </a:solidFill>
              </a:rPr>
              <a:t>reported</a:t>
            </a:r>
            <a:r>
              <a:rPr lang="pt-BR" sz="1400" dirty="0">
                <a:solidFill>
                  <a:srgbClr val="FF0000"/>
                </a:solidFill>
              </a:rPr>
              <a:t> </a:t>
            </a:r>
            <a:r>
              <a:rPr lang="pt-BR" sz="1400" dirty="0" err="1">
                <a:solidFill>
                  <a:srgbClr val="FF0000"/>
                </a:solidFill>
              </a:rPr>
              <a:t>surprise</a:t>
            </a:r>
            <a:endParaRPr lang="en-US" sz="1400" dirty="0">
              <a:solidFill>
                <a:srgbClr val="FF0000"/>
              </a:solidFill>
            </a:endParaRPr>
          </a:p>
        </p:txBody>
      </p:sp>
      <p:sp>
        <p:nvSpPr>
          <p:cNvPr id="31" name="Left Brace 30">
            <a:extLst>
              <a:ext uri="{FF2B5EF4-FFF2-40B4-BE49-F238E27FC236}">
                <a16:creationId xmlns:a16="http://schemas.microsoft.com/office/drawing/2014/main" id="{F0C42B8A-3A7C-4CAC-8AED-2EF196AA4244}"/>
              </a:ext>
            </a:extLst>
          </p:cNvPr>
          <p:cNvSpPr/>
          <p:nvPr/>
        </p:nvSpPr>
        <p:spPr>
          <a:xfrm>
            <a:off x="5933211" y="1682966"/>
            <a:ext cx="162789" cy="2096394"/>
          </a:xfrm>
          <a:prstGeom prst="leftBrace">
            <a:avLst/>
          </a:prstGeom>
          <a:solidFill>
            <a:schemeClr val="accent1">
              <a:alpha val="15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FF0000"/>
              </a:solidFill>
            </a:endParaRPr>
          </a:p>
        </p:txBody>
      </p:sp>
    </p:spTree>
    <p:extLst>
      <p:ext uri="{BB962C8B-B14F-4D97-AF65-F5344CB8AC3E}">
        <p14:creationId xmlns:p14="http://schemas.microsoft.com/office/powerpoint/2010/main" val="2400718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 name="Picture 120" descr="Chart&#10;&#10;Description automatically generated">
            <a:extLst>
              <a:ext uri="{FF2B5EF4-FFF2-40B4-BE49-F238E27FC236}">
                <a16:creationId xmlns:a16="http://schemas.microsoft.com/office/drawing/2014/main" id="{C2152D83-57D2-4BD1-8078-54444EEB965C}"/>
              </a:ext>
            </a:extLst>
          </p:cNvPr>
          <p:cNvPicPr>
            <a:picLocks noChangeAspect="1"/>
          </p:cNvPicPr>
          <p:nvPr/>
        </p:nvPicPr>
        <p:blipFill rotWithShape="1">
          <a:blip r:embed="rId2">
            <a:extLst>
              <a:ext uri="{28A0092B-C50C-407E-A947-70E740481C1C}">
                <a14:useLocalDpi xmlns:a14="http://schemas.microsoft.com/office/drawing/2010/main" val="0"/>
              </a:ext>
            </a:extLst>
          </a:blip>
          <a:srcRect l="50000" b="50000"/>
          <a:stretch/>
        </p:blipFill>
        <p:spPr>
          <a:xfrm>
            <a:off x="5810754" y="150434"/>
            <a:ext cx="6096000" cy="3256142"/>
          </a:xfrm>
          <a:prstGeom prst="rect">
            <a:avLst/>
          </a:prstGeom>
        </p:spPr>
      </p:pic>
      <p:sp>
        <p:nvSpPr>
          <p:cNvPr id="6" name="Rectangle 5">
            <a:extLst>
              <a:ext uri="{FF2B5EF4-FFF2-40B4-BE49-F238E27FC236}">
                <a16:creationId xmlns:a16="http://schemas.microsoft.com/office/drawing/2014/main" id="{575C6D8C-A2D8-4289-AB68-D23828D9D74A}"/>
              </a:ext>
            </a:extLst>
          </p:cNvPr>
          <p:cNvSpPr>
            <a:spLocks noChangeAspect="1"/>
          </p:cNvSpPr>
          <p:nvPr/>
        </p:nvSpPr>
        <p:spPr>
          <a:xfrm>
            <a:off x="279509" y="406792"/>
            <a:ext cx="274320" cy="274320"/>
          </a:xfrm>
          <a:prstGeom prst="rect">
            <a:avLst/>
          </a:prstGeom>
          <a:solidFill>
            <a:schemeClr val="accent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18F3D51-81FB-437E-9054-60B614385276}"/>
              </a:ext>
            </a:extLst>
          </p:cNvPr>
          <p:cNvSpPr>
            <a:spLocks noChangeAspect="1"/>
          </p:cNvSpPr>
          <p:nvPr/>
        </p:nvSpPr>
        <p:spPr>
          <a:xfrm>
            <a:off x="587080" y="406792"/>
            <a:ext cx="274320" cy="274320"/>
          </a:xfrm>
          <a:prstGeom prst="rect">
            <a:avLst/>
          </a:prstGeom>
          <a:solidFill>
            <a:schemeClr val="accent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8F736B2-CCC6-4880-AB23-EF11B595C9D9}"/>
              </a:ext>
            </a:extLst>
          </p:cNvPr>
          <p:cNvSpPr>
            <a:spLocks noChangeAspect="1"/>
          </p:cNvSpPr>
          <p:nvPr/>
        </p:nvSpPr>
        <p:spPr>
          <a:xfrm>
            <a:off x="894651"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27259C8-74F2-467E-AAE6-F9A6F709B247}"/>
              </a:ext>
            </a:extLst>
          </p:cNvPr>
          <p:cNvSpPr>
            <a:spLocks noChangeAspect="1"/>
          </p:cNvSpPr>
          <p:nvPr/>
        </p:nvSpPr>
        <p:spPr>
          <a:xfrm>
            <a:off x="1202222"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10CF50F-6930-499B-A2F6-6F5AB025DFD6}"/>
              </a:ext>
            </a:extLst>
          </p:cNvPr>
          <p:cNvSpPr>
            <a:spLocks noChangeAspect="1"/>
          </p:cNvSpPr>
          <p:nvPr/>
        </p:nvSpPr>
        <p:spPr>
          <a:xfrm>
            <a:off x="1509793"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35CA1BE-3AEC-4B05-95F2-C6FDBA987D1D}"/>
              </a:ext>
            </a:extLst>
          </p:cNvPr>
          <p:cNvSpPr>
            <a:spLocks noChangeAspect="1"/>
          </p:cNvSpPr>
          <p:nvPr/>
        </p:nvSpPr>
        <p:spPr>
          <a:xfrm>
            <a:off x="1817364"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36AF96-8B4D-4340-B82C-D1B11F20F0BC}"/>
              </a:ext>
            </a:extLst>
          </p:cNvPr>
          <p:cNvSpPr>
            <a:spLocks noChangeAspect="1"/>
          </p:cNvSpPr>
          <p:nvPr/>
        </p:nvSpPr>
        <p:spPr>
          <a:xfrm>
            <a:off x="2124935" y="406792"/>
            <a:ext cx="274320" cy="274320"/>
          </a:xfrm>
          <a:prstGeom prst="rect">
            <a:avLst/>
          </a:prstGeom>
          <a:solidFill>
            <a:schemeClr val="accent6">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3" name="Rectangle 12">
            <a:extLst>
              <a:ext uri="{FF2B5EF4-FFF2-40B4-BE49-F238E27FC236}">
                <a16:creationId xmlns:a16="http://schemas.microsoft.com/office/drawing/2014/main" id="{D496E65C-F4F6-4AC9-91C5-CE3D6EED7DBA}"/>
              </a:ext>
            </a:extLst>
          </p:cNvPr>
          <p:cNvSpPr>
            <a:spLocks noChangeAspect="1"/>
          </p:cNvSpPr>
          <p:nvPr/>
        </p:nvSpPr>
        <p:spPr>
          <a:xfrm>
            <a:off x="2432506"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633706-54BA-4E65-A095-EAA519CC9296}"/>
              </a:ext>
            </a:extLst>
          </p:cNvPr>
          <p:cNvSpPr>
            <a:spLocks noChangeAspect="1"/>
          </p:cNvSpPr>
          <p:nvPr/>
        </p:nvSpPr>
        <p:spPr>
          <a:xfrm>
            <a:off x="2740077"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66E4DD2-5E30-4DB2-871C-7D0E0DAAD771}"/>
              </a:ext>
            </a:extLst>
          </p:cNvPr>
          <p:cNvSpPr>
            <a:spLocks noChangeAspect="1"/>
          </p:cNvSpPr>
          <p:nvPr/>
        </p:nvSpPr>
        <p:spPr>
          <a:xfrm>
            <a:off x="3047648"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85E2912-9E16-4838-9976-1DAAEB9F5F7F}"/>
              </a:ext>
            </a:extLst>
          </p:cNvPr>
          <p:cNvSpPr>
            <a:spLocks noChangeAspect="1"/>
          </p:cNvSpPr>
          <p:nvPr/>
        </p:nvSpPr>
        <p:spPr>
          <a:xfrm>
            <a:off x="3355219" y="406792"/>
            <a:ext cx="274320" cy="274320"/>
          </a:xfrm>
          <a:prstGeom prst="rect">
            <a:avLst/>
          </a:prstGeom>
          <a:solidFill>
            <a:schemeClr val="accent6">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 name="TextBox 17">
            <a:extLst>
              <a:ext uri="{FF2B5EF4-FFF2-40B4-BE49-F238E27FC236}">
                <a16:creationId xmlns:a16="http://schemas.microsoft.com/office/drawing/2014/main" id="{F1390733-0175-4B24-865D-2443079DE6C3}"/>
              </a:ext>
            </a:extLst>
          </p:cNvPr>
          <p:cNvSpPr txBox="1"/>
          <p:nvPr/>
        </p:nvSpPr>
        <p:spPr>
          <a:xfrm>
            <a:off x="228385" y="70127"/>
            <a:ext cx="4110644" cy="276999"/>
          </a:xfrm>
          <a:prstGeom prst="rect">
            <a:avLst/>
          </a:prstGeom>
          <a:noFill/>
        </p:spPr>
        <p:txBody>
          <a:bodyPr wrap="square" rtlCol="0">
            <a:spAutoFit/>
          </a:bodyPr>
          <a:lstStyle/>
          <a:p>
            <a:r>
              <a:rPr lang="pt-BR" sz="1200" dirty="0"/>
              <a:t>Candidate </a:t>
            </a:r>
            <a:r>
              <a:rPr lang="pt-BR" sz="1200" dirty="0" err="1"/>
              <a:t>items</a:t>
            </a:r>
            <a:r>
              <a:rPr lang="pt-BR" sz="1200" dirty="0"/>
              <a:t> (in </a:t>
            </a:r>
            <a:r>
              <a:rPr lang="pt-BR" sz="1200" dirty="0" err="1"/>
              <a:t>decreasing</a:t>
            </a:r>
            <a:r>
              <a:rPr lang="pt-BR" sz="1200" dirty="0"/>
              <a:t> </a:t>
            </a:r>
            <a:r>
              <a:rPr lang="pt-BR" sz="1200" dirty="0" err="1"/>
              <a:t>similarity</a:t>
            </a:r>
            <a:r>
              <a:rPr lang="pt-BR" sz="1200" dirty="0"/>
              <a:t> </a:t>
            </a:r>
            <a:r>
              <a:rPr lang="pt-BR" sz="1200" dirty="0" err="1"/>
              <a:t>to</a:t>
            </a:r>
            <a:r>
              <a:rPr lang="pt-BR" sz="1200" dirty="0"/>
              <a:t> </a:t>
            </a:r>
            <a:r>
              <a:rPr lang="pt-BR" sz="1200" dirty="0" err="1"/>
              <a:t>user</a:t>
            </a:r>
            <a:r>
              <a:rPr lang="pt-BR" sz="1200" dirty="0"/>
              <a:t> profile vector)</a:t>
            </a:r>
            <a:endParaRPr lang="en-US" sz="1200" dirty="0"/>
          </a:p>
        </p:txBody>
      </p:sp>
      <p:sp>
        <p:nvSpPr>
          <p:cNvPr id="19" name="Rectangle 18">
            <a:extLst>
              <a:ext uri="{FF2B5EF4-FFF2-40B4-BE49-F238E27FC236}">
                <a16:creationId xmlns:a16="http://schemas.microsoft.com/office/drawing/2014/main" id="{1D609C3C-4366-4188-ACB2-4610A166C87F}"/>
              </a:ext>
            </a:extLst>
          </p:cNvPr>
          <p:cNvSpPr>
            <a:spLocks noChangeAspect="1"/>
          </p:cNvSpPr>
          <p:nvPr/>
        </p:nvSpPr>
        <p:spPr>
          <a:xfrm>
            <a:off x="3662790"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D4495A9-D8E7-45DF-96A0-23C7A728A242}"/>
              </a:ext>
            </a:extLst>
          </p:cNvPr>
          <p:cNvSpPr>
            <a:spLocks noChangeAspect="1"/>
          </p:cNvSpPr>
          <p:nvPr/>
        </p:nvSpPr>
        <p:spPr>
          <a:xfrm>
            <a:off x="3970359"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eft Brace 20">
            <a:extLst>
              <a:ext uri="{FF2B5EF4-FFF2-40B4-BE49-F238E27FC236}">
                <a16:creationId xmlns:a16="http://schemas.microsoft.com/office/drawing/2014/main" id="{1C903139-21E1-4A5E-98C2-D75FC832F4B0}"/>
              </a:ext>
            </a:extLst>
          </p:cNvPr>
          <p:cNvSpPr/>
          <p:nvPr/>
        </p:nvSpPr>
        <p:spPr>
          <a:xfrm rot="16200000">
            <a:off x="547895" y="533861"/>
            <a:ext cx="49276" cy="5777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2" name="Picture 21">
            <a:extLst>
              <a:ext uri="{FF2B5EF4-FFF2-40B4-BE49-F238E27FC236}">
                <a16:creationId xmlns:a16="http://schemas.microsoft.com/office/drawing/2014/main" id="{39138E4B-8E92-4C85-A3EB-E4C2D0D668A6}"/>
              </a:ext>
            </a:extLst>
          </p:cNvPr>
          <p:cNvPicPr>
            <a:picLocks noChangeAspect="1"/>
          </p:cNvPicPr>
          <p:nvPr/>
        </p:nvPicPr>
        <p:blipFill rotWithShape="1">
          <a:blip r:embed="rId3"/>
          <a:srcRect l="35265" t="33018" r="36030"/>
          <a:stretch/>
        </p:blipFill>
        <p:spPr>
          <a:xfrm>
            <a:off x="1799243" y="2645082"/>
            <a:ext cx="344825" cy="804639"/>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ED104E4B-29BA-4F62-AAD3-8920DBFC49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132" y="2874745"/>
            <a:ext cx="459792" cy="345313"/>
          </a:xfrm>
          <a:prstGeom prst="rect">
            <a:avLst/>
          </a:prstGeom>
        </p:spPr>
      </p:pic>
      <p:pic>
        <p:nvPicPr>
          <p:cNvPr id="24" name="Picture 23" descr="A close up of a logo&#10;&#10;Description automatically generated">
            <a:extLst>
              <a:ext uri="{FF2B5EF4-FFF2-40B4-BE49-F238E27FC236}">
                <a16:creationId xmlns:a16="http://schemas.microsoft.com/office/drawing/2014/main" id="{93AF9CD2-879C-4223-AC98-30703ADF0A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325234" y="2611740"/>
            <a:ext cx="140479" cy="871323"/>
          </a:xfrm>
          <a:prstGeom prst="rect">
            <a:avLst/>
          </a:prstGeom>
        </p:spPr>
      </p:pic>
      <p:pic>
        <p:nvPicPr>
          <p:cNvPr id="25" name="Picture 24" descr="A close up of a logo&#10;&#10;Description automatically generated">
            <a:extLst>
              <a:ext uri="{FF2B5EF4-FFF2-40B4-BE49-F238E27FC236}">
                <a16:creationId xmlns:a16="http://schemas.microsoft.com/office/drawing/2014/main" id="{A3920B03-F3CD-4111-82A1-2A5BC69F08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flipH="1">
            <a:off x="940472" y="2611740"/>
            <a:ext cx="140479" cy="871323"/>
          </a:xfrm>
          <a:prstGeom prst="rect">
            <a:avLst/>
          </a:prstGeom>
        </p:spPr>
      </p:pic>
      <p:sp>
        <p:nvSpPr>
          <p:cNvPr id="27" name="TextBox 52">
            <a:extLst>
              <a:ext uri="{FF2B5EF4-FFF2-40B4-BE49-F238E27FC236}">
                <a16:creationId xmlns:a16="http://schemas.microsoft.com/office/drawing/2014/main" id="{46961A0C-881C-45A5-BF69-EFDD398B1FD6}"/>
              </a:ext>
            </a:extLst>
          </p:cNvPr>
          <p:cNvSpPr txBox="1"/>
          <p:nvPr/>
        </p:nvSpPr>
        <p:spPr>
          <a:xfrm>
            <a:off x="2297027" y="2724236"/>
            <a:ext cx="9359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pt-BR" sz="3600" b="1" dirty="0"/>
              <a:t>:</a:t>
            </a:r>
            <a:endParaRPr lang="en-US" sz="3600" b="1" dirty="0"/>
          </a:p>
        </p:txBody>
      </p:sp>
      <p:sp>
        <p:nvSpPr>
          <p:cNvPr id="28" name="Rectangle 27">
            <a:extLst>
              <a:ext uri="{FF2B5EF4-FFF2-40B4-BE49-F238E27FC236}">
                <a16:creationId xmlns:a16="http://schemas.microsoft.com/office/drawing/2014/main" id="{488C7143-8EA0-4FCC-A24F-64EF683CC187}"/>
              </a:ext>
            </a:extLst>
          </p:cNvPr>
          <p:cNvSpPr>
            <a:spLocks noChangeAspect="1"/>
          </p:cNvSpPr>
          <p:nvPr/>
        </p:nvSpPr>
        <p:spPr>
          <a:xfrm>
            <a:off x="565933" y="2910241"/>
            <a:ext cx="274320" cy="274320"/>
          </a:xfrm>
          <a:prstGeom prst="rect">
            <a:avLst/>
          </a:prstGeom>
          <a:solidFill>
            <a:schemeClr val="accent6">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47" name="Group 46">
            <a:extLst>
              <a:ext uri="{FF2B5EF4-FFF2-40B4-BE49-F238E27FC236}">
                <a16:creationId xmlns:a16="http://schemas.microsoft.com/office/drawing/2014/main" id="{2580840C-1759-420B-9E89-DFF9DC2FEDEF}"/>
              </a:ext>
            </a:extLst>
          </p:cNvPr>
          <p:cNvGrpSpPr/>
          <p:nvPr/>
        </p:nvGrpSpPr>
        <p:grpSpPr>
          <a:xfrm rot="5400000">
            <a:off x="3205265" y="2572836"/>
            <a:ext cx="274322" cy="1483823"/>
            <a:chOff x="4944368" y="4106489"/>
            <a:chExt cx="352541" cy="2119746"/>
          </a:xfrm>
        </p:grpSpPr>
        <p:sp>
          <p:nvSpPr>
            <p:cNvPr id="29" name="Rectangle 28">
              <a:extLst>
                <a:ext uri="{FF2B5EF4-FFF2-40B4-BE49-F238E27FC236}">
                  <a16:creationId xmlns:a16="http://schemas.microsoft.com/office/drawing/2014/main" id="{0C8D7A17-BBDA-4E92-8B70-186B8AB75517}"/>
                </a:ext>
              </a:extLst>
            </p:cNvPr>
            <p:cNvSpPr/>
            <p:nvPr/>
          </p:nvSpPr>
          <p:spPr>
            <a:xfrm>
              <a:off x="5062451" y="4106489"/>
              <a:ext cx="232756" cy="2119746"/>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7FF105C5-9036-4496-9969-5493BE5B6413}"/>
                </a:ext>
              </a:extLst>
            </p:cNvPr>
            <p:cNvCxnSpPr>
              <a:cxnSpLocks/>
            </p:cNvCxnSpPr>
            <p:nvPr/>
          </p:nvCxnSpPr>
          <p:spPr>
            <a:xfrm>
              <a:off x="4944368" y="6226235"/>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a:extLst>
                <a:ext uri="{FF2B5EF4-FFF2-40B4-BE49-F238E27FC236}">
                  <a16:creationId xmlns:a16="http://schemas.microsoft.com/office/drawing/2014/main" id="{76B4F842-D87E-4EFC-9201-FE851FFE94E3}"/>
                </a:ext>
              </a:extLst>
            </p:cNvPr>
            <p:cNvCxnSpPr>
              <a:cxnSpLocks/>
            </p:cNvCxnSpPr>
            <p:nvPr/>
          </p:nvCxnSpPr>
          <p:spPr>
            <a:xfrm>
              <a:off x="4944368" y="4114802"/>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a:extLst>
                <a:ext uri="{FF2B5EF4-FFF2-40B4-BE49-F238E27FC236}">
                  <a16:creationId xmlns:a16="http://schemas.microsoft.com/office/drawing/2014/main" id="{F022C387-1A86-4C25-92D4-4352826A5715}"/>
                </a:ext>
              </a:extLst>
            </p:cNvPr>
            <p:cNvCxnSpPr>
              <a:cxnSpLocks/>
            </p:cNvCxnSpPr>
            <p:nvPr/>
          </p:nvCxnSpPr>
          <p:spPr>
            <a:xfrm>
              <a:off x="4944368" y="4636426"/>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a:extLst>
                <a:ext uri="{FF2B5EF4-FFF2-40B4-BE49-F238E27FC236}">
                  <a16:creationId xmlns:a16="http://schemas.microsoft.com/office/drawing/2014/main" id="{C73E4F4C-12BE-41DE-BAFA-197A61CF4DA8}"/>
                </a:ext>
              </a:extLst>
            </p:cNvPr>
            <p:cNvCxnSpPr>
              <a:cxnSpLocks/>
            </p:cNvCxnSpPr>
            <p:nvPr/>
          </p:nvCxnSpPr>
          <p:spPr>
            <a:xfrm>
              <a:off x="4944368" y="5166363"/>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a:extLst>
                <a:ext uri="{FF2B5EF4-FFF2-40B4-BE49-F238E27FC236}">
                  <a16:creationId xmlns:a16="http://schemas.microsoft.com/office/drawing/2014/main" id="{0F240AD7-65B1-4019-A71D-E3B60F0A0404}"/>
                </a:ext>
              </a:extLst>
            </p:cNvPr>
            <p:cNvCxnSpPr>
              <a:cxnSpLocks/>
            </p:cNvCxnSpPr>
            <p:nvPr/>
          </p:nvCxnSpPr>
          <p:spPr>
            <a:xfrm>
              <a:off x="4944368" y="5696300"/>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48" name="Rectangle 47">
            <a:extLst>
              <a:ext uri="{FF2B5EF4-FFF2-40B4-BE49-F238E27FC236}">
                <a16:creationId xmlns:a16="http://schemas.microsoft.com/office/drawing/2014/main" id="{D99A7F7E-B366-4D4D-B2EA-127042EB2BA5}"/>
              </a:ext>
            </a:extLst>
          </p:cNvPr>
          <p:cNvSpPr/>
          <p:nvPr/>
        </p:nvSpPr>
        <p:spPr>
          <a:xfrm>
            <a:off x="3780010" y="2589262"/>
            <a:ext cx="199921" cy="64633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9" name="Rectangle 48">
            <a:extLst>
              <a:ext uri="{FF2B5EF4-FFF2-40B4-BE49-F238E27FC236}">
                <a16:creationId xmlns:a16="http://schemas.microsoft.com/office/drawing/2014/main" id="{45297337-6632-45F4-B978-BBB79581669B}"/>
              </a:ext>
            </a:extLst>
          </p:cNvPr>
          <p:cNvSpPr/>
          <p:nvPr/>
        </p:nvSpPr>
        <p:spPr>
          <a:xfrm>
            <a:off x="3419707" y="2860689"/>
            <a:ext cx="199921" cy="37490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0" name="Rectangle 49">
            <a:extLst>
              <a:ext uri="{FF2B5EF4-FFF2-40B4-BE49-F238E27FC236}">
                <a16:creationId xmlns:a16="http://schemas.microsoft.com/office/drawing/2014/main" id="{4536CFBC-7FA1-43DF-8208-73DE2133CBB4}"/>
              </a:ext>
            </a:extLst>
          </p:cNvPr>
          <p:cNvSpPr/>
          <p:nvPr/>
        </p:nvSpPr>
        <p:spPr>
          <a:xfrm>
            <a:off x="3059405" y="3144153"/>
            <a:ext cx="199921" cy="91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7A338FAE-D2F7-4A32-A7F0-A906EA1784B6}"/>
              </a:ext>
            </a:extLst>
          </p:cNvPr>
          <p:cNvSpPr/>
          <p:nvPr/>
        </p:nvSpPr>
        <p:spPr>
          <a:xfrm>
            <a:off x="2699103" y="3189873"/>
            <a:ext cx="199921" cy="4572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4" name="Picture 53">
            <a:extLst>
              <a:ext uri="{FF2B5EF4-FFF2-40B4-BE49-F238E27FC236}">
                <a16:creationId xmlns:a16="http://schemas.microsoft.com/office/drawing/2014/main" id="{E8A1B98C-3C34-4F09-A7D8-9A2D432E49A2}"/>
              </a:ext>
            </a:extLst>
          </p:cNvPr>
          <p:cNvPicPr>
            <a:picLocks noChangeAspect="1"/>
          </p:cNvPicPr>
          <p:nvPr/>
        </p:nvPicPr>
        <p:blipFill rotWithShape="1">
          <a:blip r:embed="rId3"/>
          <a:srcRect l="35265" t="33018" r="36030"/>
          <a:stretch/>
        </p:blipFill>
        <p:spPr>
          <a:xfrm>
            <a:off x="1797638" y="1526943"/>
            <a:ext cx="344825" cy="804639"/>
          </a:xfrm>
          <a:prstGeom prst="rect">
            <a:avLst/>
          </a:prstGeom>
        </p:spPr>
      </p:pic>
      <p:pic>
        <p:nvPicPr>
          <p:cNvPr id="55" name="Picture 54" descr="A picture containing drawing&#10;&#10;Description automatically generated">
            <a:extLst>
              <a:ext uri="{FF2B5EF4-FFF2-40B4-BE49-F238E27FC236}">
                <a16:creationId xmlns:a16="http://schemas.microsoft.com/office/drawing/2014/main" id="{A636D2D0-7FB7-43EE-801C-6C0D87EEE5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9527" y="1756606"/>
            <a:ext cx="459792" cy="345313"/>
          </a:xfrm>
          <a:prstGeom prst="rect">
            <a:avLst/>
          </a:prstGeom>
        </p:spPr>
      </p:pic>
      <p:pic>
        <p:nvPicPr>
          <p:cNvPr id="56" name="Picture 55" descr="A close up of a logo&#10;&#10;Description automatically generated">
            <a:extLst>
              <a:ext uri="{FF2B5EF4-FFF2-40B4-BE49-F238E27FC236}">
                <a16:creationId xmlns:a16="http://schemas.microsoft.com/office/drawing/2014/main" id="{D6AEDF53-10CD-423F-B3A7-4B3000F238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323629" y="1493601"/>
            <a:ext cx="140479" cy="871323"/>
          </a:xfrm>
          <a:prstGeom prst="rect">
            <a:avLst/>
          </a:prstGeom>
        </p:spPr>
      </p:pic>
      <p:pic>
        <p:nvPicPr>
          <p:cNvPr id="57" name="Picture 56" descr="A close up of a logo&#10;&#10;Description automatically generated">
            <a:extLst>
              <a:ext uri="{FF2B5EF4-FFF2-40B4-BE49-F238E27FC236}">
                <a16:creationId xmlns:a16="http://schemas.microsoft.com/office/drawing/2014/main" id="{592D9B32-1D44-40B1-A646-2EBD1D50D7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flipH="1">
            <a:off x="938867" y="1493601"/>
            <a:ext cx="140479" cy="871323"/>
          </a:xfrm>
          <a:prstGeom prst="rect">
            <a:avLst/>
          </a:prstGeom>
        </p:spPr>
      </p:pic>
      <p:sp>
        <p:nvSpPr>
          <p:cNvPr id="58" name="TextBox 52">
            <a:extLst>
              <a:ext uri="{FF2B5EF4-FFF2-40B4-BE49-F238E27FC236}">
                <a16:creationId xmlns:a16="http://schemas.microsoft.com/office/drawing/2014/main" id="{53874A3C-6ACF-4D9F-AB3B-E483F99082E9}"/>
              </a:ext>
            </a:extLst>
          </p:cNvPr>
          <p:cNvSpPr txBox="1"/>
          <p:nvPr/>
        </p:nvSpPr>
        <p:spPr>
          <a:xfrm>
            <a:off x="2295422" y="1606097"/>
            <a:ext cx="9359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pt-BR" sz="3600" b="1" dirty="0"/>
              <a:t>:</a:t>
            </a:r>
            <a:endParaRPr lang="en-US" sz="3600" b="1" dirty="0"/>
          </a:p>
        </p:txBody>
      </p:sp>
      <p:sp>
        <p:nvSpPr>
          <p:cNvPr id="59" name="Rectangle 58">
            <a:extLst>
              <a:ext uri="{FF2B5EF4-FFF2-40B4-BE49-F238E27FC236}">
                <a16:creationId xmlns:a16="http://schemas.microsoft.com/office/drawing/2014/main" id="{16F6B984-F67B-46F5-AD26-8EDF7905C36D}"/>
              </a:ext>
            </a:extLst>
          </p:cNvPr>
          <p:cNvSpPr>
            <a:spLocks noChangeAspect="1"/>
          </p:cNvSpPr>
          <p:nvPr/>
        </p:nvSpPr>
        <p:spPr>
          <a:xfrm>
            <a:off x="564328" y="1792102"/>
            <a:ext cx="274320" cy="274320"/>
          </a:xfrm>
          <a:prstGeom prst="rect">
            <a:avLst/>
          </a:prstGeom>
          <a:solidFill>
            <a:schemeClr val="accent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D47C36C5-2B5E-44D2-BC41-F589011D70DB}"/>
              </a:ext>
            </a:extLst>
          </p:cNvPr>
          <p:cNvGrpSpPr/>
          <p:nvPr/>
        </p:nvGrpSpPr>
        <p:grpSpPr>
          <a:xfrm rot="5400000">
            <a:off x="3203660" y="1454697"/>
            <a:ext cx="274322" cy="1483823"/>
            <a:chOff x="4944368" y="4106489"/>
            <a:chExt cx="352541" cy="2119746"/>
          </a:xfrm>
        </p:grpSpPr>
        <p:sp>
          <p:nvSpPr>
            <p:cNvPr id="61" name="Rectangle 60">
              <a:extLst>
                <a:ext uri="{FF2B5EF4-FFF2-40B4-BE49-F238E27FC236}">
                  <a16:creationId xmlns:a16="http://schemas.microsoft.com/office/drawing/2014/main" id="{019DEAC0-B4EC-4949-A5B4-5CDE10E25D11}"/>
                </a:ext>
              </a:extLst>
            </p:cNvPr>
            <p:cNvSpPr/>
            <p:nvPr/>
          </p:nvSpPr>
          <p:spPr>
            <a:xfrm>
              <a:off x="5062451" y="4106489"/>
              <a:ext cx="232756" cy="2119746"/>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F63140C5-C36C-4B62-93B0-B5F7358A4049}"/>
                </a:ext>
              </a:extLst>
            </p:cNvPr>
            <p:cNvCxnSpPr>
              <a:cxnSpLocks/>
            </p:cNvCxnSpPr>
            <p:nvPr/>
          </p:nvCxnSpPr>
          <p:spPr>
            <a:xfrm>
              <a:off x="4944368" y="6226235"/>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3" name="Straight Connector 62">
              <a:extLst>
                <a:ext uri="{FF2B5EF4-FFF2-40B4-BE49-F238E27FC236}">
                  <a16:creationId xmlns:a16="http://schemas.microsoft.com/office/drawing/2014/main" id="{7C1B27F1-4673-45DF-AC5B-BFFD49B47A72}"/>
                </a:ext>
              </a:extLst>
            </p:cNvPr>
            <p:cNvCxnSpPr>
              <a:cxnSpLocks/>
            </p:cNvCxnSpPr>
            <p:nvPr/>
          </p:nvCxnSpPr>
          <p:spPr>
            <a:xfrm>
              <a:off x="4944368" y="4114802"/>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4" name="Straight Connector 63">
              <a:extLst>
                <a:ext uri="{FF2B5EF4-FFF2-40B4-BE49-F238E27FC236}">
                  <a16:creationId xmlns:a16="http://schemas.microsoft.com/office/drawing/2014/main" id="{121068C6-1704-4668-8912-315B6048C89A}"/>
                </a:ext>
              </a:extLst>
            </p:cNvPr>
            <p:cNvCxnSpPr>
              <a:cxnSpLocks/>
            </p:cNvCxnSpPr>
            <p:nvPr/>
          </p:nvCxnSpPr>
          <p:spPr>
            <a:xfrm>
              <a:off x="4944368" y="4636426"/>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5" name="Straight Connector 64">
              <a:extLst>
                <a:ext uri="{FF2B5EF4-FFF2-40B4-BE49-F238E27FC236}">
                  <a16:creationId xmlns:a16="http://schemas.microsoft.com/office/drawing/2014/main" id="{5BC4EE8C-B84E-4B78-A7CB-CD930174E2E7}"/>
                </a:ext>
              </a:extLst>
            </p:cNvPr>
            <p:cNvCxnSpPr>
              <a:cxnSpLocks/>
            </p:cNvCxnSpPr>
            <p:nvPr/>
          </p:nvCxnSpPr>
          <p:spPr>
            <a:xfrm>
              <a:off x="4944368" y="5166363"/>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6" name="Straight Connector 65">
              <a:extLst>
                <a:ext uri="{FF2B5EF4-FFF2-40B4-BE49-F238E27FC236}">
                  <a16:creationId xmlns:a16="http://schemas.microsoft.com/office/drawing/2014/main" id="{FC4E090E-7D91-444F-9B34-BD7D4A44813B}"/>
                </a:ext>
              </a:extLst>
            </p:cNvPr>
            <p:cNvCxnSpPr>
              <a:cxnSpLocks/>
            </p:cNvCxnSpPr>
            <p:nvPr/>
          </p:nvCxnSpPr>
          <p:spPr>
            <a:xfrm>
              <a:off x="4944368" y="5696300"/>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67" name="Rectangle 66">
            <a:extLst>
              <a:ext uri="{FF2B5EF4-FFF2-40B4-BE49-F238E27FC236}">
                <a16:creationId xmlns:a16="http://schemas.microsoft.com/office/drawing/2014/main" id="{ACD07811-115B-4A60-89A9-7C16DB4DB6C1}"/>
              </a:ext>
            </a:extLst>
          </p:cNvPr>
          <p:cNvSpPr/>
          <p:nvPr/>
        </p:nvSpPr>
        <p:spPr>
          <a:xfrm>
            <a:off x="2699103" y="1471123"/>
            <a:ext cx="199921" cy="64633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8" name="Rectangle 67">
            <a:extLst>
              <a:ext uri="{FF2B5EF4-FFF2-40B4-BE49-F238E27FC236}">
                <a16:creationId xmlns:a16="http://schemas.microsoft.com/office/drawing/2014/main" id="{2CED0045-3D97-4C7E-A70B-E672B581A6D7}"/>
              </a:ext>
            </a:extLst>
          </p:cNvPr>
          <p:cNvSpPr/>
          <p:nvPr/>
        </p:nvSpPr>
        <p:spPr>
          <a:xfrm>
            <a:off x="3059405" y="1742550"/>
            <a:ext cx="199921" cy="37490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9" name="Rectangle 68">
            <a:extLst>
              <a:ext uri="{FF2B5EF4-FFF2-40B4-BE49-F238E27FC236}">
                <a16:creationId xmlns:a16="http://schemas.microsoft.com/office/drawing/2014/main" id="{01ACB9EF-E384-4B4D-8D94-6FD4522BB5C3}"/>
              </a:ext>
            </a:extLst>
          </p:cNvPr>
          <p:cNvSpPr/>
          <p:nvPr/>
        </p:nvSpPr>
        <p:spPr>
          <a:xfrm>
            <a:off x="3419707" y="2026014"/>
            <a:ext cx="199921" cy="91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0" name="Rectangle 69">
            <a:extLst>
              <a:ext uri="{FF2B5EF4-FFF2-40B4-BE49-F238E27FC236}">
                <a16:creationId xmlns:a16="http://schemas.microsoft.com/office/drawing/2014/main" id="{6C1E880C-8283-4A2C-BDD3-B115A78B3E90}"/>
              </a:ext>
            </a:extLst>
          </p:cNvPr>
          <p:cNvSpPr/>
          <p:nvPr/>
        </p:nvSpPr>
        <p:spPr>
          <a:xfrm>
            <a:off x="3780010" y="2071734"/>
            <a:ext cx="199921" cy="4572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1" name="TextBox 70">
            <a:extLst>
              <a:ext uri="{FF2B5EF4-FFF2-40B4-BE49-F238E27FC236}">
                <a16:creationId xmlns:a16="http://schemas.microsoft.com/office/drawing/2014/main" id="{056E67BE-3AC9-4FCC-9465-E611B49B33C0}"/>
              </a:ext>
            </a:extLst>
          </p:cNvPr>
          <p:cNvSpPr txBox="1"/>
          <p:nvPr/>
        </p:nvSpPr>
        <p:spPr>
          <a:xfrm>
            <a:off x="164247" y="916856"/>
            <a:ext cx="834879" cy="276999"/>
          </a:xfrm>
          <a:prstGeom prst="rect">
            <a:avLst/>
          </a:prstGeom>
          <a:noFill/>
        </p:spPr>
        <p:txBody>
          <a:bodyPr wrap="square" rtlCol="0">
            <a:spAutoFit/>
          </a:bodyPr>
          <a:lstStyle/>
          <a:p>
            <a:pPr algn="ctr"/>
            <a:r>
              <a:rPr lang="pt-BR" sz="1200" dirty="0" err="1"/>
              <a:t>Relevant</a:t>
            </a:r>
            <a:endParaRPr lang="en-US" sz="1200" dirty="0"/>
          </a:p>
        </p:txBody>
      </p:sp>
      <p:sp>
        <p:nvSpPr>
          <p:cNvPr id="72" name="TextBox 71">
            <a:extLst>
              <a:ext uri="{FF2B5EF4-FFF2-40B4-BE49-F238E27FC236}">
                <a16:creationId xmlns:a16="http://schemas.microsoft.com/office/drawing/2014/main" id="{2A4EBF7A-8C93-48B8-9664-4D2CFC51A2C0}"/>
              </a:ext>
            </a:extLst>
          </p:cNvPr>
          <p:cNvSpPr txBox="1"/>
          <p:nvPr/>
        </p:nvSpPr>
        <p:spPr>
          <a:xfrm>
            <a:off x="2424779" y="916856"/>
            <a:ext cx="834879" cy="276999"/>
          </a:xfrm>
          <a:prstGeom prst="rect">
            <a:avLst/>
          </a:prstGeom>
          <a:noFill/>
        </p:spPr>
        <p:txBody>
          <a:bodyPr wrap="square" rtlCol="0">
            <a:spAutoFit/>
          </a:bodyPr>
          <a:lstStyle/>
          <a:p>
            <a:pPr algn="ctr"/>
            <a:r>
              <a:rPr lang="pt-BR" sz="1200" dirty="0" err="1"/>
              <a:t>Surprising</a:t>
            </a:r>
            <a:endParaRPr lang="en-US" sz="1200" dirty="0"/>
          </a:p>
        </p:txBody>
      </p:sp>
      <p:cxnSp>
        <p:nvCxnSpPr>
          <p:cNvPr id="74" name="Straight Arrow Connector 73">
            <a:extLst>
              <a:ext uri="{FF2B5EF4-FFF2-40B4-BE49-F238E27FC236}">
                <a16:creationId xmlns:a16="http://schemas.microsoft.com/office/drawing/2014/main" id="{896E882F-4803-4392-B25E-3E9A51BA17A2}"/>
              </a:ext>
            </a:extLst>
          </p:cNvPr>
          <p:cNvCxnSpPr>
            <a:cxnSpLocks/>
            <a:stCxn id="72" idx="0"/>
            <a:endCxn id="12" idx="2"/>
          </p:cNvCxnSpPr>
          <p:nvPr/>
        </p:nvCxnSpPr>
        <p:spPr>
          <a:xfrm flipH="1" flipV="1">
            <a:off x="2262095" y="681112"/>
            <a:ext cx="580124" cy="235744"/>
          </a:xfrm>
          <a:prstGeom prst="straightConnector1">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78" name="Straight Arrow Connector 77">
            <a:extLst>
              <a:ext uri="{FF2B5EF4-FFF2-40B4-BE49-F238E27FC236}">
                <a16:creationId xmlns:a16="http://schemas.microsoft.com/office/drawing/2014/main" id="{7711E6F8-7D5A-4C81-82B2-11EB94AC27B8}"/>
              </a:ext>
            </a:extLst>
          </p:cNvPr>
          <p:cNvCxnSpPr>
            <a:cxnSpLocks/>
            <a:stCxn id="72" idx="0"/>
            <a:endCxn id="16" idx="2"/>
          </p:cNvCxnSpPr>
          <p:nvPr/>
        </p:nvCxnSpPr>
        <p:spPr>
          <a:xfrm flipV="1">
            <a:off x="2842219" y="681112"/>
            <a:ext cx="650160" cy="235744"/>
          </a:xfrm>
          <a:prstGeom prst="straightConnector1">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83" name="Rectangle 82">
            <a:extLst>
              <a:ext uri="{FF2B5EF4-FFF2-40B4-BE49-F238E27FC236}">
                <a16:creationId xmlns:a16="http://schemas.microsoft.com/office/drawing/2014/main" id="{39CE0853-ECAC-4269-9610-82F4BB235C01}"/>
              </a:ext>
            </a:extLst>
          </p:cNvPr>
          <p:cNvSpPr/>
          <p:nvPr/>
        </p:nvSpPr>
        <p:spPr>
          <a:xfrm>
            <a:off x="4550034" y="589686"/>
            <a:ext cx="181114" cy="2677867"/>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ED5A87A4-3910-433D-9730-3BD0B371CF30}"/>
              </a:ext>
            </a:extLst>
          </p:cNvPr>
          <p:cNvSpPr/>
          <p:nvPr/>
        </p:nvSpPr>
        <p:spPr>
          <a:xfrm>
            <a:off x="5396785" y="1393350"/>
            <a:ext cx="182880" cy="15010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9F785404-8E1A-4CC6-9CA5-9A513BCC2D4D}"/>
              </a:ext>
            </a:extLst>
          </p:cNvPr>
          <p:cNvSpPr txBox="1"/>
          <p:nvPr/>
        </p:nvSpPr>
        <p:spPr>
          <a:xfrm>
            <a:off x="5080983" y="2910763"/>
            <a:ext cx="825301" cy="461665"/>
          </a:xfrm>
          <a:prstGeom prst="rect">
            <a:avLst/>
          </a:prstGeom>
          <a:noFill/>
        </p:spPr>
        <p:txBody>
          <a:bodyPr wrap="square" rtlCol="0">
            <a:spAutoFit/>
          </a:bodyPr>
          <a:lstStyle/>
          <a:p>
            <a:pPr algn="ctr"/>
            <a:r>
              <a:rPr lang="pt-BR" sz="1200" dirty="0" err="1"/>
              <a:t>Estimated</a:t>
            </a:r>
            <a:r>
              <a:rPr lang="pt-BR" sz="1200" dirty="0"/>
              <a:t> </a:t>
            </a:r>
            <a:r>
              <a:rPr lang="pt-BR" sz="1200" dirty="0" err="1"/>
              <a:t>Surprise</a:t>
            </a:r>
            <a:endParaRPr lang="en-US" sz="1200" dirty="0"/>
          </a:p>
        </p:txBody>
      </p:sp>
      <mc:AlternateContent xmlns:mc="http://schemas.openxmlformats.org/markup-compatibility/2006">
        <mc:Choice xmlns:a14="http://schemas.microsoft.com/office/drawing/2010/main" Requires="a14">
          <p:sp>
            <p:nvSpPr>
              <p:cNvPr id="104" name="TextBox 103">
                <a:extLst>
                  <a:ext uri="{FF2B5EF4-FFF2-40B4-BE49-F238E27FC236}">
                    <a16:creationId xmlns:a16="http://schemas.microsoft.com/office/drawing/2014/main" id="{6829130A-C5FF-4295-8585-666FD3A40748}"/>
                  </a:ext>
                </a:extLst>
              </p:cNvPr>
              <p:cNvSpPr txBox="1"/>
              <p:nvPr/>
            </p:nvSpPr>
            <p:spPr>
              <a:xfrm>
                <a:off x="5187107" y="3357685"/>
                <a:ext cx="613052" cy="2227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pt-BR" sz="1400" b="0" i="1" smtClean="0">
                              <a:latin typeface="Cambria Math" panose="02040503050406030204" pitchFamily="18" charset="0"/>
                            </a:rPr>
                          </m:ctrlPr>
                        </m:accPr>
                        <m:e>
                          <m:r>
                            <a:rPr lang="pt-BR" sz="1400" b="0" i="1" smtClean="0">
                              <a:latin typeface="Cambria Math" panose="02040503050406030204" pitchFamily="18" charset="0"/>
                            </a:rPr>
                            <m:t>𝑆</m:t>
                          </m:r>
                        </m:e>
                      </m:acc>
                      <m:d>
                        <m:dPr>
                          <m:ctrlPr>
                            <a:rPr lang="pt-BR" sz="1400" b="0" i="1" smtClean="0">
                              <a:latin typeface="Cambria Math" panose="02040503050406030204" pitchFamily="18" charset="0"/>
                            </a:rPr>
                          </m:ctrlPr>
                        </m:dPr>
                        <m:e>
                          <m:r>
                            <a:rPr lang="pt-BR" sz="1400" b="0" i="1" smtClean="0">
                              <a:latin typeface="Cambria Math" panose="02040503050406030204" pitchFamily="18" charset="0"/>
                            </a:rPr>
                            <m:t>𝑖</m:t>
                          </m:r>
                          <m:r>
                            <a:rPr lang="pt-BR" sz="1400" b="0" i="1" smtClean="0">
                              <a:latin typeface="Cambria Math" panose="02040503050406030204" pitchFamily="18" charset="0"/>
                            </a:rPr>
                            <m:t>, </m:t>
                          </m:r>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𝐸</m:t>
                              </m:r>
                            </m:e>
                            <m:sub>
                              <m:r>
                                <a:rPr lang="pt-BR" sz="1400" b="0" i="1" smtClean="0">
                                  <a:latin typeface="Cambria Math" panose="02040503050406030204" pitchFamily="18" charset="0"/>
                                </a:rPr>
                                <m:t>𝑢</m:t>
                              </m:r>
                            </m:sub>
                          </m:sSub>
                        </m:e>
                      </m:d>
                    </m:oMath>
                  </m:oMathPara>
                </a14:m>
                <a:endParaRPr lang="en-US" sz="1400" dirty="0"/>
              </a:p>
            </p:txBody>
          </p:sp>
        </mc:Choice>
        <mc:Fallback>
          <p:sp>
            <p:nvSpPr>
              <p:cNvPr id="104" name="TextBox 103">
                <a:extLst>
                  <a:ext uri="{FF2B5EF4-FFF2-40B4-BE49-F238E27FC236}">
                    <a16:creationId xmlns:a16="http://schemas.microsoft.com/office/drawing/2014/main" id="{6829130A-C5FF-4295-8585-666FD3A40748}"/>
                  </a:ext>
                </a:extLst>
              </p:cNvPr>
              <p:cNvSpPr txBox="1">
                <a:spLocks noRot="1" noChangeAspect="1" noMove="1" noResize="1" noEditPoints="1" noAdjustHandles="1" noChangeArrowheads="1" noChangeShapeType="1" noTextEdit="1"/>
              </p:cNvSpPr>
              <p:nvPr/>
            </p:nvSpPr>
            <p:spPr>
              <a:xfrm>
                <a:off x="5187107" y="3357685"/>
                <a:ext cx="613052" cy="222753"/>
              </a:xfrm>
              <a:prstGeom prst="rect">
                <a:avLst/>
              </a:prstGeom>
              <a:blipFill>
                <a:blip r:embed="rId6"/>
                <a:stretch>
                  <a:fillRect l="-6000" t="-16667" b="-11111"/>
                </a:stretch>
              </a:blipFill>
            </p:spPr>
            <p:txBody>
              <a:bodyPr/>
              <a:lstStyle/>
              <a:p>
                <a:r>
                  <a:rPr lang="en-US">
                    <a:noFill/>
                  </a:rPr>
                  <a:t> </a:t>
                </a:r>
              </a:p>
            </p:txBody>
          </p:sp>
        </mc:Fallback>
      </mc:AlternateContent>
      <p:cxnSp>
        <p:nvCxnSpPr>
          <p:cNvPr id="85" name="Straight Connector 84">
            <a:extLst>
              <a:ext uri="{FF2B5EF4-FFF2-40B4-BE49-F238E27FC236}">
                <a16:creationId xmlns:a16="http://schemas.microsoft.com/office/drawing/2014/main" id="{AF7E2261-E09D-4EC4-9625-984AFFD0646A}"/>
              </a:ext>
            </a:extLst>
          </p:cNvPr>
          <p:cNvCxnSpPr>
            <a:cxnSpLocks/>
          </p:cNvCxnSpPr>
          <p:nvPr/>
        </p:nvCxnSpPr>
        <p:spPr>
          <a:xfrm>
            <a:off x="4484923" y="600026"/>
            <a:ext cx="343427"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08" name="Oval 107">
            <a:extLst>
              <a:ext uri="{FF2B5EF4-FFF2-40B4-BE49-F238E27FC236}">
                <a16:creationId xmlns:a16="http://schemas.microsoft.com/office/drawing/2014/main" id="{6FD83E75-FBE7-4FBB-BE69-792E9FE76EFF}"/>
              </a:ext>
            </a:extLst>
          </p:cNvPr>
          <p:cNvSpPr/>
          <p:nvPr/>
        </p:nvSpPr>
        <p:spPr>
          <a:xfrm>
            <a:off x="4828350" y="554306"/>
            <a:ext cx="91440" cy="914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Connector 111">
            <a:extLst>
              <a:ext uri="{FF2B5EF4-FFF2-40B4-BE49-F238E27FC236}">
                <a16:creationId xmlns:a16="http://schemas.microsoft.com/office/drawing/2014/main" id="{57D617E5-E722-4D2C-B00C-C7CD9E46A8DE}"/>
              </a:ext>
            </a:extLst>
          </p:cNvPr>
          <p:cNvCxnSpPr>
            <a:cxnSpLocks/>
          </p:cNvCxnSpPr>
          <p:nvPr/>
        </p:nvCxnSpPr>
        <p:spPr>
          <a:xfrm flipV="1">
            <a:off x="4443060" y="3257052"/>
            <a:ext cx="385290" cy="8313"/>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3" name="Oval 112">
            <a:extLst>
              <a:ext uri="{FF2B5EF4-FFF2-40B4-BE49-F238E27FC236}">
                <a16:creationId xmlns:a16="http://schemas.microsoft.com/office/drawing/2014/main" id="{A147F789-80B1-4539-8B49-4914AE4B80BF}"/>
              </a:ext>
            </a:extLst>
          </p:cNvPr>
          <p:cNvSpPr/>
          <p:nvPr/>
        </p:nvSpPr>
        <p:spPr>
          <a:xfrm>
            <a:off x="4828350" y="3211332"/>
            <a:ext cx="91440" cy="914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Connector 113">
            <a:extLst>
              <a:ext uri="{FF2B5EF4-FFF2-40B4-BE49-F238E27FC236}">
                <a16:creationId xmlns:a16="http://schemas.microsoft.com/office/drawing/2014/main" id="{B5C5FD82-6142-43C6-A1EB-51C2EEEC3E62}"/>
              </a:ext>
            </a:extLst>
          </p:cNvPr>
          <p:cNvCxnSpPr>
            <a:cxnSpLocks/>
          </p:cNvCxnSpPr>
          <p:nvPr/>
        </p:nvCxnSpPr>
        <p:spPr>
          <a:xfrm>
            <a:off x="4545726" y="1255786"/>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5" name="Oval 114">
            <a:extLst>
              <a:ext uri="{FF2B5EF4-FFF2-40B4-BE49-F238E27FC236}">
                <a16:creationId xmlns:a16="http://schemas.microsoft.com/office/drawing/2014/main" id="{B9EFEB29-7933-424F-A111-45B0E1D41AE9}"/>
              </a:ext>
            </a:extLst>
          </p:cNvPr>
          <p:cNvSpPr/>
          <p:nvPr/>
        </p:nvSpPr>
        <p:spPr>
          <a:xfrm>
            <a:off x="4828350" y="1213032"/>
            <a:ext cx="91440" cy="914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Connector 115">
            <a:extLst>
              <a:ext uri="{FF2B5EF4-FFF2-40B4-BE49-F238E27FC236}">
                <a16:creationId xmlns:a16="http://schemas.microsoft.com/office/drawing/2014/main" id="{64771EA6-25EE-4E83-A140-264C0EBABAFF}"/>
              </a:ext>
            </a:extLst>
          </p:cNvPr>
          <p:cNvCxnSpPr>
            <a:cxnSpLocks/>
          </p:cNvCxnSpPr>
          <p:nvPr/>
        </p:nvCxnSpPr>
        <p:spPr>
          <a:xfrm>
            <a:off x="4545726" y="1921886"/>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7" name="Oval 116">
            <a:extLst>
              <a:ext uri="{FF2B5EF4-FFF2-40B4-BE49-F238E27FC236}">
                <a16:creationId xmlns:a16="http://schemas.microsoft.com/office/drawing/2014/main" id="{0A246CDD-0B3B-4527-8BCE-34590EB728BE}"/>
              </a:ext>
            </a:extLst>
          </p:cNvPr>
          <p:cNvSpPr/>
          <p:nvPr/>
        </p:nvSpPr>
        <p:spPr>
          <a:xfrm>
            <a:off x="4828350" y="1879132"/>
            <a:ext cx="91440" cy="914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FEE76C28-8F84-42D7-ADB9-A8AB2ED50C6A}"/>
              </a:ext>
            </a:extLst>
          </p:cNvPr>
          <p:cNvCxnSpPr>
            <a:cxnSpLocks/>
          </p:cNvCxnSpPr>
          <p:nvPr/>
        </p:nvCxnSpPr>
        <p:spPr>
          <a:xfrm>
            <a:off x="4545726" y="2587986"/>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9" name="Oval 118">
            <a:extLst>
              <a:ext uri="{FF2B5EF4-FFF2-40B4-BE49-F238E27FC236}">
                <a16:creationId xmlns:a16="http://schemas.microsoft.com/office/drawing/2014/main" id="{CC0A56A6-8D86-46CF-9602-442A3E3B3796}"/>
              </a:ext>
            </a:extLst>
          </p:cNvPr>
          <p:cNvSpPr/>
          <p:nvPr/>
        </p:nvSpPr>
        <p:spPr>
          <a:xfrm>
            <a:off x="4828350" y="2545232"/>
            <a:ext cx="91440" cy="914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Connector 125">
            <a:extLst>
              <a:ext uri="{FF2B5EF4-FFF2-40B4-BE49-F238E27FC236}">
                <a16:creationId xmlns:a16="http://schemas.microsoft.com/office/drawing/2014/main" id="{F22F25E8-D980-4FF8-B3AD-7DD028085841}"/>
              </a:ext>
            </a:extLst>
          </p:cNvPr>
          <p:cNvCxnSpPr>
            <a:cxnSpLocks/>
          </p:cNvCxnSpPr>
          <p:nvPr/>
        </p:nvCxnSpPr>
        <p:spPr>
          <a:xfrm rot="10800000">
            <a:off x="5202331" y="1380015"/>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27" name="Rectangle 126">
            <a:extLst>
              <a:ext uri="{FF2B5EF4-FFF2-40B4-BE49-F238E27FC236}">
                <a16:creationId xmlns:a16="http://schemas.microsoft.com/office/drawing/2014/main" id="{2F98256D-F045-407D-A00B-BFA8F021EA8C}"/>
              </a:ext>
            </a:extLst>
          </p:cNvPr>
          <p:cNvSpPr/>
          <p:nvPr/>
        </p:nvSpPr>
        <p:spPr>
          <a:xfrm rot="10800000">
            <a:off x="5202331" y="1334295"/>
            <a:ext cx="9144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Straight Connector 128">
            <a:extLst>
              <a:ext uri="{FF2B5EF4-FFF2-40B4-BE49-F238E27FC236}">
                <a16:creationId xmlns:a16="http://schemas.microsoft.com/office/drawing/2014/main" id="{344D5796-654D-4C00-A5B5-935043BFBA45}"/>
              </a:ext>
            </a:extLst>
          </p:cNvPr>
          <p:cNvCxnSpPr>
            <a:cxnSpLocks/>
          </p:cNvCxnSpPr>
          <p:nvPr/>
        </p:nvCxnSpPr>
        <p:spPr>
          <a:xfrm rot="10800000">
            <a:off x="5202331" y="1759772"/>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30" name="Rectangle 129">
            <a:extLst>
              <a:ext uri="{FF2B5EF4-FFF2-40B4-BE49-F238E27FC236}">
                <a16:creationId xmlns:a16="http://schemas.microsoft.com/office/drawing/2014/main" id="{CBC76144-18AA-4B96-890B-0637C0EF51D3}"/>
              </a:ext>
            </a:extLst>
          </p:cNvPr>
          <p:cNvSpPr/>
          <p:nvPr/>
        </p:nvSpPr>
        <p:spPr>
          <a:xfrm rot="10800000">
            <a:off x="5202331" y="1710076"/>
            <a:ext cx="9144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2" name="Straight Connector 131">
            <a:extLst>
              <a:ext uri="{FF2B5EF4-FFF2-40B4-BE49-F238E27FC236}">
                <a16:creationId xmlns:a16="http://schemas.microsoft.com/office/drawing/2014/main" id="{6CAB8802-FFB7-409F-AA71-1D4741319CBE}"/>
              </a:ext>
            </a:extLst>
          </p:cNvPr>
          <p:cNvCxnSpPr>
            <a:cxnSpLocks/>
          </p:cNvCxnSpPr>
          <p:nvPr/>
        </p:nvCxnSpPr>
        <p:spPr>
          <a:xfrm rot="10800000">
            <a:off x="5202331" y="2139529"/>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33" name="Rectangle 132">
            <a:extLst>
              <a:ext uri="{FF2B5EF4-FFF2-40B4-BE49-F238E27FC236}">
                <a16:creationId xmlns:a16="http://schemas.microsoft.com/office/drawing/2014/main" id="{E28FB4E6-53F1-4E5F-AD60-A7541F738A9E}"/>
              </a:ext>
            </a:extLst>
          </p:cNvPr>
          <p:cNvSpPr/>
          <p:nvPr/>
        </p:nvSpPr>
        <p:spPr>
          <a:xfrm rot="10800000">
            <a:off x="5202331" y="2093810"/>
            <a:ext cx="9144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 name="Straight Connector 134">
            <a:extLst>
              <a:ext uri="{FF2B5EF4-FFF2-40B4-BE49-F238E27FC236}">
                <a16:creationId xmlns:a16="http://schemas.microsoft.com/office/drawing/2014/main" id="{8143FEBE-B660-48AA-884F-138847BFC67E}"/>
              </a:ext>
            </a:extLst>
          </p:cNvPr>
          <p:cNvCxnSpPr>
            <a:cxnSpLocks/>
          </p:cNvCxnSpPr>
          <p:nvPr/>
        </p:nvCxnSpPr>
        <p:spPr>
          <a:xfrm rot="10800000">
            <a:off x="5202331" y="2519286"/>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36" name="Rectangle 135">
            <a:extLst>
              <a:ext uri="{FF2B5EF4-FFF2-40B4-BE49-F238E27FC236}">
                <a16:creationId xmlns:a16="http://schemas.microsoft.com/office/drawing/2014/main" id="{EEDF1720-CAD7-4EB9-A814-810381443894}"/>
              </a:ext>
            </a:extLst>
          </p:cNvPr>
          <p:cNvSpPr/>
          <p:nvPr/>
        </p:nvSpPr>
        <p:spPr>
          <a:xfrm rot="10800000">
            <a:off x="5202331" y="2469589"/>
            <a:ext cx="9144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8" name="Straight Connector 137">
            <a:extLst>
              <a:ext uri="{FF2B5EF4-FFF2-40B4-BE49-F238E27FC236}">
                <a16:creationId xmlns:a16="http://schemas.microsoft.com/office/drawing/2014/main" id="{6AD08D9F-3EDD-4849-BB1B-B636C4C42775}"/>
              </a:ext>
            </a:extLst>
          </p:cNvPr>
          <p:cNvCxnSpPr>
            <a:cxnSpLocks/>
          </p:cNvCxnSpPr>
          <p:nvPr/>
        </p:nvCxnSpPr>
        <p:spPr>
          <a:xfrm rot="10800000">
            <a:off x="5202331" y="2899042"/>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39" name="Rectangle 138">
            <a:extLst>
              <a:ext uri="{FF2B5EF4-FFF2-40B4-BE49-F238E27FC236}">
                <a16:creationId xmlns:a16="http://schemas.microsoft.com/office/drawing/2014/main" id="{80B88A1B-340E-49FE-8E1F-347EFE4DE640}"/>
              </a:ext>
            </a:extLst>
          </p:cNvPr>
          <p:cNvSpPr/>
          <p:nvPr/>
        </p:nvSpPr>
        <p:spPr>
          <a:xfrm rot="10800000">
            <a:off x="5202331" y="2853322"/>
            <a:ext cx="9144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Straight Connector 139">
            <a:extLst>
              <a:ext uri="{FF2B5EF4-FFF2-40B4-BE49-F238E27FC236}">
                <a16:creationId xmlns:a16="http://schemas.microsoft.com/office/drawing/2014/main" id="{E90CCA43-404D-4101-809A-993D8D143A5F}"/>
              </a:ext>
            </a:extLst>
          </p:cNvPr>
          <p:cNvCxnSpPr>
            <a:cxnSpLocks/>
            <a:stCxn id="108" idx="5"/>
            <a:endCxn id="127" idx="3"/>
          </p:cNvCxnSpPr>
          <p:nvPr/>
        </p:nvCxnSpPr>
        <p:spPr>
          <a:xfrm>
            <a:off x="4906399" y="632355"/>
            <a:ext cx="295932" cy="74766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43" name="Straight Connector 142">
            <a:extLst>
              <a:ext uri="{FF2B5EF4-FFF2-40B4-BE49-F238E27FC236}">
                <a16:creationId xmlns:a16="http://schemas.microsoft.com/office/drawing/2014/main" id="{5E7E56A7-3E17-453B-ADCD-6D80A8EBC3BF}"/>
              </a:ext>
            </a:extLst>
          </p:cNvPr>
          <p:cNvCxnSpPr>
            <a:cxnSpLocks/>
            <a:stCxn id="115" idx="4"/>
            <a:endCxn id="130" idx="3"/>
          </p:cNvCxnSpPr>
          <p:nvPr/>
        </p:nvCxnSpPr>
        <p:spPr>
          <a:xfrm>
            <a:off x="4874070" y="1304472"/>
            <a:ext cx="328261" cy="451324"/>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46" name="Straight Connector 145">
            <a:extLst>
              <a:ext uri="{FF2B5EF4-FFF2-40B4-BE49-F238E27FC236}">
                <a16:creationId xmlns:a16="http://schemas.microsoft.com/office/drawing/2014/main" id="{5ECF6285-66A1-488D-A268-B520F13EC61F}"/>
              </a:ext>
            </a:extLst>
          </p:cNvPr>
          <p:cNvCxnSpPr>
            <a:cxnSpLocks/>
            <a:stCxn id="117" idx="6"/>
            <a:endCxn id="133" idx="3"/>
          </p:cNvCxnSpPr>
          <p:nvPr/>
        </p:nvCxnSpPr>
        <p:spPr>
          <a:xfrm>
            <a:off x="4919790" y="1924852"/>
            <a:ext cx="282541" cy="214678"/>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49" name="Straight Connector 148">
            <a:extLst>
              <a:ext uri="{FF2B5EF4-FFF2-40B4-BE49-F238E27FC236}">
                <a16:creationId xmlns:a16="http://schemas.microsoft.com/office/drawing/2014/main" id="{28C48C5C-2709-4968-9B58-00FD45582EE7}"/>
              </a:ext>
            </a:extLst>
          </p:cNvPr>
          <p:cNvCxnSpPr>
            <a:cxnSpLocks/>
            <a:stCxn id="119" idx="6"/>
            <a:endCxn id="136" idx="3"/>
          </p:cNvCxnSpPr>
          <p:nvPr/>
        </p:nvCxnSpPr>
        <p:spPr>
          <a:xfrm flipV="1">
            <a:off x="4919790" y="2515309"/>
            <a:ext cx="282541" cy="75643"/>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52" name="Straight Connector 151">
            <a:extLst>
              <a:ext uri="{FF2B5EF4-FFF2-40B4-BE49-F238E27FC236}">
                <a16:creationId xmlns:a16="http://schemas.microsoft.com/office/drawing/2014/main" id="{68A593AB-2F67-49A0-A86E-54067D4D6EA7}"/>
              </a:ext>
            </a:extLst>
          </p:cNvPr>
          <p:cNvCxnSpPr>
            <a:cxnSpLocks/>
            <a:endCxn id="139" idx="3"/>
          </p:cNvCxnSpPr>
          <p:nvPr/>
        </p:nvCxnSpPr>
        <p:spPr>
          <a:xfrm flipV="1">
            <a:off x="4919790" y="2899042"/>
            <a:ext cx="282541" cy="35801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92" name="TextBox 91">
            <a:extLst>
              <a:ext uri="{FF2B5EF4-FFF2-40B4-BE49-F238E27FC236}">
                <a16:creationId xmlns:a16="http://schemas.microsoft.com/office/drawing/2014/main" id="{31731648-822F-4460-9264-CB7384876C06}"/>
              </a:ext>
            </a:extLst>
          </p:cNvPr>
          <p:cNvSpPr txBox="1"/>
          <p:nvPr/>
        </p:nvSpPr>
        <p:spPr>
          <a:xfrm>
            <a:off x="4224913" y="3323720"/>
            <a:ext cx="825301" cy="461665"/>
          </a:xfrm>
          <a:prstGeom prst="rect">
            <a:avLst/>
          </a:prstGeom>
          <a:noFill/>
        </p:spPr>
        <p:txBody>
          <a:bodyPr wrap="square" rtlCol="0">
            <a:spAutoFit/>
          </a:bodyPr>
          <a:lstStyle/>
          <a:p>
            <a:pPr algn="ctr"/>
            <a:r>
              <a:rPr lang="pt-BR" sz="1200" dirty="0" err="1"/>
              <a:t>Reported</a:t>
            </a:r>
            <a:r>
              <a:rPr lang="pt-BR" sz="1200" dirty="0"/>
              <a:t> </a:t>
            </a:r>
            <a:r>
              <a:rPr lang="pt-BR" sz="1200" dirty="0" err="1"/>
              <a:t>Surprise</a:t>
            </a:r>
            <a:endParaRPr lang="en-US" sz="1200" dirty="0"/>
          </a:p>
        </p:txBody>
      </p:sp>
      <p:pic>
        <p:nvPicPr>
          <p:cNvPr id="93" name="Picture 92" descr="Chart&#10;&#10;Description automatically generated">
            <a:extLst>
              <a:ext uri="{FF2B5EF4-FFF2-40B4-BE49-F238E27FC236}">
                <a16:creationId xmlns:a16="http://schemas.microsoft.com/office/drawing/2014/main" id="{8AAC8A31-7EB7-436C-9765-9E2088BA4E52}"/>
              </a:ext>
            </a:extLst>
          </p:cNvPr>
          <p:cNvPicPr>
            <a:picLocks noChangeAspect="1"/>
          </p:cNvPicPr>
          <p:nvPr/>
        </p:nvPicPr>
        <p:blipFill rotWithShape="1">
          <a:blip r:embed="rId2">
            <a:extLst>
              <a:ext uri="{28A0092B-C50C-407E-A947-70E740481C1C}">
                <a14:useLocalDpi xmlns:a14="http://schemas.microsoft.com/office/drawing/2010/main" val="0"/>
              </a:ext>
            </a:extLst>
          </a:blip>
          <a:srcRect r="50000" b="50000"/>
          <a:stretch/>
        </p:blipFill>
        <p:spPr>
          <a:xfrm>
            <a:off x="5789525" y="3596189"/>
            <a:ext cx="6096000" cy="3256142"/>
          </a:xfrm>
          <a:prstGeom prst="rect">
            <a:avLst/>
          </a:prstGeom>
        </p:spPr>
      </p:pic>
      <p:pic>
        <p:nvPicPr>
          <p:cNvPr id="100" name="Picture 99" descr="A close up of a logo&#10;&#10;Description automatically generated">
            <a:extLst>
              <a:ext uri="{FF2B5EF4-FFF2-40B4-BE49-F238E27FC236}">
                <a16:creationId xmlns:a16="http://schemas.microsoft.com/office/drawing/2014/main" id="{F2259C71-CF00-4388-A008-B1BF35D0C9F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5019606" flipH="1" flipV="1">
            <a:off x="7420959" y="4847300"/>
            <a:ext cx="587609" cy="506819"/>
          </a:xfrm>
          <a:prstGeom prst="rect">
            <a:avLst/>
          </a:prstGeom>
        </p:spPr>
      </p:pic>
      <p:sp>
        <p:nvSpPr>
          <p:cNvPr id="101" name="TextBox 100">
            <a:extLst>
              <a:ext uri="{FF2B5EF4-FFF2-40B4-BE49-F238E27FC236}">
                <a16:creationId xmlns:a16="http://schemas.microsoft.com/office/drawing/2014/main" id="{B12DFDC4-3CD5-41DE-BFF3-8B84F07F1E50}"/>
              </a:ext>
            </a:extLst>
          </p:cNvPr>
          <p:cNvSpPr txBox="1"/>
          <p:nvPr/>
        </p:nvSpPr>
        <p:spPr>
          <a:xfrm>
            <a:off x="6241774" y="4571124"/>
            <a:ext cx="1359673" cy="769441"/>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dirty="0">
                <a:solidFill>
                  <a:schemeClr val="tx1">
                    <a:lumMod val="65000"/>
                    <a:lumOff val="35000"/>
                  </a:schemeClr>
                </a:solidFill>
              </a:rPr>
              <a:t>Convex hull enveloping all highly popular items</a:t>
            </a:r>
          </a:p>
        </p:txBody>
      </p:sp>
      <p:cxnSp>
        <p:nvCxnSpPr>
          <p:cNvPr id="105" name="Straight Connector 104">
            <a:extLst>
              <a:ext uri="{FF2B5EF4-FFF2-40B4-BE49-F238E27FC236}">
                <a16:creationId xmlns:a16="http://schemas.microsoft.com/office/drawing/2014/main" id="{7FCAEE15-44F2-4B0C-AD6D-CED6B83308DC}"/>
              </a:ext>
            </a:extLst>
          </p:cNvPr>
          <p:cNvCxnSpPr>
            <a:cxnSpLocks/>
          </p:cNvCxnSpPr>
          <p:nvPr/>
        </p:nvCxnSpPr>
        <p:spPr>
          <a:xfrm flipV="1">
            <a:off x="6504167" y="5580118"/>
            <a:ext cx="2592125" cy="184718"/>
          </a:xfrm>
          <a:prstGeom prst="line">
            <a:avLst/>
          </a:prstGeom>
          <a:ln w="1905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5B8170F-9CFC-4439-8712-343D6918F499}"/>
              </a:ext>
            </a:extLst>
          </p:cNvPr>
          <p:cNvCxnSpPr>
            <a:cxnSpLocks/>
          </p:cNvCxnSpPr>
          <p:nvPr/>
        </p:nvCxnSpPr>
        <p:spPr>
          <a:xfrm flipV="1">
            <a:off x="6504167" y="5580118"/>
            <a:ext cx="5096786" cy="184718"/>
          </a:xfrm>
          <a:prstGeom prst="line">
            <a:avLst/>
          </a:prstGeom>
          <a:ln w="1905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EE7ADBEE-BF57-4579-811F-1B9CBFC3E36D}"/>
              </a:ext>
            </a:extLst>
          </p:cNvPr>
          <p:cNvSpPr txBox="1"/>
          <p:nvPr/>
        </p:nvSpPr>
        <p:spPr>
          <a:xfrm>
            <a:off x="134034" y="5911343"/>
            <a:ext cx="4778593" cy="830997"/>
          </a:xfrm>
          <a:prstGeom prst="rect">
            <a:avLst/>
          </a:prstGeom>
          <a:noFill/>
        </p:spPr>
        <p:txBody>
          <a:bodyPr wrap="square" rtlCol="0">
            <a:spAutoFit/>
          </a:bodyPr>
          <a:lstStyle/>
          <a:p>
            <a:r>
              <a:rPr lang="pt-BR" sz="1200" dirty="0"/>
              <a:t>P0: </a:t>
            </a:r>
            <a:r>
              <a:rPr lang="pt-BR" sz="1200" dirty="0" err="1"/>
              <a:t>Popularity</a:t>
            </a:r>
            <a:r>
              <a:rPr lang="pt-BR" sz="1200" dirty="0"/>
              <a:t> </a:t>
            </a:r>
            <a:r>
              <a:rPr lang="pt-BR" sz="1200" dirty="0" err="1"/>
              <a:t>scales</a:t>
            </a:r>
            <a:r>
              <a:rPr lang="pt-BR" sz="1200" dirty="0"/>
              <a:t> are </a:t>
            </a:r>
            <a:r>
              <a:rPr lang="pt-BR" sz="1200" dirty="0" err="1"/>
              <a:t>homomorphic</a:t>
            </a:r>
            <a:endParaRPr lang="en-US" sz="1200" dirty="0"/>
          </a:p>
          <a:p>
            <a:r>
              <a:rPr lang="pt-BR" sz="1200" dirty="0"/>
              <a:t>P1: </a:t>
            </a:r>
            <a:r>
              <a:rPr lang="pt-BR" sz="1200" dirty="0" err="1"/>
              <a:t>Surprise</a:t>
            </a:r>
            <a:r>
              <a:rPr lang="pt-BR" sz="1200" dirty="0"/>
              <a:t> </a:t>
            </a:r>
            <a:r>
              <a:rPr lang="pt-BR" sz="1200" dirty="0" err="1"/>
              <a:t>is</a:t>
            </a:r>
            <a:r>
              <a:rPr lang="pt-BR" sz="1200" dirty="0"/>
              <a:t> </a:t>
            </a:r>
            <a:r>
              <a:rPr lang="pt-BR" sz="1200" dirty="0" err="1"/>
              <a:t>assessed</a:t>
            </a:r>
            <a:r>
              <a:rPr lang="pt-BR" sz="1200" dirty="0"/>
              <a:t> </a:t>
            </a:r>
            <a:r>
              <a:rPr lang="pt-BR" sz="1200" dirty="0" err="1"/>
              <a:t>by</a:t>
            </a:r>
            <a:r>
              <a:rPr lang="pt-BR" sz="1200" dirty="0"/>
              <a:t> a unidimensional </a:t>
            </a:r>
            <a:r>
              <a:rPr lang="pt-BR" sz="1200" dirty="0" err="1"/>
              <a:t>instrument</a:t>
            </a:r>
            <a:endParaRPr lang="pt-BR" sz="1200" dirty="0"/>
          </a:p>
          <a:p>
            <a:r>
              <a:rPr lang="pt-BR" sz="1200" dirty="0"/>
              <a:t>P2: </a:t>
            </a:r>
            <a:r>
              <a:rPr lang="pt-BR" sz="1200" dirty="0" err="1"/>
              <a:t>Surprise</a:t>
            </a:r>
            <a:r>
              <a:rPr lang="pt-BR" sz="1200" dirty="0"/>
              <a:t> </a:t>
            </a:r>
            <a:r>
              <a:rPr lang="pt-BR" sz="1200" dirty="0" err="1"/>
              <a:t>scales</a:t>
            </a:r>
            <a:r>
              <a:rPr lang="pt-BR" sz="1200" dirty="0"/>
              <a:t> are </a:t>
            </a:r>
            <a:r>
              <a:rPr lang="pt-BR" sz="1200" dirty="0" err="1"/>
              <a:t>homomorphic</a:t>
            </a:r>
            <a:endParaRPr lang="pt-BR" sz="1200" dirty="0"/>
          </a:p>
          <a:p>
            <a:r>
              <a:rPr lang="pt-BR" sz="1200" dirty="0"/>
              <a:t>P3: Every </a:t>
            </a:r>
            <a:r>
              <a:rPr lang="pt-BR" sz="1200" dirty="0" err="1"/>
              <a:t>user</a:t>
            </a:r>
            <a:r>
              <a:rPr lang="pt-BR" sz="1200" dirty="0"/>
              <a:t> </a:t>
            </a:r>
            <a:r>
              <a:rPr lang="pt-BR" sz="1200" dirty="0" err="1"/>
              <a:t>has</a:t>
            </a:r>
            <a:r>
              <a:rPr lang="pt-BR" sz="1200" dirty="0"/>
              <a:t> </a:t>
            </a:r>
            <a:r>
              <a:rPr lang="pt-BR" sz="1200" dirty="0" err="1"/>
              <a:t>at</a:t>
            </a:r>
            <a:r>
              <a:rPr lang="pt-BR" sz="1200" dirty="0"/>
              <a:t> </a:t>
            </a:r>
            <a:r>
              <a:rPr lang="pt-BR" sz="1200" dirty="0" err="1"/>
              <a:t>least</a:t>
            </a:r>
            <a:r>
              <a:rPr lang="pt-BR" sz="1200" dirty="0"/>
              <a:t> </a:t>
            </a:r>
            <a:r>
              <a:rPr lang="pt-BR" sz="1200" dirty="0" err="1"/>
              <a:t>one</a:t>
            </a:r>
            <a:r>
              <a:rPr lang="pt-BR" sz="1200" dirty="0"/>
              <a:t> </a:t>
            </a:r>
            <a:r>
              <a:rPr lang="pt-BR" sz="1200" dirty="0" err="1"/>
              <a:t>highly</a:t>
            </a:r>
            <a:r>
              <a:rPr lang="pt-BR" sz="1200" dirty="0"/>
              <a:t> popular item in </a:t>
            </a:r>
            <a:r>
              <a:rPr lang="pt-BR" sz="1200" dirty="0" err="1"/>
              <a:t>their</a:t>
            </a:r>
            <a:r>
              <a:rPr lang="pt-BR" sz="1200" dirty="0"/>
              <a:t> profile</a:t>
            </a:r>
          </a:p>
        </p:txBody>
      </p:sp>
      <p:sp>
        <p:nvSpPr>
          <p:cNvPr id="128" name="TextBox 127">
            <a:extLst>
              <a:ext uri="{FF2B5EF4-FFF2-40B4-BE49-F238E27FC236}">
                <a16:creationId xmlns:a16="http://schemas.microsoft.com/office/drawing/2014/main" id="{123C1A7C-627A-4C07-B1A0-38D70B2A0204}"/>
              </a:ext>
            </a:extLst>
          </p:cNvPr>
          <p:cNvSpPr txBox="1"/>
          <p:nvPr/>
        </p:nvSpPr>
        <p:spPr>
          <a:xfrm>
            <a:off x="134034" y="5578625"/>
            <a:ext cx="4785755" cy="276999"/>
          </a:xfrm>
          <a:prstGeom prst="rect">
            <a:avLst/>
          </a:prstGeom>
          <a:solidFill>
            <a:schemeClr val="accent2">
              <a:lumMod val="40000"/>
              <a:lumOff val="60000"/>
            </a:schemeClr>
          </a:solidFill>
        </p:spPr>
        <p:txBody>
          <a:bodyPr wrap="square" rtlCol="0">
            <a:spAutoFit/>
          </a:bodyPr>
          <a:lstStyle/>
          <a:p>
            <a:pPr algn="ctr"/>
            <a:r>
              <a:rPr lang="pt-BR" sz="1200" dirty="0" err="1"/>
              <a:t>Assumptions</a:t>
            </a:r>
            <a:endParaRPr lang="pt-BR" sz="1200" dirty="0"/>
          </a:p>
        </p:txBody>
      </p:sp>
      <p:sp>
        <p:nvSpPr>
          <p:cNvPr id="131" name="TextBox 130">
            <a:extLst>
              <a:ext uri="{FF2B5EF4-FFF2-40B4-BE49-F238E27FC236}">
                <a16:creationId xmlns:a16="http://schemas.microsoft.com/office/drawing/2014/main" id="{0D47FB8F-2629-45A1-9869-A38D308D6CD0}"/>
              </a:ext>
            </a:extLst>
          </p:cNvPr>
          <p:cNvSpPr txBox="1"/>
          <p:nvPr/>
        </p:nvSpPr>
        <p:spPr>
          <a:xfrm>
            <a:off x="134034" y="3914511"/>
            <a:ext cx="4785755" cy="276999"/>
          </a:xfrm>
          <a:prstGeom prst="rect">
            <a:avLst/>
          </a:prstGeom>
          <a:solidFill>
            <a:schemeClr val="accent2">
              <a:lumMod val="40000"/>
              <a:lumOff val="60000"/>
            </a:schemeClr>
          </a:solidFill>
        </p:spPr>
        <p:txBody>
          <a:bodyPr wrap="square" rtlCol="0">
            <a:spAutoFit/>
          </a:bodyPr>
          <a:lstStyle/>
          <a:p>
            <a:pPr algn="ctr"/>
            <a:r>
              <a:rPr lang="pt-BR" sz="1200" dirty="0" err="1"/>
              <a:t>Conventions</a:t>
            </a:r>
            <a:endParaRPr lang="pt-BR" sz="1200" dirty="0"/>
          </a:p>
        </p:txBody>
      </p:sp>
      <mc:AlternateContent xmlns:mc="http://schemas.openxmlformats.org/markup-compatibility/2006">
        <mc:Choice xmlns:a14="http://schemas.microsoft.com/office/drawing/2010/main" Requires="a14">
          <p:sp>
            <p:nvSpPr>
              <p:cNvPr id="134" name="TextBox 133">
                <a:extLst>
                  <a:ext uri="{FF2B5EF4-FFF2-40B4-BE49-F238E27FC236}">
                    <a16:creationId xmlns:a16="http://schemas.microsoft.com/office/drawing/2014/main" id="{D8F18A12-78E6-4233-ADF3-53D87C0CB818}"/>
                  </a:ext>
                </a:extLst>
              </p:cNvPr>
              <p:cNvSpPr txBox="1"/>
              <p:nvPr/>
            </p:nvSpPr>
            <p:spPr>
              <a:xfrm>
                <a:off x="174346" y="4250672"/>
                <a:ext cx="2670218" cy="418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sz="1400" b="0" i="1" smtClean="0">
                          <a:latin typeface="Cambria Math" panose="02040503050406030204" pitchFamily="18" charset="0"/>
                        </a:rPr>
                        <m:t>𝑝𝑜𝑝</m:t>
                      </m:r>
                      <m:d>
                        <m:dPr>
                          <m:ctrlPr>
                            <a:rPr lang="pt-BR" sz="1400" b="0" i="1" smtClean="0">
                              <a:latin typeface="Cambria Math" panose="02040503050406030204" pitchFamily="18" charset="0"/>
                            </a:rPr>
                          </m:ctrlPr>
                        </m:dPr>
                        <m:e>
                          <m:r>
                            <a:rPr lang="pt-BR" sz="1400" b="0" i="1" smtClean="0">
                              <a:latin typeface="Cambria Math" panose="02040503050406030204" pitchFamily="18" charset="0"/>
                            </a:rPr>
                            <m:t>𝑖</m:t>
                          </m:r>
                          <m:r>
                            <a:rPr lang="pt-BR" sz="1400" b="0" i="1" smtClean="0">
                              <a:latin typeface="Cambria Math" panose="02040503050406030204" pitchFamily="18" charset="0"/>
                            </a:rPr>
                            <m:t>, </m:t>
                          </m:r>
                          <m:r>
                            <a:rPr lang="pt-BR" sz="1400" b="0" i="1" smtClean="0">
                              <a:latin typeface="Cambria Math" panose="02040503050406030204" pitchFamily="18" charset="0"/>
                            </a:rPr>
                            <m:t>𝑅</m:t>
                          </m:r>
                          <m:r>
                            <a:rPr lang="pt-BR" sz="1400" b="0" i="1" smtClean="0">
                              <a:latin typeface="Cambria Math" panose="02040503050406030204" pitchFamily="18" charset="0"/>
                            </a:rPr>
                            <m:t>, </m:t>
                          </m:r>
                          <m:r>
                            <a:rPr lang="pt-BR" sz="1400" b="0" i="1" smtClean="0">
                              <a:latin typeface="Cambria Math" panose="02040503050406030204" pitchFamily="18" charset="0"/>
                            </a:rPr>
                            <m:t>𝑈</m:t>
                          </m:r>
                        </m:e>
                      </m:d>
                      <m:r>
                        <a:rPr lang="pt-BR" sz="1400" b="0" i="1" smtClean="0">
                          <a:latin typeface="Cambria Math" panose="02040503050406030204" pitchFamily="18" charset="0"/>
                        </a:rPr>
                        <m:t>= </m:t>
                      </m:r>
                      <m:f>
                        <m:fPr>
                          <m:ctrlPr>
                            <a:rPr lang="pt-BR" sz="1400" b="0" i="1" smtClean="0">
                              <a:latin typeface="Cambria Math" panose="02040503050406030204" pitchFamily="18" charset="0"/>
                            </a:rPr>
                          </m:ctrlPr>
                        </m:fPr>
                        <m:num>
                          <m:r>
                            <a:rPr lang="pt-BR" sz="1400" b="0" i="1" smtClean="0">
                              <a:latin typeface="Cambria Math" panose="02040503050406030204" pitchFamily="18" charset="0"/>
                            </a:rPr>
                            <m:t>#</m:t>
                          </m:r>
                          <m:d>
                            <m:dPr>
                              <m:begChr m:val="{"/>
                              <m:endChr m:val="|"/>
                              <m:ctrlPr>
                                <a:rPr lang="pt-BR" sz="1400" b="0" i="1" smtClean="0">
                                  <a:latin typeface="Cambria Math" panose="02040503050406030204" pitchFamily="18" charset="0"/>
                                </a:rPr>
                              </m:ctrlPr>
                            </m:dPr>
                            <m:e>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𝑟</m:t>
                                  </m:r>
                                </m:e>
                                <m:sub>
                                  <m:r>
                                    <a:rPr lang="pt-BR" sz="1400" b="0" i="1" smtClean="0">
                                      <a:latin typeface="Cambria Math" panose="02040503050406030204" pitchFamily="18" charset="0"/>
                                    </a:rPr>
                                    <m:t>𝑢𝑖</m:t>
                                  </m:r>
                                </m:sub>
                              </m:sSub>
                              <m:r>
                                <a:rPr lang="pt-BR" sz="1400" b="0" i="1" smtClean="0">
                                  <a:latin typeface="Cambria Math" panose="02040503050406030204" pitchFamily="18" charset="0"/>
                                </a:rPr>
                                <m:t>∈</m:t>
                              </m:r>
                              <m:r>
                                <a:rPr lang="pt-BR" sz="1400" b="0" i="1" smtClean="0">
                                  <a:latin typeface="Cambria Math" panose="02040503050406030204" pitchFamily="18" charset="0"/>
                                </a:rPr>
                                <m:t>𝑅</m:t>
                              </m:r>
                              <m:r>
                                <a:rPr lang="pt-BR" sz="1400" b="0" i="1" smtClean="0">
                                  <a:latin typeface="Cambria Math" panose="02040503050406030204" pitchFamily="18" charset="0"/>
                                </a:rPr>
                                <m:t> </m:t>
                              </m:r>
                            </m:e>
                          </m:d>
                          <m:r>
                            <a:rPr lang="pt-BR" sz="1400" b="0" i="1" smtClean="0">
                              <a:latin typeface="Cambria Math" panose="02040503050406030204" pitchFamily="18" charset="0"/>
                            </a:rPr>
                            <m:t> </m:t>
                          </m:r>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𝑟</m:t>
                              </m:r>
                            </m:e>
                            <m:sub>
                              <m:r>
                                <a:rPr lang="pt-BR" sz="1400" b="0" i="1" smtClean="0">
                                  <a:latin typeface="Cambria Math" panose="02040503050406030204" pitchFamily="18" charset="0"/>
                                </a:rPr>
                                <m:t>𝑢𝑖</m:t>
                              </m:r>
                            </m:sub>
                          </m:sSub>
                          <m:r>
                            <a:rPr lang="pt-BR" sz="1400" b="0" i="1" smtClean="0">
                              <a:latin typeface="Cambria Math" panose="02040503050406030204" pitchFamily="18" charset="0"/>
                            </a:rPr>
                            <m:t>≠0}</m:t>
                          </m:r>
                        </m:num>
                        <m:den>
                          <m:r>
                            <a:rPr lang="pt-BR" sz="1400" b="0" i="1" smtClean="0">
                              <a:latin typeface="Cambria Math" panose="02040503050406030204" pitchFamily="18" charset="0"/>
                            </a:rPr>
                            <m:t>#</m:t>
                          </m:r>
                          <m:r>
                            <a:rPr lang="pt-BR" sz="1400" b="0" i="1" smtClean="0">
                              <a:latin typeface="Cambria Math" panose="02040503050406030204" pitchFamily="18" charset="0"/>
                            </a:rPr>
                            <m:t>𝑈</m:t>
                          </m:r>
                        </m:den>
                      </m:f>
                    </m:oMath>
                  </m:oMathPara>
                </a14:m>
                <a:endParaRPr lang="en-US" sz="1400" dirty="0"/>
              </a:p>
            </p:txBody>
          </p:sp>
        </mc:Choice>
        <mc:Fallback>
          <p:sp>
            <p:nvSpPr>
              <p:cNvPr id="134" name="TextBox 133">
                <a:extLst>
                  <a:ext uri="{FF2B5EF4-FFF2-40B4-BE49-F238E27FC236}">
                    <a16:creationId xmlns:a16="http://schemas.microsoft.com/office/drawing/2014/main" id="{D8F18A12-78E6-4233-ADF3-53D87C0CB818}"/>
                  </a:ext>
                </a:extLst>
              </p:cNvPr>
              <p:cNvSpPr txBox="1">
                <a:spLocks noRot="1" noChangeAspect="1" noMove="1" noResize="1" noEditPoints="1" noAdjustHandles="1" noChangeArrowheads="1" noChangeShapeType="1" noTextEdit="1"/>
              </p:cNvSpPr>
              <p:nvPr/>
            </p:nvSpPr>
            <p:spPr>
              <a:xfrm>
                <a:off x="174346" y="4250672"/>
                <a:ext cx="2670218" cy="418576"/>
              </a:xfrm>
              <a:prstGeom prst="rect">
                <a:avLst/>
              </a:prstGeom>
              <a:blipFill>
                <a:blip r:embed="rId8"/>
                <a:stretch>
                  <a:fillRect l="-1370" t="-2899" r="-1826" b="-11594"/>
                </a:stretch>
              </a:blipFill>
            </p:spPr>
            <p:txBody>
              <a:bodyPr/>
              <a:lstStyle/>
              <a:p>
                <a:r>
                  <a:rPr lang="en-US">
                    <a:noFill/>
                  </a:rPr>
                  <a:t> </a:t>
                </a:r>
              </a:p>
            </p:txBody>
          </p:sp>
        </mc:Fallback>
      </mc:AlternateContent>
      <p:sp>
        <p:nvSpPr>
          <p:cNvPr id="137" name="TextBox 136">
            <a:extLst>
              <a:ext uri="{FF2B5EF4-FFF2-40B4-BE49-F238E27FC236}">
                <a16:creationId xmlns:a16="http://schemas.microsoft.com/office/drawing/2014/main" id="{811B8B23-29C2-4E4F-BE3C-F95025A061E2}"/>
              </a:ext>
            </a:extLst>
          </p:cNvPr>
          <p:cNvSpPr txBox="1"/>
          <p:nvPr/>
        </p:nvSpPr>
        <p:spPr>
          <a:xfrm>
            <a:off x="2825528" y="4329155"/>
            <a:ext cx="2070408" cy="261610"/>
          </a:xfrm>
          <a:prstGeom prst="rect">
            <a:avLst/>
          </a:prstGeom>
          <a:noFill/>
        </p:spPr>
        <p:txBody>
          <a:bodyPr wrap="square" rtlCol="0">
            <a:spAutoFit/>
          </a:bodyPr>
          <a:lstStyle/>
          <a:p>
            <a:pPr algn="ctr"/>
            <a:r>
              <a:rPr lang="pt-BR" sz="1100" dirty="0"/>
              <a:t>Vargas </a:t>
            </a:r>
            <a:r>
              <a:rPr lang="pt-BR" sz="1100" dirty="0" err="1"/>
              <a:t>and</a:t>
            </a:r>
            <a:r>
              <a:rPr lang="pt-BR" sz="1100" dirty="0"/>
              <a:t> Castells, 2011</a:t>
            </a:r>
            <a:endParaRPr lang="en-US" sz="1100" dirty="0"/>
          </a:p>
        </p:txBody>
      </p:sp>
      <mc:AlternateContent xmlns:mc="http://schemas.openxmlformats.org/markup-compatibility/2006">
        <mc:Choice xmlns:a14="http://schemas.microsoft.com/office/drawing/2010/main" Requires="a14">
          <p:sp>
            <p:nvSpPr>
              <p:cNvPr id="141" name="TextBox 140">
                <a:extLst>
                  <a:ext uri="{FF2B5EF4-FFF2-40B4-BE49-F238E27FC236}">
                    <a16:creationId xmlns:a16="http://schemas.microsoft.com/office/drawing/2014/main" id="{3EB0D735-781F-4353-8B3E-7D34B9C633E6}"/>
                  </a:ext>
                </a:extLst>
              </p:cNvPr>
              <p:cNvSpPr txBox="1"/>
              <p:nvPr/>
            </p:nvSpPr>
            <p:spPr>
              <a:xfrm>
                <a:off x="221011" y="4839500"/>
                <a:ext cx="2655535" cy="247247"/>
              </a:xfrm>
              <a:prstGeom prst="rect">
                <a:avLst/>
              </a:prstGeom>
              <a:noFill/>
            </p:spPr>
            <p:txBody>
              <a:bodyPr wrap="none" lIns="0" tIns="0" rIns="0" bIns="0" rtlCol="0">
                <a:spAutoFit/>
              </a:bodyPr>
              <a:lstStyle/>
              <a:p>
                <a14:m>
                  <m:oMath xmlns:m="http://schemas.openxmlformats.org/officeDocument/2006/math">
                    <m:acc>
                      <m:accPr>
                        <m:chr m:val="̂"/>
                        <m:ctrlPr>
                          <a:rPr lang="pt-BR" sz="1400" b="0" i="1" smtClean="0">
                            <a:latin typeface="Cambria Math" panose="02040503050406030204" pitchFamily="18" charset="0"/>
                          </a:rPr>
                        </m:ctrlPr>
                      </m:accPr>
                      <m:e>
                        <m:r>
                          <a:rPr lang="pt-BR" sz="1400" b="0" i="1" smtClean="0">
                            <a:latin typeface="Cambria Math" panose="02040503050406030204" pitchFamily="18" charset="0"/>
                          </a:rPr>
                          <m:t>𝑆</m:t>
                        </m:r>
                      </m:e>
                    </m:acc>
                    <m:d>
                      <m:dPr>
                        <m:ctrlPr>
                          <a:rPr lang="pt-BR" sz="1400" b="0" i="1" smtClean="0">
                            <a:latin typeface="Cambria Math" panose="02040503050406030204" pitchFamily="18" charset="0"/>
                          </a:rPr>
                        </m:ctrlPr>
                      </m:dPr>
                      <m:e>
                        <m:r>
                          <a:rPr lang="pt-BR" sz="1400" b="0" i="1" smtClean="0">
                            <a:latin typeface="Cambria Math" panose="02040503050406030204" pitchFamily="18" charset="0"/>
                          </a:rPr>
                          <m:t>𝑖</m:t>
                        </m:r>
                        <m:r>
                          <a:rPr lang="pt-BR" sz="1400" b="0" i="1" smtClean="0">
                            <a:latin typeface="Cambria Math" panose="02040503050406030204" pitchFamily="18" charset="0"/>
                          </a:rPr>
                          <m:t>, </m:t>
                        </m:r>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𝐸</m:t>
                            </m:r>
                          </m:e>
                          <m:sub>
                            <m:r>
                              <a:rPr lang="pt-BR" sz="1400" b="0" i="1" smtClean="0">
                                <a:latin typeface="Cambria Math" panose="02040503050406030204" pitchFamily="18" charset="0"/>
                              </a:rPr>
                              <m:t>𝑢</m:t>
                            </m:r>
                          </m:sub>
                        </m:sSub>
                      </m:e>
                    </m:d>
                    <m:r>
                      <a:rPr lang="en-US" sz="1400" i="1" smtClean="0">
                        <a:latin typeface="Cambria Math" panose="02040503050406030204" pitchFamily="18" charset="0"/>
                      </a:rPr>
                      <m:t>=</m:t>
                    </m:r>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𝑚𝑖𝑛</m:t>
                        </m:r>
                      </m:e>
                      <m:sub>
                        <m:r>
                          <a:rPr lang="pt-BR" sz="1400" b="0" i="1" smtClean="0">
                            <a:latin typeface="Cambria Math" panose="02040503050406030204" pitchFamily="18" charset="0"/>
                          </a:rPr>
                          <m:t>𝑗</m:t>
                        </m:r>
                        <m:r>
                          <a:rPr lang="pt-BR" sz="1400" b="0" i="1" smtClean="0">
                            <a:latin typeface="Cambria Math" panose="02040503050406030204" pitchFamily="18" charset="0"/>
                          </a:rPr>
                          <m:t>∈</m:t>
                        </m:r>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𝐸</m:t>
                            </m:r>
                          </m:e>
                          <m:sub>
                            <m:r>
                              <a:rPr lang="pt-BR" sz="1400" b="0" i="1" smtClean="0">
                                <a:latin typeface="Cambria Math" panose="02040503050406030204" pitchFamily="18" charset="0"/>
                              </a:rPr>
                              <m:t>𝑢</m:t>
                            </m:r>
                          </m:sub>
                        </m:sSub>
                      </m:sub>
                    </m:sSub>
                    <m:r>
                      <a:rPr lang="pt-BR" sz="1400" b="0" i="1" smtClean="0">
                        <a:latin typeface="Cambria Math" panose="02040503050406030204" pitchFamily="18" charset="0"/>
                      </a:rPr>
                      <m:t> </m:t>
                    </m:r>
                    <m:r>
                      <a:rPr lang="pt-BR" sz="1400" b="0" i="1" smtClean="0">
                        <a:latin typeface="Cambria Math" panose="02040503050406030204" pitchFamily="18" charset="0"/>
                      </a:rPr>
                      <m:t>𝑑𝑖𝑠𝑡</m:t>
                    </m:r>
                    <m:r>
                      <a:rPr lang="pt-BR" sz="1400" b="0" i="1" smtClean="0">
                        <a:latin typeface="Cambria Math" panose="02040503050406030204" pitchFamily="18" charset="0"/>
                      </a:rPr>
                      <m:t>(</m:t>
                    </m:r>
                    <m:r>
                      <a:rPr lang="pt-BR" sz="1400" b="0" i="1" smtClean="0">
                        <a:latin typeface="Cambria Math" panose="02040503050406030204" pitchFamily="18" charset="0"/>
                      </a:rPr>
                      <m:t>𝑣</m:t>
                    </m:r>
                    <m:r>
                      <a:rPr lang="pt-BR" sz="1400" b="0" i="1" smtClean="0">
                        <a:latin typeface="Cambria Math" panose="02040503050406030204" pitchFamily="18" charset="0"/>
                      </a:rPr>
                      <m:t>(</m:t>
                    </m:r>
                    <m:r>
                      <a:rPr lang="pt-BR" sz="1400" b="0" i="1" smtClean="0">
                        <a:latin typeface="Cambria Math" panose="02040503050406030204" pitchFamily="18" charset="0"/>
                      </a:rPr>
                      <m:t>𝑖</m:t>
                    </m:r>
                    <m:r>
                      <a:rPr lang="pt-BR" sz="1400" b="0" i="1" smtClean="0">
                        <a:latin typeface="Cambria Math" panose="02040503050406030204" pitchFamily="18" charset="0"/>
                      </a:rPr>
                      <m:t>), </m:t>
                    </m:r>
                    <m:r>
                      <a:rPr lang="pt-BR" sz="1400" b="0" i="1" smtClean="0">
                        <a:latin typeface="Cambria Math" panose="02040503050406030204" pitchFamily="18" charset="0"/>
                      </a:rPr>
                      <m:t>𝑣</m:t>
                    </m:r>
                    <m:r>
                      <a:rPr lang="pt-BR" sz="1400" b="0" i="1" smtClean="0">
                        <a:latin typeface="Cambria Math" panose="02040503050406030204" pitchFamily="18" charset="0"/>
                      </a:rPr>
                      <m:t>(</m:t>
                    </m:r>
                    <m:r>
                      <a:rPr lang="pt-BR" sz="1400" b="0" i="1" smtClean="0">
                        <a:latin typeface="Cambria Math" panose="02040503050406030204" pitchFamily="18" charset="0"/>
                      </a:rPr>
                      <m:t>𝑗</m:t>
                    </m:r>
                    <m:r>
                      <a:rPr lang="pt-BR" sz="1400" b="0" i="1" smtClean="0">
                        <a:latin typeface="Cambria Math" panose="02040503050406030204" pitchFamily="18" charset="0"/>
                      </a:rPr>
                      <m:t>))</m:t>
                    </m:r>
                  </m:oMath>
                </a14:m>
                <a:r>
                  <a:rPr lang="en-US" sz="1400" dirty="0"/>
                  <a:t> </a:t>
                </a:r>
              </a:p>
            </p:txBody>
          </p:sp>
        </mc:Choice>
        <mc:Fallback>
          <p:sp>
            <p:nvSpPr>
              <p:cNvPr id="141" name="TextBox 140">
                <a:extLst>
                  <a:ext uri="{FF2B5EF4-FFF2-40B4-BE49-F238E27FC236}">
                    <a16:creationId xmlns:a16="http://schemas.microsoft.com/office/drawing/2014/main" id="{3EB0D735-781F-4353-8B3E-7D34B9C633E6}"/>
                  </a:ext>
                </a:extLst>
              </p:cNvPr>
              <p:cNvSpPr txBox="1">
                <a:spLocks noRot="1" noChangeAspect="1" noMove="1" noResize="1" noEditPoints="1" noAdjustHandles="1" noChangeArrowheads="1" noChangeShapeType="1" noTextEdit="1"/>
              </p:cNvSpPr>
              <p:nvPr/>
            </p:nvSpPr>
            <p:spPr>
              <a:xfrm>
                <a:off x="221011" y="4839500"/>
                <a:ext cx="2655535" cy="247247"/>
              </a:xfrm>
              <a:prstGeom prst="rect">
                <a:avLst/>
              </a:prstGeom>
              <a:blipFill>
                <a:blip r:embed="rId9"/>
                <a:stretch>
                  <a:fillRect l="-2294" t="-12500" r="-688" b="-22500"/>
                </a:stretch>
              </a:blipFill>
            </p:spPr>
            <p:txBody>
              <a:bodyPr/>
              <a:lstStyle/>
              <a:p>
                <a:r>
                  <a:rPr lang="en-US">
                    <a:noFill/>
                  </a:rPr>
                  <a:t> </a:t>
                </a:r>
              </a:p>
            </p:txBody>
          </p:sp>
        </mc:Fallback>
      </mc:AlternateContent>
      <p:sp>
        <p:nvSpPr>
          <p:cNvPr id="142" name="TextBox 141">
            <a:extLst>
              <a:ext uri="{FF2B5EF4-FFF2-40B4-BE49-F238E27FC236}">
                <a16:creationId xmlns:a16="http://schemas.microsoft.com/office/drawing/2014/main" id="{7A9015C3-964D-4BB8-8B5D-1F5C2C340C67}"/>
              </a:ext>
            </a:extLst>
          </p:cNvPr>
          <p:cNvSpPr txBox="1"/>
          <p:nvPr/>
        </p:nvSpPr>
        <p:spPr>
          <a:xfrm>
            <a:off x="3012920" y="4832318"/>
            <a:ext cx="1906869" cy="261610"/>
          </a:xfrm>
          <a:prstGeom prst="rect">
            <a:avLst/>
          </a:prstGeom>
          <a:noFill/>
        </p:spPr>
        <p:txBody>
          <a:bodyPr wrap="square" rtlCol="0">
            <a:spAutoFit/>
          </a:bodyPr>
          <a:lstStyle/>
          <a:p>
            <a:pPr algn="ctr"/>
            <a:r>
              <a:rPr lang="pt-BR" sz="1100" dirty="0" err="1"/>
              <a:t>Kaminskas</a:t>
            </a:r>
            <a:r>
              <a:rPr lang="pt-BR" sz="1100" dirty="0"/>
              <a:t> </a:t>
            </a:r>
            <a:r>
              <a:rPr lang="pt-BR" sz="1100" dirty="0" err="1"/>
              <a:t>and</a:t>
            </a:r>
            <a:r>
              <a:rPr lang="pt-BR" sz="1100" dirty="0"/>
              <a:t> Bridge, 2014</a:t>
            </a:r>
            <a:endParaRPr lang="en-US" sz="1100" dirty="0"/>
          </a:p>
        </p:txBody>
      </p:sp>
      <mc:AlternateContent xmlns:mc="http://schemas.openxmlformats.org/markup-compatibility/2006">
        <mc:Choice xmlns:a14="http://schemas.microsoft.com/office/drawing/2010/main" Requires="a14">
          <p:sp>
            <p:nvSpPr>
              <p:cNvPr id="144" name="TextBox 143">
                <a:extLst>
                  <a:ext uri="{FF2B5EF4-FFF2-40B4-BE49-F238E27FC236}">
                    <a16:creationId xmlns:a16="http://schemas.microsoft.com/office/drawing/2014/main" id="{51D8DD5D-AF9D-4719-90FC-1AFCAA312AAF}"/>
                  </a:ext>
                </a:extLst>
              </p:cNvPr>
              <p:cNvSpPr txBox="1"/>
              <p:nvPr/>
            </p:nvSpPr>
            <p:spPr>
              <a:xfrm>
                <a:off x="158677" y="5271361"/>
                <a:ext cx="2801600" cy="2481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𝑚𝑎𝑥</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r>
                            <a:rPr lang="en-US" sz="1400" b="0" i="1" smtClean="0">
                              <a:latin typeface="Cambria Math" panose="02040503050406030204" pitchFamily="18" charset="0"/>
                            </a:rPr>
                            <m:t>𝑃</m:t>
                          </m:r>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e>
                          </m:d>
                          <m:r>
                            <a:rPr lang="en-US" sz="1400" b="0" i="1" smtClean="0">
                              <a:latin typeface="Cambria Math" panose="02040503050406030204" pitchFamily="18" charset="0"/>
                            </a:rPr>
                            <m:t>, </m:t>
                          </m:r>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𝑗</m:t>
                              </m:r>
                            </m:e>
                          </m:d>
                        </m:e>
                      </m:d>
                    </m:oMath>
                  </m:oMathPara>
                </a14:m>
                <a:endParaRPr lang="en-US" sz="1400" b="0" dirty="0"/>
              </a:p>
            </p:txBody>
          </p:sp>
        </mc:Choice>
        <mc:Fallback>
          <p:sp>
            <p:nvSpPr>
              <p:cNvPr id="144" name="TextBox 143">
                <a:extLst>
                  <a:ext uri="{FF2B5EF4-FFF2-40B4-BE49-F238E27FC236}">
                    <a16:creationId xmlns:a16="http://schemas.microsoft.com/office/drawing/2014/main" id="{51D8DD5D-AF9D-4719-90FC-1AFCAA312AAF}"/>
                  </a:ext>
                </a:extLst>
              </p:cNvPr>
              <p:cNvSpPr txBox="1">
                <a:spLocks noRot="1" noChangeAspect="1" noMove="1" noResize="1" noEditPoints="1" noAdjustHandles="1" noChangeArrowheads="1" noChangeShapeType="1" noTextEdit="1"/>
              </p:cNvSpPr>
              <p:nvPr/>
            </p:nvSpPr>
            <p:spPr>
              <a:xfrm>
                <a:off x="158677" y="5271361"/>
                <a:ext cx="2801600" cy="248145"/>
              </a:xfrm>
              <a:prstGeom prst="rect">
                <a:avLst/>
              </a:prstGeom>
              <a:blipFill>
                <a:blip r:embed="rId10"/>
                <a:stretch>
                  <a:fillRect l="-1087" t="-12500" b="-22500"/>
                </a:stretch>
              </a:blipFill>
            </p:spPr>
            <p:txBody>
              <a:bodyPr/>
              <a:lstStyle/>
              <a:p>
                <a:r>
                  <a:rPr lang="en-US">
                    <a:noFill/>
                  </a:rPr>
                  <a:t> </a:t>
                </a:r>
              </a:p>
            </p:txBody>
          </p:sp>
        </mc:Fallback>
      </mc:AlternateContent>
    </p:spTree>
    <p:extLst>
      <p:ext uri="{BB962C8B-B14F-4D97-AF65-F5344CB8AC3E}">
        <p14:creationId xmlns:p14="http://schemas.microsoft.com/office/powerpoint/2010/main" val="4261582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 name="Picture 120" descr="Chart&#10;&#10;Description automatically generated">
            <a:extLst>
              <a:ext uri="{FF2B5EF4-FFF2-40B4-BE49-F238E27FC236}">
                <a16:creationId xmlns:a16="http://schemas.microsoft.com/office/drawing/2014/main" id="{C2152D83-57D2-4BD1-8078-54444EEB965C}"/>
              </a:ext>
            </a:extLst>
          </p:cNvPr>
          <p:cNvPicPr>
            <a:picLocks noChangeAspect="1"/>
          </p:cNvPicPr>
          <p:nvPr/>
        </p:nvPicPr>
        <p:blipFill rotWithShape="1">
          <a:blip r:embed="rId2">
            <a:extLst>
              <a:ext uri="{28A0092B-C50C-407E-A947-70E740481C1C}">
                <a14:useLocalDpi xmlns:a14="http://schemas.microsoft.com/office/drawing/2010/main" val="0"/>
              </a:ext>
            </a:extLst>
          </a:blip>
          <a:srcRect l="50000" b="50000"/>
          <a:stretch/>
        </p:blipFill>
        <p:spPr>
          <a:xfrm>
            <a:off x="5810754" y="150434"/>
            <a:ext cx="6096000" cy="3256142"/>
          </a:xfrm>
          <a:prstGeom prst="rect">
            <a:avLst/>
          </a:prstGeom>
        </p:spPr>
      </p:pic>
      <p:sp>
        <p:nvSpPr>
          <p:cNvPr id="6" name="Rectangle 5">
            <a:extLst>
              <a:ext uri="{FF2B5EF4-FFF2-40B4-BE49-F238E27FC236}">
                <a16:creationId xmlns:a16="http://schemas.microsoft.com/office/drawing/2014/main" id="{575C6D8C-A2D8-4289-AB68-D23828D9D74A}"/>
              </a:ext>
            </a:extLst>
          </p:cNvPr>
          <p:cNvSpPr>
            <a:spLocks noChangeAspect="1"/>
          </p:cNvSpPr>
          <p:nvPr/>
        </p:nvSpPr>
        <p:spPr>
          <a:xfrm>
            <a:off x="279509" y="406792"/>
            <a:ext cx="274320" cy="274320"/>
          </a:xfrm>
          <a:prstGeom prst="rect">
            <a:avLst/>
          </a:prstGeom>
          <a:solidFill>
            <a:schemeClr val="accent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18F3D51-81FB-437E-9054-60B614385276}"/>
              </a:ext>
            </a:extLst>
          </p:cNvPr>
          <p:cNvSpPr>
            <a:spLocks noChangeAspect="1"/>
          </p:cNvSpPr>
          <p:nvPr/>
        </p:nvSpPr>
        <p:spPr>
          <a:xfrm>
            <a:off x="587080" y="406792"/>
            <a:ext cx="274320" cy="274320"/>
          </a:xfrm>
          <a:prstGeom prst="rect">
            <a:avLst/>
          </a:prstGeom>
          <a:solidFill>
            <a:schemeClr val="accent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8F736B2-CCC6-4880-AB23-EF11B595C9D9}"/>
              </a:ext>
            </a:extLst>
          </p:cNvPr>
          <p:cNvSpPr>
            <a:spLocks noChangeAspect="1"/>
          </p:cNvSpPr>
          <p:nvPr/>
        </p:nvSpPr>
        <p:spPr>
          <a:xfrm>
            <a:off x="894651"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27259C8-74F2-467E-AAE6-F9A6F709B247}"/>
              </a:ext>
            </a:extLst>
          </p:cNvPr>
          <p:cNvSpPr>
            <a:spLocks noChangeAspect="1"/>
          </p:cNvSpPr>
          <p:nvPr/>
        </p:nvSpPr>
        <p:spPr>
          <a:xfrm>
            <a:off x="1202222"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10CF50F-6930-499B-A2F6-6F5AB025DFD6}"/>
              </a:ext>
            </a:extLst>
          </p:cNvPr>
          <p:cNvSpPr>
            <a:spLocks noChangeAspect="1"/>
          </p:cNvSpPr>
          <p:nvPr/>
        </p:nvSpPr>
        <p:spPr>
          <a:xfrm>
            <a:off x="1509793"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35CA1BE-3AEC-4B05-95F2-C6FDBA987D1D}"/>
              </a:ext>
            </a:extLst>
          </p:cNvPr>
          <p:cNvSpPr>
            <a:spLocks noChangeAspect="1"/>
          </p:cNvSpPr>
          <p:nvPr/>
        </p:nvSpPr>
        <p:spPr>
          <a:xfrm>
            <a:off x="1817364"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36AF96-8B4D-4340-B82C-D1B11F20F0BC}"/>
              </a:ext>
            </a:extLst>
          </p:cNvPr>
          <p:cNvSpPr>
            <a:spLocks noChangeAspect="1"/>
          </p:cNvSpPr>
          <p:nvPr/>
        </p:nvSpPr>
        <p:spPr>
          <a:xfrm>
            <a:off x="2124935" y="406792"/>
            <a:ext cx="274320" cy="274320"/>
          </a:xfrm>
          <a:prstGeom prst="rect">
            <a:avLst/>
          </a:prstGeom>
          <a:solidFill>
            <a:schemeClr val="accent6">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3" name="Rectangle 12">
            <a:extLst>
              <a:ext uri="{FF2B5EF4-FFF2-40B4-BE49-F238E27FC236}">
                <a16:creationId xmlns:a16="http://schemas.microsoft.com/office/drawing/2014/main" id="{D496E65C-F4F6-4AC9-91C5-CE3D6EED7DBA}"/>
              </a:ext>
            </a:extLst>
          </p:cNvPr>
          <p:cNvSpPr>
            <a:spLocks noChangeAspect="1"/>
          </p:cNvSpPr>
          <p:nvPr/>
        </p:nvSpPr>
        <p:spPr>
          <a:xfrm>
            <a:off x="2432506"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633706-54BA-4E65-A095-EAA519CC9296}"/>
              </a:ext>
            </a:extLst>
          </p:cNvPr>
          <p:cNvSpPr>
            <a:spLocks noChangeAspect="1"/>
          </p:cNvSpPr>
          <p:nvPr/>
        </p:nvSpPr>
        <p:spPr>
          <a:xfrm>
            <a:off x="2740077"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66E4DD2-5E30-4DB2-871C-7D0E0DAAD771}"/>
              </a:ext>
            </a:extLst>
          </p:cNvPr>
          <p:cNvSpPr>
            <a:spLocks noChangeAspect="1"/>
          </p:cNvSpPr>
          <p:nvPr/>
        </p:nvSpPr>
        <p:spPr>
          <a:xfrm>
            <a:off x="3047648"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85E2912-9E16-4838-9976-1DAAEB9F5F7F}"/>
              </a:ext>
            </a:extLst>
          </p:cNvPr>
          <p:cNvSpPr>
            <a:spLocks noChangeAspect="1"/>
          </p:cNvSpPr>
          <p:nvPr/>
        </p:nvSpPr>
        <p:spPr>
          <a:xfrm>
            <a:off x="3355219" y="406792"/>
            <a:ext cx="274320" cy="274320"/>
          </a:xfrm>
          <a:prstGeom prst="rect">
            <a:avLst/>
          </a:prstGeom>
          <a:solidFill>
            <a:schemeClr val="accent6">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 name="TextBox 17">
            <a:extLst>
              <a:ext uri="{FF2B5EF4-FFF2-40B4-BE49-F238E27FC236}">
                <a16:creationId xmlns:a16="http://schemas.microsoft.com/office/drawing/2014/main" id="{F1390733-0175-4B24-865D-2443079DE6C3}"/>
              </a:ext>
            </a:extLst>
          </p:cNvPr>
          <p:cNvSpPr txBox="1"/>
          <p:nvPr/>
        </p:nvSpPr>
        <p:spPr>
          <a:xfrm>
            <a:off x="228385" y="70127"/>
            <a:ext cx="4110644" cy="276999"/>
          </a:xfrm>
          <a:prstGeom prst="rect">
            <a:avLst/>
          </a:prstGeom>
          <a:noFill/>
        </p:spPr>
        <p:txBody>
          <a:bodyPr wrap="square" rtlCol="0">
            <a:spAutoFit/>
          </a:bodyPr>
          <a:lstStyle/>
          <a:p>
            <a:r>
              <a:rPr lang="pt-BR" sz="1200" dirty="0"/>
              <a:t>Candidate </a:t>
            </a:r>
            <a:r>
              <a:rPr lang="pt-BR" sz="1200" dirty="0" err="1"/>
              <a:t>items</a:t>
            </a:r>
            <a:r>
              <a:rPr lang="pt-BR" sz="1200" dirty="0"/>
              <a:t> (in </a:t>
            </a:r>
            <a:r>
              <a:rPr lang="pt-BR" sz="1200" dirty="0" err="1"/>
              <a:t>decreasing</a:t>
            </a:r>
            <a:r>
              <a:rPr lang="pt-BR" sz="1200" dirty="0"/>
              <a:t> </a:t>
            </a:r>
            <a:r>
              <a:rPr lang="pt-BR" sz="1200" dirty="0" err="1"/>
              <a:t>similarity</a:t>
            </a:r>
            <a:r>
              <a:rPr lang="pt-BR" sz="1200" dirty="0"/>
              <a:t> </a:t>
            </a:r>
            <a:r>
              <a:rPr lang="pt-BR" sz="1200" dirty="0" err="1"/>
              <a:t>to</a:t>
            </a:r>
            <a:r>
              <a:rPr lang="pt-BR" sz="1200" dirty="0"/>
              <a:t> </a:t>
            </a:r>
            <a:r>
              <a:rPr lang="pt-BR" sz="1200" dirty="0" err="1"/>
              <a:t>user</a:t>
            </a:r>
            <a:r>
              <a:rPr lang="pt-BR" sz="1200" dirty="0"/>
              <a:t> profile vector)</a:t>
            </a:r>
            <a:endParaRPr lang="en-US" sz="1200" dirty="0"/>
          </a:p>
        </p:txBody>
      </p:sp>
      <p:sp>
        <p:nvSpPr>
          <p:cNvPr id="19" name="Rectangle 18">
            <a:extLst>
              <a:ext uri="{FF2B5EF4-FFF2-40B4-BE49-F238E27FC236}">
                <a16:creationId xmlns:a16="http://schemas.microsoft.com/office/drawing/2014/main" id="{1D609C3C-4366-4188-ACB2-4610A166C87F}"/>
              </a:ext>
            </a:extLst>
          </p:cNvPr>
          <p:cNvSpPr>
            <a:spLocks noChangeAspect="1"/>
          </p:cNvSpPr>
          <p:nvPr/>
        </p:nvSpPr>
        <p:spPr>
          <a:xfrm>
            <a:off x="3662790"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D4495A9-D8E7-45DF-96A0-23C7A728A242}"/>
              </a:ext>
            </a:extLst>
          </p:cNvPr>
          <p:cNvSpPr>
            <a:spLocks noChangeAspect="1"/>
          </p:cNvSpPr>
          <p:nvPr/>
        </p:nvSpPr>
        <p:spPr>
          <a:xfrm>
            <a:off x="3970359"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eft Brace 20">
            <a:extLst>
              <a:ext uri="{FF2B5EF4-FFF2-40B4-BE49-F238E27FC236}">
                <a16:creationId xmlns:a16="http://schemas.microsoft.com/office/drawing/2014/main" id="{1C903139-21E1-4A5E-98C2-D75FC832F4B0}"/>
              </a:ext>
            </a:extLst>
          </p:cNvPr>
          <p:cNvSpPr/>
          <p:nvPr/>
        </p:nvSpPr>
        <p:spPr>
          <a:xfrm rot="16200000">
            <a:off x="547895" y="533861"/>
            <a:ext cx="49276" cy="5777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2" name="Picture 21">
            <a:extLst>
              <a:ext uri="{FF2B5EF4-FFF2-40B4-BE49-F238E27FC236}">
                <a16:creationId xmlns:a16="http://schemas.microsoft.com/office/drawing/2014/main" id="{39138E4B-8E92-4C85-A3EB-E4C2D0D668A6}"/>
              </a:ext>
            </a:extLst>
          </p:cNvPr>
          <p:cNvPicPr>
            <a:picLocks noChangeAspect="1"/>
          </p:cNvPicPr>
          <p:nvPr/>
        </p:nvPicPr>
        <p:blipFill rotWithShape="1">
          <a:blip r:embed="rId3"/>
          <a:srcRect l="35265" t="33018" r="36030"/>
          <a:stretch/>
        </p:blipFill>
        <p:spPr>
          <a:xfrm>
            <a:off x="1799243" y="2645082"/>
            <a:ext cx="344825" cy="804639"/>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ED104E4B-29BA-4F62-AAD3-8920DBFC49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132" y="2874745"/>
            <a:ext cx="459792" cy="345313"/>
          </a:xfrm>
          <a:prstGeom prst="rect">
            <a:avLst/>
          </a:prstGeom>
        </p:spPr>
      </p:pic>
      <p:pic>
        <p:nvPicPr>
          <p:cNvPr id="24" name="Picture 23" descr="A close up of a logo&#10;&#10;Description automatically generated">
            <a:extLst>
              <a:ext uri="{FF2B5EF4-FFF2-40B4-BE49-F238E27FC236}">
                <a16:creationId xmlns:a16="http://schemas.microsoft.com/office/drawing/2014/main" id="{93AF9CD2-879C-4223-AC98-30703ADF0A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325234" y="2611740"/>
            <a:ext cx="140479" cy="871323"/>
          </a:xfrm>
          <a:prstGeom prst="rect">
            <a:avLst/>
          </a:prstGeom>
        </p:spPr>
      </p:pic>
      <p:pic>
        <p:nvPicPr>
          <p:cNvPr id="25" name="Picture 24" descr="A close up of a logo&#10;&#10;Description automatically generated">
            <a:extLst>
              <a:ext uri="{FF2B5EF4-FFF2-40B4-BE49-F238E27FC236}">
                <a16:creationId xmlns:a16="http://schemas.microsoft.com/office/drawing/2014/main" id="{A3920B03-F3CD-4111-82A1-2A5BC69F08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flipH="1">
            <a:off x="940472" y="2611740"/>
            <a:ext cx="140479" cy="871323"/>
          </a:xfrm>
          <a:prstGeom prst="rect">
            <a:avLst/>
          </a:prstGeom>
        </p:spPr>
      </p:pic>
      <p:sp>
        <p:nvSpPr>
          <p:cNvPr id="27" name="TextBox 52">
            <a:extLst>
              <a:ext uri="{FF2B5EF4-FFF2-40B4-BE49-F238E27FC236}">
                <a16:creationId xmlns:a16="http://schemas.microsoft.com/office/drawing/2014/main" id="{46961A0C-881C-45A5-BF69-EFDD398B1FD6}"/>
              </a:ext>
            </a:extLst>
          </p:cNvPr>
          <p:cNvSpPr txBox="1"/>
          <p:nvPr/>
        </p:nvSpPr>
        <p:spPr>
          <a:xfrm>
            <a:off x="2297027" y="2724236"/>
            <a:ext cx="9359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pt-BR" sz="3600" b="1" dirty="0"/>
              <a:t>:</a:t>
            </a:r>
            <a:endParaRPr lang="en-US" sz="3600" b="1" dirty="0"/>
          </a:p>
        </p:txBody>
      </p:sp>
      <p:sp>
        <p:nvSpPr>
          <p:cNvPr id="28" name="Rectangle 27">
            <a:extLst>
              <a:ext uri="{FF2B5EF4-FFF2-40B4-BE49-F238E27FC236}">
                <a16:creationId xmlns:a16="http://schemas.microsoft.com/office/drawing/2014/main" id="{488C7143-8EA0-4FCC-A24F-64EF683CC187}"/>
              </a:ext>
            </a:extLst>
          </p:cNvPr>
          <p:cNvSpPr>
            <a:spLocks noChangeAspect="1"/>
          </p:cNvSpPr>
          <p:nvPr/>
        </p:nvSpPr>
        <p:spPr>
          <a:xfrm>
            <a:off x="565933" y="2910241"/>
            <a:ext cx="274320" cy="274320"/>
          </a:xfrm>
          <a:prstGeom prst="rect">
            <a:avLst/>
          </a:prstGeom>
          <a:solidFill>
            <a:schemeClr val="accent6">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47" name="Group 46">
            <a:extLst>
              <a:ext uri="{FF2B5EF4-FFF2-40B4-BE49-F238E27FC236}">
                <a16:creationId xmlns:a16="http://schemas.microsoft.com/office/drawing/2014/main" id="{2580840C-1759-420B-9E89-DFF9DC2FEDEF}"/>
              </a:ext>
            </a:extLst>
          </p:cNvPr>
          <p:cNvGrpSpPr/>
          <p:nvPr/>
        </p:nvGrpSpPr>
        <p:grpSpPr>
          <a:xfrm rot="5400000">
            <a:off x="3205265" y="2572836"/>
            <a:ext cx="274322" cy="1483823"/>
            <a:chOff x="4944368" y="4106489"/>
            <a:chExt cx="352541" cy="2119746"/>
          </a:xfrm>
        </p:grpSpPr>
        <p:sp>
          <p:nvSpPr>
            <p:cNvPr id="29" name="Rectangle 28">
              <a:extLst>
                <a:ext uri="{FF2B5EF4-FFF2-40B4-BE49-F238E27FC236}">
                  <a16:creationId xmlns:a16="http://schemas.microsoft.com/office/drawing/2014/main" id="{0C8D7A17-BBDA-4E92-8B70-186B8AB75517}"/>
                </a:ext>
              </a:extLst>
            </p:cNvPr>
            <p:cNvSpPr/>
            <p:nvPr/>
          </p:nvSpPr>
          <p:spPr>
            <a:xfrm>
              <a:off x="5062451" y="4106489"/>
              <a:ext cx="232756" cy="2119746"/>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7FF105C5-9036-4496-9969-5493BE5B6413}"/>
                </a:ext>
              </a:extLst>
            </p:cNvPr>
            <p:cNvCxnSpPr>
              <a:cxnSpLocks/>
            </p:cNvCxnSpPr>
            <p:nvPr/>
          </p:nvCxnSpPr>
          <p:spPr>
            <a:xfrm>
              <a:off x="4944368" y="6226235"/>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a:extLst>
                <a:ext uri="{FF2B5EF4-FFF2-40B4-BE49-F238E27FC236}">
                  <a16:creationId xmlns:a16="http://schemas.microsoft.com/office/drawing/2014/main" id="{76B4F842-D87E-4EFC-9201-FE851FFE94E3}"/>
                </a:ext>
              </a:extLst>
            </p:cNvPr>
            <p:cNvCxnSpPr>
              <a:cxnSpLocks/>
            </p:cNvCxnSpPr>
            <p:nvPr/>
          </p:nvCxnSpPr>
          <p:spPr>
            <a:xfrm>
              <a:off x="4944368" y="4114802"/>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a:extLst>
                <a:ext uri="{FF2B5EF4-FFF2-40B4-BE49-F238E27FC236}">
                  <a16:creationId xmlns:a16="http://schemas.microsoft.com/office/drawing/2014/main" id="{F022C387-1A86-4C25-92D4-4352826A5715}"/>
                </a:ext>
              </a:extLst>
            </p:cNvPr>
            <p:cNvCxnSpPr>
              <a:cxnSpLocks/>
            </p:cNvCxnSpPr>
            <p:nvPr/>
          </p:nvCxnSpPr>
          <p:spPr>
            <a:xfrm>
              <a:off x="4944368" y="4636426"/>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a:extLst>
                <a:ext uri="{FF2B5EF4-FFF2-40B4-BE49-F238E27FC236}">
                  <a16:creationId xmlns:a16="http://schemas.microsoft.com/office/drawing/2014/main" id="{C73E4F4C-12BE-41DE-BAFA-197A61CF4DA8}"/>
                </a:ext>
              </a:extLst>
            </p:cNvPr>
            <p:cNvCxnSpPr>
              <a:cxnSpLocks/>
            </p:cNvCxnSpPr>
            <p:nvPr/>
          </p:nvCxnSpPr>
          <p:spPr>
            <a:xfrm>
              <a:off x="4944368" y="5166363"/>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a:extLst>
                <a:ext uri="{FF2B5EF4-FFF2-40B4-BE49-F238E27FC236}">
                  <a16:creationId xmlns:a16="http://schemas.microsoft.com/office/drawing/2014/main" id="{0F240AD7-65B1-4019-A71D-E3B60F0A0404}"/>
                </a:ext>
              </a:extLst>
            </p:cNvPr>
            <p:cNvCxnSpPr>
              <a:cxnSpLocks/>
            </p:cNvCxnSpPr>
            <p:nvPr/>
          </p:nvCxnSpPr>
          <p:spPr>
            <a:xfrm>
              <a:off x="4944368" y="5696300"/>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48" name="Rectangle 47">
            <a:extLst>
              <a:ext uri="{FF2B5EF4-FFF2-40B4-BE49-F238E27FC236}">
                <a16:creationId xmlns:a16="http://schemas.microsoft.com/office/drawing/2014/main" id="{D99A7F7E-B366-4D4D-B2EA-127042EB2BA5}"/>
              </a:ext>
            </a:extLst>
          </p:cNvPr>
          <p:cNvSpPr/>
          <p:nvPr/>
        </p:nvSpPr>
        <p:spPr>
          <a:xfrm>
            <a:off x="3780010" y="2589262"/>
            <a:ext cx="199921" cy="64633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9" name="Rectangle 48">
            <a:extLst>
              <a:ext uri="{FF2B5EF4-FFF2-40B4-BE49-F238E27FC236}">
                <a16:creationId xmlns:a16="http://schemas.microsoft.com/office/drawing/2014/main" id="{45297337-6632-45F4-B978-BBB79581669B}"/>
              </a:ext>
            </a:extLst>
          </p:cNvPr>
          <p:cNvSpPr/>
          <p:nvPr/>
        </p:nvSpPr>
        <p:spPr>
          <a:xfrm>
            <a:off x="3419707" y="2860689"/>
            <a:ext cx="199921" cy="37490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0" name="Rectangle 49">
            <a:extLst>
              <a:ext uri="{FF2B5EF4-FFF2-40B4-BE49-F238E27FC236}">
                <a16:creationId xmlns:a16="http://schemas.microsoft.com/office/drawing/2014/main" id="{4536CFBC-7FA1-43DF-8208-73DE2133CBB4}"/>
              </a:ext>
            </a:extLst>
          </p:cNvPr>
          <p:cNvSpPr/>
          <p:nvPr/>
        </p:nvSpPr>
        <p:spPr>
          <a:xfrm>
            <a:off x="3059405" y="3144153"/>
            <a:ext cx="199921" cy="91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7A338FAE-D2F7-4A32-A7F0-A906EA1784B6}"/>
              </a:ext>
            </a:extLst>
          </p:cNvPr>
          <p:cNvSpPr/>
          <p:nvPr/>
        </p:nvSpPr>
        <p:spPr>
          <a:xfrm>
            <a:off x="2699103" y="3189873"/>
            <a:ext cx="199921" cy="4572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4" name="Picture 53">
            <a:extLst>
              <a:ext uri="{FF2B5EF4-FFF2-40B4-BE49-F238E27FC236}">
                <a16:creationId xmlns:a16="http://schemas.microsoft.com/office/drawing/2014/main" id="{E8A1B98C-3C34-4F09-A7D8-9A2D432E49A2}"/>
              </a:ext>
            </a:extLst>
          </p:cNvPr>
          <p:cNvPicPr>
            <a:picLocks noChangeAspect="1"/>
          </p:cNvPicPr>
          <p:nvPr/>
        </p:nvPicPr>
        <p:blipFill rotWithShape="1">
          <a:blip r:embed="rId3"/>
          <a:srcRect l="35265" t="33018" r="36030"/>
          <a:stretch/>
        </p:blipFill>
        <p:spPr>
          <a:xfrm>
            <a:off x="1797638" y="1526943"/>
            <a:ext cx="344825" cy="804639"/>
          </a:xfrm>
          <a:prstGeom prst="rect">
            <a:avLst/>
          </a:prstGeom>
        </p:spPr>
      </p:pic>
      <p:pic>
        <p:nvPicPr>
          <p:cNvPr id="55" name="Picture 54" descr="A picture containing drawing&#10;&#10;Description automatically generated">
            <a:extLst>
              <a:ext uri="{FF2B5EF4-FFF2-40B4-BE49-F238E27FC236}">
                <a16:creationId xmlns:a16="http://schemas.microsoft.com/office/drawing/2014/main" id="{A636D2D0-7FB7-43EE-801C-6C0D87EEE5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9527" y="1756606"/>
            <a:ext cx="459792" cy="345313"/>
          </a:xfrm>
          <a:prstGeom prst="rect">
            <a:avLst/>
          </a:prstGeom>
        </p:spPr>
      </p:pic>
      <p:pic>
        <p:nvPicPr>
          <p:cNvPr id="56" name="Picture 55" descr="A close up of a logo&#10;&#10;Description automatically generated">
            <a:extLst>
              <a:ext uri="{FF2B5EF4-FFF2-40B4-BE49-F238E27FC236}">
                <a16:creationId xmlns:a16="http://schemas.microsoft.com/office/drawing/2014/main" id="{D6AEDF53-10CD-423F-B3A7-4B3000F238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323629" y="1493601"/>
            <a:ext cx="140479" cy="871323"/>
          </a:xfrm>
          <a:prstGeom prst="rect">
            <a:avLst/>
          </a:prstGeom>
        </p:spPr>
      </p:pic>
      <p:pic>
        <p:nvPicPr>
          <p:cNvPr id="57" name="Picture 56" descr="A close up of a logo&#10;&#10;Description automatically generated">
            <a:extLst>
              <a:ext uri="{FF2B5EF4-FFF2-40B4-BE49-F238E27FC236}">
                <a16:creationId xmlns:a16="http://schemas.microsoft.com/office/drawing/2014/main" id="{592D9B32-1D44-40B1-A646-2EBD1D50D7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flipH="1">
            <a:off x="938867" y="1493601"/>
            <a:ext cx="140479" cy="871323"/>
          </a:xfrm>
          <a:prstGeom prst="rect">
            <a:avLst/>
          </a:prstGeom>
        </p:spPr>
      </p:pic>
      <p:sp>
        <p:nvSpPr>
          <p:cNvPr id="58" name="TextBox 52">
            <a:extLst>
              <a:ext uri="{FF2B5EF4-FFF2-40B4-BE49-F238E27FC236}">
                <a16:creationId xmlns:a16="http://schemas.microsoft.com/office/drawing/2014/main" id="{53874A3C-6ACF-4D9F-AB3B-E483F99082E9}"/>
              </a:ext>
            </a:extLst>
          </p:cNvPr>
          <p:cNvSpPr txBox="1"/>
          <p:nvPr/>
        </p:nvSpPr>
        <p:spPr>
          <a:xfrm>
            <a:off x="2295422" y="1606097"/>
            <a:ext cx="9359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pt-BR" sz="3600" b="1" dirty="0"/>
              <a:t>:</a:t>
            </a:r>
            <a:endParaRPr lang="en-US" sz="3600" b="1" dirty="0"/>
          </a:p>
        </p:txBody>
      </p:sp>
      <p:sp>
        <p:nvSpPr>
          <p:cNvPr id="59" name="Rectangle 58">
            <a:extLst>
              <a:ext uri="{FF2B5EF4-FFF2-40B4-BE49-F238E27FC236}">
                <a16:creationId xmlns:a16="http://schemas.microsoft.com/office/drawing/2014/main" id="{16F6B984-F67B-46F5-AD26-8EDF7905C36D}"/>
              </a:ext>
            </a:extLst>
          </p:cNvPr>
          <p:cNvSpPr>
            <a:spLocks noChangeAspect="1"/>
          </p:cNvSpPr>
          <p:nvPr/>
        </p:nvSpPr>
        <p:spPr>
          <a:xfrm>
            <a:off x="564328" y="1792102"/>
            <a:ext cx="274320" cy="274320"/>
          </a:xfrm>
          <a:prstGeom prst="rect">
            <a:avLst/>
          </a:prstGeom>
          <a:solidFill>
            <a:schemeClr val="accent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D47C36C5-2B5E-44D2-BC41-F589011D70DB}"/>
              </a:ext>
            </a:extLst>
          </p:cNvPr>
          <p:cNvGrpSpPr/>
          <p:nvPr/>
        </p:nvGrpSpPr>
        <p:grpSpPr>
          <a:xfrm rot="5400000">
            <a:off x="3203660" y="1454697"/>
            <a:ext cx="274322" cy="1483823"/>
            <a:chOff x="4944368" y="4106489"/>
            <a:chExt cx="352541" cy="2119746"/>
          </a:xfrm>
        </p:grpSpPr>
        <p:sp>
          <p:nvSpPr>
            <p:cNvPr id="61" name="Rectangle 60">
              <a:extLst>
                <a:ext uri="{FF2B5EF4-FFF2-40B4-BE49-F238E27FC236}">
                  <a16:creationId xmlns:a16="http://schemas.microsoft.com/office/drawing/2014/main" id="{019DEAC0-B4EC-4949-A5B4-5CDE10E25D11}"/>
                </a:ext>
              </a:extLst>
            </p:cNvPr>
            <p:cNvSpPr/>
            <p:nvPr/>
          </p:nvSpPr>
          <p:spPr>
            <a:xfrm>
              <a:off x="5062451" y="4106489"/>
              <a:ext cx="232756" cy="2119746"/>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F63140C5-C36C-4B62-93B0-B5F7358A4049}"/>
                </a:ext>
              </a:extLst>
            </p:cNvPr>
            <p:cNvCxnSpPr>
              <a:cxnSpLocks/>
            </p:cNvCxnSpPr>
            <p:nvPr/>
          </p:nvCxnSpPr>
          <p:spPr>
            <a:xfrm>
              <a:off x="4944368" y="6226235"/>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3" name="Straight Connector 62">
              <a:extLst>
                <a:ext uri="{FF2B5EF4-FFF2-40B4-BE49-F238E27FC236}">
                  <a16:creationId xmlns:a16="http://schemas.microsoft.com/office/drawing/2014/main" id="{7C1B27F1-4673-45DF-AC5B-BFFD49B47A72}"/>
                </a:ext>
              </a:extLst>
            </p:cNvPr>
            <p:cNvCxnSpPr>
              <a:cxnSpLocks/>
            </p:cNvCxnSpPr>
            <p:nvPr/>
          </p:nvCxnSpPr>
          <p:spPr>
            <a:xfrm>
              <a:off x="4944368" y="4114802"/>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4" name="Straight Connector 63">
              <a:extLst>
                <a:ext uri="{FF2B5EF4-FFF2-40B4-BE49-F238E27FC236}">
                  <a16:creationId xmlns:a16="http://schemas.microsoft.com/office/drawing/2014/main" id="{121068C6-1704-4668-8912-315B6048C89A}"/>
                </a:ext>
              </a:extLst>
            </p:cNvPr>
            <p:cNvCxnSpPr>
              <a:cxnSpLocks/>
            </p:cNvCxnSpPr>
            <p:nvPr/>
          </p:nvCxnSpPr>
          <p:spPr>
            <a:xfrm>
              <a:off x="4944368" y="4636426"/>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5" name="Straight Connector 64">
              <a:extLst>
                <a:ext uri="{FF2B5EF4-FFF2-40B4-BE49-F238E27FC236}">
                  <a16:creationId xmlns:a16="http://schemas.microsoft.com/office/drawing/2014/main" id="{5BC4EE8C-B84E-4B78-A7CB-CD930174E2E7}"/>
                </a:ext>
              </a:extLst>
            </p:cNvPr>
            <p:cNvCxnSpPr>
              <a:cxnSpLocks/>
            </p:cNvCxnSpPr>
            <p:nvPr/>
          </p:nvCxnSpPr>
          <p:spPr>
            <a:xfrm>
              <a:off x="4944368" y="5166363"/>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6" name="Straight Connector 65">
              <a:extLst>
                <a:ext uri="{FF2B5EF4-FFF2-40B4-BE49-F238E27FC236}">
                  <a16:creationId xmlns:a16="http://schemas.microsoft.com/office/drawing/2014/main" id="{FC4E090E-7D91-444F-9B34-BD7D4A44813B}"/>
                </a:ext>
              </a:extLst>
            </p:cNvPr>
            <p:cNvCxnSpPr>
              <a:cxnSpLocks/>
            </p:cNvCxnSpPr>
            <p:nvPr/>
          </p:nvCxnSpPr>
          <p:spPr>
            <a:xfrm>
              <a:off x="4944368" y="5696300"/>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67" name="Rectangle 66">
            <a:extLst>
              <a:ext uri="{FF2B5EF4-FFF2-40B4-BE49-F238E27FC236}">
                <a16:creationId xmlns:a16="http://schemas.microsoft.com/office/drawing/2014/main" id="{ACD07811-115B-4A60-89A9-7C16DB4DB6C1}"/>
              </a:ext>
            </a:extLst>
          </p:cNvPr>
          <p:cNvSpPr/>
          <p:nvPr/>
        </p:nvSpPr>
        <p:spPr>
          <a:xfrm>
            <a:off x="2699103" y="1471123"/>
            <a:ext cx="199921" cy="64633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8" name="Rectangle 67">
            <a:extLst>
              <a:ext uri="{FF2B5EF4-FFF2-40B4-BE49-F238E27FC236}">
                <a16:creationId xmlns:a16="http://schemas.microsoft.com/office/drawing/2014/main" id="{2CED0045-3D97-4C7E-A70B-E672B581A6D7}"/>
              </a:ext>
            </a:extLst>
          </p:cNvPr>
          <p:cNvSpPr/>
          <p:nvPr/>
        </p:nvSpPr>
        <p:spPr>
          <a:xfrm>
            <a:off x="3059405" y="1742550"/>
            <a:ext cx="199921" cy="37490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9" name="Rectangle 68">
            <a:extLst>
              <a:ext uri="{FF2B5EF4-FFF2-40B4-BE49-F238E27FC236}">
                <a16:creationId xmlns:a16="http://schemas.microsoft.com/office/drawing/2014/main" id="{01ACB9EF-E384-4B4D-8D94-6FD4522BB5C3}"/>
              </a:ext>
            </a:extLst>
          </p:cNvPr>
          <p:cNvSpPr/>
          <p:nvPr/>
        </p:nvSpPr>
        <p:spPr>
          <a:xfrm>
            <a:off x="3419707" y="2026014"/>
            <a:ext cx="199921" cy="91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0" name="Rectangle 69">
            <a:extLst>
              <a:ext uri="{FF2B5EF4-FFF2-40B4-BE49-F238E27FC236}">
                <a16:creationId xmlns:a16="http://schemas.microsoft.com/office/drawing/2014/main" id="{6C1E880C-8283-4A2C-BDD3-B115A78B3E90}"/>
              </a:ext>
            </a:extLst>
          </p:cNvPr>
          <p:cNvSpPr/>
          <p:nvPr/>
        </p:nvSpPr>
        <p:spPr>
          <a:xfrm>
            <a:off x="3780010" y="2071734"/>
            <a:ext cx="199921" cy="4572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1" name="TextBox 70">
            <a:extLst>
              <a:ext uri="{FF2B5EF4-FFF2-40B4-BE49-F238E27FC236}">
                <a16:creationId xmlns:a16="http://schemas.microsoft.com/office/drawing/2014/main" id="{056E67BE-3AC9-4FCC-9465-E611B49B33C0}"/>
              </a:ext>
            </a:extLst>
          </p:cNvPr>
          <p:cNvSpPr txBox="1"/>
          <p:nvPr/>
        </p:nvSpPr>
        <p:spPr>
          <a:xfrm>
            <a:off x="164247" y="916856"/>
            <a:ext cx="834879" cy="276999"/>
          </a:xfrm>
          <a:prstGeom prst="rect">
            <a:avLst/>
          </a:prstGeom>
          <a:noFill/>
        </p:spPr>
        <p:txBody>
          <a:bodyPr wrap="square" rtlCol="0">
            <a:spAutoFit/>
          </a:bodyPr>
          <a:lstStyle/>
          <a:p>
            <a:pPr algn="ctr"/>
            <a:r>
              <a:rPr lang="pt-BR" sz="1200" dirty="0" err="1"/>
              <a:t>Relevant</a:t>
            </a:r>
            <a:endParaRPr lang="en-US" sz="1200" dirty="0"/>
          </a:p>
        </p:txBody>
      </p:sp>
      <p:sp>
        <p:nvSpPr>
          <p:cNvPr id="72" name="TextBox 71">
            <a:extLst>
              <a:ext uri="{FF2B5EF4-FFF2-40B4-BE49-F238E27FC236}">
                <a16:creationId xmlns:a16="http://schemas.microsoft.com/office/drawing/2014/main" id="{2A4EBF7A-8C93-48B8-9664-4D2CFC51A2C0}"/>
              </a:ext>
            </a:extLst>
          </p:cNvPr>
          <p:cNvSpPr txBox="1"/>
          <p:nvPr/>
        </p:nvSpPr>
        <p:spPr>
          <a:xfrm>
            <a:off x="2424779" y="916856"/>
            <a:ext cx="834879" cy="276999"/>
          </a:xfrm>
          <a:prstGeom prst="rect">
            <a:avLst/>
          </a:prstGeom>
          <a:noFill/>
        </p:spPr>
        <p:txBody>
          <a:bodyPr wrap="square" rtlCol="0">
            <a:spAutoFit/>
          </a:bodyPr>
          <a:lstStyle/>
          <a:p>
            <a:pPr algn="ctr"/>
            <a:r>
              <a:rPr lang="pt-BR" sz="1200" dirty="0" err="1"/>
              <a:t>Surprising</a:t>
            </a:r>
            <a:endParaRPr lang="en-US" sz="1200" dirty="0"/>
          </a:p>
        </p:txBody>
      </p:sp>
      <p:cxnSp>
        <p:nvCxnSpPr>
          <p:cNvPr id="74" name="Straight Arrow Connector 73">
            <a:extLst>
              <a:ext uri="{FF2B5EF4-FFF2-40B4-BE49-F238E27FC236}">
                <a16:creationId xmlns:a16="http://schemas.microsoft.com/office/drawing/2014/main" id="{896E882F-4803-4392-B25E-3E9A51BA17A2}"/>
              </a:ext>
            </a:extLst>
          </p:cNvPr>
          <p:cNvCxnSpPr>
            <a:cxnSpLocks/>
            <a:stCxn id="72" idx="0"/>
            <a:endCxn id="12" idx="2"/>
          </p:cNvCxnSpPr>
          <p:nvPr/>
        </p:nvCxnSpPr>
        <p:spPr>
          <a:xfrm flipH="1" flipV="1">
            <a:off x="2262095" y="681112"/>
            <a:ext cx="580124" cy="235744"/>
          </a:xfrm>
          <a:prstGeom prst="straightConnector1">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78" name="Straight Arrow Connector 77">
            <a:extLst>
              <a:ext uri="{FF2B5EF4-FFF2-40B4-BE49-F238E27FC236}">
                <a16:creationId xmlns:a16="http://schemas.microsoft.com/office/drawing/2014/main" id="{7711E6F8-7D5A-4C81-82B2-11EB94AC27B8}"/>
              </a:ext>
            </a:extLst>
          </p:cNvPr>
          <p:cNvCxnSpPr>
            <a:cxnSpLocks/>
            <a:stCxn id="72" idx="0"/>
            <a:endCxn id="16" idx="2"/>
          </p:cNvCxnSpPr>
          <p:nvPr/>
        </p:nvCxnSpPr>
        <p:spPr>
          <a:xfrm flipV="1">
            <a:off x="2842219" y="681112"/>
            <a:ext cx="650160" cy="235744"/>
          </a:xfrm>
          <a:prstGeom prst="straightConnector1">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83" name="Rectangle 82">
            <a:extLst>
              <a:ext uri="{FF2B5EF4-FFF2-40B4-BE49-F238E27FC236}">
                <a16:creationId xmlns:a16="http://schemas.microsoft.com/office/drawing/2014/main" id="{39CE0853-ECAC-4269-9610-82F4BB235C01}"/>
              </a:ext>
            </a:extLst>
          </p:cNvPr>
          <p:cNvSpPr/>
          <p:nvPr/>
        </p:nvSpPr>
        <p:spPr>
          <a:xfrm>
            <a:off x="4550034" y="589686"/>
            <a:ext cx="181114" cy="2677867"/>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ED5A87A4-3910-433D-9730-3BD0B371CF30}"/>
              </a:ext>
            </a:extLst>
          </p:cNvPr>
          <p:cNvSpPr/>
          <p:nvPr/>
        </p:nvSpPr>
        <p:spPr>
          <a:xfrm>
            <a:off x="5396785" y="1393350"/>
            <a:ext cx="182880" cy="15010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9F785404-8E1A-4CC6-9CA5-9A513BCC2D4D}"/>
              </a:ext>
            </a:extLst>
          </p:cNvPr>
          <p:cNvSpPr txBox="1"/>
          <p:nvPr/>
        </p:nvSpPr>
        <p:spPr>
          <a:xfrm>
            <a:off x="5080983" y="2910763"/>
            <a:ext cx="825301" cy="461665"/>
          </a:xfrm>
          <a:prstGeom prst="rect">
            <a:avLst/>
          </a:prstGeom>
          <a:noFill/>
        </p:spPr>
        <p:txBody>
          <a:bodyPr wrap="square" rtlCol="0">
            <a:spAutoFit/>
          </a:bodyPr>
          <a:lstStyle/>
          <a:p>
            <a:pPr algn="ctr"/>
            <a:r>
              <a:rPr lang="pt-BR" sz="1200" dirty="0" err="1"/>
              <a:t>Estimated</a:t>
            </a:r>
            <a:r>
              <a:rPr lang="pt-BR" sz="1200" dirty="0"/>
              <a:t> </a:t>
            </a:r>
            <a:r>
              <a:rPr lang="pt-BR" sz="1200" dirty="0" err="1"/>
              <a:t>Surprise</a:t>
            </a:r>
            <a:endParaRPr lang="en-US" sz="1200" dirty="0"/>
          </a:p>
        </p:txBody>
      </p:sp>
      <mc:AlternateContent xmlns:mc="http://schemas.openxmlformats.org/markup-compatibility/2006">
        <mc:Choice xmlns:a14="http://schemas.microsoft.com/office/drawing/2010/main" Requires="a14">
          <p:sp>
            <p:nvSpPr>
              <p:cNvPr id="104" name="TextBox 103">
                <a:extLst>
                  <a:ext uri="{FF2B5EF4-FFF2-40B4-BE49-F238E27FC236}">
                    <a16:creationId xmlns:a16="http://schemas.microsoft.com/office/drawing/2014/main" id="{6829130A-C5FF-4295-8585-666FD3A40748}"/>
                  </a:ext>
                </a:extLst>
              </p:cNvPr>
              <p:cNvSpPr txBox="1"/>
              <p:nvPr/>
            </p:nvSpPr>
            <p:spPr>
              <a:xfrm>
                <a:off x="5187107" y="3357685"/>
                <a:ext cx="613052" cy="2227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pt-BR" sz="1400" b="0" i="1" smtClean="0">
                              <a:latin typeface="Cambria Math" panose="02040503050406030204" pitchFamily="18" charset="0"/>
                            </a:rPr>
                          </m:ctrlPr>
                        </m:accPr>
                        <m:e>
                          <m:r>
                            <a:rPr lang="pt-BR" sz="1400" b="0" i="1" smtClean="0">
                              <a:latin typeface="Cambria Math" panose="02040503050406030204" pitchFamily="18" charset="0"/>
                            </a:rPr>
                            <m:t>𝑆</m:t>
                          </m:r>
                        </m:e>
                      </m:acc>
                      <m:d>
                        <m:dPr>
                          <m:ctrlPr>
                            <a:rPr lang="pt-BR" sz="1400" b="0" i="1" smtClean="0">
                              <a:latin typeface="Cambria Math" panose="02040503050406030204" pitchFamily="18" charset="0"/>
                            </a:rPr>
                          </m:ctrlPr>
                        </m:dPr>
                        <m:e>
                          <m:r>
                            <a:rPr lang="pt-BR" sz="1400" b="0" i="1" smtClean="0">
                              <a:latin typeface="Cambria Math" panose="02040503050406030204" pitchFamily="18" charset="0"/>
                            </a:rPr>
                            <m:t>𝑖</m:t>
                          </m:r>
                          <m:r>
                            <a:rPr lang="pt-BR" sz="1400" b="0" i="1" smtClean="0">
                              <a:latin typeface="Cambria Math" panose="02040503050406030204" pitchFamily="18" charset="0"/>
                            </a:rPr>
                            <m:t>, </m:t>
                          </m:r>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𝐸</m:t>
                              </m:r>
                            </m:e>
                            <m:sub>
                              <m:r>
                                <a:rPr lang="pt-BR" sz="1400" b="0" i="1" smtClean="0">
                                  <a:latin typeface="Cambria Math" panose="02040503050406030204" pitchFamily="18" charset="0"/>
                                </a:rPr>
                                <m:t>𝑢</m:t>
                              </m:r>
                            </m:sub>
                          </m:sSub>
                        </m:e>
                      </m:d>
                    </m:oMath>
                  </m:oMathPara>
                </a14:m>
                <a:endParaRPr lang="en-US" sz="1400" dirty="0"/>
              </a:p>
            </p:txBody>
          </p:sp>
        </mc:Choice>
        <mc:Fallback>
          <p:sp>
            <p:nvSpPr>
              <p:cNvPr id="104" name="TextBox 103">
                <a:extLst>
                  <a:ext uri="{FF2B5EF4-FFF2-40B4-BE49-F238E27FC236}">
                    <a16:creationId xmlns:a16="http://schemas.microsoft.com/office/drawing/2014/main" id="{6829130A-C5FF-4295-8585-666FD3A40748}"/>
                  </a:ext>
                </a:extLst>
              </p:cNvPr>
              <p:cNvSpPr txBox="1">
                <a:spLocks noRot="1" noChangeAspect="1" noMove="1" noResize="1" noEditPoints="1" noAdjustHandles="1" noChangeArrowheads="1" noChangeShapeType="1" noTextEdit="1"/>
              </p:cNvSpPr>
              <p:nvPr/>
            </p:nvSpPr>
            <p:spPr>
              <a:xfrm>
                <a:off x="5187107" y="3357685"/>
                <a:ext cx="613052" cy="222753"/>
              </a:xfrm>
              <a:prstGeom prst="rect">
                <a:avLst/>
              </a:prstGeom>
              <a:blipFill>
                <a:blip r:embed="rId6"/>
                <a:stretch>
                  <a:fillRect l="-6000" t="-16667" b="-11111"/>
                </a:stretch>
              </a:blipFill>
            </p:spPr>
            <p:txBody>
              <a:bodyPr/>
              <a:lstStyle/>
              <a:p>
                <a:r>
                  <a:rPr lang="en-US">
                    <a:noFill/>
                  </a:rPr>
                  <a:t> </a:t>
                </a:r>
              </a:p>
            </p:txBody>
          </p:sp>
        </mc:Fallback>
      </mc:AlternateContent>
      <p:cxnSp>
        <p:nvCxnSpPr>
          <p:cNvPr id="85" name="Straight Connector 84">
            <a:extLst>
              <a:ext uri="{FF2B5EF4-FFF2-40B4-BE49-F238E27FC236}">
                <a16:creationId xmlns:a16="http://schemas.microsoft.com/office/drawing/2014/main" id="{AF7E2261-E09D-4EC4-9625-984AFFD0646A}"/>
              </a:ext>
            </a:extLst>
          </p:cNvPr>
          <p:cNvCxnSpPr>
            <a:cxnSpLocks/>
          </p:cNvCxnSpPr>
          <p:nvPr/>
        </p:nvCxnSpPr>
        <p:spPr>
          <a:xfrm>
            <a:off x="4484923" y="600026"/>
            <a:ext cx="343427"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08" name="Oval 107">
            <a:extLst>
              <a:ext uri="{FF2B5EF4-FFF2-40B4-BE49-F238E27FC236}">
                <a16:creationId xmlns:a16="http://schemas.microsoft.com/office/drawing/2014/main" id="{6FD83E75-FBE7-4FBB-BE69-792E9FE76EFF}"/>
              </a:ext>
            </a:extLst>
          </p:cNvPr>
          <p:cNvSpPr/>
          <p:nvPr/>
        </p:nvSpPr>
        <p:spPr>
          <a:xfrm>
            <a:off x="4828350" y="554306"/>
            <a:ext cx="91440" cy="914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Connector 111">
            <a:extLst>
              <a:ext uri="{FF2B5EF4-FFF2-40B4-BE49-F238E27FC236}">
                <a16:creationId xmlns:a16="http://schemas.microsoft.com/office/drawing/2014/main" id="{57D617E5-E722-4D2C-B00C-C7CD9E46A8DE}"/>
              </a:ext>
            </a:extLst>
          </p:cNvPr>
          <p:cNvCxnSpPr>
            <a:cxnSpLocks/>
          </p:cNvCxnSpPr>
          <p:nvPr/>
        </p:nvCxnSpPr>
        <p:spPr>
          <a:xfrm flipV="1">
            <a:off x="4443060" y="3257052"/>
            <a:ext cx="385290" cy="8313"/>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3" name="Oval 112">
            <a:extLst>
              <a:ext uri="{FF2B5EF4-FFF2-40B4-BE49-F238E27FC236}">
                <a16:creationId xmlns:a16="http://schemas.microsoft.com/office/drawing/2014/main" id="{A147F789-80B1-4539-8B49-4914AE4B80BF}"/>
              </a:ext>
            </a:extLst>
          </p:cNvPr>
          <p:cNvSpPr/>
          <p:nvPr/>
        </p:nvSpPr>
        <p:spPr>
          <a:xfrm>
            <a:off x="4828350" y="3211332"/>
            <a:ext cx="91440" cy="914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Connector 113">
            <a:extLst>
              <a:ext uri="{FF2B5EF4-FFF2-40B4-BE49-F238E27FC236}">
                <a16:creationId xmlns:a16="http://schemas.microsoft.com/office/drawing/2014/main" id="{B5C5FD82-6142-43C6-A1EB-51C2EEEC3E62}"/>
              </a:ext>
            </a:extLst>
          </p:cNvPr>
          <p:cNvCxnSpPr>
            <a:cxnSpLocks/>
          </p:cNvCxnSpPr>
          <p:nvPr/>
        </p:nvCxnSpPr>
        <p:spPr>
          <a:xfrm>
            <a:off x="4545726" y="1255786"/>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5" name="Oval 114">
            <a:extLst>
              <a:ext uri="{FF2B5EF4-FFF2-40B4-BE49-F238E27FC236}">
                <a16:creationId xmlns:a16="http://schemas.microsoft.com/office/drawing/2014/main" id="{B9EFEB29-7933-424F-A111-45B0E1D41AE9}"/>
              </a:ext>
            </a:extLst>
          </p:cNvPr>
          <p:cNvSpPr/>
          <p:nvPr/>
        </p:nvSpPr>
        <p:spPr>
          <a:xfrm>
            <a:off x="4828350" y="1213032"/>
            <a:ext cx="91440" cy="914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Connector 115">
            <a:extLst>
              <a:ext uri="{FF2B5EF4-FFF2-40B4-BE49-F238E27FC236}">
                <a16:creationId xmlns:a16="http://schemas.microsoft.com/office/drawing/2014/main" id="{64771EA6-25EE-4E83-A140-264C0EBABAFF}"/>
              </a:ext>
            </a:extLst>
          </p:cNvPr>
          <p:cNvCxnSpPr>
            <a:cxnSpLocks/>
          </p:cNvCxnSpPr>
          <p:nvPr/>
        </p:nvCxnSpPr>
        <p:spPr>
          <a:xfrm>
            <a:off x="4545726" y="1921886"/>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7" name="Oval 116">
            <a:extLst>
              <a:ext uri="{FF2B5EF4-FFF2-40B4-BE49-F238E27FC236}">
                <a16:creationId xmlns:a16="http://schemas.microsoft.com/office/drawing/2014/main" id="{0A246CDD-0B3B-4527-8BCE-34590EB728BE}"/>
              </a:ext>
            </a:extLst>
          </p:cNvPr>
          <p:cNvSpPr/>
          <p:nvPr/>
        </p:nvSpPr>
        <p:spPr>
          <a:xfrm>
            <a:off x="4828350" y="1879132"/>
            <a:ext cx="91440" cy="914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FEE76C28-8F84-42D7-ADB9-A8AB2ED50C6A}"/>
              </a:ext>
            </a:extLst>
          </p:cNvPr>
          <p:cNvCxnSpPr>
            <a:cxnSpLocks/>
          </p:cNvCxnSpPr>
          <p:nvPr/>
        </p:nvCxnSpPr>
        <p:spPr>
          <a:xfrm>
            <a:off x="4545726" y="2587986"/>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9" name="Oval 118">
            <a:extLst>
              <a:ext uri="{FF2B5EF4-FFF2-40B4-BE49-F238E27FC236}">
                <a16:creationId xmlns:a16="http://schemas.microsoft.com/office/drawing/2014/main" id="{CC0A56A6-8D86-46CF-9602-442A3E3B3796}"/>
              </a:ext>
            </a:extLst>
          </p:cNvPr>
          <p:cNvSpPr/>
          <p:nvPr/>
        </p:nvSpPr>
        <p:spPr>
          <a:xfrm>
            <a:off x="4828350" y="2545232"/>
            <a:ext cx="91440" cy="914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Connector 125">
            <a:extLst>
              <a:ext uri="{FF2B5EF4-FFF2-40B4-BE49-F238E27FC236}">
                <a16:creationId xmlns:a16="http://schemas.microsoft.com/office/drawing/2014/main" id="{F22F25E8-D980-4FF8-B3AD-7DD028085841}"/>
              </a:ext>
            </a:extLst>
          </p:cNvPr>
          <p:cNvCxnSpPr>
            <a:cxnSpLocks/>
          </p:cNvCxnSpPr>
          <p:nvPr/>
        </p:nvCxnSpPr>
        <p:spPr>
          <a:xfrm rot="10800000">
            <a:off x="5202331" y="1380015"/>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27" name="Rectangle 126">
            <a:extLst>
              <a:ext uri="{FF2B5EF4-FFF2-40B4-BE49-F238E27FC236}">
                <a16:creationId xmlns:a16="http://schemas.microsoft.com/office/drawing/2014/main" id="{2F98256D-F045-407D-A00B-BFA8F021EA8C}"/>
              </a:ext>
            </a:extLst>
          </p:cNvPr>
          <p:cNvSpPr/>
          <p:nvPr/>
        </p:nvSpPr>
        <p:spPr>
          <a:xfrm rot="10800000">
            <a:off x="5202331" y="1334295"/>
            <a:ext cx="9144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Straight Connector 128">
            <a:extLst>
              <a:ext uri="{FF2B5EF4-FFF2-40B4-BE49-F238E27FC236}">
                <a16:creationId xmlns:a16="http://schemas.microsoft.com/office/drawing/2014/main" id="{344D5796-654D-4C00-A5B5-935043BFBA45}"/>
              </a:ext>
            </a:extLst>
          </p:cNvPr>
          <p:cNvCxnSpPr>
            <a:cxnSpLocks/>
          </p:cNvCxnSpPr>
          <p:nvPr/>
        </p:nvCxnSpPr>
        <p:spPr>
          <a:xfrm rot="10800000">
            <a:off x="5202331" y="1759772"/>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30" name="Rectangle 129">
            <a:extLst>
              <a:ext uri="{FF2B5EF4-FFF2-40B4-BE49-F238E27FC236}">
                <a16:creationId xmlns:a16="http://schemas.microsoft.com/office/drawing/2014/main" id="{CBC76144-18AA-4B96-890B-0637C0EF51D3}"/>
              </a:ext>
            </a:extLst>
          </p:cNvPr>
          <p:cNvSpPr/>
          <p:nvPr/>
        </p:nvSpPr>
        <p:spPr>
          <a:xfrm rot="10800000">
            <a:off x="5202331" y="1710076"/>
            <a:ext cx="9144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2" name="Straight Connector 131">
            <a:extLst>
              <a:ext uri="{FF2B5EF4-FFF2-40B4-BE49-F238E27FC236}">
                <a16:creationId xmlns:a16="http://schemas.microsoft.com/office/drawing/2014/main" id="{6CAB8802-FFB7-409F-AA71-1D4741319CBE}"/>
              </a:ext>
            </a:extLst>
          </p:cNvPr>
          <p:cNvCxnSpPr>
            <a:cxnSpLocks/>
          </p:cNvCxnSpPr>
          <p:nvPr/>
        </p:nvCxnSpPr>
        <p:spPr>
          <a:xfrm rot="10800000">
            <a:off x="5202331" y="2139529"/>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33" name="Rectangle 132">
            <a:extLst>
              <a:ext uri="{FF2B5EF4-FFF2-40B4-BE49-F238E27FC236}">
                <a16:creationId xmlns:a16="http://schemas.microsoft.com/office/drawing/2014/main" id="{E28FB4E6-53F1-4E5F-AD60-A7541F738A9E}"/>
              </a:ext>
            </a:extLst>
          </p:cNvPr>
          <p:cNvSpPr/>
          <p:nvPr/>
        </p:nvSpPr>
        <p:spPr>
          <a:xfrm rot="10800000">
            <a:off x="5202331" y="2093810"/>
            <a:ext cx="9144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 name="Straight Connector 134">
            <a:extLst>
              <a:ext uri="{FF2B5EF4-FFF2-40B4-BE49-F238E27FC236}">
                <a16:creationId xmlns:a16="http://schemas.microsoft.com/office/drawing/2014/main" id="{8143FEBE-B660-48AA-884F-138847BFC67E}"/>
              </a:ext>
            </a:extLst>
          </p:cNvPr>
          <p:cNvCxnSpPr>
            <a:cxnSpLocks/>
          </p:cNvCxnSpPr>
          <p:nvPr/>
        </p:nvCxnSpPr>
        <p:spPr>
          <a:xfrm rot="10800000">
            <a:off x="5202331" y="2519286"/>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36" name="Rectangle 135">
            <a:extLst>
              <a:ext uri="{FF2B5EF4-FFF2-40B4-BE49-F238E27FC236}">
                <a16:creationId xmlns:a16="http://schemas.microsoft.com/office/drawing/2014/main" id="{EEDF1720-CAD7-4EB9-A814-810381443894}"/>
              </a:ext>
            </a:extLst>
          </p:cNvPr>
          <p:cNvSpPr/>
          <p:nvPr/>
        </p:nvSpPr>
        <p:spPr>
          <a:xfrm rot="10800000">
            <a:off x="5202331" y="2469589"/>
            <a:ext cx="9144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8" name="Straight Connector 137">
            <a:extLst>
              <a:ext uri="{FF2B5EF4-FFF2-40B4-BE49-F238E27FC236}">
                <a16:creationId xmlns:a16="http://schemas.microsoft.com/office/drawing/2014/main" id="{6AD08D9F-3EDD-4849-BB1B-B636C4C42775}"/>
              </a:ext>
            </a:extLst>
          </p:cNvPr>
          <p:cNvCxnSpPr>
            <a:cxnSpLocks/>
          </p:cNvCxnSpPr>
          <p:nvPr/>
        </p:nvCxnSpPr>
        <p:spPr>
          <a:xfrm rot="10800000">
            <a:off x="5202331" y="2899042"/>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39" name="Rectangle 138">
            <a:extLst>
              <a:ext uri="{FF2B5EF4-FFF2-40B4-BE49-F238E27FC236}">
                <a16:creationId xmlns:a16="http://schemas.microsoft.com/office/drawing/2014/main" id="{80B88A1B-340E-49FE-8E1F-347EFE4DE640}"/>
              </a:ext>
            </a:extLst>
          </p:cNvPr>
          <p:cNvSpPr/>
          <p:nvPr/>
        </p:nvSpPr>
        <p:spPr>
          <a:xfrm rot="10800000">
            <a:off x="5202331" y="2853322"/>
            <a:ext cx="9144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Straight Connector 139">
            <a:extLst>
              <a:ext uri="{FF2B5EF4-FFF2-40B4-BE49-F238E27FC236}">
                <a16:creationId xmlns:a16="http://schemas.microsoft.com/office/drawing/2014/main" id="{E90CCA43-404D-4101-809A-993D8D143A5F}"/>
              </a:ext>
            </a:extLst>
          </p:cNvPr>
          <p:cNvCxnSpPr>
            <a:cxnSpLocks/>
            <a:stCxn id="108" idx="5"/>
            <a:endCxn id="127" idx="3"/>
          </p:cNvCxnSpPr>
          <p:nvPr/>
        </p:nvCxnSpPr>
        <p:spPr>
          <a:xfrm>
            <a:off x="4906399" y="632355"/>
            <a:ext cx="295932" cy="74766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43" name="Straight Connector 142">
            <a:extLst>
              <a:ext uri="{FF2B5EF4-FFF2-40B4-BE49-F238E27FC236}">
                <a16:creationId xmlns:a16="http://schemas.microsoft.com/office/drawing/2014/main" id="{5E7E56A7-3E17-453B-ADCD-6D80A8EBC3BF}"/>
              </a:ext>
            </a:extLst>
          </p:cNvPr>
          <p:cNvCxnSpPr>
            <a:cxnSpLocks/>
            <a:stCxn id="115" idx="4"/>
            <a:endCxn id="130" idx="3"/>
          </p:cNvCxnSpPr>
          <p:nvPr/>
        </p:nvCxnSpPr>
        <p:spPr>
          <a:xfrm>
            <a:off x="4874070" y="1304472"/>
            <a:ext cx="328261" cy="451324"/>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46" name="Straight Connector 145">
            <a:extLst>
              <a:ext uri="{FF2B5EF4-FFF2-40B4-BE49-F238E27FC236}">
                <a16:creationId xmlns:a16="http://schemas.microsoft.com/office/drawing/2014/main" id="{5ECF6285-66A1-488D-A268-B520F13EC61F}"/>
              </a:ext>
            </a:extLst>
          </p:cNvPr>
          <p:cNvCxnSpPr>
            <a:cxnSpLocks/>
            <a:stCxn id="117" idx="6"/>
            <a:endCxn id="133" idx="3"/>
          </p:cNvCxnSpPr>
          <p:nvPr/>
        </p:nvCxnSpPr>
        <p:spPr>
          <a:xfrm>
            <a:off x="4919790" y="1924852"/>
            <a:ext cx="282541" cy="214678"/>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49" name="Straight Connector 148">
            <a:extLst>
              <a:ext uri="{FF2B5EF4-FFF2-40B4-BE49-F238E27FC236}">
                <a16:creationId xmlns:a16="http://schemas.microsoft.com/office/drawing/2014/main" id="{28C48C5C-2709-4968-9B58-00FD45582EE7}"/>
              </a:ext>
            </a:extLst>
          </p:cNvPr>
          <p:cNvCxnSpPr>
            <a:cxnSpLocks/>
            <a:stCxn id="119" idx="6"/>
            <a:endCxn id="136" idx="3"/>
          </p:cNvCxnSpPr>
          <p:nvPr/>
        </p:nvCxnSpPr>
        <p:spPr>
          <a:xfrm flipV="1">
            <a:off x="4919790" y="2515309"/>
            <a:ext cx="282541" cy="75643"/>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52" name="Straight Connector 151">
            <a:extLst>
              <a:ext uri="{FF2B5EF4-FFF2-40B4-BE49-F238E27FC236}">
                <a16:creationId xmlns:a16="http://schemas.microsoft.com/office/drawing/2014/main" id="{68A593AB-2F67-49A0-A86E-54067D4D6EA7}"/>
              </a:ext>
            </a:extLst>
          </p:cNvPr>
          <p:cNvCxnSpPr>
            <a:cxnSpLocks/>
            <a:endCxn id="139" idx="3"/>
          </p:cNvCxnSpPr>
          <p:nvPr/>
        </p:nvCxnSpPr>
        <p:spPr>
          <a:xfrm flipV="1">
            <a:off x="4919790" y="2899042"/>
            <a:ext cx="282541" cy="35801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92" name="TextBox 91">
            <a:extLst>
              <a:ext uri="{FF2B5EF4-FFF2-40B4-BE49-F238E27FC236}">
                <a16:creationId xmlns:a16="http://schemas.microsoft.com/office/drawing/2014/main" id="{31731648-822F-4460-9264-CB7384876C06}"/>
              </a:ext>
            </a:extLst>
          </p:cNvPr>
          <p:cNvSpPr txBox="1"/>
          <p:nvPr/>
        </p:nvSpPr>
        <p:spPr>
          <a:xfrm>
            <a:off x="4224913" y="3323720"/>
            <a:ext cx="825301" cy="461665"/>
          </a:xfrm>
          <a:prstGeom prst="rect">
            <a:avLst/>
          </a:prstGeom>
          <a:noFill/>
        </p:spPr>
        <p:txBody>
          <a:bodyPr wrap="square" rtlCol="0">
            <a:spAutoFit/>
          </a:bodyPr>
          <a:lstStyle/>
          <a:p>
            <a:pPr algn="ctr"/>
            <a:r>
              <a:rPr lang="pt-BR" sz="1200" dirty="0" err="1"/>
              <a:t>Reported</a:t>
            </a:r>
            <a:r>
              <a:rPr lang="pt-BR" sz="1200" dirty="0"/>
              <a:t> </a:t>
            </a:r>
            <a:r>
              <a:rPr lang="pt-BR" sz="1200" dirty="0" err="1"/>
              <a:t>Surprise</a:t>
            </a:r>
            <a:endParaRPr lang="en-US" sz="1200" dirty="0"/>
          </a:p>
        </p:txBody>
      </p:sp>
      <p:pic>
        <p:nvPicPr>
          <p:cNvPr id="93" name="Picture 92" descr="Chart&#10;&#10;Description automatically generated">
            <a:extLst>
              <a:ext uri="{FF2B5EF4-FFF2-40B4-BE49-F238E27FC236}">
                <a16:creationId xmlns:a16="http://schemas.microsoft.com/office/drawing/2014/main" id="{8AAC8A31-7EB7-436C-9765-9E2088BA4E52}"/>
              </a:ext>
            </a:extLst>
          </p:cNvPr>
          <p:cNvPicPr>
            <a:picLocks noChangeAspect="1"/>
          </p:cNvPicPr>
          <p:nvPr/>
        </p:nvPicPr>
        <p:blipFill rotWithShape="1">
          <a:blip r:embed="rId2">
            <a:extLst>
              <a:ext uri="{28A0092B-C50C-407E-A947-70E740481C1C}">
                <a14:useLocalDpi xmlns:a14="http://schemas.microsoft.com/office/drawing/2010/main" val="0"/>
              </a:ext>
            </a:extLst>
          </a:blip>
          <a:srcRect r="50000" b="50000"/>
          <a:stretch/>
        </p:blipFill>
        <p:spPr>
          <a:xfrm>
            <a:off x="5789525" y="3596189"/>
            <a:ext cx="6096000" cy="3256142"/>
          </a:xfrm>
          <a:prstGeom prst="rect">
            <a:avLst/>
          </a:prstGeom>
        </p:spPr>
      </p:pic>
      <p:pic>
        <p:nvPicPr>
          <p:cNvPr id="100" name="Picture 99" descr="A close up of a logo&#10;&#10;Description automatically generated">
            <a:extLst>
              <a:ext uri="{FF2B5EF4-FFF2-40B4-BE49-F238E27FC236}">
                <a16:creationId xmlns:a16="http://schemas.microsoft.com/office/drawing/2014/main" id="{F2259C71-CF00-4388-A008-B1BF35D0C9F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5019606" flipH="1" flipV="1">
            <a:off x="7420959" y="4847300"/>
            <a:ext cx="587609" cy="506819"/>
          </a:xfrm>
          <a:prstGeom prst="rect">
            <a:avLst/>
          </a:prstGeom>
        </p:spPr>
      </p:pic>
      <p:sp>
        <p:nvSpPr>
          <p:cNvPr id="101" name="TextBox 100">
            <a:extLst>
              <a:ext uri="{FF2B5EF4-FFF2-40B4-BE49-F238E27FC236}">
                <a16:creationId xmlns:a16="http://schemas.microsoft.com/office/drawing/2014/main" id="{B12DFDC4-3CD5-41DE-BFF3-8B84F07F1E50}"/>
              </a:ext>
            </a:extLst>
          </p:cNvPr>
          <p:cNvSpPr txBox="1"/>
          <p:nvPr/>
        </p:nvSpPr>
        <p:spPr>
          <a:xfrm>
            <a:off x="6241774" y="4571124"/>
            <a:ext cx="1359673" cy="769441"/>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dirty="0">
                <a:solidFill>
                  <a:schemeClr val="tx1">
                    <a:lumMod val="65000"/>
                    <a:lumOff val="35000"/>
                  </a:schemeClr>
                </a:solidFill>
              </a:rPr>
              <a:t>Convex hull enveloping all highly popular items</a:t>
            </a:r>
          </a:p>
        </p:txBody>
      </p:sp>
      <p:cxnSp>
        <p:nvCxnSpPr>
          <p:cNvPr id="105" name="Straight Connector 104">
            <a:extLst>
              <a:ext uri="{FF2B5EF4-FFF2-40B4-BE49-F238E27FC236}">
                <a16:creationId xmlns:a16="http://schemas.microsoft.com/office/drawing/2014/main" id="{7FCAEE15-44F2-4B0C-AD6D-CED6B83308DC}"/>
              </a:ext>
            </a:extLst>
          </p:cNvPr>
          <p:cNvCxnSpPr>
            <a:cxnSpLocks/>
          </p:cNvCxnSpPr>
          <p:nvPr/>
        </p:nvCxnSpPr>
        <p:spPr>
          <a:xfrm flipV="1">
            <a:off x="6504167" y="5580118"/>
            <a:ext cx="2592125" cy="184718"/>
          </a:xfrm>
          <a:prstGeom prst="line">
            <a:avLst/>
          </a:prstGeom>
          <a:ln w="1905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5B8170F-9CFC-4439-8712-343D6918F499}"/>
              </a:ext>
            </a:extLst>
          </p:cNvPr>
          <p:cNvCxnSpPr>
            <a:cxnSpLocks/>
          </p:cNvCxnSpPr>
          <p:nvPr/>
        </p:nvCxnSpPr>
        <p:spPr>
          <a:xfrm flipV="1">
            <a:off x="6504167" y="5580118"/>
            <a:ext cx="5096786" cy="184718"/>
          </a:xfrm>
          <a:prstGeom prst="line">
            <a:avLst/>
          </a:prstGeom>
          <a:ln w="1905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EE7ADBEE-BF57-4579-811F-1B9CBFC3E36D}"/>
              </a:ext>
            </a:extLst>
          </p:cNvPr>
          <p:cNvSpPr txBox="1"/>
          <p:nvPr/>
        </p:nvSpPr>
        <p:spPr>
          <a:xfrm>
            <a:off x="134034" y="5911343"/>
            <a:ext cx="4778593" cy="830997"/>
          </a:xfrm>
          <a:prstGeom prst="rect">
            <a:avLst/>
          </a:prstGeom>
          <a:noFill/>
        </p:spPr>
        <p:txBody>
          <a:bodyPr wrap="square" rtlCol="0">
            <a:spAutoFit/>
          </a:bodyPr>
          <a:lstStyle/>
          <a:p>
            <a:r>
              <a:rPr lang="pt-BR" sz="1200" dirty="0"/>
              <a:t>P0: </a:t>
            </a:r>
            <a:r>
              <a:rPr lang="pt-BR" sz="1200" dirty="0" err="1"/>
              <a:t>Popularity</a:t>
            </a:r>
            <a:r>
              <a:rPr lang="pt-BR" sz="1200" dirty="0"/>
              <a:t> </a:t>
            </a:r>
            <a:r>
              <a:rPr lang="pt-BR" sz="1200" dirty="0" err="1"/>
              <a:t>scales</a:t>
            </a:r>
            <a:r>
              <a:rPr lang="pt-BR" sz="1200" dirty="0"/>
              <a:t> are </a:t>
            </a:r>
            <a:r>
              <a:rPr lang="pt-BR" sz="1200" dirty="0" err="1"/>
              <a:t>homomorphic</a:t>
            </a:r>
            <a:endParaRPr lang="en-US" sz="1200" dirty="0"/>
          </a:p>
          <a:p>
            <a:r>
              <a:rPr lang="pt-BR" sz="1200" dirty="0"/>
              <a:t>P1: </a:t>
            </a:r>
            <a:r>
              <a:rPr lang="pt-BR" sz="1200" dirty="0" err="1"/>
              <a:t>Surprise</a:t>
            </a:r>
            <a:r>
              <a:rPr lang="pt-BR" sz="1200" dirty="0"/>
              <a:t> </a:t>
            </a:r>
            <a:r>
              <a:rPr lang="pt-BR" sz="1200" dirty="0" err="1"/>
              <a:t>is</a:t>
            </a:r>
            <a:r>
              <a:rPr lang="pt-BR" sz="1200" dirty="0"/>
              <a:t> </a:t>
            </a:r>
            <a:r>
              <a:rPr lang="pt-BR" sz="1200" dirty="0" err="1"/>
              <a:t>assessed</a:t>
            </a:r>
            <a:r>
              <a:rPr lang="pt-BR" sz="1200" dirty="0"/>
              <a:t> </a:t>
            </a:r>
            <a:r>
              <a:rPr lang="pt-BR" sz="1200" dirty="0" err="1"/>
              <a:t>by</a:t>
            </a:r>
            <a:r>
              <a:rPr lang="pt-BR" sz="1200" dirty="0"/>
              <a:t> a unidimensional </a:t>
            </a:r>
            <a:r>
              <a:rPr lang="pt-BR" sz="1200" dirty="0" err="1"/>
              <a:t>instrument</a:t>
            </a:r>
            <a:endParaRPr lang="pt-BR" sz="1200" dirty="0"/>
          </a:p>
          <a:p>
            <a:r>
              <a:rPr lang="pt-BR" sz="1200" dirty="0"/>
              <a:t>P2: </a:t>
            </a:r>
            <a:r>
              <a:rPr lang="pt-BR" sz="1200" dirty="0" err="1"/>
              <a:t>Surprise</a:t>
            </a:r>
            <a:r>
              <a:rPr lang="pt-BR" sz="1200" dirty="0"/>
              <a:t> </a:t>
            </a:r>
            <a:r>
              <a:rPr lang="pt-BR" sz="1200" dirty="0" err="1"/>
              <a:t>scales</a:t>
            </a:r>
            <a:r>
              <a:rPr lang="pt-BR" sz="1200" dirty="0"/>
              <a:t> are </a:t>
            </a:r>
            <a:r>
              <a:rPr lang="pt-BR" sz="1200" dirty="0" err="1"/>
              <a:t>homomorphic</a:t>
            </a:r>
            <a:endParaRPr lang="pt-BR" sz="1200" dirty="0"/>
          </a:p>
          <a:p>
            <a:r>
              <a:rPr lang="pt-BR" sz="1200" dirty="0"/>
              <a:t>P3: Every </a:t>
            </a:r>
            <a:r>
              <a:rPr lang="pt-BR" sz="1200" dirty="0" err="1"/>
              <a:t>user</a:t>
            </a:r>
            <a:r>
              <a:rPr lang="pt-BR" sz="1200" dirty="0"/>
              <a:t> </a:t>
            </a:r>
            <a:r>
              <a:rPr lang="pt-BR" sz="1200" dirty="0" err="1"/>
              <a:t>has</a:t>
            </a:r>
            <a:r>
              <a:rPr lang="pt-BR" sz="1200" dirty="0"/>
              <a:t> </a:t>
            </a:r>
            <a:r>
              <a:rPr lang="pt-BR" sz="1200" dirty="0" err="1"/>
              <a:t>at</a:t>
            </a:r>
            <a:r>
              <a:rPr lang="pt-BR" sz="1200" dirty="0"/>
              <a:t> </a:t>
            </a:r>
            <a:r>
              <a:rPr lang="pt-BR" sz="1200" dirty="0" err="1"/>
              <a:t>least</a:t>
            </a:r>
            <a:r>
              <a:rPr lang="pt-BR" sz="1200" dirty="0"/>
              <a:t> </a:t>
            </a:r>
            <a:r>
              <a:rPr lang="pt-BR" sz="1200" dirty="0" err="1"/>
              <a:t>one</a:t>
            </a:r>
            <a:r>
              <a:rPr lang="pt-BR" sz="1200" dirty="0"/>
              <a:t> </a:t>
            </a:r>
            <a:r>
              <a:rPr lang="pt-BR" sz="1200" dirty="0" err="1"/>
              <a:t>highly</a:t>
            </a:r>
            <a:r>
              <a:rPr lang="pt-BR" sz="1200" dirty="0"/>
              <a:t> popular item in </a:t>
            </a:r>
            <a:r>
              <a:rPr lang="pt-BR" sz="1200" dirty="0" err="1"/>
              <a:t>their</a:t>
            </a:r>
            <a:r>
              <a:rPr lang="pt-BR" sz="1200" dirty="0"/>
              <a:t> profile</a:t>
            </a:r>
          </a:p>
        </p:txBody>
      </p:sp>
      <p:sp>
        <p:nvSpPr>
          <p:cNvPr id="128" name="TextBox 127">
            <a:extLst>
              <a:ext uri="{FF2B5EF4-FFF2-40B4-BE49-F238E27FC236}">
                <a16:creationId xmlns:a16="http://schemas.microsoft.com/office/drawing/2014/main" id="{123C1A7C-627A-4C07-B1A0-38D70B2A0204}"/>
              </a:ext>
            </a:extLst>
          </p:cNvPr>
          <p:cNvSpPr txBox="1"/>
          <p:nvPr/>
        </p:nvSpPr>
        <p:spPr>
          <a:xfrm>
            <a:off x="134034" y="5578625"/>
            <a:ext cx="4785755" cy="276999"/>
          </a:xfrm>
          <a:prstGeom prst="rect">
            <a:avLst/>
          </a:prstGeom>
          <a:solidFill>
            <a:schemeClr val="accent2">
              <a:lumMod val="40000"/>
              <a:lumOff val="60000"/>
            </a:schemeClr>
          </a:solidFill>
        </p:spPr>
        <p:txBody>
          <a:bodyPr wrap="square" rtlCol="0">
            <a:spAutoFit/>
          </a:bodyPr>
          <a:lstStyle/>
          <a:p>
            <a:pPr algn="ctr"/>
            <a:r>
              <a:rPr lang="pt-BR" sz="1200" dirty="0" err="1"/>
              <a:t>Assumptions</a:t>
            </a:r>
            <a:endParaRPr lang="pt-BR" sz="1200" dirty="0"/>
          </a:p>
        </p:txBody>
      </p:sp>
      <p:sp>
        <p:nvSpPr>
          <p:cNvPr id="131" name="TextBox 130">
            <a:extLst>
              <a:ext uri="{FF2B5EF4-FFF2-40B4-BE49-F238E27FC236}">
                <a16:creationId xmlns:a16="http://schemas.microsoft.com/office/drawing/2014/main" id="{0D47FB8F-2629-45A1-9869-A38D308D6CD0}"/>
              </a:ext>
            </a:extLst>
          </p:cNvPr>
          <p:cNvSpPr txBox="1"/>
          <p:nvPr/>
        </p:nvSpPr>
        <p:spPr>
          <a:xfrm>
            <a:off x="134034" y="3914511"/>
            <a:ext cx="4785755" cy="276999"/>
          </a:xfrm>
          <a:prstGeom prst="rect">
            <a:avLst/>
          </a:prstGeom>
          <a:solidFill>
            <a:schemeClr val="accent2">
              <a:lumMod val="40000"/>
              <a:lumOff val="60000"/>
            </a:schemeClr>
          </a:solidFill>
        </p:spPr>
        <p:txBody>
          <a:bodyPr wrap="square" rtlCol="0">
            <a:spAutoFit/>
          </a:bodyPr>
          <a:lstStyle/>
          <a:p>
            <a:pPr algn="ctr"/>
            <a:r>
              <a:rPr lang="pt-BR" sz="1200" dirty="0" err="1"/>
              <a:t>Conventions</a:t>
            </a:r>
            <a:endParaRPr lang="pt-BR" sz="1200" dirty="0"/>
          </a:p>
        </p:txBody>
      </p:sp>
      <mc:AlternateContent xmlns:mc="http://schemas.openxmlformats.org/markup-compatibility/2006">
        <mc:Choice xmlns:a14="http://schemas.microsoft.com/office/drawing/2010/main" Requires="a14">
          <p:sp>
            <p:nvSpPr>
              <p:cNvPr id="134" name="TextBox 133">
                <a:extLst>
                  <a:ext uri="{FF2B5EF4-FFF2-40B4-BE49-F238E27FC236}">
                    <a16:creationId xmlns:a16="http://schemas.microsoft.com/office/drawing/2014/main" id="{D8F18A12-78E6-4233-ADF3-53D87C0CB818}"/>
                  </a:ext>
                </a:extLst>
              </p:cNvPr>
              <p:cNvSpPr txBox="1"/>
              <p:nvPr/>
            </p:nvSpPr>
            <p:spPr>
              <a:xfrm>
                <a:off x="174346" y="4250672"/>
                <a:ext cx="2670218" cy="418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sz="1400" b="0" i="1" smtClean="0">
                          <a:latin typeface="Cambria Math" panose="02040503050406030204" pitchFamily="18" charset="0"/>
                        </a:rPr>
                        <m:t>𝑝𝑜𝑝</m:t>
                      </m:r>
                      <m:d>
                        <m:dPr>
                          <m:ctrlPr>
                            <a:rPr lang="pt-BR" sz="1400" b="0" i="1" smtClean="0">
                              <a:latin typeface="Cambria Math" panose="02040503050406030204" pitchFamily="18" charset="0"/>
                            </a:rPr>
                          </m:ctrlPr>
                        </m:dPr>
                        <m:e>
                          <m:r>
                            <a:rPr lang="pt-BR" sz="1400" b="0" i="1" smtClean="0">
                              <a:latin typeface="Cambria Math" panose="02040503050406030204" pitchFamily="18" charset="0"/>
                            </a:rPr>
                            <m:t>𝑖</m:t>
                          </m:r>
                          <m:r>
                            <a:rPr lang="pt-BR" sz="1400" b="0" i="1" smtClean="0">
                              <a:latin typeface="Cambria Math" panose="02040503050406030204" pitchFamily="18" charset="0"/>
                            </a:rPr>
                            <m:t>, </m:t>
                          </m:r>
                          <m:r>
                            <a:rPr lang="pt-BR" sz="1400" b="0" i="1" smtClean="0">
                              <a:latin typeface="Cambria Math" panose="02040503050406030204" pitchFamily="18" charset="0"/>
                            </a:rPr>
                            <m:t>𝑅</m:t>
                          </m:r>
                          <m:r>
                            <a:rPr lang="pt-BR" sz="1400" b="0" i="1" smtClean="0">
                              <a:latin typeface="Cambria Math" panose="02040503050406030204" pitchFamily="18" charset="0"/>
                            </a:rPr>
                            <m:t>, </m:t>
                          </m:r>
                          <m:r>
                            <a:rPr lang="pt-BR" sz="1400" b="0" i="1" smtClean="0">
                              <a:latin typeface="Cambria Math" panose="02040503050406030204" pitchFamily="18" charset="0"/>
                            </a:rPr>
                            <m:t>𝑈</m:t>
                          </m:r>
                        </m:e>
                      </m:d>
                      <m:r>
                        <a:rPr lang="pt-BR" sz="1400" b="0" i="1" smtClean="0">
                          <a:latin typeface="Cambria Math" panose="02040503050406030204" pitchFamily="18" charset="0"/>
                        </a:rPr>
                        <m:t>= </m:t>
                      </m:r>
                      <m:f>
                        <m:fPr>
                          <m:ctrlPr>
                            <a:rPr lang="pt-BR" sz="1400" b="0" i="1" smtClean="0">
                              <a:latin typeface="Cambria Math" panose="02040503050406030204" pitchFamily="18" charset="0"/>
                            </a:rPr>
                          </m:ctrlPr>
                        </m:fPr>
                        <m:num>
                          <m:r>
                            <a:rPr lang="pt-BR" sz="1400" b="0" i="1" smtClean="0">
                              <a:latin typeface="Cambria Math" panose="02040503050406030204" pitchFamily="18" charset="0"/>
                            </a:rPr>
                            <m:t>#</m:t>
                          </m:r>
                          <m:d>
                            <m:dPr>
                              <m:begChr m:val="{"/>
                              <m:endChr m:val="|"/>
                              <m:ctrlPr>
                                <a:rPr lang="pt-BR" sz="1400" b="0" i="1" smtClean="0">
                                  <a:latin typeface="Cambria Math" panose="02040503050406030204" pitchFamily="18" charset="0"/>
                                </a:rPr>
                              </m:ctrlPr>
                            </m:dPr>
                            <m:e>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𝑟</m:t>
                                  </m:r>
                                </m:e>
                                <m:sub>
                                  <m:r>
                                    <a:rPr lang="pt-BR" sz="1400" b="0" i="1" smtClean="0">
                                      <a:latin typeface="Cambria Math" panose="02040503050406030204" pitchFamily="18" charset="0"/>
                                    </a:rPr>
                                    <m:t>𝑢𝑖</m:t>
                                  </m:r>
                                </m:sub>
                              </m:sSub>
                              <m:r>
                                <a:rPr lang="pt-BR" sz="1400" b="0" i="1" smtClean="0">
                                  <a:latin typeface="Cambria Math" panose="02040503050406030204" pitchFamily="18" charset="0"/>
                                </a:rPr>
                                <m:t>∈</m:t>
                              </m:r>
                              <m:r>
                                <a:rPr lang="pt-BR" sz="1400" b="0" i="1" smtClean="0">
                                  <a:latin typeface="Cambria Math" panose="02040503050406030204" pitchFamily="18" charset="0"/>
                                </a:rPr>
                                <m:t>𝑅</m:t>
                              </m:r>
                              <m:r>
                                <a:rPr lang="pt-BR" sz="1400" b="0" i="1" smtClean="0">
                                  <a:latin typeface="Cambria Math" panose="02040503050406030204" pitchFamily="18" charset="0"/>
                                </a:rPr>
                                <m:t> </m:t>
                              </m:r>
                            </m:e>
                          </m:d>
                          <m:r>
                            <a:rPr lang="pt-BR" sz="1400" b="0" i="1" smtClean="0">
                              <a:latin typeface="Cambria Math" panose="02040503050406030204" pitchFamily="18" charset="0"/>
                            </a:rPr>
                            <m:t> </m:t>
                          </m:r>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𝑟</m:t>
                              </m:r>
                            </m:e>
                            <m:sub>
                              <m:r>
                                <a:rPr lang="pt-BR" sz="1400" b="0" i="1" smtClean="0">
                                  <a:latin typeface="Cambria Math" panose="02040503050406030204" pitchFamily="18" charset="0"/>
                                </a:rPr>
                                <m:t>𝑢𝑖</m:t>
                              </m:r>
                            </m:sub>
                          </m:sSub>
                          <m:r>
                            <a:rPr lang="pt-BR" sz="1400" b="0" i="1" smtClean="0">
                              <a:latin typeface="Cambria Math" panose="02040503050406030204" pitchFamily="18" charset="0"/>
                            </a:rPr>
                            <m:t>≠0}</m:t>
                          </m:r>
                        </m:num>
                        <m:den>
                          <m:r>
                            <a:rPr lang="pt-BR" sz="1400" b="0" i="1" smtClean="0">
                              <a:latin typeface="Cambria Math" panose="02040503050406030204" pitchFamily="18" charset="0"/>
                            </a:rPr>
                            <m:t>#</m:t>
                          </m:r>
                          <m:r>
                            <a:rPr lang="pt-BR" sz="1400" b="0" i="1" smtClean="0">
                              <a:latin typeface="Cambria Math" panose="02040503050406030204" pitchFamily="18" charset="0"/>
                            </a:rPr>
                            <m:t>𝑈</m:t>
                          </m:r>
                        </m:den>
                      </m:f>
                    </m:oMath>
                  </m:oMathPara>
                </a14:m>
                <a:endParaRPr lang="en-US" sz="1400" dirty="0"/>
              </a:p>
            </p:txBody>
          </p:sp>
        </mc:Choice>
        <mc:Fallback>
          <p:sp>
            <p:nvSpPr>
              <p:cNvPr id="134" name="TextBox 133">
                <a:extLst>
                  <a:ext uri="{FF2B5EF4-FFF2-40B4-BE49-F238E27FC236}">
                    <a16:creationId xmlns:a16="http://schemas.microsoft.com/office/drawing/2014/main" id="{D8F18A12-78E6-4233-ADF3-53D87C0CB818}"/>
                  </a:ext>
                </a:extLst>
              </p:cNvPr>
              <p:cNvSpPr txBox="1">
                <a:spLocks noRot="1" noChangeAspect="1" noMove="1" noResize="1" noEditPoints="1" noAdjustHandles="1" noChangeArrowheads="1" noChangeShapeType="1" noTextEdit="1"/>
              </p:cNvSpPr>
              <p:nvPr/>
            </p:nvSpPr>
            <p:spPr>
              <a:xfrm>
                <a:off x="174346" y="4250672"/>
                <a:ext cx="2670218" cy="418576"/>
              </a:xfrm>
              <a:prstGeom prst="rect">
                <a:avLst/>
              </a:prstGeom>
              <a:blipFill>
                <a:blip r:embed="rId8"/>
                <a:stretch>
                  <a:fillRect l="-1370" t="-2899" r="-1826" b="-11594"/>
                </a:stretch>
              </a:blipFill>
            </p:spPr>
            <p:txBody>
              <a:bodyPr/>
              <a:lstStyle/>
              <a:p>
                <a:r>
                  <a:rPr lang="en-US">
                    <a:noFill/>
                  </a:rPr>
                  <a:t> </a:t>
                </a:r>
              </a:p>
            </p:txBody>
          </p:sp>
        </mc:Fallback>
      </mc:AlternateContent>
      <p:sp>
        <p:nvSpPr>
          <p:cNvPr id="137" name="TextBox 136">
            <a:extLst>
              <a:ext uri="{FF2B5EF4-FFF2-40B4-BE49-F238E27FC236}">
                <a16:creationId xmlns:a16="http://schemas.microsoft.com/office/drawing/2014/main" id="{811B8B23-29C2-4E4F-BE3C-F95025A061E2}"/>
              </a:ext>
            </a:extLst>
          </p:cNvPr>
          <p:cNvSpPr txBox="1"/>
          <p:nvPr/>
        </p:nvSpPr>
        <p:spPr>
          <a:xfrm>
            <a:off x="2825528" y="4329155"/>
            <a:ext cx="2070408" cy="261610"/>
          </a:xfrm>
          <a:prstGeom prst="rect">
            <a:avLst/>
          </a:prstGeom>
          <a:noFill/>
        </p:spPr>
        <p:txBody>
          <a:bodyPr wrap="square" rtlCol="0">
            <a:spAutoFit/>
          </a:bodyPr>
          <a:lstStyle/>
          <a:p>
            <a:pPr algn="ctr"/>
            <a:r>
              <a:rPr lang="pt-BR" sz="1100" dirty="0"/>
              <a:t>Vargas </a:t>
            </a:r>
            <a:r>
              <a:rPr lang="pt-BR" sz="1100" dirty="0" err="1"/>
              <a:t>and</a:t>
            </a:r>
            <a:r>
              <a:rPr lang="pt-BR" sz="1100" dirty="0"/>
              <a:t> Castells, 2011</a:t>
            </a:r>
            <a:endParaRPr lang="en-US" sz="1100" dirty="0"/>
          </a:p>
        </p:txBody>
      </p:sp>
      <mc:AlternateContent xmlns:mc="http://schemas.openxmlformats.org/markup-compatibility/2006">
        <mc:Choice xmlns:a14="http://schemas.microsoft.com/office/drawing/2010/main" Requires="a14">
          <p:sp>
            <p:nvSpPr>
              <p:cNvPr id="141" name="TextBox 140">
                <a:extLst>
                  <a:ext uri="{FF2B5EF4-FFF2-40B4-BE49-F238E27FC236}">
                    <a16:creationId xmlns:a16="http://schemas.microsoft.com/office/drawing/2014/main" id="{3EB0D735-781F-4353-8B3E-7D34B9C633E6}"/>
                  </a:ext>
                </a:extLst>
              </p:cNvPr>
              <p:cNvSpPr txBox="1"/>
              <p:nvPr/>
            </p:nvSpPr>
            <p:spPr>
              <a:xfrm>
                <a:off x="221011" y="4839500"/>
                <a:ext cx="2655535" cy="247247"/>
              </a:xfrm>
              <a:prstGeom prst="rect">
                <a:avLst/>
              </a:prstGeom>
              <a:noFill/>
            </p:spPr>
            <p:txBody>
              <a:bodyPr wrap="none" lIns="0" tIns="0" rIns="0" bIns="0" rtlCol="0">
                <a:spAutoFit/>
              </a:bodyPr>
              <a:lstStyle/>
              <a:p>
                <a14:m>
                  <m:oMath xmlns:m="http://schemas.openxmlformats.org/officeDocument/2006/math">
                    <m:acc>
                      <m:accPr>
                        <m:chr m:val="̂"/>
                        <m:ctrlPr>
                          <a:rPr lang="pt-BR" sz="1400" b="0" i="1" smtClean="0">
                            <a:latin typeface="Cambria Math" panose="02040503050406030204" pitchFamily="18" charset="0"/>
                          </a:rPr>
                        </m:ctrlPr>
                      </m:accPr>
                      <m:e>
                        <m:r>
                          <a:rPr lang="pt-BR" sz="1400" b="0" i="1" smtClean="0">
                            <a:latin typeface="Cambria Math" panose="02040503050406030204" pitchFamily="18" charset="0"/>
                          </a:rPr>
                          <m:t>𝑆</m:t>
                        </m:r>
                      </m:e>
                    </m:acc>
                    <m:d>
                      <m:dPr>
                        <m:ctrlPr>
                          <a:rPr lang="pt-BR" sz="1400" b="0" i="1" smtClean="0">
                            <a:latin typeface="Cambria Math" panose="02040503050406030204" pitchFamily="18" charset="0"/>
                          </a:rPr>
                        </m:ctrlPr>
                      </m:dPr>
                      <m:e>
                        <m:r>
                          <a:rPr lang="pt-BR" sz="1400" b="0" i="1" smtClean="0">
                            <a:latin typeface="Cambria Math" panose="02040503050406030204" pitchFamily="18" charset="0"/>
                          </a:rPr>
                          <m:t>𝑖</m:t>
                        </m:r>
                        <m:r>
                          <a:rPr lang="pt-BR" sz="1400" b="0" i="1" smtClean="0">
                            <a:latin typeface="Cambria Math" panose="02040503050406030204" pitchFamily="18" charset="0"/>
                          </a:rPr>
                          <m:t>, </m:t>
                        </m:r>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𝐸</m:t>
                            </m:r>
                          </m:e>
                          <m:sub>
                            <m:r>
                              <a:rPr lang="pt-BR" sz="1400" b="0" i="1" smtClean="0">
                                <a:latin typeface="Cambria Math" panose="02040503050406030204" pitchFamily="18" charset="0"/>
                              </a:rPr>
                              <m:t>𝑢</m:t>
                            </m:r>
                          </m:sub>
                        </m:sSub>
                      </m:e>
                    </m:d>
                    <m:r>
                      <a:rPr lang="en-US" sz="1400" i="1" smtClean="0">
                        <a:latin typeface="Cambria Math" panose="02040503050406030204" pitchFamily="18" charset="0"/>
                      </a:rPr>
                      <m:t>=</m:t>
                    </m:r>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𝑚𝑖𝑛</m:t>
                        </m:r>
                      </m:e>
                      <m:sub>
                        <m:r>
                          <a:rPr lang="pt-BR" sz="1400" b="0" i="1" smtClean="0">
                            <a:latin typeface="Cambria Math" panose="02040503050406030204" pitchFamily="18" charset="0"/>
                          </a:rPr>
                          <m:t>𝑗</m:t>
                        </m:r>
                        <m:r>
                          <a:rPr lang="pt-BR" sz="1400" b="0" i="1" smtClean="0">
                            <a:latin typeface="Cambria Math" panose="02040503050406030204" pitchFamily="18" charset="0"/>
                          </a:rPr>
                          <m:t>∈</m:t>
                        </m:r>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𝐸</m:t>
                            </m:r>
                          </m:e>
                          <m:sub>
                            <m:r>
                              <a:rPr lang="pt-BR" sz="1400" b="0" i="1" smtClean="0">
                                <a:latin typeface="Cambria Math" panose="02040503050406030204" pitchFamily="18" charset="0"/>
                              </a:rPr>
                              <m:t>𝑢</m:t>
                            </m:r>
                          </m:sub>
                        </m:sSub>
                      </m:sub>
                    </m:sSub>
                    <m:r>
                      <a:rPr lang="pt-BR" sz="1400" b="0" i="1" smtClean="0">
                        <a:latin typeface="Cambria Math" panose="02040503050406030204" pitchFamily="18" charset="0"/>
                      </a:rPr>
                      <m:t> </m:t>
                    </m:r>
                    <m:r>
                      <a:rPr lang="pt-BR" sz="1400" b="0" i="1" smtClean="0">
                        <a:latin typeface="Cambria Math" panose="02040503050406030204" pitchFamily="18" charset="0"/>
                      </a:rPr>
                      <m:t>𝑑𝑖𝑠𝑡</m:t>
                    </m:r>
                    <m:r>
                      <a:rPr lang="pt-BR" sz="1400" b="0" i="1" smtClean="0">
                        <a:latin typeface="Cambria Math" panose="02040503050406030204" pitchFamily="18" charset="0"/>
                      </a:rPr>
                      <m:t>(</m:t>
                    </m:r>
                    <m:r>
                      <a:rPr lang="pt-BR" sz="1400" b="0" i="1" smtClean="0">
                        <a:latin typeface="Cambria Math" panose="02040503050406030204" pitchFamily="18" charset="0"/>
                      </a:rPr>
                      <m:t>𝑣</m:t>
                    </m:r>
                    <m:r>
                      <a:rPr lang="pt-BR" sz="1400" b="0" i="1" smtClean="0">
                        <a:latin typeface="Cambria Math" panose="02040503050406030204" pitchFamily="18" charset="0"/>
                      </a:rPr>
                      <m:t>(</m:t>
                    </m:r>
                    <m:r>
                      <a:rPr lang="pt-BR" sz="1400" b="0" i="1" smtClean="0">
                        <a:latin typeface="Cambria Math" panose="02040503050406030204" pitchFamily="18" charset="0"/>
                      </a:rPr>
                      <m:t>𝑖</m:t>
                    </m:r>
                    <m:r>
                      <a:rPr lang="pt-BR" sz="1400" b="0" i="1" smtClean="0">
                        <a:latin typeface="Cambria Math" panose="02040503050406030204" pitchFamily="18" charset="0"/>
                      </a:rPr>
                      <m:t>), </m:t>
                    </m:r>
                    <m:r>
                      <a:rPr lang="pt-BR" sz="1400" b="0" i="1" smtClean="0">
                        <a:latin typeface="Cambria Math" panose="02040503050406030204" pitchFamily="18" charset="0"/>
                      </a:rPr>
                      <m:t>𝑣</m:t>
                    </m:r>
                    <m:r>
                      <a:rPr lang="pt-BR" sz="1400" b="0" i="1" smtClean="0">
                        <a:latin typeface="Cambria Math" panose="02040503050406030204" pitchFamily="18" charset="0"/>
                      </a:rPr>
                      <m:t>(</m:t>
                    </m:r>
                    <m:r>
                      <a:rPr lang="pt-BR" sz="1400" b="0" i="1" smtClean="0">
                        <a:latin typeface="Cambria Math" panose="02040503050406030204" pitchFamily="18" charset="0"/>
                      </a:rPr>
                      <m:t>𝑗</m:t>
                    </m:r>
                    <m:r>
                      <a:rPr lang="pt-BR" sz="1400" b="0" i="1" smtClean="0">
                        <a:latin typeface="Cambria Math" panose="02040503050406030204" pitchFamily="18" charset="0"/>
                      </a:rPr>
                      <m:t>))</m:t>
                    </m:r>
                  </m:oMath>
                </a14:m>
                <a:r>
                  <a:rPr lang="en-US" sz="1400" dirty="0"/>
                  <a:t> </a:t>
                </a:r>
              </a:p>
            </p:txBody>
          </p:sp>
        </mc:Choice>
        <mc:Fallback>
          <p:sp>
            <p:nvSpPr>
              <p:cNvPr id="141" name="TextBox 140">
                <a:extLst>
                  <a:ext uri="{FF2B5EF4-FFF2-40B4-BE49-F238E27FC236}">
                    <a16:creationId xmlns:a16="http://schemas.microsoft.com/office/drawing/2014/main" id="{3EB0D735-781F-4353-8B3E-7D34B9C633E6}"/>
                  </a:ext>
                </a:extLst>
              </p:cNvPr>
              <p:cNvSpPr txBox="1">
                <a:spLocks noRot="1" noChangeAspect="1" noMove="1" noResize="1" noEditPoints="1" noAdjustHandles="1" noChangeArrowheads="1" noChangeShapeType="1" noTextEdit="1"/>
              </p:cNvSpPr>
              <p:nvPr/>
            </p:nvSpPr>
            <p:spPr>
              <a:xfrm>
                <a:off x="221011" y="4839500"/>
                <a:ext cx="2655535" cy="247247"/>
              </a:xfrm>
              <a:prstGeom prst="rect">
                <a:avLst/>
              </a:prstGeom>
              <a:blipFill>
                <a:blip r:embed="rId9"/>
                <a:stretch>
                  <a:fillRect l="-2294" t="-12500" r="-688" b="-22500"/>
                </a:stretch>
              </a:blipFill>
            </p:spPr>
            <p:txBody>
              <a:bodyPr/>
              <a:lstStyle/>
              <a:p>
                <a:r>
                  <a:rPr lang="en-US">
                    <a:noFill/>
                  </a:rPr>
                  <a:t> </a:t>
                </a:r>
              </a:p>
            </p:txBody>
          </p:sp>
        </mc:Fallback>
      </mc:AlternateContent>
      <p:sp>
        <p:nvSpPr>
          <p:cNvPr id="142" name="TextBox 141">
            <a:extLst>
              <a:ext uri="{FF2B5EF4-FFF2-40B4-BE49-F238E27FC236}">
                <a16:creationId xmlns:a16="http://schemas.microsoft.com/office/drawing/2014/main" id="{7A9015C3-964D-4BB8-8B5D-1F5C2C340C67}"/>
              </a:ext>
            </a:extLst>
          </p:cNvPr>
          <p:cNvSpPr txBox="1"/>
          <p:nvPr/>
        </p:nvSpPr>
        <p:spPr>
          <a:xfrm>
            <a:off x="3012920" y="4832318"/>
            <a:ext cx="1906869" cy="261610"/>
          </a:xfrm>
          <a:prstGeom prst="rect">
            <a:avLst/>
          </a:prstGeom>
          <a:noFill/>
        </p:spPr>
        <p:txBody>
          <a:bodyPr wrap="square" rtlCol="0">
            <a:spAutoFit/>
          </a:bodyPr>
          <a:lstStyle/>
          <a:p>
            <a:pPr algn="ctr"/>
            <a:r>
              <a:rPr lang="pt-BR" sz="1100" dirty="0" err="1"/>
              <a:t>Kaminskas</a:t>
            </a:r>
            <a:r>
              <a:rPr lang="pt-BR" sz="1100" dirty="0"/>
              <a:t> </a:t>
            </a:r>
            <a:r>
              <a:rPr lang="pt-BR" sz="1100" dirty="0" err="1"/>
              <a:t>and</a:t>
            </a:r>
            <a:r>
              <a:rPr lang="pt-BR" sz="1100" dirty="0"/>
              <a:t> Bridge, 2014</a:t>
            </a:r>
            <a:endParaRPr lang="en-US" sz="1100" dirty="0"/>
          </a:p>
        </p:txBody>
      </p:sp>
      <mc:AlternateContent xmlns:mc="http://schemas.openxmlformats.org/markup-compatibility/2006">
        <mc:Choice xmlns:a14="http://schemas.microsoft.com/office/drawing/2010/main" Requires="a14">
          <p:sp>
            <p:nvSpPr>
              <p:cNvPr id="144" name="TextBox 143">
                <a:extLst>
                  <a:ext uri="{FF2B5EF4-FFF2-40B4-BE49-F238E27FC236}">
                    <a16:creationId xmlns:a16="http://schemas.microsoft.com/office/drawing/2014/main" id="{51D8DD5D-AF9D-4719-90FC-1AFCAA312AAF}"/>
                  </a:ext>
                </a:extLst>
              </p:cNvPr>
              <p:cNvSpPr txBox="1"/>
              <p:nvPr/>
            </p:nvSpPr>
            <p:spPr>
              <a:xfrm>
                <a:off x="158677" y="5271361"/>
                <a:ext cx="2801600" cy="2481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𝑚𝑎𝑥</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r>
                            <a:rPr lang="en-US" sz="1400" b="0" i="1" smtClean="0">
                              <a:latin typeface="Cambria Math" panose="02040503050406030204" pitchFamily="18" charset="0"/>
                            </a:rPr>
                            <m:t>𝑃</m:t>
                          </m:r>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e>
                          </m:d>
                          <m:r>
                            <a:rPr lang="en-US" sz="1400" b="0" i="1" smtClean="0">
                              <a:latin typeface="Cambria Math" panose="02040503050406030204" pitchFamily="18" charset="0"/>
                            </a:rPr>
                            <m:t>, </m:t>
                          </m:r>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𝑗</m:t>
                              </m:r>
                            </m:e>
                          </m:d>
                        </m:e>
                      </m:d>
                    </m:oMath>
                  </m:oMathPara>
                </a14:m>
                <a:endParaRPr lang="en-US" sz="1400" b="0" dirty="0"/>
              </a:p>
            </p:txBody>
          </p:sp>
        </mc:Choice>
        <mc:Fallback>
          <p:sp>
            <p:nvSpPr>
              <p:cNvPr id="144" name="TextBox 143">
                <a:extLst>
                  <a:ext uri="{FF2B5EF4-FFF2-40B4-BE49-F238E27FC236}">
                    <a16:creationId xmlns:a16="http://schemas.microsoft.com/office/drawing/2014/main" id="{51D8DD5D-AF9D-4719-90FC-1AFCAA312AAF}"/>
                  </a:ext>
                </a:extLst>
              </p:cNvPr>
              <p:cNvSpPr txBox="1">
                <a:spLocks noRot="1" noChangeAspect="1" noMove="1" noResize="1" noEditPoints="1" noAdjustHandles="1" noChangeArrowheads="1" noChangeShapeType="1" noTextEdit="1"/>
              </p:cNvSpPr>
              <p:nvPr/>
            </p:nvSpPr>
            <p:spPr>
              <a:xfrm>
                <a:off x="158677" y="5271361"/>
                <a:ext cx="2801600" cy="248145"/>
              </a:xfrm>
              <a:prstGeom prst="rect">
                <a:avLst/>
              </a:prstGeom>
              <a:blipFill>
                <a:blip r:embed="rId10"/>
                <a:stretch>
                  <a:fillRect l="-1087" t="-12500" b="-22500"/>
                </a:stretch>
              </a:blipFill>
            </p:spPr>
            <p:txBody>
              <a:bodyPr/>
              <a:lstStyle/>
              <a:p>
                <a:r>
                  <a:rPr lang="en-US">
                    <a:noFill/>
                  </a:rPr>
                  <a:t> </a:t>
                </a:r>
              </a:p>
            </p:txBody>
          </p:sp>
        </mc:Fallback>
      </mc:AlternateContent>
      <p:cxnSp>
        <p:nvCxnSpPr>
          <p:cNvPr id="145" name="Straight Connector 144">
            <a:extLst>
              <a:ext uri="{FF2B5EF4-FFF2-40B4-BE49-F238E27FC236}">
                <a16:creationId xmlns:a16="http://schemas.microsoft.com/office/drawing/2014/main" id="{1793D6D0-4E2F-46C5-A0F4-4A84C5295CEE}"/>
              </a:ext>
            </a:extLst>
          </p:cNvPr>
          <p:cNvCxnSpPr>
            <a:cxnSpLocks/>
          </p:cNvCxnSpPr>
          <p:nvPr/>
        </p:nvCxnSpPr>
        <p:spPr>
          <a:xfrm flipV="1">
            <a:off x="7768425" y="2169693"/>
            <a:ext cx="0" cy="892657"/>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12700">
            <a:solidFill>
              <a:schemeClr val="accent2">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sp>
        <p:nvSpPr>
          <p:cNvPr id="148" name="TextBox 147">
            <a:extLst>
              <a:ext uri="{FF2B5EF4-FFF2-40B4-BE49-F238E27FC236}">
                <a16:creationId xmlns:a16="http://schemas.microsoft.com/office/drawing/2014/main" id="{27D2FEA0-35A8-4CEA-A6C0-7AB9B74196A5}"/>
              </a:ext>
            </a:extLst>
          </p:cNvPr>
          <p:cNvSpPr txBox="1"/>
          <p:nvPr/>
        </p:nvSpPr>
        <p:spPr>
          <a:xfrm>
            <a:off x="8180975" y="1434231"/>
            <a:ext cx="1359673" cy="769441"/>
          </a:xfrm>
          <a:prstGeom prst="rect">
            <a:avLst/>
          </a:prstGeom>
          <a:solidFill>
            <a:schemeClr val="bg1">
              <a:lumMod val="95000"/>
            </a:schemeClr>
          </a:solidFill>
        </p:spPr>
        <p:txBody>
          <a:bodyPr wrap="square" rtlCol="0">
            <a:spAutoFit/>
          </a:bodyPr>
          <a:lstStyle>
            <a:defPPr>
              <a:defRPr lang="en-US"/>
            </a:defPPr>
            <a:lvl1pPr algn="ctr">
              <a:defRPr b="1">
                <a:solidFill>
                  <a:schemeClr val="bg1">
                    <a:lumMod val="50000"/>
                  </a:schemeClr>
                </a:solidFill>
              </a:defRPr>
            </a:lvl1pPr>
          </a:lstStyle>
          <a:p>
            <a:r>
              <a:rPr lang="en-US" sz="1100" dirty="0">
                <a:solidFill>
                  <a:schemeClr val="tx1">
                    <a:lumMod val="65000"/>
                    <a:lumOff val="35000"/>
                  </a:schemeClr>
                </a:solidFill>
              </a:rPr>
              <a:t>Items of average popularity do not attain surprise higher than this.</a:t>
            </a:r>
          </a:p>
        </p:txBody>
      </p:sp>
      <p:cxnSp>
        <p:nvCxnSpPr>
          <p:cNvPr id="150" name="Straight Connector 149">
            <a:extLst>
              <a:ext uri="{FF2B5EF4-FFF2-40B4-BE49-F238E27FC236}">
                <a16:creationId xmlns:a16="http://schemas.microsoft.com/office/drawing/2014/main" id="{1B3B3662-0B4D-4E9A-90B9-8B26DA14785D}"/>
              </a:ext>
            </a:extLst>
          </p:cNvPr>
          <p:cNvCxnSpPr>
            <a:cxnSpLocks/>
          </p:cNvCxnSpPr>
          <p:nvPr/>
        </p:nvCxnSpPr>
        <p:spPr>
          <a:xfrm rot="5400000" flipV="1">
            <a:off x="7030525" y="1421813"/>
            <a:ext cx="0" cy="1581397"/>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12700">
            <a:solidFill>
              <a:schemeClr val="accent2">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pic>
        <p:nvPicPr>
          <p:cNvPr id="147" name="Picture 146" descr="A close up of a logo&#10;&#10;Description automatically generated">
            <a:extLst>
              <a:ext uri="{FF2B5EF4-FFF2-40B4-BE49-F238E27FC236}">
                <a16:creationId xmlns:a16="http://schemas.microsoft.com/office/drawing/2014/main" id="{FA6B5258-1C1D-4D6E-9DD4-5EB4BF515C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7730062" flipH="1">
            <a:off x="7763457" y="1778692"/>
            <a:ext cx="554070" cy="477891"/>
          </a:xfrm>
          <a:prstGeom prst="rect">
            <a:avLst/>
          </a:prstGeom>
        </p:spPr>
      </p:pic>
    </p:spTree>
    <p:extLst>
      <p:ext uri="{BB962C8B-B14F-4D97-AF65-F5344CB8AC3E}">
        <p14:creationId xmlns:p14="http://schemas.microsoft.com/office/powerpoint/2010/main" val="3914726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 name="Picture 120" descr="Chart&#10;&#10;Description automatically generated">
            <a:extLst>
              <a:ext uri="{FF2B5EF4-FFF2-40B4-BE49-F238E27FC236}">
                <a16:creationId xmlns:a16="http://schemas.microsoft.com/office/drawing/2014/main" id="{C2152D83-57D2-4BD1-8078-54444EEB965C}"/>
              </a:ext>
            </a:extLst>
          </p:cNvPr>
          <p:cNvPicPr>
            <a:picLocks noChangeAspect="1"/>
          </p:cNvPicPr>
          <p:nvPr/>
        </p:nvPicPr>
        <p:blipFill rotWithShape="1">
          <a:blip r:embed="rId2">
            <a:extLst>
              <a:ext uri="{28A0092B-C50C-407E-A947-70E740481C1C}">
                <a14:useLocalDpi xmlns:a14="http://schemas.microsoft.com/office/drawing/2010/main" val="0"/>
              </a:ext>
            </a:extLst>
          </a:blip>
          <a:srcRect l="50000" b="50000"/>
          <a:stretch/>
        </p:blipFill>
        <p:spPr>
          <a:xfrm>
            <a:off x="5810754" y="150434"/>
            <a:ext cx="6096000" cy="3256142"/>
          </a:xfrm>
          <a:prstGeom prst="rect">
            <a:avLst/>
          </a:prstGeom>
        </p:spPr>
      </p:pic>
      <p:sp>
        <p:nvSpPr>
          <p:cNvPr id="6" name="Rectangle 5">
            <a:extLst>
              <a:ext uri="{FF2B5EF4-FFF2-40B4-BE49-F238E27FC236}">
                <a16:creationId xmlns:a16="http://schemas.microsoft.com/office/drawing/2014/main" id="{575C6D8C-A2D8-4289-AB68-D23828D9D74A}"/>
              </a:ext>
            </a:extLst>
          </p:cNvPr>
          <p:cNvSpPr>
            <a:spLocks noChangeAspect="1"/>
          </p:cNvSpPr>
          <p:nvPr/>
        </p:nvSpPr>
        <p:spPr>
          <a:xfrm>
            <a:off x="279509" y="406792"/>
            <a:ext cx="274320" cy="274320"/>
          </a:xfrm>
          <a:prstGeom prst="rect">
            <a:avLst/>
          </a:prstGeom>
          <a:solidFill>
            <a:schemeClr val="accent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18F3D51-81FB-437E-9054-60B614385276}"/>
              </a:ext>
            </a:extLst>
          </p:cNvPr>
          <p:cNvSpPr>
            <a:spLocks noChangeAspect="1"/>
          </p:cNvSpPr>
          <p:nvPr/>
        </p:nvSpPr>
        <p:spPr>
          <a:xfrm>
            <a:off x="587080" y="406792"/>
            <a:ext cx="274320" cy="274320"/>
          </a:xfrm>
          <a:prstGeom prst="rect">
            <a:avLst/>
          </a:prstGeom>
          <a:solidFill>
            <a:schemeClr val="accent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8F736B2-CCC6-4880-AB23-EF11B595C9D9}"/>
              </a:ext>
            </a:extLst>
          </p:cNvPr>
          <p:cNvSpPr>
            <a:spLocks noChangeAspect="1"/>
          </p:cNvSpPr>
          <p:nvPr/>
        </p:nvSpPr>
        <p:spPr>
          <a:xfrm>
            <a:off x="894651"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27259C8-74F2-467E-AAE6-F9A6F709B247}"/>
              </a:ext>
            </a:extLst>
          </p:cNvPr>
          <p:cNvSpPr>
            <a:spLocks noChangeAspect="1"/>
          </p:cNvSpPr>
          <p:nvPr/>
        </p:nvSpPr>
        <p:spPr>
          <a:xfrm>
            <a:off x="1202222"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10CF50F-6930-499B-A2F6-6F5AB025DFD6}"/>
              </a:ext>
            </a:extLst>
          </p:cNvPr>
          <p:cNvSpPr>
            <a:spLocks noChangeAspect="1"/>
          </p:cNvSpPr>
          <p:nvPr/>
        </p:nvSpPr>
        <p:spPr>
          <a:xfrm>
            <a:off x="1509793"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35CA1BE-3AEC-4B05-95F2-C6FDBA987D1D}"/>
              </a:ext>
            </a:extLst>
          </p:cNvPr>
          <p:cNvSpPr>
            <a:spLocks noChangeAspect="1"/>
          </p:cNvSpPr>
          <p:nvPr/>
        </p:nvSpPr>
        <p:spPr>
          <a:xfrm>
            <a:off x="1817364"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36AF96-8B4D-4340-B82C-D1B11F20F0BC}"/>
              </a:ext>
            </a:extLst>
          </p:cNvPr>
          <p:cNvSpPr>
            <a:spLocks noChangeAspect="1"/>
          </p:cNvSpPr>
          <p:nvPr/>
        </p:nvSpPr>
        <p:spPr>
          <a:xfrm>
            <a:off x="2124935" y="406792"/>
            <a:ext cx="274320" cy="274320"/>
          </a:xfrm>
          <a:prstGeom prst="rect">
            <a:avLst/>
          </a:prstGeom>
          <a:solidFill>
            <a:schemeClr val="accent6">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3" name="Rectangle 12">
            <a:extLst>
              <a:ext uri="{FF2B5EF4-FFF2-40B4-BE49-F238E27FC236}">
                <a16:creationId xmlns:a16="http://schemas.microsoft.com/office/drawing/2014/main" id="{D496E65C-F4F6-4AC9-91C5-CE3D6EED7DBA}"/>
              </a:ext>
            </a:extLst>
          </p:cNvPr>
          <p:cNvSpPr>
            <a:spLocks noChangeAspect="1"/>
          </p:cNvSpPr>
          <p:nvPr/>
        </p:nvSpPr>
        <p:spPr>
          <a:xfrm>
            <a:off x="2432506"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633706-54BA-4E65-A095-EAA519CC9296}"/>
              </a:ext>
            </a:extLst>
          </p:cNvPr>
          <p:cNvSpPr>
            <a:spLocks noChangeAspect="1"/>
          </p:cNvSpPr>
          <p:nvPr/>
        </p:nvSpPr>
        <p:spPr>
          <a:xfrm>
            <a:off x="2740077"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66E4DD2-5E30-4DB2-871C-7D0E0DAAD771}"/>
              </a:ext>
            </a:extLst>
          </p:cNvPr>
          <p:cNvSpPr>
            <a:spLocks noChangeAspect="1"/>
          </p:cNvSpPr>
          <p:nvPr/>
        </p:nvSpPr>
        <p:spPr>
          <a:xfrm>
            <a:off x="3047648"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85E2912-9E16-4838-9976-1DAAEB9F5F7F}"/>
              </a:ext>
            </a:extLst>
          </p:cNvPr>
          <p:cNvSpPr>
            <a:spLocks noChangeAspect="1"/>
          </p:cNvSpPr>
          <p:nvPr/>
        </p:nvSpPr>
        <p:spPr>
          <a:xfrm>
            <a:off x="3355219" y="406792"/>
            <a:ext cx="274320" cy="274320"/>
          </a:xfrm>
          <a:prstGeom prst="rect">
            <a:avLst/>
          </a:prstGeom>
          <a:solidFill>
            <a:schemeClr val="accent6">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 name="TextBox 17">
            <a:extLst>
              <a:ext uri="{FF2B5EF4-FFF2-40B4-BE49-F238E27FC236}">
                <a16:creationId xmlns:a16="http://schemas.microsoft.com/office/drawing/2014/main" id="{F1390733-0175-4B24-865D-2443079DE6C3}"/>
              </a:ext>
            </a:extLst>
          </p:cNvPr>
          <p:cNvSpPr txBox="1"/>
          <p:nvPr/>
        </p:nvSpPr>
        <p:spPr>
          <a:xfrm>
            <a:off x="228385" y="70127"/>
            <a:ext cx="4110644" cy="276999"/>
          </a:xfrm>
          <a:prstGeom prst="rect">
            <a:avLst/>
          </a:prstGeom>
          <a:noFill/>
        </p:spPr>
        <p:txBody>
          <a:bodyPr wrap="square" rtlCol="0">
            <a:spAutoFit/>
          </a:bodyPr>
          <a:lstStyle/>
          <a:p>
            <a:r>
              <a:rPr lang="pt-BR" sz="1200" dirty="0"/>
              <a:t>Candidate </a:t>
            </a:r>
            <a:r>
              <a:rPr lang="pt-BR" sz="1200" dirty="0" err="1"/>
              <a:t>items</a:t>
            </a:r>
            <a:r>
              <a:rPr lang="pt-BR" sz="1200" dirty="0"/>
              <a:t> (in </a:t>
            </a:r>
            <a:r>
              <a:rPr lang="pt-BR" sz="1200" dirty="0" err="1"/>
              <a:t>decreasing</a:t>
            </a:r>
            <a:r>
              <a:rPr lang="pt-BR" sz="1200" dirty="0"/>
              <a:t> </a:t>
            </a:r>
            <a:r>
              <a:rPr lang="pt-BR" sz="1200" dirty="0" err="1"/>
              <a:t>similarity</a:t>
            </a:r>
            <a:r>
              <a:rPr lang="pt-BR" sz="1200" dirty="0"/>
              <a:t> </a:t>
            </a:r>
            <a:r>
              <a:rPr lang="pt-BR" sz="1200" dirty="0" err="1"/>
              <a:t>to</a:t>
            </a:r>
            <a:r>
              <a:rPr lang="pt-BR" sz="1200" dirty="0"/>
              <a:t> </a:t>
            </a:r>
            <a:r>
              <a:rPr lang="pt-BR" sz="1200" dirty="0" err="1"/>
              <a:t>user</a:t>
            </a:r>
            <a:r>
              <a:rPr lang="pt-BR" sz="1200" dirty="0"/>
              <a:t> profile vector)</a:t>
            </a:r>
            <a:endParaRPr lang="en-US" sz="1200" dirty="0"/>
          </a:p>
        </p:txBody>
      </p:sp>
      <p:sp>
        <p:nvSpPr>
          <p:cNvPr id="19" name="Rectangle 18">
            <a:extLst>
              <a:ext uri="{FF2B5EF4-FFF2-40B4-BE49-F238E27FC236}">
                <a16:creationId xmlns:a16="http://schemas.microsoft.com/office/drawing/2014/main" id="{1D609C3C-4366-4188-ACB2-4610A166C87F}"/>
              </a:ext>
            </a:extLst>
          </p:cNvPr>
          <p:cNvSpPr>
            <a:spLocks noChangeAspect="1"/>
          </p:cNvSpPr>
          <p:nvPr/>
        </p:nvSpPr>
        <p:spPr>
          <a:xfrm>
            <a:off x="3662790"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D4495A9-D8E7-45DF-96A0-23C7A728A242}"/>
              </a:ext>
            </a:extLst>
          </p:cNvPr>
          <p:cNvSpPr>
            <a:spLocks noChangeAspect="1"/>
          </p:cNvSpPr>
          <p:nvPr/>
        </p:nvSpPr>
        <p:spPr>
          <a:xfrm>
            <a:off x="3970359"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eft Brace 20">
            <a:extLst>
              <a:ext uri="{FF2B5EF4-FFF2-40B4-BE49-F238E27FC236}">
                <a16:creationId xmlns:a16="http://schemas.microsoft.com/office/drawing/2014/main" id="{1C903139-21E1-4A5E-98C2-D75FC832F4B0}"/>
              </a:ext>
            </a:extLst>
          </p:cNvPr>
          <p:cNvSpPr/>
          <p:nvPr/>
        </p:nvSpPr>
        <p:spPr>
          <a:xfrm rot="16200000">
            <a:off x="547895" y="533861"/>
            <a:ext cx="49276" cy="5777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2" name="Picture 21">
            <a:extLst>
              <a:ext uri="{FF2B5EF4-FFF2-40B4-BE49-F238E27FC236}">
                <a16:creationId xmlns:a16="http://schemas.microsoft.com/office/drawing/2014/main" id="{39138E4B-8E92-4C85-A3EB-E4C2D0D668A6}"/>
              </a:ext>
            </a:extLst>
          </p:cNvPr>
          <p:cNvPicPr>
            <a:picLocks noChangeAspect="1"/>
          </p:cNvPicPr>
          <p:nvPr/>
        </p:nvPicPr>
        <p:blipFill rotWithShape="1">
          <a:blip r:embed="rId3"/>
          <a:srcRect l="35265" t="33018" r="36030"/>
          <a:stretch/>
        </p:blipFill>
        <p:spPr>
          <a:xfrm>
            <a:off x="1799243" y="2645082"/>
            <a:ext cx="344825" cy="804639"/>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ED104E4B-29BA-4F62-AAD3-8920DBFC49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132" y="2874745"/>
            <a:ext cx="459792" cy="345313"/>
          </a:xfrm>
          <a:prstGeom prst="rect">
            <a:avLst/>
          </a:prstGeom>
        </p:spPr>
      </p:pic>
      <p:pic>
        <p:nvPicPr>
          <p:cNvPr id="24" name="Picture 23" descr="A close up of a logo&#10;&#10;Description automatically generated">
            <a:extLst>
              <a:ext uri="{FF2B5EF4-FFF2-40B4-BE49-F238E27FC236}">
                <a16:creationId xmlns:a16="http://schemas.microsoft.com/office/drawing/2014/main" id="{93AF9CD2-879C-4223-AC98-30703ADF0A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325234" y="2611740"/>
            <a:ext cx="140479" cy="871323"/>
          </a:xfrm>
          <a:prstGeom prst="rect">
            <a:avLst/>
          </a:prstGeom>
        </p:spPr>
      </p:pic>
      <p:pic>
        <p:nvPicPr>
          <p:cNvPr id="25" name="Picture 24" descr="A close up of a logo&#10;&#10;Description automatically generated">
            <a:extLst>
              <a:ext uri="{FF2B5EF4-FFF2-40B4-BE49-F238E27FC236}">
                <a16:creationId xmlns:a16="http://schemas.microsoft.com/office/drawing/2014/main" id="{A3920B03-F3CD-4111-82A1-2A5BC69F08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flipH="1">
            <a:off x="940472" y="2611740"/>
            <a:ext cx="140479" cy="871323"/>
          </a:xfrm>
          <a:prstGeom prst="rect">
            <a:avLst/>
          </a:prstGeom>
        </p:spPr>
      </p:pic>
      <p:sp>
        <p:nvSpPr>
          <p:cNvPr id="27" name="TextBox 52">
            <a:extLst>
              <a:ext uri="{FF2B5EF4-FFF2-40B4-BE49-F238E27FC236}">
                <a16:creationId xmlns:a16="http://schemas.microsoft.com/office/drawing/2014/main" id="{46961A0C-881C-45A5-BF69-EFDD398B1FD6}"/>
              </a:ext>
            </a:extLst>
          </p:cNvPr>
          <p:cNvSpPr txBox="1"/>
          <p:nvPr/>
        </p:nvSpPr>
        <p:spPr>
          <a:xfrm>
            <a:off x="2297027" y="2724236"/>
            <a:ext cx="9359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pt-BR" sz="3600" b="1" dirty="0"/>
              <a:t>:</a:t>
            </a:r>
            <a:endParaRPr lang="en-US" sz="3600" b="1" dirty="0"/>
          </a:p>
        </p:txBody>
      </p:sp>
      <p:sp>
        <p:nvSpPr>
          <p:cNvPr id="28" name="Rectangle 27">
            <a:extLst>
              <a:ext uri="{FF2B5EF4-FFF2-40B4-BE49-F238E27FC236}">
                <a16:creationId xmlns:a16="http://schemas.microsoft.com/office/drawing/2014/main" id="{488C7143-8EA0-4FCC-A24F-64EF683CC187}"/>
              </a:ext>
            </a:extLst>
          </p:cNvPr>
          <p:cNvSpPr>
            <a:spLocks noChangeAspect="1"/>
          </p:cNvSpPr>
          <p:nvPr/>
        </p:nvSpPr>
        <p:spPr>
          <a:xfrm>
            <a:off x="565933" y="2910241"/>
            <a:ext cx="274320" cy="274320"/>
          </a:xfrm>
          <a:prstGeom prst="rect">
            <a:avLst/>
          </a:prstGeom>
          <a:solidFill>
            <a:schemeClr val="accent6">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47" name="Group 46">
            <a:extLst>
              <a:ext uri="{FF2B5EF4-FFF2-40B4-BE49-F238E27FC236}">
                <a16:creationId xmlns:a16="http://schemas.microsoft.com/office/drawing/2014/main" id="{2580840C-1759-420B-9E89-DFF9DC2FEDEF}"/>
              </a:ext>
            </a:extLst>
          </p:cNvPr>
          <p:cNvGrpSpPr/>
          <p:nvPr/>
        </p:nvGrpSpPr>
        <p:grpSpPr>
          <a:xfrm rot="5400000">
            <a:off x="3205265" y="2572836"/>
            <a:ext cx="274322" cy="1483823"/>
            <a:chOff x="4944368" y="4106489"/>
            <a:chExt cx="352541" cy="2119746"/>
          </a:xfrm>
        </p:grpSpPr>
        <p:sp>
          <p:nvSpPr>
            <p:cNvPr id="29" name="Rectangle 28">
              <a:extLst>
                <a:ext uri="{FF2B5EF4-FFF2-40B4-BE49-F238E27FC236}">
                  <a16:creationId xmlns:a16="http://schemas.microsoft.com/office/drawing/2014/main" id="{0C8D7A17-BBDA-4E92-8B70-186B8AB75517}"/>
                </a:ext>
              </a:extLst>
            </p:cNvPr>
            <p:cNvSpPr/>
            <p:nvPr/>
          </p:nvSpPr>
          <p:spPr>
            <a:xfrm>
              <a:off x="5062451" y="4106489"/>
              <a:ext cx="232756" cy="2119746"/>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7FF105C5-9036-4496-9969-5493BE5B6413}"/>
                </a:ext>
              </a:extLst>
            </p:cNvPr>
            <p:cNvCxnSpPr>
              <a:cxnSpLocks/>
            </p:cNvCxnSpPr>
            <p:nvPr/>
          </p:nvCxnSpPr>
          <p:spPr>
            <a:xfrm>
              <a:off x="4944368" y="6226235"/>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a:extLst>
                <a:ext uri="{FF2B5EF4-FFF2-40B4-BE49-F238E27FC236}">
                  <a16:creationId xmlns:a16="http://schemas.microsoft.com/office/drawing/2014/main" id="{76B4F842-D87E-4EFC-9201-FE851FFE94E3}"/>
                </a:ext>
              </a:extLst>
            </p:cNvPr>
            <p:cNvCxnSpPr>
              <a:cxnSpLocks/>
            </p:cNvCxnSpPr>
            <p:nvPr/>
          </p:nvCxnSpPr>
          <p:spPr>
            <a:xfrm>
              <a:off x="4944368" y="4114802"/>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a:extLst>
                <a:ext uri="{FF2B5EF4-FFF2-40B4-BE49-F238E27FC236}">
                  <a16:creationId xmlns:a16="http://schemas.microsoft.com/office/drawing/2014/main" id="{F022C387-1A86-4C25-92D4-4352826A5715}"/>
                </a:ext>
              </a:extLst>
            </p:cNvPr>
            <p:cNvCxnSpPr>
              <a:cxnSpLocks/>
            </p:cNvCxnSpPr>
            <p:nvPr/>
          </p:nvCxnSpPr>
          <p:spPr>
            <a:xfrm>
              <a:off x="4944368" y="4636426"/>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a:extLst>
                <a:ext uri="{FF2B5EF4-FFF2-40B4-BE49-F238E27FC236}">
                  <a16:creationId xmlns:a16="http://schemas.microsoft.com/office/drawing/2014/main" id="{C73E4F4C-12BE-41DE-BAFA-197A61CF4DA8}"/>
                </a:ext>
              </a:extLst>
            </p:cNvPr>
            <p:cNvCxnSpPr>
              <a:cxnSpLocks/>
            </p:cNvCxnSpPr>
            <p:nvPr/>
          </p:nvCxnSpPr>
          <p:spPr>
            <a:xfrm>
              <a:off x="4944368" y="5166363"/>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a:extLst>
                <a:ext uri="{FF2B5EF4-FFF2-40B4-BE49-F238E27FC236}">
                  <a16:creationId xmlns:a16="http://schemas.microsoft.com/office/drawing/2014/main" id="{0F240AD7-65B1-4019-A71D-E3B60F0A0404}"/>
                </a:ext>
              </a:extLst>
            </p:cNvPr>
            <p:cNvCxnSpPr>
              <a:cxnSpLocks/>
            </p:cNvCxnSpPr>
            <p:nvPr/>
          </p:nvCxnSpPr>
          <p:spPr>
            <a:xfrm>
              <a:off x="4944368" y="5696300"/>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48" name="Rectangle 47">
            <a:extLst>
              <a:ext uri="{FF2B5EF4-FFF2-40B4-BE49-F238E27FC236}">
                <a16:creationId xmlns:a16="http://schemas.microsoft.com/office/drawing/2014/main" id="{D99A7F7E-B366-4D4D-B2EA-127042EB2BA5}"/>
              </a:ext>
            </a:extLst>
          </p:cNvPr>
          <p:cNvSpPr/>
          <p:nvPr/>
        </p:nvSpPr>
        <p:spPr>
          <a:xfrm>
            <a:off x="3780010" y="2589262"/>
            <a:ext cx="199921" cy="64633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9" name="Rectangle 48">
            <a:extLst>
              <a:ext uri="{FF2B5EF4-FFF2-40B4-BE49-F238E27FC236}">
                <a16:creationId xmlns:a16="http://schemas.microsoft.com/office/drawing/2014/main" id="{45297337-6632-45F4-B978-BBB79581669B}"/>
              </a:ext>
            </a:extLst>
          </p:cNvPr>
          <p:cNvSpPr/>
          <p:nvPr/>
        </p:nvSpPr>
        <p:spPr>
          <a:xfrm>
            <a:off x="3419707" y="2860689"/>
            <a:ext cx="199921" cy="37490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0" name="Rectangle 49">
            <a:extLst>
              <a:ext uri="{FF2B5EF4-FFF2-40B4-BE49-F238E27FC236}">
                <a16:creationId xmlns:a16="http://schemas.microsoft.com/office/drawing/2014/main" id="{4536CFBC-7FA1-43DF-8208-73DE2133CBB4}"/>
              </a:ext>
            </a:extLst>
          </p:cNvPr>
          <p:cNvSpPr/>
          <p:nvPr/>
        </p:nvSpPr>
        <p:spPr>
          <a:xfrm>
            <a:off x="3059405" y="3144153"/>
            <a:ext cx="199921" cy="91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7A338FAE-D2F7-4A32-A7F0-A906EA1784B6}"/>
              </a:ext>
            </a:extLst>
          </p:cNvPr>
          <p:cNvSpPr/>
          <p:nvPr/>
        </p:nvSpPr>
        <p:spPr>
          <a:xfrm>
            <a:off x="2699103" y="3189873"/>
            <a:ext cx="199921" cy="4572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4" name="Picture 53">
            <a:extLst>
              <a:ext uri="{FF2B5EF4-FFF2-40B4-BE49-F238E27FC236}">
                <a16:creationId xmlns:a16="http://schemas.microsoft.com/office/drawing/2014/main" id="{E8A1B98C-3C34-4F09-A7D8-9A2D432E49A2}"/>
              </a:ext>
            </a:extLst>
          </p:cNvPr>
          <p:cNvPicPr>
            <a:picLocks noChangeAspect="1"/>
          </p:cNvPicPr>
          <p:nvPr/>
        </p:nvPicPr>
        <p:blipFill rotWithShape="1">
          <a:blip r:embed="rId3"/>
          <a:srcRect l="35265" t="33018" r="36030"/>
          <a:stretch/>
        </p:blipFill>
        <p:spPr>
          <a:xfrm>
            <a:off x="1797638" y="1526943"/>
            <a:ext cx="344825" cy="804639"/>
          </a:xfrm>
          <a:prstGeom prst="rect">
            <a:avLst/>
          </a:prstGeom>
        </p:spPr>
      </p:pic>
      <p:pic>
        <p:nvPicPr>
          <p:cNvPr id="55" name="Picture 54" descr="A picture containing drawing&#10;&#10;Description automatically generated">
            <a:extLst>
              <a:ext uri="{FF2B5EF4-FFF2-40B4-BE49-F238E27FC236}">
                <a16:creationId xmlns:a16="http://schemas.microsoft.com/office/drawing/2014/main" id="{A636D2D0-7FB7-43EE-801C-6C0D87EEE5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9527" y="1756606"/>
            <a:ext cx="459792" cy="345313"/>
          </a:xfrm>
          <a:prstGeom prst="rect">
            <a:avLst/>
          </a:prstGeom>
        </p:spPr>
      </p:pic>
      <p:pic>
        <p:nvPicPr>
          <p:cNvPr id="56" name="Picture 55" descr="A close up of a logo&#10;&#10;Description automatically generated">
            <a:extLst>
              <a:ext uri="{FF2B5EF4-FFF2-40B4-BE49-F238E27FC236}">
                <a16:creationId xmlns:a16="http://schemas.microsoft.com/office/drawing/2014/main" id="{D6AEDF53-10CD-423F-B3A7-4B3000F238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323629" y="1493601"/>
            <a:ext cx="140479" cy="871323"/>
          </a:xfrm>
          <a:prstGeom prst="rect">
            <a:avLst/>
          </a:prstGeom>
        </p:spPr>
      </p:pic>
      <p:pic>
        <p:nvPicPr>
          <p:cNvPr id="57" name="Picture 56" descr="A close up of a logo&#10;&#10;Description automatically generated">
            <a:extLst>
              <a:ext uri="{FF2B5EF4-FFF2-40B4-BE49-F238E27FC236}">
                <a16:creationId xmlns:a16="http://schemas.microsoft.com/office/drawing/2014/main" id="{592D9B32-1D44-40B1-A646-2EBD1D50D7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flipH="1">
            <a:off x="938867" y="1493601"/>
            <a:ext cx="140479" cy="871323"/>
          </a:xfrm>
          <a:prstGeom prst="rect">
            <a:avLst/>
          </a:prstGeom>
        </p:spPr>
      </p:pic>
      <p:sp>
        <p:nvSpPr>
          <p:cNvPr id="58" name="TextBox 52">
            <a:extLst>
              <a:ext uri="{FF2B5EF4-FFF2-40B4-BE49-F238E27FC236}">
                <a16:creationId xmlns:a16="http://schemas.microsoft.com/office/drawing/2014/main" id="{53874A3C-6ACF-4D9F-AB3B-E483F99082E9}"/>
              </a:ext>
            </a:extLst>
          </p:cNvPr>
          <p:cNvSpPr txBox="1"/>
          <p:nvPr/>
        </p:nvSpPr>
        <p:spPr>
          <a:xfrm>
            <a:off x="2295422" y="1606097"/>
            <a:ext cx="9359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pt-BR" sz="3600" b="1" dirty="0"/>
              <a:t>:</a:t>
            </a:r>
            <a:endParaRPr lang="en-US" sz="3600" b="1" dirty="0"/>
          </a:p>
        </p:txBody>
      </p:sp>
      <p:sp>
        <p:nvSpPr>
          <p:cNvPr id="59" name="Rectangle 58">
            <a:extLst>
              <a:ext uri="{FF2B5EF4-FFF2-40B4-BE49-F238E27FC236}">
                <a16:creationId xmlns:a16="http://schemas.microsoft.com/office/drawing/2014/main" id="{16F6B984-F67B-46F5-AD26-8EDF7905C36D}"/>
              </a:ext>
            </a:extLst>
          </p:cNvPr>
          <p:cNvSpPr>
            <a:spLocks noChangeAspect="1"/>
          </p:cNvSpPr>
          <p:nvPr/>
        </p:nvSpPr>
        <p:spPr>
          <a:xfrm>
            <a:off x="564328" y="1792102"/>
            <a:ext cx="274320" cy="274320"/>
          </a:xfrm>
          <a:prstGeom prst="rect">
            <a:avLst/>
          </a:prstGeom>
          <a:solidFill>
            <a:schemeClr val="accent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D47C36C5-2B5E-44D2-BC41-F589011D70DB}"/>
              </a:ext>
            </a:extLst>
          </p:cNvPr>
          <p:cNvGrpSpPr/>
          <p:nvPr/>
        </p:nvGrpSpPr>
        <p:grpSpPr>
          <a:xfrm rot="5400000">
            <a:off x="3203660" y="1454697"/>
            <a:ext cx="274322" cy="1483823"/>
            <a:chOff x="4944368" y="4106489"/>
            <a:chExt cx="352541" cy="2119746"/>
          </a:xfrm>
        </p:grpSpPr>
        <p:sp>
          <p:nvSpPr>
            <p:cNvPr id="61" name="Rectangle 60">
              <a:extLst>
                <a:ext uri="{FF2B5EF4-FFF2-40B4-BE49-F238E27FC236}">
                  <a16:creationId xmlns:a16="http://schemas.microsoft.com/office/drawing/2014/main" id="{019DEAC0-B4EC-4949-A5B4-5CDE10E25D11}"/>
                </a:ext>
              </a:extLst>
            </p:cNvPr>
            <p:cNvSpPr/>
            <p:nvPr/>
          </p:nvSpPr>
          <p:spPr>
            <a:xfrm>
              <a:off x="5062451" y="4106489"/>
              <a:ext cx="232756" cy="2119746"/>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F63140C5-C36C-4B62-93B0-B5F7358A4049}"/>
                </a:ext>
              </a:extLst>
            </p:cNvPr>
            <p:cNvCxnSpPr>
              <a:cxnSpLocks/>
            </p:cNvCxnSpPr>
            <p:nvPr/>
          </p:nvCxnSpPr>
          <p:spPr>
            <a:xfrm>
              <a:off x="4944368" y="6226235"/>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3" name="Straight Connector 62">
              <a:extLst>
                <a:ext uri="{FF2B5EF4-FFF2-40B4-BE49-F238E27FC236}">
                  <a16:creationId xmlns:a16="http://schemas.microsoft.com/office/drawing/2014/main" id="{7C1B27F1-4673-45DF-AC5B-BFFD49B47A72}"/>
                </a:ext>
              </a:extLst>
            </p:cNvPr>
            <p:cNvCxnSpPr>
              <a:cxnSpLocks/>
            </p:cNvCxnSpPr>
            <p:nvPr/>
          </p:nvCxnSpPr>
          <p:spPr>
            <a:xfrm>
              <a:off x="4944368" y="4114802"/>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4" name="Straight Connector 63">
              <a:extLst>
                <a:ext uri="{FF2B5EF4-FFF2-40B4-BE49-F238E27FC236}">
                  <a16:creationId xmlns:a16="http://schemas.microsoft.com/office/drawing/2014/main" id="{121068C6-1704-4668-8912-315B6048C89A}"/>
                </a:ext>
              </a:extLst>
            </p:cNvPr>
            <p:cNvCxnSpPr>
              <a:cxnSpLocks/>
            </p:cNvCxnSpPr>
            <p:nvPr/>
          </p:nvCxnSpPr>
          <p:spPr>
            <a:xfrm>
              <a:off x="4944368" y="4636426"/>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5" name="Straight Connector 64">
              <a:extLst>
                <a:ext uri="{FF2B5EF4-FFF2-40B4-BE49-F238E27FC236}">
                  <a16:creationId xmlns:a16="http://schemas.microsoft.com/office/drawing/2014/main" id="{5BC4EE8C-B84E-4B78-A7CB-CD930174E2E7}"/>
                </a:ext>
              </a:extLst>
            </p:cNvPr>
            <p:cNvCxnSpPr>
              <a:cxnSpLocks/>
            </p:cNvCxnSpPr>
            <p:nvPr/>
          </p:nvCxnSpPr>
          <p:spPr>
            <a:xfrm>
              <a:off x="4944368" y="5166363"/>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6" name="Straight Connector 65">
              <a:extLst>
                <a:ext uri="{FF2B5EF4-FFF2-40B4-BE49-F238E27FC236}">
                  <a16:creationId xmlns:a16="http://schemas.microsoft.com/office/drawing/2014/main" id="{FC4E090E-7D91-444F-9B34-BD7D4A44813B}"/>
                </a:ext>
              </a:extLst>
            </p:cNvPr>
            <p:cNvCxnSpPr>
              <a:cxnSpLocks/>
            </p:cNvCxnSpPr>
            <p:nvPr/>
          </p:nvCxnSpPr>
          <p:spPr>
            <a:xfrm>
              <a:off x="4944368" y="5696300"/>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67" name="Rectangle 66">
            <a:extLst>
              <a:ext uri="{FF2B5EF4-FFF2-40B4-BE49-F238E27FC236}">
                <a16:creationId xmlns:a16="http://schemas.microsoft.com/office/drawing/2014/main" id="{ACD07811-115B-4A60-89A9-7C16DB4DB6C1}"/>
              </a:ext>
            </a:extLst>
          </p:cNvPr>
          <p:cNvSpPr/>
          <p:nvPr/>
        </p:nvSpPr>
        <p:spPr>
          <a:xfrm>
            <a:off x="2699103" y="1471123"/>
            <a:ext cx="199921" cy="64633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8" name="Rectangle 67">
            <a:extLst>
              <a:ext uri="{FF2B5EF4-FFF2-40B4-BE49-F238E27FC236}">
                <a16:creationId xmlns:a16="http://schemas.microsoft.com/office/drawing/2014/main" id="{2CED0045-3D97-4C7E-A70B-E672B581A6D7}"/>
              </a:ext>
            </a:extLst>
          </p:cNvPr>
          <p:cNvSpPr/>
          <p:nvPr/>
        </p:nvSpPr>
        <p:spPr>
          <a:xfrm>
            <a:off x="3059405" y="1742550"/>
            <a:ext cx="199921" cy="37490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9" name="Rectangle 68">
            <a:extLst>
              <a:ext uri="{FF2B5EF4-FFF2-40B4-BE49-F238E27FC236}">
                <a16:creationId xmlns:a16="http://schemas.microsoft.com/office/drawing/2014/main" id="{01ACB9EF-E384-4B4D-8D94-6FD4522BB5C3}"/>
              </a:ext>
            </a:extLst>
          </p:cNvPr>
          <p:cNvSpPr/>
          <p:nvPr/>
        </p:nvSpPr>
        <p:spPr>
          <a:xfrm>
            <a:off x="3419707" y="2026014"/>
            <a:ext cx="199921" cy="91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0" name="Rectangle 69">
            <a:extLst>
              <a:ext uri="{FF2B5EF4-FFF2-40B4-BE49-F238E27FC236}">
                <a16:creationId xmlns:a16="http://schemas.microsoft.com/office/drawing/2014/main" id="{6C1E880C-8283-4A2C-BDD3-B115A78B3E90}"/>
              </a:ext>
            </a:extLst>
          </p:cNvPr>
          <p:cNvSpPr/>
          <p:nvPr/>
        </p:nvSpPr>
        <p:spPr>
          <a:xfrm>
            <a:off x="3780010" y="2071734"/>
            <a:ext cx="199921" cy="4572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1" name="TextBox 70">
            <a:extLst>
              <a:ext uri="{FF2B5EF4-FFF2-40B4-BE49-F238E27FC236}">
                <a16:creationId xmlns:a16="http://schemas.microsoft.com/office/drawing/2014/main" id="{056E67BE-3AC9-4FCC-9465-E611B49B33C0}"/>
              </a:ext>
            </a:extLst>
          </p:cNvPr>
          <p:cNvSpPr txBox="1"/>
          <p:nvPr/>
        </p:nvSpPr>
        <p:spPr>
          <a:xfrm>
            <a:off x="164247" y="916856"/>
            <a:ext cx="834879" cy="276999"/>
          </a:xfrm>
          <a:prstGeom prst="rect">
            <a:avLst/>
          </a:prstGeom>
          <a:noFill/>
        </p:spPr>
        <p:txBody>
          <a:bodyPr wrap="square" rtlCol="0">
            <a:spAutoFit/>
          </a:bodyPr>
          <a:lstStyle/>
          <a:p>
            <a:pPr algn="ctr"/>
            <a:r>
              <a:rPr lang="pt-BR" sz="1200" dirty="0" err="1"/>
              <a:t>Relevant</a:t>
            </a:r>
            <a:endParaRPr lang="en-US" sz="1200" dirty="0"/>
          </a:p>
        </p:txBody>
      </p:sp>
      <p:sp>
        <p:nvSpPr>
          <p:cNvPr id="72" name="TextBox 71">
            <a:extLst>
              <a:ext uri="{FF2B5EF4-FFF2-40B4-BE49-F238E27FC236}">
                <a16:creationId xmlns:a16="http://schemas.microsoft.com/office/drawing/2014/main" id="{2A4EBF7A-8C93-48B8-9664-4D2CFC51A2C0}"/>
              </a:ext>
            </a:extLst>
          </p:cNvPr>
          <p:cNvSpPr txBox="1"/>
          <p:nvPr/>
        </p:nvSpPr>
        <p:spPr>
          <a:xfrm>
            <a:off x="2424779" y="916856"/>
            <a:ext cx="834879" cy="276999"/>
          </a:xfrm>
          <a:prstGeom prst="rect">
            <a:avLst/>
          </a:prstGeom>
          <a:noFill/>
        </p:spPr>
        <p:txBody>
          <a:bodyPr wrap="square" rtlCol="0">
            <a:spAutoFit/>
          </a:bodyPr>
          <a:lstStyle/>
          <a:p>
            <a:pPr algn="ctr"/>
            <a:r>
              <a:rPr lang="pt-BR" sz="1200" dirty="0" err="1"/>
              <a:t>Surprising</a:t>
            </a:r>
            <a:endParaRPr lang="en-US" sz="1200" dirty="0"/>
          </a:p>
        </p:txBody>
      </p:sp>
      <p:cxnSp>
        <p:nvCxnSpPr>
          <p:cNvPr id="74" name="Straight Arrow Connector 73">
            <a:extLst>
              <a:ext uri="{FF2B5EF4-FFF2-40B4-BE49-F238E27FC236}">
                <a16:creationId xmlns:a16="http://schemas.microsoft.com/office/drawing/2014/main" id="{896E882F-4803-4392-B25E-3E9A51BA17A2}"/>
              </a:ext>
            </a:extLst>
          </p:cNvPr>
          <p:cNvCxnSpPr>
            <a:cxnSpLocks/>
            <a:stCxn id="72" idx="0"/>
            <a:endCxn id="12" idx="2"/>
          </p:cNvCxnSpPr>
          <p:nvPr/>
        </p:nvCxnSpPr>
        <p:spPr>
          <a:xfrm flipH="1" flipV="1">
            <a:off x="2262095" y="681112"/>
            <a:ext cx="580124" cy="235744"/>
          </a:xfrm>
          <a:prstGeom prst="straightConnector1">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78" name="Straight Arrow Connector 77">
            <a:extLst>
              <a:ext uri="{FF2B5EF4-FFF2-40B4-BE49-F238E27FC236}">
                <a16:creationId xmlns:a16="http://schemas.microsoft.com/office/drawing/2014/main" id="{7711E6F8-7D5A-4C81-82B2-11EB94AC27B8}"/>
              </a:ext>
            </a:extLst>
          </p:cNvPr>
          <p:cNvCxnSpPr>
            <a:cxnSpLocks/>
            <a:stCxn id="72" idx="0"/>
            <a:endCxn id="16" idx="2"/>
          </p:cNvCxnSpPr>
          <p:nvPr/>
        </p:nvCxnSpPr>
        <p:spPr>
          <a:xfrm flipV="1">
            <a:off x="2842219" y="681112"/>
            <a:ext cx="650160" cy="235744"/>
          </a:xfrm>
          <a:prstGeom prst="straightConnector1">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83" name="Rectangle 82">
            <a:extLst>
              <a:ext uri="{FF2B5EF4-FFF2-40B4-BE49-F238E27FC236}">
                <a16:creationId xmlns:a16="http://schemas.microsoft.com/office/drawing/2014/main" id="{39CE0853-ECAC-4269-9610-82F4BB235C01}"/>
              </a:ext>
            </a:extLst>
          </p:cNvPr>
          <p:cNvSpPr/>
          <p:nvPr/>
        </p:nvSpPr>
        <p:spPr>
          <a:xfrm>
            <a:off x="4550034" y="589686"/>
            <a:ext cx="181114" cy="2677867"/>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ED5A87A4-3910-433D-9730-3BD0B371CF30}"/>
              </a:ext>
            </a:extLst>
          </p:cNvPr>
          <p:cNvSpPr/>
          <p:nvPr/>
        </p:nvSpPr>
        <p:spPr>
          <a:xfrm>
            <a:off x="5396785" y="1393350"/>
            <a:ext cx="182880" cy="15010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9F785404-8E1A-4CC6-9CA5-9A513BCC2D4D}"/>
              </a:ext>
            </a:extLst>
          </p:cNvPr>
          <p:cNvSpPr txBox="1"/>
          <p:nvPr/>
        </p:nvSpPr>
        <p:spPr>
          <a:xfrm>
            <a:off x="5080983" y="2910763"/>
            <a:ext cx="825301" cy="461665"/>
          </a:xfrm>
          <a:prstGeom prst="rect">
            <a:avLst/>
          </a:prstGeom>
          <a:noFill/>
        </p:spPr>
        <p:txBody>
          <a:bodyPr wrap="square" rtlCol="0">
            <a:spAutoFit/>
          </a:bodyPr>
          <a:lstStyle/>
          <a:p>
            <a:pPr algn="ctr"/>
            <a:r>
              <a:rPr lang="pt-BR" sz="1200" dirty="0" err="1"/>
              <a:t>Estimated</a:t>
            </a:r>
            <a:r>
              <a:rPr lang="pt-BR" sz="1200" dirty="0"/>
              <a:t> </a:t>
            </a:r>
            <a:r>
              <a:rPr lang="pt-BR" sz="1200" dirty="0" err="1"/>
              <a:t>Surprise</a:t>
            </a:r>
            <a:endParaRPr lang="en-US" sz="1200" dirty="0"/>
          </a:p>
        </p:txBody>
      </p:sp>
      <mc:AlternateContent xmlns:mc="http://schemas.openxmlformats.org/markup-compatibility/2006">
        <mc:Choice xmlns:a14="http://schemas.microsoft.com/office/drawing/2010/main" Requires="a14">
          <p:sp>
            <p:nvSpPr>
              <p:cNvPr id="104" name="TextBox 103">
                <a:extLst>
                  <a:ext uri="{FF2B5EF4-FFF2-40B4-BE49-F238E27FC236}">
                    <a16:creationId xmlns:a16="http://schemas.microsoft.com/office/drawing/2014/main" id="{6829130A-C5FF-4295-8585-666FD3A40748}"/>
                  </a:ext>
                </a:extLst>
              </p:cNvPr>
              <p:cNvSpPr txBox="1"/>
              <p:nvPr/>
            </p:nvSpPr>
            <p:spPr>
              <a:xfrm>
                <a:off x="5187107" y="3357685"/>
                <a:ext cx="613052" cy="2227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pt-BR" sz="1400" b="0" i="1" smtClean="0">
                              <a:latin typeface="Cambria Math" panose="02040503050406030204" pitchFamily="18" charset="0"/>
                            </a:rPr>
                          </m:ctrlPr>
                        </m:accPr>
                        <m:e>
                          <m:r>
                            <a:rPr lang="pt-BR" sz="1400" b="0" i="1" smtClean="0">
                              <a:latin typeface="Cambria Math" panose="02040503050406030204" pitchFamily="18" charset="0"/>
                            </a:rPr>
                            <m:t>𝑆</m:t>
                          </m:r>
                        </m:e>
                      </m:acc>
                      <m:d>
                        <m:dPr>
                          <m:ctrlPr>
                            <a:rPr lang="pt-BR" sz="1400" b="0" i="1" smtClean="0">
                              <a:latin typeface="Cambria Math" panose="02040503050406030204" pitchFamily="18" charset="0"/>
                            </a:rPr>
                          </m:ctrlPr>
                        </m:dPr>
                        <m:e>
                          <m:r>
                            <a:rPr lang="pt-BR" sz="1400" b="0" i="1" smtClean="0">
                              <a:latin typeface="Cambria Math" panose="02040503050406030204" pitchFamily="18" charset="0"/>
                            </a:rPr>
                            <m:t>𝑖</m:t>
                          </m:r>
                          <m:r>
                            <a:rPr lang="pt-BR" sz="1400" b="0" i="1" smtClean="0">
                              <a:latin typeface="Cambria Math" panose="02040503050406030204" pitchFamily="18" charset="0"/>
                            </a:rPr>
                            <m:t>, </m:t>
                          </m:r>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𝐸</m:t>
                              </m:r>
                            </m:e>
                            <m:sub>
                              <m:r>
                                <a:rPr lang="pt-BR" sz="1400" b="0" i="1" smtClean="0">
                                  <a:latin typeface="Cambria Math" panose="02040503050406030204" pitchFamily="18" charset="0"/>
                                </a:rPr>
                                <m:t>𝑢</m:t>
                              </m:r>
                            </m:sub>
                          </m:sSub>
                        </m:e>
                      </m:d>
                    </m:oMath>
                  </m:oMathPara>
                </a14:m>
                <a:endParaRPr lang="en-US" sz="1400" dirty="0"/>
              </a:p>
            </p:txBody>
          </p:sp>
        </mc:Choice>
        <mc:Fallback>
          <p:sp>
            <p:nvSpPr>
              <p:cNvPr id="104" name="TextBox 103">
                <a:extLst>
                  <a:ext uri="{FF2B5EF4-FFF2-40B4-BE49-F238E27FC236}">
                    <a16:creationId xmlns:a16="http://schemas.microsoft.com/office/drawing/2014/main" id="{6829130A-C5FF-4295-8585-666FD3A40748}"/>
                  </a:ext>
                </a:extLst>
              </p:cNvPr>
              <p:cNvSpPr txBox="1">
                <a:spLocks noRot="1" noChangeAspect="1" noMove="1" noResize="1" noEditPoints="1" noAdjustHandles="1" noChangeArrowheads="1" noChangeShapeType="1" noTextEdit="1"/>
              </p:cNvSpPr>
              <p:nvPr/>
            </p:nvSpPr>
            <p:spPr>
              <a:xfrm>
                <a:off x="5187107" y="3357685"/>
                <a:ext cx="613052" cy="222753"/>
              </a:xfrm>
              <a:prstGeom prst="rect">
                <a:avLst/>
              </a:prstGeom>
              <a:blipFill>
                <a:blip r:embed="rId6"/>
                <a:stretch>
                  <a:fillRect l="-6000" t="-16667" b="-11111"/>
                </a:stretch>
              </a:blipFill>
            </p:spPr>
            <p:txBody>
              <a:bodyPr/>
              <a:lstStyle/>
              <a:p>
                <a:r>
                  <a:rPr lang="en-US">
                    <a:noFill/>
                  </a:rPr>
                  <a:t> </a:t>
                </a:r>
              </a:p>
            </p:txBody>
          </p:sp>
        </mc:Fallback>
      </mc:AlternateContent>
      <p:cxnSp>
        <p:nvCxnSpPr>
          <p:cNvPr id="85" name="Straight Connector 84">
            <a:extLst>
              <a:ext uri="{FF2B5EF4-FFF2-40B4-BE49-F238E27FC236}">
                <a16:creationId xmlns:a16="http://schemas.microsoft.com/office/drawing/2014/main" id="{AF7E2261-E09D-4EC4-9625-984AFFD0646A}"/>
              </a:ext>
            </a:extLst>
          </p:cNvPr>
          <p:cNvCxnSpPr>
            <a:cxnSpLocks/>
          </p:cNvCxnSpPr>
          <p:nvPr/>
        </p:nvCxnSpPr>
        <p:spPr>
          <a:xfrm>
            <a:off x="4484923" y="600026"/>
            <a:ext cx="343427"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08" name="Oval 107">
            <a:extLst>
              <a:ext uri="{FF2B5EF4-FFF2-40B4-BE49-F238E27FC236}">
                <a16:creationId xmlns:a16="http://schemas.microsoft.com/office/drawing/2014/main" id="{6FD83E75-FBE7-4FBB-BE69-792E9FE76EFF}"/>
              </a:ext>
            </a:extLst>
          </p:cNvPr>
          <p:cNvSpPr/>
          <p:nvPr/>
        </p:nvSpPr>
        <p:spPr>
          <a:xfrm>
            <a:off x="4828350" y="554306"/>
            <a:ext cx="91440" cy="914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Connector 111">
            <a:extLst>
              <a:ext uri="{FF2B5EF4-FFF2-40B4-BE49-F238E27FC236}">
                <a16:creationId xmlns:a16="http://schemas.microsoft.com/office/drawing/2014/main" id="{57D617E5-E722-4D2C-B00C-C7CD9E46A8DE}"/>
              </a:ext>
            </a:extLst>
          </p:cNvPr>
          <p:cNvCxnSpPr>
            <a:cxnSpLocks/>
          </p:cNvCxnSpPr>
          <p:nvPr/>
        </p:nvCxnSpPr>
        <p:spPr>
          <a:xfrm flipV="1">
            <a:off x="4443060" y="3257052"/>
            <a:ext cx="385290" cy="8313"/>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3" name="Oval 112">
            <a:extLst>
              <a:ext uri="{FF2B5EF4-FFF2-40B4-BE49-F238E27FC236}">
                <a16:creationId xmlns:a16="http://schemas.microsoft.com/office/drawing/2014/main" id="{A147F789-80B1-4539-8B49-4914AE4B80BF}"/>
              </a:ext>
            </a:extLst>
          </p:cNvPr>
          <p:cNvSpPr/>
          <p:nvPr/>
        </p:nvSpPr>
        <p:spPr>
          <a:xfrm>
            <a:off x="4828350" y="3211332"/>
            <a:ext cx="91440" cy="914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Connector 113">
            <a:extLst>
              <a:ext uri="{FF2B5EF4-FFF2-40B4-BE49-F238E27FC236}">
                <a16:creationId xmlns:a16="http://schemas.microsoft.com/office/drawing/2014/main" id="{B5C5FD82-6142-43C6-A1EB-51C2EEEC3E62}"/>
              </a:ext>
            </a:extLst>
          </p:cNvPr>
          <p:cNvCxnSpPr>
            <a:cxnSpLocks/>
          </p:cNvCxnSpPr>
          <p:nvPr/>
        </p:nvCxnSpPr>
        <p:spPr>
          <a:xfrm>
            <a:off x="4545726" y="1255786"/>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5" name="Oval 114">
            <a:extLst>
              <a:ext uri="{FF2B5EF4-FFF2-40B4-BE49-F238E27FC236}">
                <a16:creationId xmlns:a16="http://schemas.microsoft.com/office/drawing/2014/main" id="{B9EFEB29-7933-424F-A111-45B0E1D41AE9}"/>
              </a:ext>
            </a:extLst>
          </p:cNvPr>
          <p:cNvSpPr/>
          <p:nvPr/>
        </p:nvSpPr>
        <p:spPr>
          <a:xfrm>
            <a:off x="4828350" y="1213032"/>
            <a:ext cx="91440" cy="914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Connector 115">
            <a:extLst>
              <a:ext uri="{FF2B5EF4-FFF2-40B4-BE49-F238E27FC236}">
                <a16:creationId xmlns:a16="http://schemas.microsoft.com/office/drawing/2014/main" id="{64771EA6-25EE-4E83-A140-264C0EBABAFF}"/>
              </a:ext>
            </a:extLst>
          </p:cNvPr>
          <p:cNvCxnSpPr>
            <a:cxnSpLocks/>
          </p:cNvCxnSpPr>
          <p:nvPr/>
        </p:nvCxnSpPr>
        <p:spPr>
          <a:xfrm>
            <a:off x="4545726" y="1921886"/>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7" name="Oval 116">
            <a:extLst>
              <a:ext uri="{FF2B5EF4-FFF2-40B4-BE49-F238E27FC236}">
                <a16:creationId xmlns:a16="http://schemas.microsoft.com/office/drawing/2014/main" id="{0A246CDD-0B3B-4527-8BCE-34590EB728BE}"/>
              </a:ext>
            </a:extLst>
          </p:cNvPr>
          <p:cNvSpPr/>
          <p:nvPr/>
        </p:nvSpPr>
        <p:spPr>
          <a:xfrm>
            <a:off x="4828350" y="1879132"/>
            <a:ext cx="91440" cy="914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FEE76C28-8F84-42D7-ADB9-A8AB2ED50C6A}"/>
              </a:ext>
            </a:extLst>
          </p:cNvPr>
          <p:cNvCxnSpPr>
            <a:cxnSpLocks/>
          </p:cNvCxnSpPr>
          <p:nvPr/>
        </p:nvCxnSpPr>
        <p:spPr>
          <a:xfrm>
            <a:off x="4545726" y="2587986"/>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9" name="Oval 118">
            <a:extLst>
              <a:ext uri="{FF2B5EF4-FFF2-40B4-BE49-F238E27FC236}">
                <a16:creationId xmlns:a16="http://schemas.microsoft.com/office/drawing/2014/main" id="{CC0A56A6-8D86-46CF-9602-442A3E3B3796}"/>
              </a:ext>
            </a:extLst>
          </p:cNvPr>
          <p:cNvSpPr/>
          <p:nvPr/>
        </p:nvSpPr>
        <p:spPr>
          <a:xfrm>
            <a:off x="4828350" y="2545232"/>
            <a:ext cx="91440" cy="914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Connector 125">
            <a:extLst>
              <a:ext uri="{FF2B5EF4-FFF2-40B4-BE49-F238E27FC236}">
                <a16:creationId xmlns:a16="http://schemas.microsoft.com/office/drawing/2014/main" id="{F22F25E8-D980-4FF8-B3AD-7DD028085841}"/>
              </a:ext>
            </a:extLst>
          </p:cNvPr>
          <p:cNvCxnSpPr>
            <a:cxnSpLocks/>
          </p:cNvCxnSpPr>
          <p:nvPr/>
        </p:nvCxnSpPr>
        <p:spPr>
          <a:xfrm rot="10800000">
            <a:off x="5202331" y="1380015"/>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27" name="Rectangle 126">
            <a:extLst>
              <a:ext uri="{FF2B5EF4-FFF2-40B4-BE49-F238E27FC236}">
                <a16:creationId xmlns:a16="http://schemas.microsoft.com/office/drawing/2014/main" id="{2F98256D-F045-407D-A00B-BFA8F021EA8C}"/>
              </a:ext>
            </a:extLst>
          </p:cNvPr>
          <p:cNvSpPr/>
          <p:nvPr/>
        </p:nvSpPr>
        <p:spPr>
          <a:xfrm rot="10800000">
            <a:off x="5202331" y="1334295"/>
            <a:ext cx="9144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Straight Connector 128">
            <a:extLst>
              <a:ext uri="{FF2B5EF4-FFF2-40B4-BE49-F238E27FC236}">
                <a16:creationId xmlns:a16="http://schemas.microsoft.com/office/drawing/2014/main" id="{344D5796-654D-4C00-A5B5-935043BFBA45}"/>
              </a:ext>
            </a:extLst>
          </p:cNvPr>
          <p:cNvCxnSpPr>
            <a:cxnSpLocks/>
          </p:cNvCxnSpPr>
          <p:nvPr/>
        </p:nvCxnSpPr>
        <p:spPr>
          <a:xfrm rot="10800000">
            <a:off x="5202331" y="1759772"/>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30" name="Rectangle 129">
            <a:extLst>
              <a:ext uri="{FF2B5EF4-FFF2-40B4-BE49-F238E27FC236}">
                <a16:creationId xmlns:a16="http://schemas.microsoft.com/office/drawing/2014/main" id="{CBC76144-18AA-4B96-890B-0637C0EF51D3}"/>
              </a:ext>
            </a:extLst>
          </p:cNvPr>
          <p:cNvSpPr/>
          <p:nvPr/>
        </p:nvSpPr>
        <p:spPr>
          <a:xfrm rot="10800000">
            <a:off x="5202331" y="1710076"/>
            <a:ext cx="9144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2" name="Straight Connector 131">
            <a:extLst>
              <a:ext uri="{FF2B5EF4-FFF2-40B4-BE49-F238E27FC236}">
                <a16:creationId xmlns:a16="http://schemas.microsoft.com/office/drawing/2014/main" id="{6CAB8802-FFB7-409F-AA71-1D4741319CBE}"/>
              </a:ext>
            </a:extLst>
          </p:cNvPr>
          <p:cNvCxnSpPr>
            <a:cxnSpLocks/>
          </p:cNvCxnSpPr>
          <p:nvPr/>
        </p:nvCxnSpPr>
        <p:spPr>
          <a:xfrm rot="10800000">
            <a:off x="5202331" y="2139529"/>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33" name="Rectangle 132">
            <a:extLst>
              <a:ext uri="{FF2B5EF4-FFF2-40B4-BE49-F238E27FC236}">
                <a16:creationId xmlns:a16="http://schemas.microsoft.com/office/drawing/2014/main" id="{E28FB4E6-53F1-4E5F-AD60-A7541F738A9E}"/>
              </a:ext>
            </a:extLst>
          </p:cNvPr>
          <p:cNvSpPr/>
          <p:nvPr/>
        </p:nvSpPr>
        <p:spPr>
          <a:xfrm rot="10800000">
            <a:off x="5202331" y="2093810"/>
            <a:ext cx="9144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 name="Straight Connector 134">
            <a:extLst>
              <a:ext uri="{FF2B5EF4-FFF2-40B4-BE49-F238E27FC236}">
                <a16:creationId xmlns:a16="http://schemas.microsoft.com/office/drawing/2014/main" id="{8143FEBE-B660-48AA-884F-138847BFC67E}"/>
              </a:ext>
            </a:extLst>
          </p:cNvPr>
          <p:cNvCxnSpPr>
            <a:cxnSpLocks/>
          </p:cNvCxnSpPr>
          <p:nvPr/>
        </p:nvCxnSpPr>
        <p:spPr>
          <a:xfrm rot="10800000">
            <a:off x="5202331" y="2519286"/>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36" name="Rectangle 135">
            <a:extLst>
              <a:ext uri="{FF2B5EF4-FFF2-40B4-BE49-F238E27FC236}">
                <a16:creationId xmlns:a16="http://schemas.microsoft.com/office/drawing/2014/main" id="{EEDF1720-CAD7-4EB9-A814-810381443894}"/>
              </a:ext>
            </a:extLst>
          </p:cNvPr>
          <p:cNvSpPr/>
          <p:nvPr/>
        </p:nvSpPr>
        <p:spPr>
          <a:xfrm rot="10800000">
            <a:off x="5202331" y="2469589"/>
            <a:ext cx="9144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8" name="Straight Connector 137">
            <a:extLst>
              <a:ext uri="{FF2B5EF4-FFF2-40B4-BE49-F238E27FC236}">
                <a16:creationId xmlns:a16="http://schemas.microsoft.com/office/drawing/2014/main" id="{6AD08D9F-3EDD-4849-BB1B-B636C4C42775}"/>
              </a:ext>
            </a:extLst>
          </p:cNvPr>
          <p:cNvCxnSpPr>
            <a:cxnSpLocks/>
          </p:cNvCxnSpPr>
          <p:nvPr/>
        </p:nvCxnSpPr>
        <p:spPr>
          <a:xfrm rot="10800000">
            <a:off x="5202331" y="2899042"/>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39" name="Rectangle 138">
            <a:extLst>
              <a:ext uri="{FF2B5EF4-FFF2-40B4-BE49-F238E27FC236}">
                <a16:creationId xmlns:a16="http://schemas.microsoft.com/office/drawing/2014/main" id="{80B88A1B-340E-49FE-8E1F-347EFE4DE640}"/>
              </a:ext>
            </a:extLst>
          </p:cNvPr>
          <p:cNvSpPr/>
          <p:nvPr/>
        </p:nvSpPr>
        <p:spPr>
          <a:xfrm rot="10800000">
            <a:off x="5202331" y="2853322"/>
            <a:ext cx="9144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Straight Connector 139">
            <a:extLst>
              <a:ext uri="{FF2B5EF4-FFF2-40B4-BE49-F238E27FC236}">
                <a16:creationId xmlns:a16="http://schemas.microsoft.com/office/drawing/2014/main" id="{E90CCA43-404D-4101-809A-993D8D143A5F}"/>
              </a:ext>
            </a:extLst>
          </p:cNvPr>
          <p:cNvCxnSpPr>
            <a:cxnSpLocks/>
            <a:stCxn id="108" idx="5"/>
            <a:endCxn id="127" idx="3"/>
          </p:cNvCxnSpPr>
          <p:nvPr/>
        </p:nvCxnSpPr>
        <p:spPr>
          <a:xfrm>
            <a:off x="4906399" y="632355"/>
            <a:ext cx="295932" cy="74766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43" name="Straight Connector 142">
            <a:extLst>
              <a:ext uri="{FF2B5EF4-FFF2-40B4-BE49-F238E27FC236}">
                <a16:creationId xmlns:a16="http://schemas.microsoft.com/office/drawing/2014/main" id="{5E7E56A7-3E17-453B-ADCD-6D80A8EBC3BF}"/>
              </a:ext>
            </a:extLst>
          </p:cNvPr>
          <p:cNvCxnSpPr>
            <a:cxnSpLocks/>
            <a:stCxn id="115" idx="4"/>
            <a:endCxn id="130" idx="3"/>
          </p:cNvCxnSpPr>
          <p:nvPr/>
        </p:nvCxnSpPr>
        <p:spPr>
          <a:xfrm>
            <a:off x="4874070" y="1304472"/>
            <a:ext cx="328261" cy="451324"/>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46" name="Straight Connector 145">
            <a:extLst>
              <a:ext uri="{FF2B5EF4-FFF2-40B4-BE49-F238E27FC236}">
                <a16:creationId xmlns:a16="http://schemas.microsoft.com/office/drawing/2014/main" id="{5ECF6285-66A1-488D-A268-B520F13EC61F}"/>
              </a:ext>
            </a:extLst>
          </p:cNvPr>
          <p:cNvCxnSpPr>
            <a:cxnSpLocks/>
            <a:stCxn id="117" idx="6"/>
            <a:endCxn id="133" idx="3"/>
          </p:cNvCxnSpPr>
          <p:nvPr/>
        </p:nvCxnSpPr>
        <p:spPr>
          <a:xfrm>
            <a:off x="4919790" y="1924852"/>
            <a:ext cx="282541" cy="214678"/>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49" name="Straight Connector 148">
            <a:extLst>
              <a:ext uri="{FF2B5EF4-FFF2-40B4-BE49-F238E27FC236}">
                <a16:creationId xmlns:a16="http://schemas.microsoft.com/office/drawing/2014/main" id="{28C48C5C-2709-4968-9B58-00FD45582EE7}"/>
              </a:ext>
            </a:extLst>
          </p:cNvPr>
          <p:cNvCxnSpPr>
            <a:cxnSpLocks/>
            <a:stCxn id="119" idx="6"/>
            <a:endCxn id="136" idx="3"/>
          </p:cNvCxnSpPr>
          <p:nvPr/>
        </p:nvCxnSpPr>
        <p:spPr>
          <a:xfrm flipV="1">
            <a:off x="4919790" y="2515309"/>
            <a:ext cx="282541" cy="75643"/>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52" name="Straight Connector 151">
            <a:extLst>
              <a:ext uri="{FF2B5EF4-FFF2-40B4-BE49-F238E27FC236}">
                <a16:creationId xmlns:a16="http://schemas.microsoft.com/office/drawing/2014/main" id="{68A593AB-2F67-49A0-A86E-54067D4D6EA7}"/>
              </a:ext>
            </a:extLst>
          </p:cNvPr>
          <p:cNvCxnSpPr>
            <a:cxnSpLocks/>
            <a:endCxn id="139" idx="3"/>
          </p:cNvCxnSpPr>
          <p:nvPr/>
        </p:nvCxnSpPr>
        <p:spPr>
          <a:xfrm flipV="1">
            <a:off x="4919790" y="2899042"/>
            <a:ext cx="282541" cy="35801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92" name="TextBox 91">
            <a:extLst>
              <a:ext uri="{FF2B5EF4-FFF2-40B4-BE49-F238E27FC236}">
                <a16:creationId xmlns:a16="http://schemas.microsoft.com/office/drawing/2014/main" id="{31731648-822F-4460-9264-CB7384876C06}"/>
              </a:ext>
            </a:extLst>
          </p:cNvPr>
          <p:cNvSpPr txBox="1"/>
          <p:nvPr/>
        </p:nvSpPr>
        <p:spPr>
          <a:xfrm>
            <a:off x="4224913" y="3323720"/>
            <a:ext cx="825301" cy="461665"/>
          </a:xfrm>
          <a:prstGeom prst="rect">
            <a:avLst/>
          </a:prstGeom>
          <a:noFill/>
        </p:spPr>
        <p:txBody>
          <a:bodyPr wrap="square" rtlCol="0">
            <a:spAutoFit/>
          </a:bodyPr>
          <a:lstStyle/>
          <a:p>
            <a:pPr algn="ctr"/>
            <a:r>
              <a:rPr lang="pt-BR" sz="1200" dirty="0" err="1"/>
              <a:t>Reported</a:t>
            </a:r>
            <a:r>
              <a:rPr lang="pt-BR" sz="1200" dirty="0"/>
              <a:t> </a:t>
            </a:r>
            <a:r>
              <a:rPr lang="pt-BR" sz="1200" dirty="0" err="1"/>
              <a:t>Surprise</a:t>
            </a:r>
            <a:endParaRPr lang="en-US" sz="1200" dirty="0"/>
          </a:p>
        </p:txBody>
      </p:sp>
      <p:pic>
        <p:nvPicPr>
          <p:cNvPr id="93" name="Picture 92" descr="Chart&#10;&#10;Description automatically generated">
            <a:extLst>
              <a:ext uri="{FF2B5EF4-FFF2-40B4-BE49-F238E27FC236}">
                <a16:creationId xmlns:a16="http://schemas.microsoft.com/office/drawing/2014/main" id="{8AAC8A31-7EB7-436C-9765-9E2088BA4E52}"/>
              </a:ext>
            </a:extLst>
          </p:cNvPr>
          <p:cNvPicPr>
            <a:picLocks noChangeAspect="1"/>
          </p:cNvPicPr>
          <p:nvPr/>
        </p:nvPicPr>
        <p:blipFill rotWithShape="1">
          <a:blip r:embed="rId2">
            <a:extLst>
              <a:ext uri="{28A0092B-C50C-407E-A947-70E740481C1C}">
                <a14:useLocalDpi xmlns:a14="http://schemas.microsoft.com/office/drawing/2010/main" val="0"/>
              </a:ext>
            </a:extLst>
          </a:blip>
          <a:srcRect r="50000" b="50000"/>
          <a:stretch/>
        </p:blipFill>
        <p:spPr>
          <a:xfrm>
            <a:off x="5789525" y="3596189"/>
            <a:ext cx="6096000" cy="3256142"/>
          </a:xfrm>
          <a:prstGeom prst="rect">
            <a:avLst/>
          </a:prstGeom>
        </p:spPr>
      </p:pic>
      <p:pic>
        <p:nvPicPr>
          <p:cNvPr id="100" name="Picture 99" descr="A close up of a logo&#10;&#10;Description automatically generated">
            <a:extLst>
              <a:ext uri="{FF2B5EF4-FFF2-40B4-BE49-F238E27FC236}">
                <a16:creationId xmlns:a16="http://schemas.microsoft.com/office/drawing/2014/main" id="{F2259C71-CF00-4388-A008-B1BF35D0C9F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5019606" flipH="1" flipV="1">
            <a:off x="7420959" y="4847300"/>
            <a:ext cx="587609" cy="506819"/>
          </a:xfrm>
          <a:prstGeom prst="rect">
            <a:avLst/>
          </a:prstGeom>
        </p:spPr>
      </p:pic>
      <p:sp>
        <p:nvSpPr>
          <p:cNvPr id="101" name="TextBox 100">
            <a:extLst>
              <a:ext uri="{FF2B5EF4-FFF2-40B4-BE49-F238E27FC236}">
                <a16:creationId xmlns:a16="http://schemas.microsoft.com/office/drawing/2014/main" id="{B12DFDC4-3CD5-41DE-BFF3-8B84F07F1E50}"/>
              </a:ext>
            </a:extLst>
          </p:cNvPr>
          <p:cNvSpPr txBox="1"/>
          <p:nvPr/>
        </p:nvSpPr>
        <p:spPr>
          <a:xfrm>
            <a:off x="6241774" y="4571124"/>
            <a:ext cx="1359673" cy="769441"/>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dirty="0">
                <a:solidFill>
                  <a:schemeClr val="tx1">
                    <a:lumMod val="65000"/>
                    <a:lumOff val="35000"/>
                  </a:schemeClr>
                </a:solidFill>
              </a:rPr>
              <a:t>Convex hull enveloping all highly popular items</a:t>
            </a:r>
          </a:p>
        </p:txBody>
      </p:sp>
      <p:cxnSp>
        <p:nvCxnSpPr>
          <p:cNvPr id="105" name="Straight Connector 104">
            <a:extLst>
              <a:ext uri="{FF2B5EF4-FFF2-40B4-BE49-F238E27FC236}">
                <a16:creationId xmlns:a16="http://schemas.microsoft.com/office/drawing/2014/main" id="{7FCAEE15-44F2-4B0C-AD6D-CED6B83308DC}"/>
              </a:ext>
            </a:extLst>
          </p:cNvPr>
          <p:cNvCxnSpPr>
            <a:cxnSpLocks/>
          </p:cNvCxnSpPr>
          <p:nvPr/>
        </p:nvCxnSpPr>
        <p:spPr>
          <a:xfrm flipV="1">
            <a:off x="6504167" y="5580118"/>
            <a:ext cx="2592125" cy="184718"/>
          </a:xfrm>
          <a:prstGeom prst="line">
            <a:avLst/>
          </a:prstGeom>
          <a:ln w="1905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5B8170F-9CFC-4439-8712-343D6918F499}"/>
              </a:ext>
            </a:extLst>
          </p:cNvPr>
          <p:cNvCxnSpPr>
            <a:cxnSpLocks/>
          </p:cNvCxnSpPr>
          <p:nvPr/>
        </p:nvCxnSpPr>
        <p:spPr>
          <a:xfrm flipV="1">
            <a:off x="6504167" y="5580118"/>
            <a:ext cx="5096786" cy="184718"/>
          </a:xfrm>
          <a:prstGeom prst="line">
            <a:avLst/>
          </a:prstGeom>
          <a:ln w="1905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EE7ADBEE-BF57-4579-811F-1B9CBFC3E36D}"/>
              </a:ext>
            </a:extLst>
          </p:cNvPr>
          <p:cNvSpPr txBox="1"/>
          <p:nvPr/>
        </p:nvSpPr>
        <p:spPr>
          <a:xfrm>
            <a:off x="134034" y="5911343"/>
            <a:ext cx="4778593" cy="830997"/>
          </a:xfrm>
          <a:prstGeom prst="rect">
            <a:avLst/>
          </a:prstGeom>
          <a:noFill/>
        </p:spPr>
        <p:txBody>
          <a:bodyPr wrap="square" rtlCol="0">
            <a:spAutoFit/>
          </a:bodyPr>
          <a:lstStyle/>
          <a:p>
            <a:r>
              <a:rPr lang="pt-BR" sz="1200" dirty="0"/>
              <a:t>P0: </a:t>
            </a:r>
            <a:r>
              <a:rPr lang="pt-BR" sz="1200" dirty="0" err="1"/>
              <a:t>Popularity</a:t>
            </a:r>
            <a:r>
              <a:rPr lang="pt-BR" sz="1200" dirty="0"/>
              <a:t> </a:t>
            </a:r>
            <a:r>
              <a:rPr lang="pt-BR" sz="1200" dirty="0" err="1"/>
              <a:t>scales</a:t>
            </a:r>
            <a:r>
              <a:rPr lang="pt-BR" sz="1200" dirty="0"/>
              <a:t> are </a:t>
            </a:r>
            <a:r>
              <a:rPr lang="pt-BR" sz="1200" dirty="0" err="1"/>
              <a:t>homomorphic</a:t>
            </a:r>
            <a:endParaRPr lang="en-US" sz="1200" dirty="0"/>
          </a:p>
          <a:p>
            <a:r>
              <a:rPr lang="pt-BR" sz="1200" dirty="0"/>
              <a:t>P1: </a:t>
            </a:r>
            <a:r>
              <a:rPr lang="pt-BR" sz="1200" dirty="0" err="1"/>
              <a:t>Surprise</a:t>
            </a:r>
            <a:r>
              <a:rPr lang="pt-BR" sz="1200" dirty="0"/>
              <a:t> </a:t>
            </a:r>
            <a:r>
              <a:rPr lang="pt-BR" sz="1200" dirty="0" err="1"/>
              <a:t>is</a:t>
            </a:r>
            <a:r>
              <a:rPr lang="pt-BR" sz="1200" dirty="0"/>
              <a:t> </a:t>
            </a:r>
            <a:r>
              <a:rPr lang="pt-BR" sz="1200" dirty="0" err="1"/>
              <a:t>assessed</a:t>
            </a:r>
            <a:r>
              <a:rPr lang="pt-BR" sz="1200" dirty="0"/>
              <a:t> </a:t>
            </a:r>
            <a:r>
              <a:rPr lang="pt-BR" sz="1200" dirty="0" err="1"/>
              <a:t>by</a:t>
            </a:r>
            <a:r>
              <a:rPr lang="pt-BR" sz="1200" dirty="0"/>
              <a:t> a unidimensional </a:t>
            </a:r>
            <a:r>
              <a:rPr lang="pt-BR" sz="1200" dirty="0" err="1"/>
              <a:t>instrument</a:t>
            </a:r>
            <a:endParaRPr lang="pt-BR" sz="1200" dirty="0"/>
          </a:p>
          <a:p>
            <a:r>
              <a:rPr lang="pt-BR" sz="1200" dirty="0"/>
              <a:t>P2: </a:t>
            </a:r>
            <a:r>
              <a:rPr lang="pt-BR" sz="1200" dirty="0" err="1"/>
              <a:t>Surprise</a:t>
            </a:r>
            <a:r>
              <a:rPr lang="pt-BR" sz="1200" dirty="0"/>
              <a:t> </a:t>
            </a:r>
            <a:r>
              <a:rPr lang="pt-BR" sz="1200" dirty="0" err="1"/>
              <a:t>scales</a:t>
            </a:r>
            <a:r>
              <a:rPr lang="pt-BR" sz="1200" dirty="0"/>
              <a:t> are </a:t>
            </a:r>
            <a:r>
              <a:rPr lang="pt-BR" sz="1200" dirty="0" err="1"/>
              <a:t>homomorphic</a:t>
            </a:r>
            <a:endParaRPr lang="pt-BR" sz="1200" dirty="0"/>
          </a:p>
          <a:p>
            <a:r>
              <a:rPr lang="pt-BR" sz="1200" dirty="0"/>
              <a:t>P3: Every </a:t>
            </a:r>
            <a:r>
              <a:rPr lang="pt-BR" sz="1200" dirty="0" err="1"/>
              <a:t>user</a:t>
            </a:r>
            <a:r>
              <a:rPr lang="pt-BR" sz="1200" dirty="0"/>
              <a:t> </a:t>
            </a:r>
            <a:r>
              <a:rPr lang="pt-BR" sz="1200" dirty="0" err="1"/>
              <a:t>has</a:t>
            </a:r>
            <a:r>
              <a:rPr lang="pt-BR" sz="1200" dirty="0"/>
              <a:t> </a:t>
            </a:r>
            <a:r>
              <a:rPr lang="pt-BR" sz="1200" dirty="0" err="1"/>
              <a:t>at</a:t>
            </a:r>
            <a:r>
              <a:rPr lang="pt-BR" sz="1200" dirty="0"/>
              <a:t> </a:t>
            </a:r>
            <a:r>
              <a:rPr lang="pt-BR" sz="1200" dirty="0" err="1"/>
              <a:t>least</a:t>
            </a:r>
            <a:r>
              <a:rPr lang="pt-BR" sz="1200" dirty="0"/>
              <a:t> </a:t>
            </a:r>
            <a:r>
              <a:rPr lang="pt-BR" sz="1200" dirty="0" err="1"/>
              <a:t>one</a:t>
            </a:r>
            <a:r>
              <a:rPr lang="pt-BR" sz="1200" dirty="0"/>
              <a:t> </a:t>
            </a:r>
            <a:r>
              <a:rPr lang="pt-BR" sz="1200" dirty="0" err="1"/>
              <a:t>highly</a:t>
            </a:r>
            <a:r>
              <a:rPr lang="pt-BR" sz="1200" dirty="0"/>
              <a:t> popular item in </a:t>
            </a:r>
            <a:r>
              <a:rPr lang="pt-BR" sz="1200" dirty="0" err="1"/>
              <a:t>their</a:t>
            </a:r>
            <a:r>
              <a:rPr lang="pt-BR" sz="1200" dirty="0"/>
              <a:t> profile</a:t>
            </a:r>
          </a:p>
        </p:txBody>
      </p:sp>
      <p:sp>
        <p:nvSpPr>
          <p:cNvPr id="128" name="TextBox 127">
            <a:extLst>
              <a:ext uri="{FF2B5EF4-FFF2-40B4-BE49-F238E27FC236}">
                <a16:creationId xmlns:a16="http://schemas.microsoft.com/office/drawing/2014/main" id="{123C1A7C-627A-4C07-B1A0-38D70B2A0204}"/>
              </a:ext>
            </a:extLst>
          </p:cNvPr>
          <p:cNvSpPr txBox="1"/>
          <p:nvPr/>
        </p:nvSpPr>
        <p:spPr>
          <a:xfrm>
            <a:off x="134034" y="5578625"/>
            <a:ext cx="4785755" cy="276999"/>
          </a:xfrm>
          <a:prstGeom prst="rect">
            <a:avLst/>
          </a:prstGeom>
          <a:solidFill>
            <a:schemeClr val="accent2">
              <a:lumMod val="40000"/>
              <a:lumOff val="60000"/>
            </a:schemeClr>
          </a:solidFill>
        </p:spPr>
        <p:txBody>
          <a:bodyPr wrap="square" rtlCol="0">
            <a:spAutoFit/>
          </a:bodyPr>
          <a:lstStyle/>
          <a:p>
            <a:pPr algn="ctr"/>
            <a:r>
              <a:rPr lang="pt-BR" sz="1200" dirty="0" err="1"/>
              <a:t>Assumptions</a:t>
            </a:r>
            <a:endParaRPr lang="pt-BR" sz="1200" dirty="0"/>
          </a:p>
        </p:txBody>
      </p:sp>
      <p:sp>
        <p:nvSpPr>
          <p:cNvPr id="131" name="TextBox 130">
            <a:extLst>
              <a:ext uri="{FF2B5EF4-FFF2-40B4-BE49-F238E27FC236}">
                <a16:creationId xmlns:a16="http://schemas.microsoft.com/office/drawing/2014/main" id="{0D47FB8F-2629-45A1-9869-A38D308D6CD0}"/>
              </a:ext>
            </a:extLst>
          </p:cNvPr>
          <p:cNvSpPr txBox="1"/>
          <p:nvPr/>
        </p:nvSpPr>
        <p:spPr>
          <a:xfrm>
            <a:off x="134034" y="3914511"/>
            <a:ext cx="4785755" cy="276999"/>
          </a:xfrm>
          <a:prstGeom prst="rect">
            <a:avLst/>
          </a:prstGeom>
          <a:solidFill>
            <a:schemeClr val="accent2">
              <a:lumMod val="40000"/>
              <a:lumOff val="60000"/>
            </a:schemeClr>
          </a:solidFill>
        </p:spPr>
        <p:txBody>
          <a:bodyPr wrap="square" rtlCol="0">
            <a:spAutoFit/>
          </a:bodyPr>
          <a:lstStyle/>
          <a:p>
            <a:pPr algn="ctr"/>
            <a:r>
              <a:rPr lang="pt-BR" sz="1200" dirty="0" err="1"/>
              <a:t>Conventions</a:t>
            </a:r>
            <a:endParaRPr lang="pt-BR" sz="1200" dirty="0"/>
          </a:p>
        </p:txBody>
      </p:sp>
      <mc:AlternateContent xmlns:mc="http://schemas.openxmlformats.org/markup-compatibility/2006">
        <mc:Choice xmlns:a14="http://schemas.microsoft.com/office/drawing/2010/main" Requires="a14">
          <p:sp>
            <p:nvSpPr>
              <p:cNvPr id="134" name="TextBox 133">
                <a:extLst>
                  <a:ext uri="{FF2B5EF4-FFF2-40B4-BE49-F238E27FC236}">
                    <a16:creationId xmlns:a16="http://schemas.microsoft.com/office/drawing/2014/main" id="{D8F18A12-78E6-4233-ADF3-53D87C0CB818}"/>
                  </a:ext>
                </a:extLst>
              </p:cNvPr>
              <p:cNvSpPr txBox="1"/>
              <p:nvPr/>
            </p:nvSpPr>
            <p:spPr>
              <a:xfrm>
                <a:off x="174346" y="4250672"/>
                <a:ext cx="2670218" cy="418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sz="1400" b="0" i="1" smtClean="0">
                          <a:latin typeface="Cambria Math" panose="02040503050406030204" pitchFamily="18" charset="0"/>
                        </a:rPr>
                        <m:t>𝑝𝑜𝑝</m:t>
                      </m:r>
                      <m:d>
                        <m:dPr>
                          <m:ctrlPr>
                            <a:rPr lang="pt-BR" sz="1400" b="0" i="1" smtClean="0">
                              <a:latin typeface="Cambria Math" panose="02040503050406030204" pitchFamily="18" charset="0"/>
                            </a:rPr>
                          </m:ctrlPr>
                        </m:dPr>
                        <m:e>
                          <m:r>
                            <a:rPr lang="pt-BR" sz="1400" b="0" i="1" smtClean="0">
                              <a:latin typeface="Cambria Math" panose="02040503050406030204" pitchFamily="18" charset="0"/>
                            </a:rPr>
                            <m:t>𝑖</m:t>
                          </m:r>
                          <m:r>
                            <a:rPr lang="pt-BR" sz="1400" b="0" i="1" smtClean="0">
                              <a:latin typeface="Cambria Math" panose="02040503050406030204" pitchFamily="18" charset="0"/>
                            </a:rPr>
                            <m:t>, </m:t>
                          </m:r>
                          <m:r>
                            <a:rPr lang="pt-BR" sz="1400" b="0" i="1" smtClean="0">
                              <a:latin typeface="Cambria Math" panose="02040503050406030204" pitchFamily="18" charset="0"/>
                            </a:rPr>
                            <m:t>𝑅</m:t>
                          </m:r>
                          <m:r>
                            <a:rPr lang="pt-BR" sz="1400" b="0" i="1" smtClean="0">
                              <a:latin typeface="Cambria Math" panose="02040503050406030204" pitchFamily="18" charset="0"/>
                            </a:rPr>
                            <m:t>, </m:t>
                          </m:r>
                          <m:r>
                            <a:rPr lang="pt-BR" sz="1400" b="0" i="1" smtClean="0">
                              <a:latin typeface="Cambria Math" panose="02040503050406030204" pitchFamily="18" charset="0"/>
                            </a:rPr>
                            <m:t>𝑈</m:t>
                          </m:r>
                        </m:e>
                      </m:d>
                      <m:r>
                        <a:rPr lang="pt-BR" sz="1400" b="0" i="1" smtClean="0">
                          <a:latin typeface="Cambria Math" panose="02040503050406030204" pitchFamily="18" charset="0"/>
                        </a:rPr>
                        <m:t>= </m:t>
                      </m:r>
                      <m:f>
                        <m:fPr>
                          <m:ctrlPr>
                            <a:rPr lang="pt-BR" sz="1400" b="0" i="1" smtClean="0">
                              <a:latin typeface="Cambria Math" panose="02040503050406030204" pitchFamily="18" charset="0"/>
                            </a:rPr>
                          </m:ctrlPr>
                        </m:fPr>
                        <m:num>
                          <m:r>
                            <a:rPr lang="pt-BR" sz="1400" b="0" i="1" smtClean="0">
                              <a:latin typeface="Cambria Math" panose="02040503050406030204" pitchFamily="18" charset="0"/>
                            </a:rPr>
                            <m:t>#</m:t>
                          </m:r>
                          <m:d>
                            <m:dPr>
                              <m:begChr m:val="{"/>
                              <m:endChr m:val="|"/>
                              <m:ctrlPr>
                                <a:rPr lang="pt-BR" sz="1400" b="0" i="1" smtClean="0">
                                  <a:latin typeface="Cambria Math" panose="02040503050406030204" pitchFamily="18" charset="0"/>
                                </a:rPr>
                              </m:ctrlPr>
                            </m:dPr>
                            <m:e>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𝑟</m:t>
                                  </m:r>
                                </m:e>
                                <m:sub>
                                  <m:r>
                                    <a:rPr lang="pt-BR" sz="1400" b="0" i="1" smtClean="0">
                                      <a:latin typeface="Cambria Math" panose="02040503050406030204" pitchFamily="18" charset="0"/>
                                    </a:rPr>
                                    <m:t>𝑢𝑖</m:t>
                                  </m:r>
                                </m:sub>
                              </m:sSub>
                              <m:r>
                                <a:rPr lang="pt-BR" sz="1400" b="0" i="1" smtClean="0">
                                  <a:latin typeface="Cambria Math" panose="02040503050406030204" pitchFamily="18" charset="0"/>
                                </a:rPr>
                                <m:t>∈</m:t>
                              </m:r>
                              <m:r>
                                <a:rPr lang="pt-BR" sz="1400" b="0" i="1" smtClean="0">
                                  <a:latin typeface="Cambria Math" panose="02040503050406030204" pitchFamily="18" charset="0"/>
                                </a:rPr>
                                <m:t>𝑅</m:t>
                              </m:r>
                              <m:r>
                                <a:rPr lang="pt-BR" sz="1400" b="0" i="1" smtClean="0">
                                  <a:latin typeface="Cambria Math" panose="02040503050406030204" pitchFamily="18" charset="0"/>
                                </a:rPr>
                                <m:t> </m:t>
                              </m:r>
                            </m:e>
                          </m:d>
                          <m:r>
                            <a:rPr lang="pt-BR" sz="1400" b="0" i="1" smtClean="0">
                              <a:latin typeface="Cambria Math" panose="02040503050406030204" pitchFamily="18" charset="0"/>
                            </a:rPr>
                            <m:t> </m:t>
                          </m:r>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𝑟</m:t>
                              </m:r>
                            </m:e>
                            <m:sub>
                              <m:r>
                                <a:rPr lang="pt-BR" sz="1400" b="0" i="1" smtClean="0">
                                  <a:latin typeface="Cambria Math" panose="02040503050406030204" pitchFamily="18" charset="0"/>
                                </a:rPr>
                                <m:t>𝑢𝑖</m:t>
                              </m:r>
                            </m:sub>
                          </m:sSub>
                          <m:r>
                            <a:rPr lang="pt-BR" sz="1400" b="0" i="1" smtClean="0">
                              <a:latin typeface="Cambria Math" panose="02040503050406030204" pitchFamily="18" charset="0"/>
                            </a:rPr>
                            <m:t>≠0}</m:t>
                          </m:r>
                        </m:num>
                        <m:den>
                          <m:r>
                            <a:rPr lang="pt-BR" sz="1400" b="0" i="1" smtClean="0">
                              <a:latin typeface="Cambria Math" panose="02040503050406030204" pitchFamily="18" charset="0"/>
                            </a:rPr>
                            <m:t>#</m:t>
                          </m:r>
                          <m:r>
                            <a:rPr lang="pt-BR" sz="1400" b="0" i="1" smtClean="0">
                              <a:latin typeface="Cambria Math" panose="02040503050406030204" pitchFamily="18" charset="0"/>
                            </a:rPr>
                            <m:t>𝑈</m:t>
                          </m:r>
                        </m:den>
                      </m:f>
                    </m:oMath>
                  </m:oMathPara>
                </a14:m>
                <a:endParaRPr lang="en-US" sz="1400" dirty="0"/>
              </a:p>
            </p:txBody>
          </p:sp>
        </mc:Choice>
        <mc:Fallback>
          <p:sp>
            <p:nvSpPr>
              <p:cNvPr id="134" name="TextBox 133">
                <a:extLst>
                  <a:ext uri="{FF2B5EF4-FFF2-40B4-BE49-F238E27FC236}">
                    <a16:creationId xmlns:a16="http://schemas.microsoft.com/office/drawing/2014/main" id="{D8F18A12-78E6-4233-ADF3-53D87C0CB818}"/>
                  </a:ext>
                </a:extLst>
              </p:cNvPr>
              <p:cNvSpPr txBox="1">
                <a:spLocks noRot="1" noChangeAspect="1" noMove="1" noResize="1" noEditPoints="1" noAdjustHandles="1" noChangeArrowheads="1" noChangeShapeType="1" noTextEdit="1"/>
              </p:cNvSpPr>
              <p:nvPr/>
            </p:nvSpPr>
            <p:spPr>
              <a:xfrm>
                <a:off x="174346" y="4250672"/>
                <a:ext cx="2670218" cy="418576"/>
              </a:xfrm>
              <a:prstGeom prst="rect">
                <a:avLst/>
              </a:prstGeom>
              <a:blipFill>
                <a:blip r:embed="rId8"/>
                <a:stretch>
                  <a:fillRect l="-1370" t="-2899" r="-1826" b="-11594"/>
                </a:stretch>
              </a:blipFill>
            </p:spPr>
            <p:txBody>
              <a:bodyPr/>
              <a:lstStyle/>
              <a:p>
                <a:r>
                  <a:rPr lang="en-US">
                    <a:noFill/>
                  </a:rPr>
                  <a:t> </a:t>
                </a:r>
              </a:p>
            </p:txBody>
          </p:sp>
        </mc:Fallback>
      </mc:AlternateContent>
      <p:sp>
        <p:nvSpPr>
          <p:cNvPr id="137" name="TextBox 136">
            <a:extLst>
              <a:ext uri="{FF2B5EF4-FFF2-40B4-BE49-F238E27FC236}">
                <a16:creationId xmlns:a16="http://schemas.microsoft.com/office/drawing/2014/main" id="{811B8B23-29C2-4E4F-BE3C-F95025A061E2}"/>
              </a:ext>
            </a:extLst>
          </p:cNvPr>
          <p:cNvSpPr txBox="1"/>
          <p:nvPr/>
        </p:nvSpPr>
        <p:spPr>
          <a:xfrm>
            <a:off x="2825528" y="4329155"/>
            <a:ext cx="2070408" cy="261610"/>
          </a:xfrm>
          <a:prstGeom prst="rect">
            <a:avLst/>
          </a:prstGeom>
          <a:noFill/>
        </p:spPr>
        <p:txBody>
          <a:bodyPr wrap="square" rtlCol="0">
            <a:spAutoFit/>
          </a:bodyPr>
          <a:lstStyle/>
          <a:p>
            <a:pPr algn="ctr"/>
            <a:r>
              <a:rPr lang="pt-BR" sz="1100" dirty="0"/>
              <a:t>Vargas </a:t>
            </a:r>
            <a:r>
              <a:rPr lang="pt-BR" sz="1100" dirty="0" err="1"/>
              <a:t>and</a:t>
            </a:r>
            <a:r>
              <a:rPr lang="pt-BR" sz="1100" dirty="0"/>
              <a:t> Castells, 2011</a:t>
            </a:r>
            <a:endParaRPr lang="en-US" sz="1100" dirty="0"/>
          </a:p>
        </p:txBody>
      </p:sp>
      <mc:AlternateContent xmlns:mc="http://schemas.openxmlformats.org/markup-compatibility/2006">
        <mc:Choice xmlns:a14="http://schemas.microsoft.com/office/drawing/2010/main" Requires="a14">
          <p:sp>
            <p:nvSpPr>
              <p:cNvPr id="141" name="TextBox 140">
                <a:extLst>
                  <a:ext uri="{FF2B5EF4-FFF2-40B4-BE49-F238E27FC236}">
                    <a16:creationId xmlns:a16="http://schemas.microsoft.com/office/drawing/2014/main" id="{3EB0D735-781F-4353-8B3E-7D34B9C633E6}"/>
                  </a:ext>
                </a:extLst>
              </p:cNvPr>
              <p:cNvSpPr txBox="1"/>
              <p:nvPr/>
            </p:nvSpPr>
            <p:spPr>
              <a:xfrm>
                <a:off x="221011" y="4839500"/>
                <a:ext cx="2655535" cy="247247"/>
              </a:xfrm>
              <a:prstGeom prst="rect">
                <a:avLst/>
              </a:prstGeom>
              <a:noFill/>
            </p:spPr>
            <p:txBody>
              <a:bodyPr wrap="none" lIns="0" tIns="0" rIns="0" bIns="0" rtlCol="0">
                <a:spAutoFit/>
              </a:bodyPr>
              <a:lstStyle/>
              <a:p>
                <a14:m>
                  <m:oMath xmlns:m="http://schemas.openxmlformats.org/officeDocument/2006/math">
                    <m:acc>
                      <m:accPr>
                        <m:chr m:val="̂"/>
                        <m:ctrlPr>
                          <a:rPr lang="pt-BR" sz="1400" b="0" i="1" smtClean="0">
                            <a:latin typeface="Cambria Math" panose="02040503050406030204" pitchFamily="18" charset="0"/>
                          </a:rPr>
                        </m:ctrlPr>
                      </m:accPr>
                      <m:e>
                        <m:r>
                          <a:rPr lang="pt-BR" sz="1400" b="0" i="1" smtClean="0">
                            <a:latin typeface="Cambria Math" panose="02040503050406030204" pitchFamily="18" charset="0"/>
                          </a:rPr>
                          <m:t>𝑆</m:t>
                        </m:r>
                      </m:e>
                    </m:acc>
                    <m:d>
                      <m:dPr>
                        <m:ctrlPr>
                          <a:rPr lang="pt-BR" sz="1400" b="0" i="1" smtClean="0">
                            <a:latin typeface="Cambria Math" panose="02040503050406030204" pitchFamily="18" charset="0"/>
                          </a:rPr>
                        </m:ctrlPr>
                      </m:dPr>
                      <m:e>
                        <m:r>
                          <a:rPr lang="pt-BR" sz="1400" b="0" i="1" smtClean="0">
                            <a:latin typeface="Cambria Math" panose="02040503050406030204" pitchFamily="18" charset="0"/>
                          </a:rPr>
                          <m:t>𝑖</m:t>
                        </m:r>
                        <m:r>
                          <a:rPr lang="pt-BR" sz="1400" b="0" i="1" smtClean="0">
                            <a:latin typeface="Cambria Math" panose="02040503050406030204" pitchFamily="18" charset="0"/>
                          </a:rPr>
                          <m:t>, </m:t>
                        </m:r>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𝐸</m:t>
                            </m:r>
                          </m:e>
                          <m:sub>
                            <m:r>
                              <a:rPr lang="pt-BR" sz="1400" b="0" i="1" smtClean="0">
                                <a:latin typeface="Cambria Math" panose="02040503050406030204" pitchFamily="18" charset="0"/>
                              </a:rPr>
                              <m:t>𝑢</m:t>
                            </m:r>
                          </m:sub>
                        </m:sSub>
                      </m:e>
                    </m:d>
                    <m:r>
                      <a:rPr lang="en-US" sz="1400" i="1" smtClean="0">
                        <a:latin typeface="Cambria Math" panose="02040503050406030204" pitchFamily="18" charset="0"/>
                      </a:rPr>
                      <m:t>=</m:t>
                    </m:r>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𝑚𝑖𝑛</m:t>
                        </m:r>
                      </m:e>
                      <m:sub>
                        <m:r>
                          <a:rPr lang="pt-BR" sz="1400" b="0" i="1" smtClean="0">
                            <a:latin typeface="Cambria Math" panose="02040503050406030204" pitchFamily="18" charset="0"/>
                          </a:rPr>
                          <m:t>𝑗</m:t>
                        </m:r>
                        <m:r>
                          <a:rPr lang="pt-BR" sz="1400" b="0" i="1" smtClean="0">
                            <a:latin typeface="Cambria Math" panose="02040503050406030204" pitchFamily="18" charset="0"/>
                          </a:rPr>
                          <m:t>∈</m:t>
                        </m:r>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𝐸</m:t>
                            </m:r>
                          </m:e>
                          <m:sub>
                            <m:r>
                              <a:rPr lang="pt-BR" sz="1400" b="0" i="1" smtClean="0">
                                <a:latin typeface="Cambria Math" panose="02040503050406030204" pitchFamily="18" charset="0"/>
                              </a:rPr>
                              <m:t>𝑢</m:t>
                            </m:r>
                          </m:sub>
                        </m:sSub>
                      </m:sub>
                    </m:sSub>
                    <m:r>
                      <a:rPr lang="pt-BR" sz="1400" b="0" i="1" smtClean="0">
                        <a:latin typeface="Cambria Math" panose="02040503050406030204" pitchFamily="18" charset="0"/>
                      </a:rPr>
                      <m:t> </m:t>
                    </m:r>
                    <m:r>
                      <a:rPr lang="pt-BR" sz="1400" b="0" i="1" smtClean="0">
                        <a:latin typeface="Cambria Math" panose="02040503050406030204" pitchFamily="18" charset="0"/>
                      </a:rPr>
                      <m:t>𝑑𝑖𝑠𝑡</m:t>
                    </m:r>
                    <m:r>
                      <a:rPr lang="pt-BR" sz="1400" b="0" i="1" smtClean="0">
                        <a:latin typeface="Cambria Math" panose="02040503050406030204" pitchFamily="18" charset="0"/>
                      </a:rPr>
                      <m:t>(</m:t>
                    </m:r>
                    <m:r>
                      <a:rPr lang="pt-BR" sz="1400" b="0" i="1" smtClean="0">
                        <a:latin typeface="Cambria Math" panose="02040503050406030204" pitchFamily="18" charset="0"/>
                      </a:rPr>
                      <m:t>𝑣</m:t>
                    </m:r>
                    <m:r>
                      <a:rPr lang="pt-BR" sz="1400" b="0" i="1" smtClean="0">
                        <a:latin typeface="Cambria Math" panose="02040503050406030204" pitchFamily="18" charset="0"/>
                      </a:rPr>
                      <m:t>(</m:t>
                    </m:r>
                    <m:r>
                      <a:rPr lang="pt-BR" sz="1400" b="0" i="1" smtClean="0">
                        <a:latin typeface="Cambria Math" panose="02040503050406030204" pitchFamily="18" charset="0"/>
                      </a:rPr>
                      <m:t>𝑖</m:t>
                    </m:r>
                    <m:r>
                      <a:rPr lang="pt-BR" sz="1400" b="0" i="1" smtClean="0">
                        <a:latin typeface="Cambria Math" panose="02040503050406030204" pitchFamily="18" charset="0"/>
                      </a:rPr>
                      <m:t>), </m:t>
                    </m:r>
                    <m:r>
                      <a:rPr lang="pt-BR" sz="1400" b="0" i="1" smtClean="0">
                        <a:latin typeface="Cambria Math" panose="02040503050406030204" pitchFamily="18" charset="0"/>
                      </a:rPr>
                      <m:t>𝑣</m:t>
                    </m:r>
                    <m:r>
                      <a:rPr lang="pt-BR" sz="1400" b="0" i="1" smtClean="0">
                        <a:latin typeface="Cambria Math" panose="02040503050406030204" pitchFamily="18" charset="0"/>
                      </a:rPr>
                      <m:t>(</m:t>
                    </m:r>
                    <m:r>
                      <a:rPr lang="pt-BR" sz="1400" b="0" i="1" smtClean="0">
                        <a:latin typeface="Cambria Math" panose="02040503050406030204" pitchFamily="18" charset="0"/>
                      </a:rPr>
                      <m:t>𝑗</m:t>
                    </m:r>
                    <m:r>
                      <a:rPr lang="pt-BR" sz="1400" b="0" i="1" smtClean="0">
                        <a:latin typeface="Cambria Math" panose="02040503050406030204" pitchFamily="18" charset="0"/>
                      </a:rPr>
                      <m:t>))</m:t>
                    </m:r>
                  </m:oMath>
                </a14:m>
                <a:r>
                  <a:rPr lang="en-US" sz="1400" dirty="0"/>
                  <a:t> </a:t>
                </a:r>
              </a:p>
            </p:txBody>
          </p:sp>
        </mc:Choice>
        <mc:Fallback>
          <p:sp>
            <p:nvSpPr>
              <p:cNvPr id="141" name="TextBox 140">
                <a:extLst>
                  <a:ext uri="{FF2B5EF4-FFF2-40B4-BE49-F238E27FC236}">
                    <a16:creationId xmlns:a16="http://schemas.microsoft.com/office/drawing/2014/main" id="{3EB0D735-781F-4353-8B3E-7D34B9C633E6}"/>
                  </a:ext>
                </a:extLst>
              </p:cNvPr>
              <p:cNvSpPr txBox="1">
                <a:spLocks noRot="1" noChangeAspect="1" noMove="1" noResize="1" noEditPoints="1" noAdjustHandles="1" noChangeArrowheads="1" noChangeShapeType="1" noTextEdit="1"/>
              </p:cNvSpPr>
              <p:nvPr/>
            </p:nvSpPr>
            <p:spPr>
              <a:xfrm>
                <a:off x="221011" y="4839500"/>
                <a:ext cx="2655535" cy="247247"/>
              </a:xfrm>
              <a:prstGeom prst="rect">
                <a:avLst/>
              </a:prstGeom>
              <a:blipFill>
                <a:blip r:embed="rId9"/>
                <a:stretch>
                  <a:fillRect l="-2294" t="-12500" r="-688" b="-22500"/>
                </a:stretch>
              </a:blipFill>
            </p:spPr>
            <p:txBody>
              <a:bodyPr/>
              <a:lstStyle/>
              <a:p>
                <a:r>
                  <a:rPr lang="en-US">
                    <a:noFill/>
                  </a:rPr>
                  <a:t> </a:t>
                </a:r>
              </a:p>
            </p:txBody>
          </p:sp>
        </mc:Fallback>
      </mc:AlternateContent>
      <p:sp>
        <p:nvSpPr>
          <p:cNvPr id="142" name="TextBox 141">
            <a:extLst>
              <a:ext uri="{FF2B5EF4-FFF2-40B4-BE49-F238E27FC236}">
                <a16:creationId xmlns:a16="http://schemas.microsoft.com/office/drawing/2014/main" id="{7A9015C3-964D-4BB8-8B5D-1F5C2C340C67}"/>
              </a:ext>
            </a:extLst>
          </p:cNvPr>
          <p:cNvSpPr txBox="1"/>
          <p:nvPr/>
        </p:nvSpPr>
        <p:spPr>
          <a:xfrm>
            <a:off x="3012920" y="4832318"/>
            <a:ext cx="1906869" cy="261610"/>
          </a:xfrm>
          <a:prstGeom prst="rect">
            <a:avLst/>
          </a:prstGeom>
          <a:noFill/>
        </p:spPr>
        <p:txBody>
          <a:bodyPr wrap="square" rtlCol="0">
            <a:spAutoFit/>
          </a:bodyPr>
          <a:lstStyle/>
          <a:p>
            <a:pPr algn="ctr"/>
            <a:r>
              <a:rPr lang="pt-BR" sz="1100" dirty="0" err="1"/>
              <a:t>Kaminskas</a:t>
            </a:r>
            <a:r>
              <a:rPr lang="pt-BR" sz="1100" dirty="0"/>
              <a:t> </a:t>
            </a:r>
            <a:r>
              <a:rPr lang="pt-BR" sz="1100" dirty="0" err="1"/>
              <a:t>and</a:t>
            </a:r>
            <a:r>
              <a:rPr lang="pt-BR" sz="1100" dirty="0"/>
              <a:t> Bridge, 2014</a:t>
            </a:r>
            <a:endParaRPr lang="en-US" sz="1100" dirty="0"/>
          </a:p>
        </p:txBody>
      </p:sp>
      <mc:AlternateContent xmlns:mc="http://schemas.openxmlformats.org/markup-compatibility/2006">
        <mc:Choice xmlns:a14="http://schemas.microsoft.com/office/drawing/2010/main" Requires="a14">
          <p:sp>
            <p:nvSpPr>
              <p:cNvPr id="144" name="TextBox 143">
                <a:extLst>
                  <a:ext uri="{FF2B5EF4-FFF2-40B4-BE49-F238E27FC236}">
                    <a16:creationId xmlns:a16="http://schemas.microsoft.com/office/drawing/2014/main" id="{51D8DD5D-AF9D-4719-90FC-1AFCAA312AAF}"/>
                  </a:ext>
                </a:extLst>
              </p:cNvPr>
              <p:cNvSpPr txBox="1"/>
              <p:nvPr/>
            </p:nvSpPr>
            <p:spPr>
              <a:xfrm>
                <a:off x="158677" y="5271361"/>
                <a:ext cx="2801600" cy="2481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𝑚𝑎𝑥</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r>
                            <a:rPr lang="en-US" sz="1400" b="0" i="1" smtClean="0">
                              <a:latin typeface="Cambria Math" panose="02040503050406030204" pitchFamily="18" charset="0"/>
                            </a:rPr>
                            <m:t>𝑃</m:t>
                          </m:r>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e>
                          </m:d>
                          <m:r>
                            <a:rPr lang="en-US" sz="1400" b="0" i="1" smtClean="0">
                              <a:latin typeface="Cambria Math" panose="02040503050406030204" pitchFamily="18" charset="0"/>
                            </a:rPr>
                            <m:t>, </m:t>
                          </m:r>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𝑗</m:t>
                              </m:r>
                            </m:e>
                          </m:d>
                        </m:e>
                      </m:d>
                    </m:oMath>
                  </m:oMathPara>
                </a14:m>
                <a:endParaRPr lang="en-US" sz="1400" b="0" dirty="0"/>
              </a:p>
            </p:txBody>
          </p:sp>
        </mc:Choice>
        <mc:Fallback>
          <p:sp>
            <p:nvSpPr>
              <p:cNvPr id="144" name="TextBox 143">
                <a:extLst>
                  <a:ext uri="{FF2B5EF4-FFF2-40B4-BE49-F238E27FC236}">
                    <a16:creationId xmlns:a16="http://schemas.microsoft.com/office/drawing/2014/main" id="{51D8DD5D-AF9D-4719-90FC-1AFCAA312AAF}"/>
                  </a:ext>
                </a:extLst>
              </p:cNvPr>
              <p:cNvSpPr txBox="1">
                <a:spLocks noRot="1" noChangeAspect="1" noMove="1" noResize="1" noEditPoints="1" noAdjustHandles="1" noChangeArrowheads="1" noChangeShapeType="1" noTextEdit="1"/>
              </p:cNvSpPr>
              <p:nvPr/>
            </p:nvSpPr>
            <p:spPr>
              <a:xfrm>
                <a:off x="158677" y="5271361"/>
                <a:ext cx="2801600" cy="248145"/>
              </a:xfrm>
              <a:prstGeom prst="rect">
                <a:avLst/>
              </a:prstGeom>
              <a:blipFill>
                <a:blip r:embed="rId10"/>
                <a:stretch>
                  <a:fillRect l="-1087" t="-12500" b="-22500"/>
                </a:stretch>
              </a:blipFill>
            </p:spPr>
            <p:txBody>
              <a:bodyPr/>
              <a:lstStyle/>
              <a:p>
                <a:r>
                  <a:rPr lang="en-US">
                    <a:noFill/>
                  </a:rPr>
                  <a:t> </a:t>
                </a:r>
              </a:p>
            </p:txBody>
          </p:sp>
        </mc:Fallback>
      </mc:AlternateContent>
      <p:cxnSp>
        <p:nvCxnSpPr>
          <p:cNvPr id="103" name="Straight Connector 102">
            <a:extLst>
              <a:ext uri="{FF2B5EF4-FFF2-40B4-BE49-F238E27FC236}">
                <a16:creationId xmlns:a16="http://schemas.microsoft.com/office/drawing/2014/main" id="{2AE2785E-8D14-4AC1-8DF2-4A89E75C023A}"/>
              </a:ext>
            </a:extLst>
          </p:cNvPr>
          <p:cNvCxnSpPr>
            <a:cxnSpLocks/>
          </p:cNvCxnSpPr>
          <p:nvPr/>
        </p:nvCxnSpPr>
        <p:spPr>
          <a:xfrm flipH="1">
            <a:off x="5402437" y="1762738"/>
            <a:ext cx="6445005"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09" name="Straight Connector 108">
            <a:extLst>
              <a:ext uri="{FF2B5EF4-FFF2-40B4-BE49-F238E27FC236}">
                <a16:creationId xmlns:a16="http://schemas.microsoft.com/office/drawing/2014/main" id="{1830BDA0-B782-4DD2-B3F6-18C5737DC834}"/>
              </a:ext>
            </a:extLst>
          </p:cNvPr>
          <p:cNvCxnSpPr>
            <a:cxnSpLocks/>
          </p:cNvCxnSpPr>
          <p:nvPr/>
        </p:nvCxnSpPr>
        <p:spPr>
          <a:xfrm flipH="1">
            <a:off x="5402437" y="2893575"/>
            <a:ext cx="6445005"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10" name="Straight Connector 109">
            <a:extLst>
              <a:ext uri="{FF2B5EF4-FFF2-40B4-BE49-F238E27FC236}">
                <a16:creationId xmlns:a16="http://schemas.microsoft.com/office/drawing/2014/main" id="{54647239-79B3-4BC7-B377-9DF68AA098D3}"/>
              </a:ext>
            </a:extLst>
          </p:cNvPr>
          <p:cNvCxnSpPr>
            <a:cxnSpLocks/>
          </p:cNvCxnSpPr>
          <p:nvPr/>
        </p:nvCxnSpPr>
        <p:spPr>
          <a:xfrm flipH="1">
            <a:off x="5402437" y="1381227"/>
            <a:ext cx="6445005"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a:extLst>
              <a:ext uri="{FF2B5EF4-FFF2-40B4-BE49-F238E27FC236}">
                <a16:creationId xmlns:a16="http://schemas.microsoft.com/office/drawing/2014/main" id="{B52ED35B-9DE5-4490-997E-373E9668DE8E}"/>
              </a:ext>
            </a:extLst>
          </p:cNvPr>
          <p:cNvCxnSpPr>
            <a:cxnSpLocks/>
          </p:cNvCxnSpPr>
          <p:nvPr/>
        </p:nvCxnSpPr>
        <p:spPr>
          <a:xfrm>
            <a:off x="6935796" y="338017"/>
            <a:ext cx="22125" cy="2857343"/>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w="12700">
            <a:solidFill>
              <a:schemeClr val="accent2">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sp>
        <p:nvSpPr>
          <p:cNvPr id="107" name="TextBox 106">
            <a:extLst>
              <a:ext uri="{FF2B5EF4-FFF2-40B4-BE49-F238E27FC236}">
                <a16:creationId xmlns:a16="http://schemas.microsoft.com/office/drawing/2014/main" id="{3827B653-C350-48E7-8EB9-CE0185776FCB}"/>
              </a:ext>
            </a:extLst>
          </p:cNvPr>
          <p:cNvSpPr txBox="1"/>
          <p:nvPr/>
        </p:nvSpPr>
        <p:spPr>
          <a:xfrm>
            <a:off x="6548931" y="3152738"/>
            <a:ext cx="825301" cy="276999"/>
          </a:xfrm>
          <a:prstGeom prst="rect">
            <a:avLst/>
          </a:prstGeom>
          <a:noFill/>
        </p:spPr>
        <p:txBody>
          <a:bodyPr wrap="square" rtlCol="0">
            <a:spAutoFit/>
          </a:bodyPr>
          <a:lstStyle/>
          <a:p>
            <a:pPr algn="ctr"/>
            <a:r>
              <a:rPr lang="pt-BR" sz="1200" dirty="0" err="1"/>
              <a:t>Threshold</a:t>
            </a:r>
            <a:endParaRPr lang="en-US" sz="1200" dirty="0"/>
          </a:p>
        </p:txBody>
      </p:sp>
      <mc:AlternateContent xmlns:mc="http://schemas.openxmlformats.org/markup-compatibility/2006">
        <mc:Choice xmlns:a14="http://schemas.microsoft.com/office/drawing/2010/main" Requires="a14">
          <p:sp>
            <p:nvSpPr>
              <p:cNvPr id="111" name="TextBox 110">
                <a:extLst>
                  <a:ext uri="{FF2B5EF4-FFF2-40B4-BE49-F238E27FC236}">
                    <a16:creationId xmlns:a16="http://schemas.microsoft.com/office/drawing/2014/main" id="{B4B16FCC-AD2A-4B23-B20C-C3F1DF006529}"/>
                  </a:ext>
                </a:extLst>
              </p:cNvPr>
              <p:cNvSpPr txBox="1"/>
              <p:nvPr/>
            </p:nvSpPr>
            <p:spPr>
              <a:xfrm>
                <a:off x="6886083" y="3358189"/>
                <a:ext cx="14632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sz="1400" b="0" i="1" smtClean="0">
                          <a:latin typeface="Cambria Math" panose="02040503050406030204" pitchFamily="18" charset="0"/>
                        </a:rPr>
                        <m:t>𝜃</m:t>
                      </m:r>
                    </m:oMath>
                  </m:oMathPara>
                </a14:m>
                <a:endParaRPr lang="en-US" sz="1400" dirty="0"/>
              </a:p>
            </p:txBody>
          </p:sp>
        </mc:Choice>
        <mc:Fallback>
          <p:sp>
            <p:nvSpPr>
              <p:cNvPr id="111" name="TextBox 110">
                <a:extLst>
                  <a:ext uri="{FF2B5EF4-FFF2-40B4-BE49-F238E27FC236}">
                    <a16:creationId xmlns:a16="http://schemas.microsoft.com/office/drawing/2014/main" id="{B4B16FCC-AD2A-4B23-B20C-C3F1DF006529}"/>
                  </a:ext>
                </a:extLst>
              </p:cNvPr>
              <p:cNvSpPr txBox="1">
                <a:spLocks noRot="1" noChangeAspect="1" noMove="1" noResize="1" noEditPoints="1" noAdjustHandles="1" noChangeArrowheads="1" noChangeShapeType="1" noTextEdit="1"/>
              </p:cNvSpPr>
              <p:nvPr/>
            </p:nvSpPr>
            <p:spPr>
              <a:xfrm>
                <a:off x="6886083" y="3358189"/>
                <a:ext cx="146322" cy="215444"/>
              </a:xfrm>
              <a:prstGeom prst="rect">
                <a:avLst/>
              </a:prstGeom>
              <a:blipFill>
                <a:blip r:embed="rId11"/>
                <a:stretch>
                  <a:fillRect l="-33333" r="-20833" b="-5714"/>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3DCFED30-3C38-42FD-A7E8-A92EBBA8723C}"/>
              </a:ext>
            </a:extLst>
          </p:cNvPr>
          <p:cNvSpPr/>
          <p:nvPr/>
        </p:nvSpPr>
        <p:spPr>
          <a:xfrm>
            <a:off x="6277106" y="362457"/>
            <a:ext cx="640080" cy="2651760"/>
          </a:xfrm>
          <a:prstGeom prst="rect">
            <a:avLst/>
          </a:prstGeom>
          <a:solidFill>
            <a:schemeClr val="bg1">
              <a:lumMod val="95000"/>
              <a:alpha val="35000"/>
            </a:schemeClr>
          </a:solidFill>
        </p:spPr>
        <p:txBody>
          <a:bodyPr wrap="square" rtlCol="0">
            <a:spAutoFit/>
          </a:bodyPr>
          <a:lstStyle/>
          <a:p>
            <a:pPr algn="ctr"/>
            <a:endParaRPr lang="en-US" sz="1100" b="1" dirty="0">
              <a:solidFill>
                <a:schemeClr val="tx1">
                  <a:lumMod val="65000"/>
                  <a:lumOff val="35000"/>
                </a:schemeClr>
              </a:solidFill>
            </a:endParaRPr>
          </a:p>
        </p:txBody>
      </p:sp>
      <p:sp>
        <p:nvSpPr>
          <p:cNvPr id="123" name="TextBox 122">
            <a:extLst>
              <a:ext uri="{FF2B5EF4-FFF2-40B4-BE49-F238E27FC236}">
                <a16:creationId xmlns:a16="http://schemas.microsoft.com/office/drawing/2014/main" id="{5F11CFDF-7998-4450-8E84-D1B0800898BF}"/>
              </a:ext>
            </a:extLst>
          </p:cNvPr>
          <p:cNvSpPr txBox="1"/>
          <p:nvPr/>
        </p:nvSpPr>
        <p:spPr>
          <a:xfrm>
            <a:off x="7424327" y="737731"/>
            <a:ext cx="627965" cy="430887"/>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pt-BR" sz="1100" dirty="0">
                <a:solidFill>
                  <a:schemeClr val="tx1">
                    <a:lumMod val="65000"/>
                    <a:lumOff val="35000"/>
                  </a:schemeClr>
                </a:solidFill>
              </a:rPr>
              <a:t>C</a:t>
            </a:r>
            <a:r>
              <a:rPr lang="en-US" sz="1100" dirty="0" err="1">
                <a:solidFill>
                  <a:schemeClr val="tx1">
                    <a:lumMod val="65000"/>
                    <a:lumOff val="35000"/>
                  </a:schemeClr>
                </a:solidFill>
              </a:rPr>
              <a:t>ritical</a:t>
            </a:r>
            <a:endParaRPr lang="en-US" sz="1100" dirty="0">
              <a:solidFill>
                <a:schemeClr val="tx1">
                  <a:lumMod val="65000"/>
                  <a:lumOff val="35000"/>
                </a:schemeClr>
              </a:solidFill>
            </a:endParaRPr>
          </a:p>
          <a:p>
            <a:r>
              <a:rPr lang="en-US" sz="1100" dirty="0">
                <a:solidFill>
                  <a:schemeClr val="tx1">
                    <a:lumMod val="65000"/>
                    <a:lumOff val="35000"/>
                  </a:schemeClr>
                </a:solidFill>
              </a:rPr>
              <a:t>region</a:t>
            </a:r>
          </a:p>
        </p:txBody>
      </p:sp>
      <p:pic>
        <p:nvPicPr>
          <p:cNvPr id="145" name="Picture 144" descr="A close up of a logo&#10;&#10;Description automatically generated">
            <a:extLst>
              <a:ext uri="{FF2B5EF4-FFF2-40B4-BE49-F238E27FC236}">
                <a16:creationId xmlns:a16="http://schemas.microsoft.com/office/drawing/2014/main" id="{B2A6DF42-C2E8-4915-9572-D4D0656BF18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9756420" flipH="1">
            <a:off x="6952055" y="665751"/>
            <a:ext cx="554070" cy="477891"/>
          </a:xfrm>
          <a:prstGeom prst="rect">
            <a:avLst/>
          </a:prstGeom>
        </p:spPr>
      </p:pic>
    </p:spTree>
    <p:extLst>
      <p:ext uri="{BB962C8B-B14F-4D97-AF65-F5344CB8AC3E}">
        <p14:creationId xmlns:p14="http://schemas.microsoft.com/office/powerpoint/2010/main" val="4107945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6CF70D-805A-45AF-B79E-A3802DF9DC65}"/>
              </a:ext>
            </a:extLst>
          </p:cNvPr>
          <p:cNvSpPr/>
          <p:nvPr/>
        </p:nvSpPr>
        <p:spPr>
          <a:xfrm>
            <a:off x="4433111" y="2967335"/>
            <a:ext cx="3325782" cy="923330"/>
          </a:xfrm>
          <a:prstGeom prst="rect">
            <a:avLst/>
          </a:prstGeom>
          <a:noFill/>
        </p:spPr>
        <p:txBody>
          <a:bodyPr wrap="none" lIns="91440" tIns="45720" rIns="91440" bIns="45720">
            <a:spAutoFit/>
          </a:bodyPr>
          <a:lstStyle/>
          <a:p>
            <a:pPr algn="ct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rPr>
              <a:t>Calibration</a:t>
            </a:r>
          </a:p>
        </p:txBody>
      </p:sp>
    </p:spTree>
    <p:extLst>
      <p:ext uri="{BB962C8B-B14F-4D97-AF65-F5344CB8AC3E}">
        <p14:creationId xmlns:p14="http://schemas.microsoft.com/office/powerpoint/2010/main" val="3327703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8705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75C6D8C-A2D8-4289-AB68-D23828D9D74A}"/>
              </a:ext>
            </a:extLst>
          </p:cNvPr>
          <p:cNvSpPr>
            <a:spLocks noChangeAspect="1"/>
          </p:cNvSpPr>
          <p:nvPr/>
        </p:nvSpPr>
        <p:spPr>
          <a:xfrm>
            <a:off x="279509" y="406792"/>
            <a:ext cx="274320" cy="274320"/>
          </a:xfrm>
          <a:prstGeom prst="rect">
            <a:avLst/>
          </a:prstGeom>
          <a:solidFill>
            <a:schemeClr val="accent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18F3D51-81FB-437E-9054-60B614385276}"/>
              </a:ext>
            </a:extLst>
          </p:cNvPr>
          <p:cNvSpPr>
            <a:spLocks noChangeAspect="1"/>
          </p:cNvSpPr>
          <p:nvPr/>
        </p:nvSpPr>
        <p:spPr>
          <a:xfrm>
            <a:off x="587080" y="406792"/>
            <a:ext cx="274320" cy="274320"/>
          </a:xfrm>
          <a:prstGeom prst="rect">
            <a:avLst/>
          </a:prstGeom>
          <a:solidFill>
            <a:schemeClr val="accent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8F736B2-CCC6-4880-AB23-EF11B595C9D9}"/>
              </a:ext>
            </a:extLst>
          </p:cNvPr>
          <p:cNvSpPr>
            <a:spLocks noChangeAspect="1"/>
          </p:cNvSpPr>
          <p:nvPr/>
        </p:nvSpPr>
        <p:spPr>
          <a:xfrm>
            <a:off x="894651"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27259C8-74F2-467E-AAE6-F9A6F709B247}"/>
              </a:ext>
            </a:extLst>
          </p:cNvPr>
          <p:cNvSpPr>
            <a:spLocks noChangeAspect="1"/>
          </p:cNvSpPr>
          <p:nvPr/>
        </p:nvSpPr>
        <p:spPr>
          <a:xfrm>
            <a:off x="1202222"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10CF50F-6930-499B-A2F6-6F5AB025DFD6}"/>
              </a:ext>
            </a:extLst>
          </p:cNvPr>
          <p:cNvSpPr>
            <a:spLocks noChangeAspect="1"/>
          </p:cNvSpPr>
          <p:nvPr/>
        </p:nvSpPr>
        <p:spPr>
          <a:xfrm>
            <a:off x="1509793"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35CA1BE-3AEC-4B05-95F2-C6FDBA987D1D}"/>
              </a:ext>
            </a:extLst>
          </p:cNvPr>
          <p:cNvSpPr>
            <a:spLocks noChangeAspect="1"/>
          </p:cNvSpPr>
          <p:nvPr/>
        </p:nvSpPr>
        <p:spPr>
          <a:xfrm>
            <a:off x="1817364"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736AF96-8B4D-4340-B82C-D1B11F20F0BC}"/>
              </a:ext>
            </a:extLst>
          </p:cNvPr>
          <p:cNvSpPr>
            <a:spLocks noChangeAspect="1"/>
          </p:cNvSpPr>
          <p:nvPr/>
        </p:nvSpPr>
        <p:spPr>
          <a:xfrm>
            <a:off x="2124935" y="406792"/>
            <a:ext cx="274320" cy="274320"/>
          </a:xfrm>
          <a:prstGeom prst="rect">
            <a:avLst/>
          </a:prstGeom>
          <a:solidFill>
            <a:schemeClr val="accent6">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3" name="Rectangle 12">
            <a:extLst>
              <a:ext uri="{FF2B5EF4-FFF2-40B4-BE49-F238E27FC236}">
                <a16:creationId xmlns:a16="http://schemas.microsoft.com/office/drawing/2014/main" id="{D496E65C-F4F6-4AC9-91C5-CE3D6EED7DBA}"/>
              </a:ext>
            </a:extLst>
          </p:cNvPr>
          <p:cNvSpPr>
            <a:spLocks noChangeAspect="1"/>
          </p:cNvSpPr>
          <p:nvPr/>
        </p:nvSpPr>
        <p:spPr>
          <a:xfrm>
            <a:off x="2432506"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633706-54BA-4E65-A095-EAA519CC9296}"/>
              </a:ext>
            </a:extLst>
          </p:cNvPr>
          <p:cNvSpPr>
            <a:spLocks noChangeAspect="1"/>
          </p:cNvSpPr>
          <p:nvPr/>
        </p:nvSpPr>
        <p:spPr>
          <a:xfrm>
            <a:off x="2740077"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66E4DD2-5E30-4DB2-871C-7D0E0DAAD771}"/>
              </a:ext>
            </a:extLst>
          </p:cNvPr>
          <p:cNvSpPr>
            <a:spLocks noChangeAspect="1"/>
          </p:cNvSpPr>
          <p:nvPr/>
        </p:nvSpPr>
        <p:spPr>
          <a:xfrm>
            <a:off x="3047648"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85E2912-9E16-4838-9976-1DAAEB9F5F7F}"/>
              </a:ext>
            </a:extLst>
          </p:cNvPr>
          <p:cNvSpPr>
            <a:spLocks noChangeAspect="1"/>
          </p:cNvSpPr>
          <p:nvPr/>
        </p:nvSpPr>
        <p:spPr>
          <a:xfrm>
            <a:off x="3355219" y="406792"/>
            <a:ext cx="274320" cy="274320"/>
          </a:xfrm>
          <a:prstGeom prst="rect">
            <a:avLst/>
          </a:prstGeom>
          <a:solidFill>
            <a:schemeClr val="accent6">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 name="TextBox 17">
            <a:extLst>
              <a:ext uri="{FF2B5EF4-FFF2-40B4-BE49-F238E27FC236}">
                <a16:creationId xmlns:a16="http://schemas.microsoft.com/office/drawing/2014/main" id="{F1390733-0175-4B24-865D-2443079DE6C3}"/>
              </a:ext>
            </a:extLst>
          </p:cNvPr>
          <p:cNvSpPr txBox="1"/>
          <p:nvPr/>
        </p:nvSpPr>
        <p:spPr>
          <a:xfrm>
            <a:off x="228385" y="70127"/>
            <a:ext cx="4110644" cy="276999"/>
          </a:xfrm>
          <a:prstGeom prst="rect">
            <a:avLst/>
          </a:prstGeom>
          <a:noFill/>
        </p:spPr>
        <p:txBody>
          <a:bodyPr wrap="square" rtlCol="0">
            <a:spAutoFit/>
          </a:bodyPr>
          <a:lstStyle/>
          <a:p>
            <a:r>
              <a:rPr lang="pt-BR" sz="1200" dirty="0"/>
              <a:t>Candidate </a:t>
            </a:r>
            <a:r>
              <a:rPr lang="pt-BR" sz="1200" dirty="0" err="1"/>
              <a:t>items</a:t>
            </a:r>
            <a:r>
              <a:rPr lang="pt-BR" sz="1200" dirty="0"/>
              <a:t> (in </a:t>
            </a:r>
            <a:r>
              <a:rPr lang="pt-BR" sz="1200" dirty="0" err="1"/>
              <a:t>decreasing</a:t>
            </a:r>
            <a:r>
              <a:rPr lang="pt-BR" sz="1200" dirty="0"/>
              <a:t> </a:t>
            </a:r>
            <a:r>
              <a:rPr lang="pt-BR" sz="1200" dirty="0" err="1"/>
              <a:t>similarity</a:t>
            </a:r>
            <a:r>
              <a:rPr lang="pt-BR" sz="1200" dirty="0"/>
              <a:t> </a:t>
            </a:r>
            <a:r>
              <a:rPr lang="pt-BR" sz="1200" dirty="0" err="1"/>
              <a:t>to</a:t>
            </a:r>
            <a:r>
              <a:rPr lang="pt-BR" sz="1200" dirty="0"/>
              <a:t> </a:t>
            </a:r>
            <a:r>
              <a:rPr lang="pt-BR" sz="1200" dirty="0" err="1"/>
              <a:t>user</a:t>
            </a:r>
            <a:r>
              <a:rPr lang="pt-BR" sz="1200" dirty="0"/>
              <a:t> profile vector)</a:t>
            </a:r>
            <a:endParaRPr lang="en-US" sz="1200" dirty="0"/>
          </a:p>
        </p:txBody>
      </p:sp>
      <p:sp>
        <p:nvSpPr>
          <p:cNvPr id="19" name="Rectangle 18">
            <a:extLst>
              <a:ext uri="{FF2B5EF4-FFF2-40B4-BE49-F238E27FC236}">
                <a16:creationId xmlns:a16="http://schemas.microsoft.com/office/drawing/2014/main" id="{1D609C3C-4366-4188-ACB2-4610A166C87F}"/>
              </a:ext>
            </a:extLst>
          </p:cNvPr>
          <p:cNvSpPr>
            <a:spLocks noChangeAspect="1"/>
          </p:cNvSpPr>
          <p:nvPr/>
        </p:nvSpPr>
        <p:spPr>
          <a:xfrm>
            <a:off x="3662790"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D4495A9-D8E7-45DF-96A0-23C7A728A242}"/>
              </a:ext>
            </a:extLst>
          </p:cNvPr>
          <p:cNvSpPr>
            <a:spLocks noChangeAspect="1"/>
          </p:cNvSpPr>
          <p:nvPr/>
        </p:nvSpPr>
        <p:spPr>
          <a:xfrm>
            <a:off x="3970359" y="406792"/>
            <a:ext cx="274320" cy="27432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eft Brace 20">
            <a:extLst>
              <a:ext uri="{FF2B5EF4-FFF2-40B4-BE49-F238E27FC236}">
                <a16:creationId xmlns:a16="http://schemas.microsoft.com/office/drawing/2014/main" id="{1C903139-21E1-4A5E-98C2-D75FC832F4B0}"/>
              </a:ext>
            </a:extLst>
          </p:cNvPr>
          <p:cNvSpPr/>
          <p:nvPr/>
        </p:nvSpPr>
        <p:spPr>
          <a:xfrm rot="16200000">
            <a:off x="547895" y="533861"/>
            <a:ext cx="49276" cy="5777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2" name="Picture 21">
            <a:extLst>
              <a:ext uri="{FF2B5EF4-FFF2-40B4-BE49-F238E27FC236}">
                <a16:creationId xmlns:a16="http://schemas.microsoft.com/office/drawing/2014/main" id="{39138E4B-8E92-4C85-A3EB-E4C2D0D668A6}"/>
              </a:ext>
            </a:extLst>
          </p:cNvPr>
          <p:cNvPicPr>
            <a:picLocks noChangeAspect="1"/>
          </p:cNvPicPr>
          <p:nvPr/>
        </p:nvPicPr>
        <p:blipFill rotWithShape="1">
          <a:blip r:embed="rId2"/>
          <a:srcRect l="35265" t="33018" r="36030"/>
          <a:stretch/>
        </p:blipFill>
        <p:spPr>
          <a:xfrm>
            <a:off x="1743586" y="2645082"/>
            <a:ext cx="344825" cy="804639"/>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ED104E4B-29BA-4F62-AAD3-8920DBFC49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475" y="2874745"/>
            <a:ext cx="459792" cy="345313"/>
          </a:xfrm>
          <a:prstGeom prst="rect">
            <a:avLst/>
          </a:prstGeom>
        </p:spPr>
      </p:pic>
      <p:pic>
        <p:nvPicPr>
          <p:cNvPr id="24" name="Picture 23" descr="A close up of a logo&#10;&#10;Description automatically generated">
            <a:extLst>
              <a:ext uri="{FF2B5EF4-FFF2-40B4-BE49-F238E27FC236}">
                <a16:creationId xmlns:a16="http://schemas.microsoft.com/office/drawing/2014/main" id="{93AF9CD2-879C-4223-AC98-30703ADF0A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69577" y="2611740"/>
            <a:ext cx="140479" cy="871323"/>
          </a:xfrm>
          <a:prstGeom prst="rect">
            <a:avLst/>
          </a:prstGeom>
        </p:spPr>
      </p:pic>
      <p:pic>
        <p:nvPicPr>
          <p:cNvPr id="25" name="Picture 24" descr="A close up of a logo&#10;&#10;Description automatically generated">
            <a:extLst>
              <a:ext uri="{FF2B5EF4-FFF2-40B4-BE49-F238E27FC236}">
                <a16:creationId xmlns:a16="http://schemas.microsoft.com/office/drawing/2014/main" id="{A3920B03-F3CD-4111-82A1-2A5BC69F08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flipH="1">
            <a:off x="884815" y="2611740"/>
            <a:ext cx="140479" cy="871323"/>
          </a:xfrm>
          <a:prstGeom prst="rect">
            <a:avLst/>
          </a:prstGeom>
        </p:spPr>
      </p:pic>
      <p:sp>
        <p:nvSpPr>
          <p:cNvPr id="27" name="TextBox 52">
            <a:extLst>
              <a:ext uri="{FF2B5EF4-FFF2-40B4-BE49-F238E27FC236}">
                <a16:creationId xmlns:a16="http://schemas.microsoft.com/office/drawing/2014/main" id="{46961A0C-881C-45A5-BF69-EFDD398B1FD6}"/>
              </a:ext>
            </a:extLst>
          </p:cNvPr>
          <p:cNvSpPr txBox="1"/>
          <p:nvPr/>
        </p:nvSpPr>
        <p:spPr>
          <a:xfrm>
            <a:off x="2241370" y="2724236"/>
            <a:ext cx="9359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pt-BR" sz="3600" b="1" dirty="0"/>
              <a:t>:</a:t>
            </a:r>
            <a:endParaRPr lang="en-US" sz="3600" b="1" dirty="0"/>
          </a:p>
        </p:txBody>
      </p:sp>
      <p:sp>
        <p:nvSpPr>
          <p:cNvPr id="28" name="Rectangle 27">
            <a:extLst>
              <a:ext uri="{FF2B5EF4-FFF2-40B4-BE49-F238E27FC236}">
                <a16:creationId xmlns:a16="http://schemas.microsoft.com/office/drawing/2014/main" id="{488C7143-8EA0-4FCC-A24F-64EF683CC187}"/>
              </a:ext>
            </a:extLst>
          </p:cNvPr>
          <p:cNvSpPr>
            <a:spLocks noChangeAspect="1"/>
          </p:cNvSpPr>
          <p:nvPr/>
        </p:nvSpPr>
        <p:spPr>
          <a:xfrm>
            <a:off x="510276" y="2910241"/>
            <a:ext cx="274320" cy="274320"/>
          </a:xfrm>
          <a:prstGeom prst="rect">
            <a:avLst/>
          </a:prstGeom>
          <a:solidFill>
            <a:schemeClr val="accent6">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47" name="Group 46">
            <a:extLst>
              <a:ext uri="{FF2B5EF4-FFF2-40B4-BE49-F238E27FC236}">
                <a16:creationId xmlns:a16="http://schemas.microsoft.com/office/drawing/2014/main" id="{2580840C-1759-420B-9E89-DFF9DC2FEDEF}"/>
              </a:ext>
            </a:extLst>
          </p:cNvPr>
          <p:cNvGrpSpPr/>
          <p:nvPr/>
        </p:nvGrpSpPr>
        <p:grpSpPr>
          <a:xfrm rot="5400000">
            <a:off x="3149608" y="2572836"/>
            <a:ext cx="274322" cy="1483823"/>
            <a:chOff x="4944368" y="4106489"/>
            <a:chExt cx="352541" cy="2119746"/>
          </a:xfrm>
        </p:grpSpPr>
        <p:sp>
          <p:nvSpPr>
            <p:cNvPr id="29" name="Rectangle 28">
              <a:extLst>
                <a:ext uri="{FF2B5EF4-FFF2-40B4-BE49-F238E27FC236}">
                  <a16:creationId xmlns:a16="http://schemas.microsoft.com/office/drawing/2014/main" id="{0C8D7A17-BBDA-4E92-8B70-186B8AB75517}"/>
                </a:ext>
              </a:extLst>
            </p:cNvPr>
            <p:cNvSpPr/>
            <p:nvPr/>
          </p:nvSpPr>
          <p:spPr>
            <a:xfrm>
              <a:off x="5062451" y="4106489"/>
              <a:ext cx="232756" cy="2119746"/>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7FF105C5-9036-4496-9969-5493BE5B6413}"/>
                </a:ext>
              </a:extLst>
            </p:cNvPr>
            <p:cNvCxnSpPr>
              <a:cxnSpLocks/>
            </p:cNvCxnSpPr>
            <p:nvPr/>
          </p:nvCxnSpPr>
          <p:spPr>
            <a:xfrm>
              <a:off x="4944368" y="6226235"/>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a:extLst>
                <a:ext uri="{FF2B5EF4-FFF2-40B4-BE49-F238E27FC236}">
                  <a16:creationId xmlns:a16="http://schemas.microsoft.com/office/drawing/2014/main" id="{76B4F842-D87E-4EFC-9201-FE851FFE94E3}"/>
                </a:ext>
              </a:extLst>
            </p:cNvPr>
            <p:cNvCxnSpPr>
              <a:cxnSpLocks/>
            </p:cNvCxnSpPr>
            <p:nvPr/>
          </p:nvCxnSpPr>
          <p:spPr>
            <a:xfrm>
              <a:off x="4944368" y="4114802"/>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a:extLst>
                <a:ext uri="{FF2B5EF4-FFF2-40B4-BE49-F238E27FC236}">
                  <a16:creationId xmlns:a16="http://schemas.microsoft.com/office/drawing/2014/main" id="{F022C387-1A86-4C25-92D4-4352826A5715}"/>
                </a:ext>
              </a:extLst>
            </p:cNvPr>
            <p:cNvCxnSpPr>
              <a:cxnSpLocks/>
            </p:cNvCxnSpPr>
            <p:nvPr/>
          </p:nvCxnSpPr>
          <p:spPr>
            <a:xfrm>
              <a:off x="4944368" y="4636426"/>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a:extLst>
                <a:ext uri="{FF2B5EF4-FFF2-40B4-BE49-F238E27FC236}">
                  <a16:creationId xmlns:a16="http://schemas.microsoft.com/office/drawing/2014/main" id="{C73E4F4C-12BE-41DE-BAFA-197A61CF4DA8}"/>
                </a:ext>
              </a:extLst>
            </p:cNvPr>
            <p:cNvCxnSpPr>
              <a:cxnSpLocks/>
            </p:cNvCxnSpPr>
            <p:nvPr/>
          </p:nvCxnSpPr>
          <p:spPr>
            <a:xfrm>
              <a:off x="4944368" y="5166363"/>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a:extLst>
                <a:ext uri="{FF2B5EF4-FFF2-40B4-BE49-F238E27FC236}">
                  <a16:creationId xmlns:a16="http://schemas.microsoft.com/office/drawing/2014/main" id="{0F240AD7-65B1-4019-A71D-E3B60F0A0404}"/>
                </a:ext>
              </a:extLst>
            </p:cNvPr>
            <p:cNvCxnSpPr>
              <a:cxnSpLocks/>
            </p:cNvCxnSpPr>
            <p:nvPr/>
          </p:nvCxnSpPr>
          <p:spPr>
            <a:xfrm>
              <a:off x="4944368" y="5696300"/>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48" name="Rectangle 47">
            <a:extLst>
              <a:ext uri="{FF2B5EF4-FFF2-40B4-BE49-F238E27FC236}">
                <a16:creationId xmlns:a16="http://schemas.microsoft.com/office/drawing/2014/main" id="{D99A7F7E-B366-4D4D-B2EA-127042EB2BA5}"/>
              </a:ext>
            </a:extLst>
          </p:cNvPr>
          <p:cNvSpPr/>
          <p:nvPr/>
        </p:nvSpPr>
        <p:spPr>
          <a:xfrm>
            <a:off x="3724353" y="2589262"/>
            <a:ext cx="199921" cy="64633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9" name="Rectangle 48">
            <a:extLst>
              <a:ext uri="{FF2B5EF4-FFF2-40B4-BE49-F238E27FC236}">
                <a16:creationId xmlns:a16="http://schemas.microsoft.com/office/drawing/2014/main" id="{45297337-6632-45F4-B978-BBB79581669B}"/>
              </a:ext>
            </a:extLst>
          </p:cNvPr>
          <p:cNvSpPr/>
          <p:nvPr/>
        </p:nvSpPr>
        <p:spPr>
          <a:xfrm>
            <a:off x="3364050" y="2860689"/>
            <a:ext cx="199921" cy="37490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0" name="Rectangle 49">
            <a:extLst>
              <a:ext uri="{FF2B5EF4-FFF2-40B4-BE49-F238E27FC236}">
                <a16:creationId xmlns:a16="http://schemas.microsoft.com/office/drawing/2014/main" id="{4536CFBC-7FA1-43DF-8208-73DE2133CBB4}"/>
              </a:ext>
            </a:extLst>
          </p:cNvPr>
          <p:cNvSpPr/>
          <p:nvPr/>
        </p:nvSpPr>
        <p:spPr>
          <a:xfrm>
            <a:off x="3003748" y="3144153"/>
            <a:ext cx="199921" cy="91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7A338FAE-D2F7-4A32-A7F0-A906EA1784B6}"/>
              </a:ext>
            </a:extLst>
          </p:cNvPr>
          <p:cNvSpPr/>
          <p:nvPr/>
        </p:nvSpPr>
        <p:spPr>
          <a:xfrm>
            <a:off x="2643446" y="3189873"/>
            <a:ext cx="199921" cy="4572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4" name="Picture 53">
            <a:extLst>
              <a:ext uri="{FF2B5EF4-FFF2-40B4-BE49-F238E27FC236}">
                <a16:creationId xmlns:a16="http://schemas.microsoft.com/office/drawing/2014/main" id="{E8A1B98C-3C34-4F09-A7D8-9A2D432E49A2}"/>
              </a:ext>
            </a:extLst>
          </p:cNvPr>
          <p:cNvPicPr>
            <a:picLocks noChangeAspect="1"/>
          </p:cNvPicPr>
          <p:nvPr/>
        </p:nvPicPr>
        <p:blipFill rotWithShape="1">
          <a:blip r:embed="rId2"/>
          <a:srcRect l="35265" t="33018" r="36030"/>
          <a:stretch/>
        </p:blipFill>
        <p:spPr>
          <a:xfrm>
            <a:off x="1741981" y="1526943"/>
            <a:ext cx="344825" cy="804639"/>
          </a:xfrm>
          <a:prstGeom prst="rect">
            <a:avLst/>
          </a:prstGeom>
        </p:spPr>
      </p:pic>
      <p:pic>
        <p:nvPicPr>
          <p:cNvPr id="55" name="Picture 54" descr="A picture containing drawing&#10;&#10;Description automatically generated">
            <a:extLst>
              <a:ext uri="{FF2B5EF4-FFF2-40B4-BE49-F238E27FC236}">
                <a16:creationId xmlns:a16="http://schemas.microsoft.com/office/drawing/2014/main" id="{A636D2D0-7FB7-43EE-801C-6C0D87EEE5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870" y="1756606"/>
            <a:ext cx="459792" cy="345313"/>
          </a:xfrm>
          <a:prstGeom prst="rect">
            <a:avLst/>
          </a:prstGeom>
        </p:spPr>
      </p:pic>
      <p:pic>
        <p:nvPicPr>
          <p:cNvPr id="56" name="Picture 55" descr="A close up of a logo&#10;&#10;Description automatically generated">
            <a:extLst>
              <a:ext uri="{FF2B5EF4-FFF2-40B4-BE49-F238E27FC236}">
                <a16:creationId xmlns:a16="http://schemas.microsoft.com/office/drawing/2014/main" id="{D6AEDF53-10CD-423F-B3A7-4B3000F238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67972" y="1493601"/>
            <a:ext cx="140479" cy="871323"/>
          </a:xfrm>
          <a:prstGeom prst="rect">
            <a:avLst/>
          </a:prstGeom>
        </p:spPr>
      </p:pic>
      <p:pic>
        <p:nvPicPr>
          <p:cNvPr id="57" name="Picture 56" descr="A close up of a logo&#10;&#10;Description automatically generated">
            <a:extLst>
              <a:ext uri="{FF2B5EF4-FFF2-40B4-BE49-F238E27FC236}">
                <a16:creationId xmlns:a16="http://schemas.microsoft.com/office/drawing/2014/main" id="{592D9B32-1D44-40B1-A646-2EBD1D50D7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flipH="1">
            <a:off x="883210" y="1493601"/>
            <a:ext cx="140479" cy="871323"/>
          </a:xfrm>
          <a:prstGeom prst="rect">
            <a:avLst/>
          </a:prstGeom>
        </p:spPr>
      </p:pic>
      <p:sp>
        <p:nvSpPr>
          <p:cNvPr id="58" name="TextBox 52">
            <a:extLst>
              <a:ext uri="{FF2B5EF4-FFF2-40B4-BE49-F238E27FC236}">
                <a16:creationId xmlns:a16="http://schemas.microsoft.com/office/drawing/2014/main" id="{53874A3C-6ACF-4D9F-AB3B-E483F99082E9}"/>
              </a:ext>
            </a:extLst>
          </p:cNvPr>
          <p:cNvSpPr txBox="1"/>
          <p:nvPr/>
        </p:nvSpPr>
        <p:spPr>
          <a:xfrm>
            <a:off x="2239765" y="1606097"/>
            <a:ext cx="9359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pt-BR" sz="3600" b="1" dirty="0"/>
              <a:t>:</a:t>
            </a:r>
            <a:endParaRPr lang="en-US" sz="3600" b="1" dirty="0"/>
          </a:p>
        </p:txBody>
      </p:sp>
      <p:sp>
        <p:nvSpPr>
          <p:cNvPr id="59" name="Rectangle 58">
            <a:extLst>
              <a:ext uri="{FF2B5EF4-FFF2-40B4-BE49-F238E27FC236}">
                <a16:creationId xmlns:a16="http://schemas.microsoft.com/office/drawing/2014/main" id="{16F6B984-F67B-46F5-AD26-8EDF7905C36D}"/>
              </a:ext>
            </a:extLst>
          </p:cNvPr>
          <p:cNvSpPr>
            <a:spLocks noChangeAspect="1"/>
          </p:cNvSpPr>
          <p:nvPr/>
        </p:nvSpPr>
        <p:spPr>
          <a:xfrm>
            <a:off x="508671" y="1792102"/>
            <a:ext cx="274320" cy="274320"/>
          </a:xfrm>
          <a:prstGeom prst="rect">
            <a:avLst/>
          </a:prstGeom>
          <a:solidFill>
            <a:schemeClr val="accent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D47C36C5-2B5E-44D2-BC41-F589011D70DB}"/>
              </a:ext>
            </a:extLst>
          </p:cNvPr>
          <p:cNvGrpSpPr/>
          <p:nvPr/>
        </p:nvGrpSpPr>
        <p:grpSpPr>
          <a:xfrm rot="5400000">
            <a:off x="3148003" y="1454697"/>
            <a:ext cx="274322" cy="1483823"/>
            <a:chOff x="4944368" y="4106489"/>
            <a:chExt cx="352541" cy="2119746"/>
          </a:xfrm>
        </p:grpSpPr>
        <p:sp>
          <p:nvSpPr>
            <p:cNvPr id="61" name="Rectangle 60">
              <a:extLst>
                <a:ext uri="{FF2B5EF4-FFF2-40B4-BE49-F238E27FC236}">
                  <a16:creationId xmlns:a16="http://schemas.microsoft.com/office/drawing/2014/main" id="{019DEAC0-B4EC-4949-A5B4-5CDE10E25D11}"/>
                </a:ext>
              </a:extLst>
            </p:cNvPr>
            <p:cNvSpPr/>
            <p:nvPr/>
          </p:nvSpPr>
          <p:spPr>
            <a:xfrm>
              <a:off x="5062451" y="4106489"/>
              <a:ext cx="232756" cy="2119746"/>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F63140C5-C36C-4B62-93B0-B5F7358A4049}"/>
                </a:ext>
              </a:extLst>
            </p:cNvPr>
            <p:cNvCxnSpPr>
              <a:cxnSpLocks/>
            </p:cNvCxnSpPr>
            <p:nvPr/>
          </p:nvCxnSpPr>
          <p:spPr>
            <a:xfrm>
              <a:off x="4944368" y="6226235"/>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3" name="Straight Connector 62">
              <a:extLst>
                <a:ext uri="{FF2B5EF4-FFF2-40B4-BE49-F238E27FC236}">
                  <a16:creationId xmlns:a16="http://schemas.microsoft.com/office/drawing/2014/main" id="{7C1B27F1-4673-45DF-AC5B-BFFD49B47A72}"/>
                </a:ext>
              </a:extLst>
            </p:cNvPr>
            <p:cNvCxnSpPr>
              <a:cxnSpLocks/>
            </p:cNvCxnSpPr>
            <p:nvPr/>
          </p:nvCxnSpPr>
          <p:spPr>
            <a:xfrm>
              <a:off x="4944368" y="4114802"/>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4" name="Straight Connector 63">
              <a:extLst>
                <a:ext uri="{FF2B5EF4-FFF2-40B4-BE49-F238E27FC236}">
                  <a16:creationId xmlns:a16="http://schemas.microsoft.com/office/drawing/2014/main" id="{121068C6-1704-4668-8912-315B6048C89A}"/>
                </a:ext>
              </a:extLst>
            </p:cNvPr>
            <p:cNvCxnSpPr>
              <a:cxnSpLocks/>
            </p:cNvCxnSpPr>
            <p:nvPr/>
          </p:nvCxnSpPr>
          <p:spPr>
            <a:xfrm>
              <a:off x="4944368" y="4636426"/>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5" name="Straight Connector 64">
              <a:extLst>
                <a:ext uri="{FF2B5EF4-FFF2-40B4-BE49-F238E27FC236}">
                  <a16:creationId xmlns:a16="http://schemas.microsoft.com/office/drawing/2014/main" id="{5BC4EE8C-B84E-4B78-A7CB-CD930174E2E7}"/>
                </a:ext>
              </a:extLst>
            </p:cNvPr>
            <p:cNvCxnSpPr>
              <a:cxnSpLocks/>
            </p:cNvCxnSpPr>
            <p:nvPr/>
          </p:nvCxnSpPr>
          <p:spPr>
            <a:xfrm>
              <a:off x="4944368" y="5166363"/>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6" name="Straight Connector 65">
              <a:extLst>
                <a:ext uri="{FF2B5EF4-FFF2-40B4-BE49-F238E27FC236}">
                  <a16:creationId xmlns:a16="http://schemas.microsoft.com/office/drawing/2014/main" id="{FC4E090E-7D91-444F-9B34-BD7D4A44813B}"/>
                </a:ext>
              </a:extLst>
            </p:cNvPr>
            <p:cNvCxnSpPr>
              <a:cxnSpLocks/>
            </p:cNvCxnSpPr>
            <p:nvPr/>
          </p:nvCxnSpPr>
          <p:spPr>
            <a:xfrm>
              <a:off x="4944368" y="5696300"/>
              <a:ext cx="352541"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67" name="Rectangle 66">
            <a:extLst>
              <a:ext uri="{FF2B5EF4-FFF2-40B4-BE49-F238E27FC236}">
                <a16:creationId xmlns:a16="http://schemas.microsoft.com/office/drawing/2014/main" id="{ACD07811-115B-4A60-89A9-7C16DB4DB6C1}"/>
              </a:ext>
            </a:extLst>
          </p:cNvPr>
          <p:cNvSpPr/>
          <p:nvPr/>
        </p:nvSpPr>
        <p:spPr>
          <a:xfrm>
            <a:off x="2643446" y="1471123"/>
            <a:ext cx="199921" cy="64633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8" name="Rectangle 67">
            <a:extLst>
              <a:ext uri="{FF2B5EF4-FFF2-40B4-BE49-F238E27FC236}">
                <a16:creationId xmlns:a16="http://schemas.microsoft.com/office/drawing/2014/main" id="{2CED0045-3D97-4C7E-A70B-E672B581A6D7}"/>
              </a:ext>
            </a:extLst>
          </p:cNvPr>
          <p:cNvSpPr/>
          <p:nvPr/>
        </p:nvSpPr>
        <p:spPr>
          <a:xfrm>
            <a:off x="3003748" y="1742550"/>
            <a:ext cx="199921" cy="37490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9" name="Rectangle 68">
            <a:extLst>
              <a:ext uri="{FF2B5EF4-FFF2-40B4-BE49-F238E27FC236}">
                <a16:creationId xmlns:a16="http://schemas.microsoft.com/office/drawing/2014/main" id="{01ACB9EF-E384-4B4D-8D94-6FD4522BB5C3}"/>
              </a:ext>
            </a:extLst>
          </p:cNvPr>
          <p:cNvSpPr/>
          <p:nvPr/>
        </p:nvSpPr>
        <p:spPr>
          <a:xfrm>
            <a:off x="3364050" y="2026014"/>
            <a:ext cx="199921" cy="91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0" name="Rectangle 69">
            <a:extLst>
              <a:ext uri="{FF2B5EF4-FFF2-40B4-BE49-F238E27FC236}">
                <a16:creationId xmlns:a16="http://schemas.microsoft.com/office/drawing/2014/main" id="{6C1E880C-8283-4A2C-BDD3-B115A78B3E90}"/>
              </a:ext>
            </a:extLst>
          </p:cNvPr>
          <p:cNvSpPr/>
          <p:nvPr/>
        </p:nvSpPr>
        <p:spPr>
          <a:xfrm>
            <a:off x="3724353" y="2071734"/>
            <a:ext cx="199921" cy="4572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1" name="TextBox 70">
            <a:extLst>
              <a:ext uri="{FF2B5EF4-FFF2-40B4-BE49-F238E27FC236}">
                <a16:creationId xmlns:a16="http://schemas.microsoft.com/office/drawing/2014/main" id="{056E67BE-3AC9-4FCC-9465-E611B49B33C0}"/>
              </a:ext>
            </a:extLst>
          </p:cNvPr>
          <p:cNvSpPr txBox="1"/>
          <p:nvPr/>
        </p:nvSpPr>
        <p:spPr>
          <a:xfrm>
            <a:off x="164247" y="916856"/>
            <a:ext cx="834879" cy="276999"/>
          </a:xfrm>
          <a:prstGeom prst="rect">
            <a:avLst/>
          </a:prstGeom>
          <a:noFill/>
        </p:spPr>
        <p:txBody>
          <a:bodyPr wrap="square" rtlCol="0">
            <a:spAutoFit/>
          </a:bodyPr>
          <a:lstStyle/>
          <a:p>
            <a:pPr algn="ctr"/>
            <a:r>
              <a:rPr lang="pt-BR" sz="1200" dirty="0" err="1"/>
              <a:t>Relevant</a:t>
            </a:r>
            <a:endParaRPr lang="en-US" sz="1200" dirty="0"/>
          </a:p>
        </p:txBody>
      </p:sp>
      <p:sp>
        <p:nvSpPr>
          <p:cNvPr id="72" name="TextBox 71">
            <a:extLst>
              <a:ext uri="{FF2B5EF4-FFF2-40B4-BE49-F238E27FC236}">
                <a16:creationId xmlns:a16="http://schemas.microsoft.com/office/drawing/2014/main" id="{2A4EBF7A-8C93-48B8-9664-4D2CFC51A2C0}"/>
              </a:ext>
            </a:extLst>
          </p:cNvPr>
          <p:cNvSpPr txBox="1"/>
          <p:nvPr/>
        </p:nvSpPr>
        <p:spPr>
          <a:xfrm>
            <a:off x="2424779" y="916856"/>
            <a:ext cx="834879" cy="276999"/>
          </a:xfrm>
          <a:prstGeom prst="rect">
            <a:avLst/>
          </a:prstGeom>
          <a:noFill/>
        </p:spPr>
        <p:txBody>
          <a:bodyPr wrap="square" rtlCol="0">
            <a:spAutoFit/>
          </a:bodyPr>
          <a:lstStyle/>
          <a:p>
            <a:pPr algn="ctr"/>
            <a:r>
              <a:rPr lang="pt-BR" sz="1200" dirty="0" err="1"/>
              <a:t>Surprising</a:t>
            </a:r>
            <a:endParaRPr lang="en-US" sz="1200" dirty="0"/>
          </a:p>
        </p:txBody>
      </p:sp>
      <p:cxnSp>
        <p:nvCxnSpPr>
          <p:cNvPr id="74" name="Straight Arrow Connector 73">
            <a:extLst>
              <a:ext uri="{FF2B5EF4-FFF2-40B4-BE49-F238E27FC236}">
                <a16:creationId xmlns:a16="http://schemas.microsoft.com/office/drawing/2014/main" id="{896E882F-4803-4392-B25E-3E9A51BA17A2}"/>
              </a:ext>
            </a:extLst>
          </p:cNvPr>
          <p:cNvCxnSpPr>
            <a:cxnSpLocks/>
            <a:stCxn id="72" idx="0"/>
            <a:endCxn id="12" idx="2"/>
          </p:cNvCxnSpPr>
          <p:nvPr/>
        </p:nvCxnSpPr>
        <p:spPr>
          <a:xfrm flipH="1" flipV="1">
            <a:off x="2262095" y="681112"/>
            <a:ext cx="580124" cy="235744"/>
          </a:xfrm>
          <a:prstGeom prst="straightConnector1">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78" name="Straight Arrow Connector 77">
            <a:extLst>
              <a:ext uri="{FF2B5EF4-FFF2-40B4-BE49-F238E27FC236}">
                <a16:creationId xmlns:a16="http://schemas.microsoft.com/office/drawing/2014/main" id="{7711E6F8-7D5A-4C81-82B2-11EB94AC27B8}"/>
              </a:ext>
            </a:extLst>
          </p:cNvPr>
          <p:cNvCxnSpPr>
            <a:cxnSpLocks/>
            <a:stCxn id="72" idx="0"/>
            <a:endCxn id="16" idx="2"/>
          </p:cNvCxnSpPr>
          <p:nvPr/>
        </p:nvCxnSpPr>
        <p:spPr>
          <a:xfrm flipV="1">
            <a:off x="2842219" y="681112"/>
            <a:ext cx="650160" cy="235744"/>
          </a:xfrm>
          <a:prstGeom prst="straightConnector1">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83" name="Rectangle 82">
            <a:extLst>
              <a:ext uri="{FF2B5EF4-FFF2-40B4-BE49-F238E27FC236}">
                <a16:creationId xmlns:a16="http://schemas.microsoft.com/office/drawing/2014/main" id="{39CE0853-ECAC-4269-9610-82F4BB235C01}"/>
              </a:ext>
            </a:extLst>
          </p:cNvPr>
          <p:cNvSpPr/>
          <p:nvPr/>
        </p:nvSpPr>
        <p:spPr>
          <a:xfrm>
            <a:off x="4550034" y="589686"/>
            <a:ext cx="181114" cy="2677867"/>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AF7E2261-E09D-4EC4-9625-984AFFD0646A}"/>
              </a:ext>
            </a:extLst>
          </p:cNvPr>
          <p:cNvCxnSpPr>
            <a:cxnSpLocks/>
          </p:cNvCxnSpPr>
          <p:nvPr/>
        </p:nvCxnSpPr>
        <p:spPr>
          <a:xfrm>
            <a:off x="4484923" y="600026"/>
            <a:ext cx="343427" cy="0"/>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2" name="Straight Connector 111">
            <a:extLst>
              <a:ext uri="{FF2B5EF4-FFF2-40B4-BE49-F238E27FC236}">
                <a16:creationId xmlns:a16="http://schemas.microsoft.com/office/drawing/2014/main" id="{57D617E5-E722-4D2C-B00C-C7CD9E46A8DE}"/>
              </a:ext>
            </a:extLst>
          </p:cNvPr>
          <p:cNvCxnSpPr>
            <a:cxnSpLocks/>
          </p:cNvCxnSpPr>
          <p:nvPr/>
        </p:nvCxnSpPr>
        <p:spPr>
          <a:xfrm flipV="1">
            <a:off x="4443060" y="3257052"/>
            <a:ext cx="385290" cy="8313"/>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4" name="Straight Connector 113">
            <a:extLst>
              <a:ext uri="{FF2B5EF4-FFF2-40B4-BE49-F238E27FC236}">
                <a16:creationId xmlns:a16="http://schemas.microsoft.com/office/drawing/2014/main" id="{B5C5FD82-6142-43C6-A1EB-51C2EEEC3E62}"/>
              </a:ext>
            </a:extLst>
          </p:cNvPr>
          <p:cNvCxnSpPr>
            <a:cxnSpLocks/>
          </p:cNvCxnSpPr>
          <p:nvPr/>
        </p:nvCxnSpPr>
        <p:spPr>
          <a:xfrm>
            <a:off x="4545726" y="1255786"/>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6" name="Straight Connector 115">
            <a:extLst>
              <a:ext uri="{FF2B5EF4-FFF2-40B4-BE49-F238E27FC236}">
                <a16:creationId xmlns:a16="http://schemas.microsoft.com/office/drawing/2014/main" id="{64771EA6-25EE-4E83-A140-264C0EBABAFF}"/>
              </a:ext>
            </a:extLst>
          </p:cNvPr>
          <p:cNvCxnSpPr>
            <a:cxnSpLocks/>
          </p:cNvCxnSpPr>
          <p:nvPr/>
        </p:nvCxnSpPr>
        <p:spPr>
          <a:xfrm>
            <a:off x="4545726" y="1921886"/>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8" name="Straight Connector 117">
            <a:extLst>
              <a:ext uri="{FF2B5EF4-FFF2-40B4-BE49-F238E27FC236}">
                <a16:creationId xmlns:a16="http://schemas.microsoft.com/office/drawing/2014/main" id="{FEE76C28-8F84-42D7-ADB9-A8AB2ED50C6A}"/>
              </a:ext>
            </a:extLst>
          </p:cNvPr>
          <p:cNvCxnSpPr>
            <a:cxnSpLocks/>
          </p:cNvCxnSpPr>
          <p:nvPr/>
        </p:nvCxnSpPr>
        <p:spPr>
          <a:xfrm>
            <a:off x="4545726" y="2587986"/>
            <a:ext cx="374064" cy="2966"/>
          </a:xfrm>
          <a:prstGeom prst="lin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92" name="TextBox 91">
            <a:extLst>
              <a:ext uri="{FF2B5EF4-FFF2-40B4-BE49-F238E27FC236}">
                <a16:creationId xmlns:a16="http://schemas.microsoft.com/office/drawing/2014/main" id="{31731648-822F-4460-9264-CB7384876C06}"/>
              </a:ext>
            </a:extLst>
          </p:cNvPr>
          <p:cNvSpPr txBox="1"/>
          <p:nvPr/>
        </p:nvSpPr>
        <p:spPr>
          <a:xfrm>
            <a:off x="4224913" y="3323720"/>
            <a:ext cx="825301" cy="461665"/>
          </a:xfrm>
          <a:prstGeom prst="rect">
            <a:avLst/>
          </a:prstGeom>
          <a:noFill/>
        </p:spPr>
        <p:txBody>
          <a:bodyPr wrap="square" rtlCol="0">
            <a:spAutoFit/>
          </a:bodyPr>
          <a:lstStyle/>
          <a:p>
            <a:pPr algn="ctr"/>
            <a:r>
              <a:rPr lang="pt-BR" sz="1200" dirty="0" err="1"/>
              <a:t>Reported</a:t>
            </a:r>
            <a:r>
              <a:rPr lang="pt-BR" sz="1200" dirty="0"/>
              <a:t> </a:t>
            </a:r>
            <a:r>
              <a:rPr lang="pt-BR" sz="1200" dirty="0" err="1"/>
              <a:t>Surprise</a:t>
            </a:r>
            <a:endParaRPr lang="en-US" sz="1200" dirty="0"/>
          </a:p>
        </p:txBody>
      </p:sp>
    </p:spTree>
    <p:extLst>
      <p:ext uri="{BB962C8B-B14F-4D97-AF65-F5344CB8AC3E}">
        <p14:creationId xmlns:p14="http://schemas.microsoft.com/office/powerpoint/2010/main" val="1602400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C44545-F6DE-4232-87A4-227DAF165C36}"/>
              </a:ext>
            </a:extLst>
          </p:cNvPr>
          <p:cNvSpPr/>
          <p:nvPr/>
        </p:nvSpPr>
        <p:spPr>
          <a:xfrm>
            <a:off x="3128463" y="2967335"/>
            <a:ext cx="5935086" cy="923330"/>
          </a:xfrm>
          <a:prstGeom prst="rect">
            <a:avLst/>
          </a:prstGeom>
          <a:noFill/>
        </p:spPr>
        <p:txBody>
          <a:bodyPr wrap="none" lIns="91440" tIns="45720" rIns="91440" bIns="45720">
            <a:spAutoFit/>
          </a:bodyPr>
          <a:lstStyle/>
          <a:p>
            <a:pPr algn="ct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rPr>
              <a:t>Part 2/3: Bottom up</a:t>
            </a:r>
          </a:p>
        </p:txBody>
      </p:sp>
    </p:spTree>
    <p:extLst>
      <p:ext uri="{BB962C8B-B14F-4D97-AF65-F5344CB8AC3E}">
        <p14:creationId xmlns:p14="http://schemas.microsoft.com/office/powerpoint/2010/main" val="2111261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A736BE67-66D0-4E5A-932C-92245DFB2BF6}"/>
                  </a:ext>
                </a:extLst>
              </p:cNvPr>
              <p:cNvSpPr txBox="1"/>
              <p:nvPr/>
            </p:nvSpPr>
            <p:spPr>
              <a:xfrm>
                <a:off x="3644404" y="1541495"/>
                <a:ext cx="100508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 </m:t>
                          </m:r>
                          <m:r>
                            <a:rPr lang="en-US" sz="1400" b="0" i="1" smtClean="0">
                              <a:latin typeface="Cambria Math" panose="02040503050406030204" pitchFamily="18" charset="0"/>
                            </a:rPr>
                            <m:t>𝑢</m:t>
                          </m:r>
                        </m:e>
                      </m:d>
                    </m:oMath>
                  </m:oMathPara>
                </a14:m>
                <a:endParaRPr lang="en-US" sz="1400"/>
              </a:p>
            </p:txBody>
          </p:sp>
        </mc:Choice>
        <mc:Fallback>
          <p:sp>
            <p:nvSpPr>
              <p:cNvPr id="33" name="TextBox 32">
                <a:extLst>
                  <a:ext uri="{FF2B5EF4-FFF2-40B4-BE49-F238E27FC236}">
                    <a16:creationId xmlns:a16="http://schemas.microsoft.com/office/drawing/2014/main" id="{A736BE67-66D0-4E5A-932C-92245DFB2BF6}"/>
                  </a:ext>
                </a:extLst>
              </p:cNvPr>
              <p:cNvSpPr txBox="1">
                <a:spLocks noRot="1" noChangeAspect="1" noMove="1" noResize="1" noEditPoints="1" noAdjustHandles="1" noChangeArrowheads="1" noChangeShapeType="1" noTextEdit="1"/>
              </p:cNvSpPr>
              <p:nvPr/>
            </p:nvSpPr>
            <p:spPr>
              <a:xfrm>
                <a:off x="3644404" y="1541495"/>
                <a:ext cx="1005082" cy="215444"/>
              </a:xfrm>
              <a:prstGeom prst="rect">
                <a:avLst/>
              </a:prstGeom>
              <a:blipFill>
                <a:blip r:embed="rId2"/>
                <a:stretch>
                  <a:fillRect l="-4242" b="-31429"/>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37F6A708-92C5-4D38-9944-6C21EFA6CA7E}"/>
              </a:ext>
            </a:extLst>
          </p:cNvPr>
          <p:cNvSpPr txBox="1"/>
          <p:nvPr/>
        </p:nvSpPr>
        <p:spPr>
          <a:xfrm>
            <a:off x="158677" y="2827426"/>
            <a:ext cx="5381075" cy="276999"/>
          </a:xfrm>
          <a:prstGeom prst="rect">
            <a:avLst/>
          </a:prstGeom>
          <a:solidFill>
            <a:schemeClr val="accent2">
              <a:lumMod val="40000"/>
              <a:lumOff val="60000"/>
            </a:schemeClr>
          </a:solidFill>
        </p:spPr>
        <p:txBody>
          <a:bodyPr wrap="square" rtlCol="0">
            <a:spAutoFit/>
          </a:bodyPr>
          <a:lstStyle/>
          <a:p>
            <a:pPr algn="ctr"/>
            <a:r>
              <a:rPr lang="en-US" sz="1200"/>
              <a:t>A theoretical link between popularity and surprise</a:t>
            </a:r>
          </a:p>
        </p:txBody>
      </p:sp>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A5A684D9-C747-4840-AC96-BC54AC77CD43}"/>
                  </a:ext>
                </a:extLst>
              </p:cNvPr>
              <p:cNvSpPr txBox="1"/>
              <p:nvPr/>
            </p:nvSpPr>
            <p:spPr>
              <a:xfrm>
                <a:off x="158677" y="949702"/>
                <a:ext cx="2670218" cy="418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𝑝𝑜𝑝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r>
                            <a:rPr lang="en-US" sz="1400" b="0" i="1" smtClean="0">
                              <a:latin typeface="Cambria Math" panose="02040503050406030204" pitchFamily="18" charset="0"/>
                            </a:rPr>
                            <m:t>𝑅</m:t>
                          </m:r>
                          <m:r>
                            <a:rPr lang="en-US" sz="1400" b="0" i="1" smtClean="0">
                              <a:latin typeface="Cambria Math" panose="02040503050406030204" pitchFamily="18" charset="0"/>
                            </a:rPr>
                            <m:t>, </m:t>
                          </m:r>
                          <m:r>
                            <a:rPr lang="en-US" sz="1400" b="0" i="1" smtClean="0">
                              <a:latin typeface="Cambria Math" panose="02040503050406030204" pitchFamily="18" charset="0"/>
                            </a:rPr>
                            <m:t>𝑈</m:t>
                          </m:r>
                        </m:e>
                      </m:d>
                      <m:r>
                        <a:rPr lang="en-US" sz="1400" b="0" i="1" smtClean="0">
                          <a:latin typeface="Cambria Math" panose="02040503050406030204" pitchFamily="18" charset="0"/>
                        </a:rPr>
                        <m:t>= </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𝑢𝑖</m:t>
                                  </m:r>
                                </m:sub>
                              </m:sSub>
                              <m:r>
                                <a:rPr lang="en-US" sz="1400" b="0" i="1" smtClean="0">
                                  <a:latin typeface="Cambria Math" panose="02040503050406030204" pitchFamily="18" charset="0"/>
                                </a:rPr>
                                <m:t>∈</m:t>
                              </m:r>
                              <m:r>
                                <a:rPr lang="en-US" sz="1400" b="0" i="1" smtClean="0">
                                  <a:latin typeface="Cambria Math" panose="02040503050406030204" pitchFamily="18" charset="0"/>
                                </a:rPr>
                                <m:t>𝑅</m:t>
                              </m:r>
                              <m:r>
                                <a:rPr lang="en-US" sz="1400" b="0" i="1" smtClean="0">
                                  <a:latin typeface="Cambria Math" panose="02040503050406030204" pitchFamily="18" charset="0"/>
                                </a:rPr>
                                <m:t> </m:t>
                              </m:r>
                            </m:e>
                          </m:d>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𝑢𝑖</m:t>
                              </m:r>
                            </m:sub>
                          </m:sSub>
                          <m:r>
                            <a:rPr lang="en-US" sz="1400" b="0" i="1" smtClean="0">
                              <a:latin typeface="Cambria Math" panose="02040503050406030204" pitchFamily="18" charset="0"/>
                            </a:rPr>
                            <m:t>≠0}</m:t>
                          </m:r>
                        </m:num>
                        <m:den>
                          <m:r>
                            <a:rPr lang="en-US" sz="1400" b="0" i="1" smtClean="0">
                              <a:latin typeface="Cambria Math" panose="02040503050406030204" pitchFamily="18" charset="0"/>
                            </a:rPr>
                            <m:t>#</m:t>
                          </m:r>
                          <m:r>
                            <a:rPr lang="en-US" sz="1400" b="0" i="1" smtClean="0">
                              <a:latin typeface="Cambria Math" panose="02040503050406030204" pitchFamily="18" charset="0"/>
                            </a:rPr>
                            <m:t>𝑈</m:t>
                          </m:r>
                        </m:den>
                      </m:f>
                    </m:oMath>
                  </m:oMathPara>
                </a14:m>
                <a:endParaRPr lang="en-US" sz="1400"/>
              </a:p>
            </p:txBody>
          </p:sp>
        </mc:Choice>
        <mc:Fallback>
          <p:sp>
            <p:nvSpPr>
              <p:cNvPr id="35" name="TextBox 34">
                <a:extLst>
                  <a:ext uri="{FF2B5EF4-FFF2-40B4-BE49-F238E27FC236}">
                    <a16:creationId xmlns:a16="http://schemas.microsoft.com/office/drawing/2014/main" id="{A5A684D9-C747-4840-AC96-BC54AC77CD43}"/>
                  </a:ext>
                </a:extLst>
              </p:cNvPr>
              <p:cNvSpPr txBox="1">
                <a:spLocks noRot="1" noChangeAspect="1" noMove="1" noResize="1" noEditPoints="1" noAdjustHandles="1" noChangeArrowheads="1" noChangeShapeType="1" noTextEdit="1"/>
              </p:cNvSpPr>
              <p:nvPr/>
            </p:nvSpPr>
            <p:spPr>
              <a:xfrm>
                <a:off x="158677" y="949702"/>
                <a:ext cx="2670218" cy="418576"/>
              </a:xfrm>
              <a:prstGeom prst="rect">
                <a:avLst/>
              </a:prstGeom>
              <a:blipFill>
                <a:blip r:embed="rId3"/>
                <a:stretch>
                  <a:fillRect l="-1142" t="-2941" r="-1826" b="-13235"/>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5D258C4A-8310-40FA-8A9C-4E9D447F1C07}"/>
              </a:ext>
            </a:extLst>
          </p:cNvPr>
          <p:cNvSpPr txBox="1"/>
          <p:nvPr/>
        </p:nvSpPr>
        <p:spPr>
          <a:xfrm>
            <a:off x="3328995" y="792928"/>
            <a:ext cx="1635900" cy="769441"/>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a:solidFill>
                  <a:schemeClr val="tx1">
                    <a:lumMod val="65000"/>
                    <a:lumOff val="35000"/>
                  </a:schemeClr>
                </a:solidFill>
              </a:rPr>
              <a:t>This is an estimator of the probability of an item being known to an arbitrary user, namely</a:t>
            </a:r>
          </a:p>
        </p:txBody>
      </p:sp>
      <p:pic>
        <p:nvPicPr>
          <p:cNvPr id="37" name="Picture 36" descr="A close up of a logo&#10;&#10;Description automatically generated">
            <a:extLst>
              <a:ext uri="{FF2B5EF4-FFF2-40B4-BE49-F238E27FC236}">
                <a16:creationId xmlns:a16="http://schemas.microsoft.com/office/drawing/2014/main" id="{E1FAE060-62C0-4AC2-9C3B-7057FE69CF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3476665" flipH="1" flipV="1">
            <a:off x="2844391" y="1260849"/>
            <a:ext cx="587609" cy="506819"/>
          </a:xfrm>
          <a:prstGeom prst="rect">
            <a:avLst/>
          </a:prstGeom>
        </p:spPr>
      </p:pic>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9D8064BB-3B09-45E6-BF5B-F7F2C152E3DF}"/>
                  </a:ext>
                </a:extLst>
              </p:cNvPr>
              <p:cNvSpPr txBox="1"/>
              <p:nvPr/>
            </p:nvSpPr>
            <p:spPr>
              <a:xfrm>
                <a:off x="252817" y="2270448"/>
                <a:ext cx="2655535" cy="247247"/>
              </a:xfrm>
              <a:prstGeom prst="rect">
                <a:avLst/>
              </a:prstGeom>
              <a:noFill/>
            </p:spPr>
            <p:txBody>
              <a:bodyPr wrap="none" lIns="0" tIns="0" rIns="0" bIns="0" rtlCol="0">
                <a:spAutoFit/>
              </a:bodyPr>
              <a:lstStyle/>
              <a:p>
                <a14:m>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𝑚𝑖𝑛</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 </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𝑗</m:t>
                    </m:r>
                    <m:r>
                      <a:rPr lang="en-US" sz="1400" b="0" i="1" smtClean="0">
                        <a:latin typeface="Cambria Math" panose="02040503050406030204" pitchFamily="18" charset="0"/>
                      </a:rPr>
                      <m:t>))</m:t>
                    </m:r>
                  </m:oMath>
                </a14:m>
                <a:r>
                  <a:rPr lang="en-US" sz="1400"/>
                  <a:t> </a:t>
                </a:r>
              </a:p>
            </p:txBody>
          </p:sp>
        </mc:Choice>
        <mc:Fallback>
          <p:sp>
            <p:nvSpPr>
              <p:cNvPr id="38" name="TextBox 37">
                <a:extLst>
                  <a:ext uri="{FF2B5EF4-FFF2-40B4-BE49-F238E27FC236}">
                    <a16:creationId xmlns:a16="http://schemas.microsoft.com/office/drawing/2014/main" id="{9D8064BB-3B09-45E6-BF5B-F7F2C152E3DF}"/>
                  </a:ext>
                </a:extLst>
              </p:cNvPr>
              <p:cNvSpPr txBox="1">
                <a:spLocks noRot="1" noChangeAspect="1" noMove="1" noResize="1" noEditPoints="1" noAdjustHandles="1" noChangeArrowheads="1" noChangeShapeType="1" noTextEdit="1"/>
              </p:cNvSpPr>
              <p:nvPr/>
            </p:nvSpPr>
            <p:spPr>
              <a:xfrm>
                <a:off x="252817" y="2270448"/>
                <a:ext cx="2655535" cy="247247"/>
              </a:xfrm>
              <a:prstGeom prst="rect">
                <a:avLst/>
              </a:prstGeom>
              <a:blipFill>
                <a:blip r:embed="rId5"/>
                <a:stretch>
                  <a:fillRect l="-2294" t="-9756" r="-688" b="-21951"/>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F9423F1C-DD5C-479D-AA7A-248C98C29D7D}"/>
              </a:ext>
            </a:extLst>
          </p:cNvPr>
          <p:cNvSpPr txBox="1"/>
          <p:nvPr/>
        </p:nvSpPr>
        <p:spPr>
          <a:xfrm>
            <a:off x="79164" y="3252574"/>
            <a:ext cx="5366448" cy="276999"/>
          </a:xfrm>
          <a:prstGeom prst="rect">
            <a:avLst/>
          </a:prstGeom>
          <a:noFill/>
        </p:spPr>
        <p:txBody>
          <a:bodyPr wrap="square" rtlCol="0">
            <a:spAutoFit/>
          </a:bodyPr>
          <a:lstStyle/>
          <a:p>
            <a:r>
              <a:rPr lang="en-US" sz="1200"/>
              <a:t>Assume </a:t>
            </a:r>
            <a:r>
              <a:rPr lang="en-US" sz="1200" b="1"/>
              <a:t>P3: Every user has at least one highly popular item in their profile.</a:t>
            </a:r>
          </a:p>
        </p:txBody>
      </p:sp>
      <p:sp>
        <p:nvSpPr>
          <p:cNvPr id="41" name="TextBox 40">
            <a:extLst>
              <a:ext uri="{FF2B5EF4-FFF2-40B4-BE49-F238E27FC236}">
                <a16:creationId xmlns:a16="http://schemas.microsoft.com/office/drawing/2014/main" id="{D46C34EB-4F5D-4562-AF75-8D8538A8CDBE}"/>
              </a:ext>
            </a:extLst>
          </p:cNvPr>
          <p:cNvSpPr txBox="1"/>
          <p:nvPr/>
        </p:nvSpPr>
        <p:spPr>
          <a:xfrm>
            <a:off x="165840" y="272639"/>
            <a:ext cx="5373912" cy="276999"/>
          </a:xfrm>
          <a:prstGeom prst="rect">
            <a:avLst/>
          </a:prstGeom>
          <a:solidFill>
            <a:schemeClr val="accent2">
              <a:lumMod val="40000"/>
              <a:lumOff val="60000"/>
            </a:schemeClr>
          </a:solidFill>
        </p:spPr>
        <p:txBody>
          <a:bodyPr wrap="square" rtlCol="0">
            <a:spAutoFit/>
          </a:bodyPr>
          <a:lstStyle/>
          <a:p>
            <a:pPr algn="ctr"/>
            <a:r>
              <a:rPr lang="en-US" sz="1200"/>
              <a:t>Conventions</a:t>
            </a:r>
          </a:p>
        </p:txBody>
      </p:sp>
      <p:sp>
        <p:nvSpPr>
          <p:cNvPr id="43" name="TextBox 42">
            <a:extLst>
              <a:ext uri="{FF2B5EF4-FFF2-40B4-BE49-F238E27FC236}">
                <a16:creationId xmlns:a16="http://schemas.microsoft.com/office/drawing/2014/main" id="{78878FAE-8DED-4632-A7D2-55C66E53C3A5}"/>
              </a:ext>
            </a:extLst>
          </p:cNvPr>
          <p:cNvSpPr txBox="1"/>
          <p:nvPr/>
        </p:nvSpPr>
        <p:spPr>
          <a:xfrm>
            <a:off x="165840" y="552668"/>
            <a:ext cx="4785755" cy="276999"/>
          </a:xfrm>
          <a:prstGeom prst="rect">
            <a:avLst/>
          </a:prstGeom>
          <a:noFill/>
        </p:spPr>
        <p:txBody>
          <a:bodyPr wrap="square" rtlCol="0">
            <a:spAutoFit/>
          </a:bodyPr>
          <a:lstStyle/>
          <a:p>
            <a:r>
              <a:rPr lang="en-US" sz="1200" b="1" i="1"/>
              <a:t>What is popularity?</a:t>
            </a:r>
            <a:r>
              <a:rPr lang="en-US" sz="1200" i="1"/>
              <a:t> Vargas and Castells, 2011:</a:t>
            </a:r>
          </a:p>
        </p:txBody>
      </p:sp>
      <p:sp>
        <p:nvSpPr>
          <p:cNvPr id="45" name="TextBox 44">
            <a:extLst>
              <a:ext uri="{FF2B5EF4-FFF2-40B4-BE49-F238E27FC236}">
                <a16:creationId xmlns:a16="http://schemas.microsoft.com/office/drawing/2014/main" id="{B2995175-EDBB-4B4B-B5EA-53DD6FF9B24F}"/>
              </a:ext>
            </a:extLst>
          </p:cNvPr>
          <p:cNvSpPr txBox="1"/>
          <p:nvPr/>
        </p:nvSpPr>
        <p:spPr>
          <a:xfrm>
            <a:off x="165840" y="1897763"/>
            <a:ext cx="4785755" cy="276999"/>
          </a:xfrm>
          <a:prstGeom prst="rect">
            <a:avLst/>
          </a:prstGeom>
          <a:noFill/>
        </p:spPr>
        <p:txBody>
          <a:bodyPr wrap="square" rtlCol="0">
            <a:spAutoFit/>
          </a:bodyPr>
          <a:lstStyle/>
          <a:p>
            <a:r>
              <a:rPr lang="en-US" sz="1200" b="1" i="1"/>
              <a:t>What is surprise?</a:t>
            </a:r>
            <a:r>
              <a:rPr lang="en-US" sz="1200" i="1"/>
              <a:t> Kaminskas and Bridge, 2014:</a:t>
            </a:r>
          </a:p>
        </p:txBody>
      </p:sp>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65359BDC-4E6C-4EF0-895A-4EF33D39052B}"/>
                  </a:ext>
                </a:extLst>
              </p:cNvPr>
              <p:cNvSpPr txBox="1"/>
              <p:nvPr/>
            </p:nvSpPr>
            <p:spPr>
              <a:xfrm>
                <a:off x="128587" y="3933012"/>
                <a:ext cx="5618076"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𝐸</m:t>
                      </m:r>
                      <m:d>
                        <m:dPr>
                          <m:begChr m:val="["/>
                          <m:endChr m:val="]"/>
                          <m:ctrlPr>
                            <a:rPr lang="en-US" sz="1400" b="0" i="1" smtClean="0">
                              <a:latin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e>
                      </m:d>
                      <m:r>
                        <a:rPr lang="en-US" sz="1400" i="1" smtClean="0">
                          <a:latin typeface="Cambria Math" panose="02040503050406030204" pitchFamily="18" charset="0"/>
                        </a:rPr>
                        <m:t>=</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oMath>
                  </m:oMathPara>
                </a14:m>
                <a:endParaRPr lang="en-US" sz="1400" b="0"/>
              </a:p>
            </p:txBody>
          </p:sp>
        </mc:Choice>
        <mc:Fallback>
          <p:sp>
            <p:nvSpPr>
              <p:cNvPr id="46" name="TextBox 45">
                <a:extLst>
                  <a:ext uri="{FF2B5EF4-FFF2-40B4-BE49-F238E27FC236}">
                    <a16:creationId xmlns:a16="http://schemas.microsoft.com/office/drawing/2014/main" id="{65359BDC-4E6C-4EF0-895A-4EF33D39052B}"/>
                  </a:ext>
                </a:extLst>
              </p:cNvPr>
              <p:cNvSpPr txBox="1">
                <a:spLocks noRot="1" noChangeAspect="1" noMove="1" noResize="1" noEditPoints="1" noAdjustHandles="1" noChangeArrowheads="1" noChangeShapeType="1" noTextEdit="1"/>
              </p:cNvSpPr>
              <p:nvPr/>
            </p:nvSpPr>
            <p:spPr>
              <a:xfrm>
                <a:off x="128587" y="3933012"/>
                <a:ext cx="5618076" cy="243143"/>
              </a:xfrm>
              <a:prstGeom prst="rect">
                <a:avLst/>
              </a:prstGeom>
              <a:blipFill>
                <a:blip r:embed="rId6"/>
                <a:stretch>
                  <a:fillRect l="-217" t="-10000" r="-651" b="-25000"/>
                </a:stretch>
              </a:blipFill>
            </p:spPr>
            <p:txBody>
              <a:bodyPr/>
              <a:lstStyle/>
              <a:p>
                <a:r>
                  <a:rPr lang="en-US">
                    <a:noFill/>
                  </a:rPr>
                  <a:t> </a:t>
                </a:r>
              </a:p>
            </p:txBody>
          </p:sp>
        </mc:Fallback>
      </mc:AlternateContent>
      <p:sp>
        <p:nvSpPr>
          <p:cNvPr id="47" name="TextBox 46">
            <a:extLst>
              <a:ext uri="{FF2B5EF4-FFF2-40B4-BE49-F238E27FC236}">
                <a16:creationId xmlns:a16="http://schemas.microsoft.com/office/drawing/2014/main" id="{E16172BE-0A21-4156-95E5-723B3E2AB4B7}"/>
              </a:ext>
            </a:extLst>
          </p:cNvPr>
          <p:cNvSpPr txBox="1"/>
          <p:nvPr/>
        </p:nvSpPr>
        <p:spPr>
          <a:xfrm>
            <a:off x="93489" y="5778000"/>
            <a:ext cx="4778593" cy="276999"/>
          </a:xfrm>
          <a:prstGeom prst="rect">
            <a:avLst/>
          </a:prstGeom>
          <a:noFill/>
        </p:spPr>
        <p:txBody>
          <a:bodyPr wrap="square" rtlCol="0">
            <a:spAutoFit/>
          </a:bodyPr>
          <a:lstStyle/>
          <a:p>
            <a:r>
              <a:rPr lang="en-US" sz="1200"/>
              <a:t>Thus, the expected surprise of an item is also bounded:</a:t>
            </a:r>
          </a:p>
        </p:txBody>
      </p:sp>
      <p:cxnSp>
        <p:nvCxnSpPr>
          <p:cNvPr id="50" name="Straight Connector 49">
            <a:extLst>
              <a:ext uri="{FF2B5EF4-FFF2-40B4-BE49-F238E27FC236}">
                <a16:creationId xmlns:a16="http://schemas.microsoft.com/office/drawing/2014/main" id="{D3B89B83-CAA5-49BD-BF68-2C01FB04B089}"/>
              </a:ext>
            </a:extLst>
          </p:cNvPr>
          <p:cNvCxnSpPr>
            <a:cxnSpLocks/>
          </p:cNvCxnSpPr>
          <p:nvPr/>
        </p:nvCxnSpPr>
        <p:spPr>
          <a:xfrm flipV="1">
            <a:off x="2313830" y="3988676"/>
            <a:ext cx="958132" cy="16648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4" name="TextBox 53">
                <a:extLst>
                  <a:ext uri="{FF2B5EF4-FFF2-40B4-BE49-F238E27FC236}">
                    <a16:creationId xmlns:a16="http://schemas.microsoft.com/office/drawing/2014/main" id="{1EA4DDB6-B2D5-47B2-A370-4669AD7F9C3E}"/>
                  </a:ext>
                </a:extLst>
              </p:cNvPr>
              <p:cNvSpPr txBox="1"/>
              <p:nvPr/>
            </p:nvSpPr>
            <p:spPr>
              <a:xfrm>
                <a:off x="1009778" y="4232373"/>
                <a:ext cx="2854308"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oMath>
                  </m:oMathPara>
                </a14:m>
                <a:endParaRPr lang="en-US" sz="1400" b="0"/>
              </a:p>
            </p:txBody>
          </p:sp>
        </mc:Choice>
        <mc:Fallback>
          <p:sp>
            <p:nvSpPr>
              <p:cNvPr id="54" name="TextBox 53">
                <a:extLst>
                  <a:ext uri="{FF2B5EF4-FFF2-40B4-BE49-F238E27FC236}">
                    <a16:creationId xmlns:a16="http://schemas.microsoft.com/office/drawing/2014/main" id="{1EA4DDB6-B2D5-47B2-A370-4669AD7F9C3E}"/>
                  </a:ext>
                </a:extLst>
              </p:cNvPr>
              <p:cNvSpPr txBox="1">
                <a:spLocks noRot="1" noChangeAspect="1" noMove="1" noResize="1" noEditPoints="1" noAdjustHandles="1" noChangeArrowheads="1" noChangeShapeType="1" noTextEdit="1"/>
              </p:cNvSpPr>
              <p:nvPr/>
            </p:nvSpPr>
            <p:spPr>
              <a:xfrm>
                <a:off x="1009778" y="4232373"/>
                <a:ext cx="2854308" cy="243143"/>
              </a:xfrm>
              <a:prstGeom prst="rect">
                <a:avLst/>
              </a:prstGeom>
              <a:blipFill>
                <a:blip r:embed="rId7"/>
                <a:stretch>
                  <a:fillRect l="-427" t="-10000" r="-1709" b="-25000"/>
                </a:stretch>
              </a:blipFill>
            </p:spPr>
            <p:txBody>
              <a:bodyPr/>
              <a:lstStyle/>
              <a:p>
                <a:r>
                  <a:rPr lang="en-US">
                    <a:noFill/>
                  </a:rPr>
                  <a:t> </a:t>
                </a:r>
              </a:p>
            </p:txBody>
          </p:sp>
        </mc:Fallback>
      </mc:AlternateContent>
      <p:sp>
        <p:nvSpPr>
          <p:cNvPr id="56" name="TextBox 55">
            <a:extLst>
              <a:ext uri="{FF2B5EF4-FFF2-40B4-BE49-F238E27FC236}">
                <a16:creationId xmlns:a16="http://schemas.microsoft.com/office/drawing/2014/main" id="{5B2B5AFF-D0DA-42F0-B478-C5F22A43A021}"/>
              </a:ext>
            </a:extLst>
          </p:cNvPr>
          <p:cNvSpPr txBox="1"/>
          <p:nvPr/>
        </p:nvSpPr>
        <p:spPr>
          <a:xfrm>
            <a:off x="93489" y="4594207"/>
            <a:ext cx="5366750" cy="646331"/>
          </a:xfrm>
          <a:prstGeom prst="rect">
            <a:avLst/>
          </a:prstGeom>
          <a:noFill/>
        </p:spPr>
        <p:txBody>
          <a:bodyPr wrap="square" rtlCol="0">
            <a:spAutoFit/>
          </a:bodyPr>
          <a:lstStyle/>
          <a:p>
            <a:r>
              <a:rPr lang="en-US" sz="1200" dirty="0"/>
              <a:t>Let P be the set of vertices of the convex hull that envelops all highly popular items.</a:t>
            </a:r>
          </a:p>
          <a:p>
            <a:r>
              <a:rPr lang="en-US" sz="1200" dirty="0"/>
              <a:t>Then, given an arbitrary item, it must be the case that (1) it is interior or (2) exterior to the hull. In both cases, the surprise of the item has an upper bound given by:</a:t>
            </a:r>
          </a:p>
        </p:txBody>
      </p:sp>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EBA9F3F5-6DC9-4ADA-87B9-04C263064A8A}"/>
                  </a:ext>
                </a:extLst>
              </p:cNvPr>
              <p:cNvSpPr txBox="1"/>
              <p:nvPr/>
            </p:nvSpPr>
            <p:spPr>
              <a:xfrm>
                <a:off x="158677" y="5350871"/>
                <a:ext cx="2801600" cy="2481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𝑚𝑎𝑥</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r>
                            <a:rPr lang="en-US" sz="1400" b="0" i="1" smtClean="0">
                              <a:latin typeface="Cambria Math" panose="02040503050406030204" pitchFamily="18" charset="0"/>
                            </a:rPr>
                            <m:t>𝑃</m:t>
                          </m:r>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e>
                          </m:d>
                          <m:r>
                            <a:rPr lang="en-US" sz="1400" b="0" i="1" smtClean="0">
                              <a:latin typeface="Cambria Math" panose="02040503050406030204" pitchFamily="18" charset="0"/>
                            </a:rPr>
                            <m:t>, </m:t>
                          </m:r>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𝑗</m:t>
                              </m:r>
                            </m:e>
                          </m:d>
                        </m:e>
                      </m:d>
                    </m:oMath>
                  </m:oMathPara>
                </a14:m>
                <a:endParaRPr lang="en-US" sz="1400" b="0"/>
              </a:p>
            </p:txBody>
          </p:sp>
        </mc:Choice>
        <mc:Fallback>
          <p:sp>
            <p:nvSpPr>
              <p:cNvPr id="57" name="TextBox 56">
                <a:extLst>
                  <a:ext uri="{FF2B5EF4-FFF2-40B4-BE49-F238E27FC236}">
                    <a16:creationId xmlns:a16="http://schemas.microsoft.com/office/drawing/2014/main" id="{EBA9F3F5-6DC9-4ADA-87B9-04C263064A8A}"/>
                  </a:ext>
                </a:extLst>
              </p:cNvPr>
              <p:cNvSpPr txBox="1">
                <a:spLocks noRot="1" noChangeAspect="1" noMove="1" noResize="1" noEditPoints="1" noAdjustHandles="1" noChangeArrowheads="1" noChangeShapeType="1" noTextEdit="1"/>
              </p:cNvSpPr>
              <p:nvPr/>
            </p:nvSpPr>
            <p:spPr>
              <a:xfrm>
                <a:off x="158677" y="5350871"/>
                <a:ext cx="2801600" cy="248145"/>
              </a:xfrm>
              <a:prstGeom prst="rect">
                <a:avLst/>
              </a:prstGeom>
              <a:blipFill>
                <a:blip r:embed="rId8"/>
                <a:stretch>
                  <a:fillRect l="-1087" t="-12500" b="-22500"/>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E3E37582-420D-45E8-9B05-32E58D278E0A}"/>
              </a:ext>
            </a:extLst>
          </p:cNvPr>
          <p:cNvSpPr txBox="1"/>
          <p:nvPr/>
        </p:nvSpPr>
        <p:spPr>
          <a:xfrm>
            <a:off x="3328995" y="2288091"/>
            <a:ext cx="1635900" cy="261610"/>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a:solidFill>
                  <a:schemeClr val="tx1">
                    <a:lumMod val="65000"/>
                    <a:lumOff val="35000"/>
                  </a:schemeClr>
                </a:solidFill>
              </a:rPr>
              <a:t>Using Euclidean distance</a:t>
            </a:r>
          </a:p>
        </p:txBody>
      </p:sp>
      <mc:AlternateContent xmlns:mc="http://schemas.openxmlformats.org/markup-compatibility/2006">
        <mc:Choice xmlns:a14="http://schemas.microsoft.com/office/drawing/2010/main" Requires="a14">
          <p:sp>
            <p:nvSpPr>
              <p:cNvPr id="63" name="TextBox 62">
                <a:extLst>
                  <a:ext uri="{FF2B5EF4-FFF2-40B4-BE49-F238E27FC236}">
                    <a16:creationId xmlns:a16="http://schemas.microsoft.com/office/drawing/2014/main" id="{6755F896-1D6F-4C2C-8195-C683FAF09729}"/>
                  </a:ext>
                </a:extLst>
              </p:cNvPr>
              <p:cNvSpPr txBox="1"/>
              <p:nvPr/>
            </p:nvSpPr>
            <p:spPr>
              <a:xfrm>
                <a:off x="158677" y="6215937"/>
                <a:ext cx="3629263"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𝐸</m:t>
                      </m:r>
                      <m:d>
                        <m:dPr>
                          <m:begChr m:val="["/>
                          <m:endChr m:val="]"/>
                          <m:ctrlPr>
                            <a:rPr lang="en-US" sz="1400" b="0" i="1" smtClean="0">
                              <a:latin typeface="Cambria Math" panose="02040503050406030204" pitchFamily="18" charset="0"/>
                              <a:ea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e>
                      </m:d>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oMath>
                  </m:oMathPara>
                </a14:m>
                <a:endParaRPr lang="en-US" sz="1400" b="0"/>
              </a:p>
            </p:txBody>
          </p:sp>
        </mc:Choice>
        <mc:Fallback>
          <p:sp>
            <p:nvSpPr>
              <p:cNvPr id="63" name="TextBox 62">
                <a:extLst>
                  <a:ext uri="{FF2B5EF4-FFF2-40B4-BE49-F238E27FC236}">
                    <a16:creationId xmlns:a16="http://schemas.microsoft.com/office/drawing/2014/main" id="{6755F896-1D6F-4C2C-8195-C683FAF09729}"/>
                  </a:ext>
                </a:extLst>
              </p:cNvPr>
              <p:cNvSpPr txBox="1">
                <a:spLocks noRot="1" noChangeAspect="1" noMove="1" noResize="1" noEditPoints="1" noAdjustHandles="1" noChangeArrowheads="1" noChangeShapeType="1" noTextEdit="1"/>
              </p:cNvSpPr>
              <p:nvPr/>
            </p:nvSpPr>
            <p:spPr>
              <a:xfrm>
                <a:off x="158677" y="6215937"/>
                <a:ext cx="3629263" cy="243143"/>
              </a:xfrm>
              <a:prstGeom prst="rect">
                <a:avLst/>
              </a:prstGeom>
              <a:blipFill>
                <a:blip r:embed="rId9"/>
                <a:stretch>
                  <a:fillRect l="-672" t="-12500" b="-7500"/>
                </a:stretch>
              </a:blipFill>
            </p:spPr>
            <p:txBody>
              <a:bodyPr/>
              <a:lstStyle/>
              <a:p>
                <a:r>
                  <a:rPr lang="en-US">
                    <a:noFill/>
                  </a:rPr>
                  <a:t> </a:t>
                </a:r>
              </a:p>
            </p:txBody>
          </p:sp>
        </mc:Fallback>
      </mc:AlternateContent>
      <p:sp>
        <p:nvSpPr>
          <p:cNvPr id="70" name="TextBox 69">
            <a:extLst>
              <a:ext uri="{FF2B5EF4-FFF2-40B4-BE49-F238E27FC236}">
                <a16:creationId xmlns:a16="http://schemas.microsoft.com/office/drawing/2014/main" id="{3115009E-B6CF-4B7B-B8DB-93BD1FE4C6D3}"/>
              </a:ext>
            </a:extLst>
          </p:cNvPr>
          <p:cNvSpPr txBox="1"/>
          <p:nvPr/>
        </p:nvSpPr>
        <p:spPr>
          <a:xfrm>
            <a:off x="2898087" y="5259500"/>
            <a:ext cx="2917768" cy="430887"/>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a:solidFill>
                  <a:schemeClr val="tx1">
                    <a:lumMod val="65000"/>
                    <a:lumOff val="35000"/>
                  </a:schemeClr>
                </a:solidFill>
              </a:rPr>
              <a:t>This is the upper bound of the surprise of an item to an arbitrary user, given that P3 is true</a:t>
            </a:r>
          </a:p>
        </p:txBody>
      </p:sp>
      <p:sp>
        <p:nvSpPr>
          <p:cNvPr id="71" name="TextBox 70">
            <a:extLst>
              <a:ext uri="{FF2B5EF4-FFF2-40B4-BE49-F238E27FC236}">
                <a16:creationId xmlns:a16="http://schemas.microsoft.com/office/drawing/2014/main" id="{2D6503EC-0C3B-4D16-A826-9F33058F3906}"/>
              </a:ext>
            </a:extLst>
          </p:cNvPr>
          <p:cNvSpPr txBox="1"/>
          <p:nvPr/>
        </p:nvSpPr>
        <p:spPr>
          <a:xfrm>
            <a:off x="79164" y="3572703"/>
            <a:ext cx="4778593" cy="276999"/>
          </a:xfrm>
          <a:prstGeom prst="rect">
            <a:avLst/>
          </a:prstGeom>
          <a:noFill/>
        </p:spPr>
        <p:txBody>
          <a:bodyPr wrap="square" rtlCol="0">
            <a:spAutoFit/>
          </a:bodyPr>
          <a:lstStyle/>
          <a:p>
            <a:r>
              <a:rPr lang="en-US" sz="1200"/>
              <a:t>The expected surprise of an item to an arbitrary user is:</a:t>
            </a:r>
          </a:p>
        </p:txBody>
      </p:sp>
      <p:sp>
        <p:nvSpPr>
          <p:cNvPr id="52" name="Flowchart: Magnetic Disk 51">
            <a:extLst>
              <a:ext uri="{FF2B5EF4-FFF2-40B4-BE49-F238E27FC236}">
                <a16:creationId xmlns:a16="http://schemas.microsoft.com/office/drawing/2014/main" id="{C5F09110-65C3-4F7E-AFB9-206A7C6CFC0F}"/>
              </a:ext>
            </a:extLst>
          </p:cNvPr>
          <p:cNvSpPr/>
          <p:nvPr/>
        </p:nvSpPr>
        <p:spPr>
          <a:xfrm>
            <a:off x="9643366" y="2382429"/>
            <a:ext cx="671052" cy="435078"/>
          </a:xfrm>
          <a:prstGeom prst="flowChartMagneticDisk">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lumMod val="65000"/>
                    <a:lumOff val="35000"/>
                  </a:schemeClr>
                </a:solidFill>
              </a:rPr>
              <a:t>Spotify D1</a:t>
            </a:r>
          </a:p>
        </p:txBody>
      </p:sp>
      <p:sp>
        <p:nvSpPr>
          <p:cNvPr id="53" name="TextBox 52">
            <a:extLst>
              <a:ext uri="{FF2B5EF4-FFF2-40B4-BE49-F238E27FC236}">
                <a16:creationId xmlns:a16="http://schemas.microsoft.com/office/drawing/2014/main" id="{3BBF252F-2308-4330-A581-9B983724F7DE}"/>
              </a:ext>
            </a:extLst>
          </p:cNvPr>
          <p:cNvSpPr txBox="1"/>
          <p:nvPr/>
        </p:nvSpPr>
        <p:spPr>
          <a:xfrm>
            <a:off x="10023539" y="1949687"/>
            <a:ext cx="1172081" cy="430887"/>
          </a:xfrm>
          <a:prstGeom prst="rect">
            <a:avLst/>
          </a:prstGeom>
          <a:noFill/>
        </p:spPr>
        <p:txBody>
          <a:bodyPr wrap="square" rtlCol="0">
            <a:spAutoFit/>
          </a:bodyPr>
          <a:lstStyle/>
          <a:p>
            <a:pPr algn="ctr"/>
            <a:r>
              <a:rPr lang="en-US" sz="1050" dirty="0"/>
              <a:t>~587k tracks</a:t>
            </a:r>
          </a:p>
          <a:p>
            <a:pPr algn="ctr"/>
            <a:r>
              <a:rPr lang="en-US" sz="1050" dirty="0"/>
              <a:t>15 audio features</a:t>
            </a:r>
          </a:p>
        </p:txBody>
      </p:sp>
      <p:sp>
        <p:nvSpPr>
          <p:cNvPr id="55" name="Flowchart: Magnetic Disk 54">
            <a:extLst>
              <a:ext uri="{FF2B5EF4-FFF2-40B4-BE49-F238E27FC236}">
                <a16:creationId xmlns:a16="http://schemas.microsoft.com/office/drawing/2014/main" id="{14A59208-81D0-4751-BC7C-12B9270273C0}"/>
              </a:ext>
            </a:extLst>
          </p:cNvPr>
          <p:cNvSpPr/>
          <p:nvPr/>
        </p:nvSpPr>
        <p:spPr>
          <a:xfrm>
            <a:off x="7800233" y="2382429"/>
            <a:ext cx="671052" cy="435078"/>
          </a:xfrm>
          <a:prstGeom prst="flowChartMagneticDisk">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Spotify D2</a:t>
            </a:r>
          </a:p>
        </p:txBody>
      </p:sp>
      <p:sp>
        <p:nvSpPr>
          <p:cNvPr id="59" name="TextBox 58">
            <a:extLst>
              <a:ext uri="{FF2B5EF4-FFF2-40B4-BE49-F238E27FC236}">
                <a16:creationId xmlns:a16="http://schemas.microsoft.com/office/drawing/2014/main" id="{680177E7-87DF-4397-A12E-F7B2BF0204A1}"/>
              </a:ext>
            </a:extLst>
          </p:cNvPr>
          <p:cNvSpPr txBox="1"/>
          <p:nvPr/>
        </p:nvSpPr>
        <p:spPr>
          <a:xfrm>
            <a:off x="6241774" y="1810500"/>
            <a:ext cx="2042802" cy="577081"/>
          </a:xfrm>
          <a:prstGeom prst="rect">
            <a:avLst/>
          </a:prstGeom>
          <a:noFill/>
        </p:spPr>
        <p:txBody>
          <a:bodyPr wrap="square" rtlCol="0">
            <a:spAutoFit/>
          </a:bodyPr>
          <a:lstStyle/>
          <a:p>
            <a:pPr algn="ctr"/>
            <a:r>
              <a:rPr lang="en-US" sz="1050" dirty="0"/>
              <a:t>Top 200 tracks in Brazil, 2017-18</a:t>
            </a:r>
          </a:p>
          <a:p>
            <a:pPr algn="ctr"/>
            <a:r>
              <a:rPr lang="en-US" sz="1050" dirty="0"/>
              <a:t>(board position and #streams)</a:t>
            </a:r>
          </a:p>
          <a:p>
            <a:pPr algn="ctr"/>
            <a:r>
              <a:rPr lang="en-US" sz="1050" dirty="0"/>
              <a:t>1,106 distinct tracks</a:t>
            </a:r>
          </a:p>
        </p:txBody>
      </p:sp>
      <p:sp>
        <p:nvSpPr>
          <p:cNvPr id="11" name="Rectangle 10">
            <a:extLst>
              <a:ext uri="{FF2B5EF4-FFF2-40B4-BE49-F238E27FC236}">
                <a16:creationId xmlns:a16="http://schemas.microsoft.com/office/drawing/2014/main" id="{A0F2A0B1-AFF5-468C-B3C2-FCE92EEC4FB2}"/>
              </a:ext>
            </a:extLst>
          </p:cNvPr>
          <p:cNvSpPr/>
          <p:nvPr/>
        </p:nvSpPr>
        <p:spPr>
          <a:xfrm>
            <a:off x="157889" y="268101"/>
            <a:ext cx="5549452" cy="6401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9970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A736BE67-66D0-4E5A-932C-92245DFB2BF6}"/>
                  </a:ext>
                </a:extLst>
              </p:cNvPr>
              <p:cNvSpPr txBox="1"/>
              <p:nvPr/>
            </p:nvSpPr>
            <p:spPr>
              <a:xfrm>
                <a:off x="3644404" y="1541495"/>
                <a:ext cx="100508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 </m:t>
                          </m:r>
                          <m:r>
                            <a:rPr lang="en-US" sz="1400" b="0" i="1" smtClean="0">
                              <a:latin typeface="Cambria Math" panose="02040503050406030204" pitchFamily="18" charset="0"/>
                            </a:rPr>
                            <m:t>𝑢</m:t>
                          </m:r>
                        </m:e>
                      </m:d>
                    </m:oMath>
                  </m:oMathPara>
                </a14:m>
                <a:endParaRPr lang="en-US" sz="1400"/>
              </a:p>
            </p:txBody>
          </p:sp>
        </mc:Choice>
        <mc:Fallback>
          <p:sp>
            <p:nvSpPr>
              <p:cNvPr id="33" name="TextBox 32">
                <a:extLst>
                  <a:ext uri="{FF2B5EF4-FFF2-40B4-BE49-F238E27FC236}">
                    <a16:creationId xmlns:a16="http://schemas.microsoft.com/office/drawing/2014/main" id="{A736BE67-66D0-4E5A-932C-92245DFB2BF6}"/>
                  </a:ext>
                </a:extLst>
              </p:cNvPr>
              <p:cNvSpPr txBox="1">
                <a:spLocks noRot="1" noChangeAspect="1" noMove="1" noResize="1" noEditPoints="1" noAdjustHandles="1" noChangeArrowheads="1" noChangeShapeType="1" noTextEdit="1"/>
              </p:cNvSpPr>
              <p:nvPr/>
            </p:nvSpPr>
            <p:spPr>
              <a:xfrm>
                <a:off x="3644404" y="1541495"/>
                <a:ext cx="1005082" cy="215444"/>
              </a:xfrm>
              <a:prstGeom prst="rect">
                <a:avLst/>
              </a:prstGeom>
              <a:blipFill>
                <a:blip r:embed="rId2"/>
                <a:stretch>
                  <a:fillRect l="-4242" b="-31429"/>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37F6A708-92C5-4D38-9944-6C21EFA6CA7E}"/>
              </a:ext>
            </a:extLst>
          </p:cNvPr>
          <p:cNvSpPr txBox="1"/>
          <p:nvPr/>
        </p:nvSpPr>
        <p:spPr>
          <a:xfrm>
            <a:off x="158677" y="2827426"/>
            <a:ext cx="5381075" cy="276999"/>
          </a:xfrm>
          <a:prstGeom prst="rect">
            <a:avLst/>
          </a:prstGeom>
          <a:solidFill>
            <a:schemeClr val="accent2">
              <a:lumMod val="40000"/>
              <a:lumOff val="60000"/>
            </a:schemeClr>
          </a:solidFill>
        </p:spPr>
        <p:txBody>
          <a:bodyPr wrap="square" rtlCol="0">
            <a:spAutoFit/>
          </a:bodyPr>
          <a:lstStyle/>
          <a:p>
            <a:pPr algn="ctr"/>
            <a:r>
              <a:rPr lang="en-US" sz="1200"/>
              <a:t>A theoretical link between popularity and surprise</a:t>
            </a:r>
          </a:p>
        </p:txBody>
      </p:sp>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A5A684D9-C747-4840-AC96-BC54AC77CD43}"/>
                  </a:ext>
                </a:extLst>
              </p:cNvPr>
              <p:cNvSpPr txBox="1"/>
              <p:nvPr/>
            </p:nvSpPr>
            <p:spPr>
              <a:xfrm>
                <a:off x="158677" y="949702"/>
                <a:ext cx="2670218" cy="418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𝑝𝑜𝑝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r>
                            <a:rPr lang="en-US" sz="1400" b="0" i="1" smtClean="0">
                              <a:latin typeface="Cambria Math" panose="02040503050406030204" pitchFamily="18" charset="0"/>
                            </a:rPr>
                            <m:t>𝑅</m:t>
                          </m:r>
                          <m:r>
                            <a:rPr lang="en-US" sz="1400" b="0" i="1" smtClean="0">
                              <a:latin typeface="Cambria Math" panose="02040503050406030204" pitchFamily="18" charset="0"/>
                            </a:rPr>
                            <m:t>, </m:t>
                          </m:r>
                          <m:r>
                            <a:rPr lang="en-US" sz="1400" b="0" i="1" smtClean="0">
                              <a:latin typeface="Cambria Math" panose="02040503050406030204" pitchFamily="18" charset="0"/>
                            </a:rPr>
                            <m:t>𝑈</m:t>
                          </m:r>
                        </m:e>
                      </m:d>
                      <m:r>
                        <a:rPr lang="en-US" sz="1400" b="0" i="1" smtClean="0">
                          <a:latin typeface="Cambria Math" panose="02040503050406030204" pitchFamily="18" charset="0"/>
                        </a:rPr>
                        <m:t>= </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𝑢𝑖</m:t>
                                  </m:r>
                                </m:sub>
                              </m:sSub>
                              <m:r>
                                <a:rPr lang="en-US" sz="1400" b="0" i="1" smtClean="0">
                                  <a:latin typeface="Cambria Math" panose="02040503050406030204" pitchFamily="18" charset="0"/>
                                </a:rPr>
                                <m:t>∈</m:t>
                              </m:r>
                              <m:r>
                                <a:rPr lang="en-US" sz="1400" b="0" i="1" smtClean="0">
                                  <a:latin typeface="Cambria Math" panose="02040503050406030204" pitchFamily="18" charset="0"/>
                                </a:rPr>
                                <m:t>𝑅</m:t>
                              </m:r>
                              <m:r>
                                <a:rPr lang="en-US" sz="1400" b="0" i="1" smtClean="0">
                                  <a:latin typeface="Cambria Math" panose="02040503050406030204" pitchFamily="18" charset="0"/>
                                </a:rPr>
                                <m:t> </m:t>
                              </m:r>
                            </m:e>
                          </m:d>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𝑢𝑖</m:t>
                              </m:r>
                            </m:sub>
                          </m:sSub>
                          <m:r>
                            <a:rPr lang="en-US" sz="1400" b="0" i="1" smtClean="0">
                              <a:latin typeface="Cambria Math" panose="02040503050406030204" pitchFamily="18" charset="0"/>
                            </a:rPr>
                            <m:t>≠0}</m:t>
                          </m:r>
                        </m:num>
                        <m:den>
                          <m:r>
                            <a:rPr lang="en-US" sz="1400" b="0" i="1" smtClean="0">
                              <a:latin typeface="Cambria Math" panose="02040503050406030204" pitchFamily="18" charset="0"/>
                            </a:rPr>
                            <m:t>#</m:t>
                          </m:r>
                          <m:r>
                            <a:rPr lang="en-US" sz="1400" b="0" i="1" smtClean="0">
                              <a:latin typeface="Cambria Math" panose="02040503050406030204" pitchFamily="18" charset="0"/>
                            </a:rPr>
                            <m:t>𝑈</m:t>
                          </m:r>
                        </m:den>
                      </m:f>
                    </m:oMath>
                  </m:oMathPara>
                </a14:m>
                <a:endParaRPr lang="en-US" sz="1400"/>
              </a:p>
            </p:txBody>
          </p:sp>
        </mc:Choice>
        <mc:Fallback>
          <p:sp>
            <p:nvSpPr>
              <p:cNvPr id="35" name="TextBox 34">
                <a:extLst>
                  <a:ext uri="{FF2B5EF4-FFF2-40B4-BE49-F238E27FC236}">
                    <a16:creationId xmlns:a16="http://schemas.microsoft.com/office/drawing/2014/main" id="{A5A684D9-C747-4840-AC96-BC54AC77CD43}"/>
                  </a:ext>
                </a:extLst>
              </p:cNvPr>
              <p:cNvSpPr txBox="1">
                <a:spLocks noRot="1" noChangeAspect="1" noMove="1" noResize="1" noEditPoints="1" noAdjustHandles="1" noChangeArrowheads="1" noChangeShapeType="1" noTextEdit="1"/>
              </p:cNvSpPr>
              <p:nvPr/>
            </p:nvSpPr>
            <p:spPr>
              <a:xfrm>
                <a:off x="158677" y="949702"/>
                <a:ext cx="2670218" cy="418576"/>
              </a:xfrm>
              <a:prstGeom prst="rect">
                <a:avLst/>
              </a:prstGeom>
              <a:blipFill>
                <a:blip r:embed="rId3"/>
                <a:stretch>
                  <a:fillRect l="-1142" t="-2941" r="-1826" b="-13235"/>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5D258C4A-8310-40FA-8A9C-4E9D447F1C07}"/>
              </a:ext>
            </a:extLst>
          </p:cNvPr>
          <p:cNvSpPr txBox="1"/>
          <p:nvPr/>
        </p:nvSpPr>
        <p:spPr>
          <a:xfrm>
            <a:off x="3328995" y="792928"/>
            <a:ext cx="1635900" cy="769441"/>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a:solidFill>
                  <a:schemeClr val="tx1">
                    <a:lumMod val="65000"/>
                    <a:lumOff val="35000"/>
                  </a:schemeClr>
                </a:solidFill>
              </a:rPr>
              <a:t>This is an estimator of the probability of an item being known to an arbitrary user, namely</a:t>
            </a:r>
          </a:p>
        </p:txBody>
      </p:sp>
      <p:pic>
        <p:nvPicPr>
          <p:cNvPr id="37" name="Picture 36" descr="A close up of a logo&#10;&#10;Description automatically generated">
            <a:extLst>
              <a:ext uri="{FF2B5EF4-FFF2-40B4-BE49-F238E27FC236}">
                <a16:creationId xmlns:a16="http://schemas.microsoft.com/office/drawing/2014/main" id="{E1FAE060-62C0-4AC2-9C3B-7057FE69CF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3476665" flipH="1" flipV="1">
            <a:off x="2844391" y="1260849"/>
            <a:ext cx="587609" cy="506819"/>
          </a:xfrm>
          <a:prstGeom prst="rect">
            <a:avLst/>
          </a:prstGeom>
        </p:spPr>
      </p:pic>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9D8064BB-3B09-45E6-BF5B-F7F2C152E3DF}"/>
                  </a:ext>
                </a:extLst>
              </p:cNvPr>
              <p:cNvSpPr txBox="1"/>
              <p:nvPr/>
            </p:nvSpPr>
            <p:spPr>
              <a:xfrm>
                <a:off x="252817" y="2270448"/>
                <a:ext cx="2655535" cy="247247"/>
              </a:xfrm>
              <a:prstGeom prst="rect">
                <a:avLst/>
              </a:prstGeom>
              <a:noFill/>
            </p:spPr>
            <p:txBody>
              <a:bodyPr wrap="none" lIns="0" tIns="0" rIns="0" bIns="0" rtlCol="0">
                <a:spAutoFit/>
              </a:bodyPr>
              <a:lstStyle/>
              <a:p>
                <a14:m>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𝑚𝑖𝑛</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 </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𝑗</m:t>
                    </m:r>
                    <m:r>
                      <a:rPr lang="en-US" sz="1400" b="0" i="1" smtClean="0">
                        <a:latin typeface="Cambria Math" panose="02040503050406030204" pitchFamily="18" charset="0"/>
                      </a:rPr>
                      <m:t>))</m:t>
                    </m:r>
                  </m:oMath>
                </a14:m>
                <a:r>
                  <a:rPr lang="en-US" sz="1400"/>
                  <a:t> </a:t>
                </a:r>
              </a:p>
            </p:txBody>
          </p:sp>
        </mc:Choice>
        <mc:Fallback>
          <p:sp>
            <p:nvSpPr>
              <p:cNvPr id="38" name="TextBox 37">
                <a:extLst>
                  <a:ext uri="{FF2B5EF4-FFF2-40B4-BE49-F238E27FC236}">
                    <a16:creationId xmlns:a16="http://schemas.microsoft.com/office/drawing/2014/main" id="{9D8064BB-3B09-45E6-BF5B-F7F2C152E3DF}"/>
                  </a:ext>
                </a:extLst>
              </p:cNvPr>
              <p:cNvSpPr txBox="1">
                <a:spLocks noRot="1" noChangeAspect="1" noMove="1" noResize="1" noEditPoints="1" noAdjustHandles="1" noChangeArrowheads="1" noChangeShapeType="1" noTextEdit="1"/>
              </p:cNvSpPr>
              <p:nvPr/>
            </p:nvSpPr>
            <p:spPr>
              <a:xfrm>
                <a:off x="252817" y="2270448"/>
                <a:ext cx="2655535" cy="247247"/>
              </a:xfrm>
              <a:prstGeom prst="rect">
                <a:avLst/>
              </a:prstGeom>
              <a:blipFill>
                <a:blip r:embed="rId5"/>
                <a:stretch>
                  <a:fillRect l="-2294" t="-9756" r="-688" b="-21951"/>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F9423F1C-DD5C-479D-AA7A-248C98C29D7D}"/>
              </a:ext>
            </a:extLst>
          </p:cNvPr>
          <p:cNvSpPr txBox="1"/>
          <p:nvPr/>
        </p:nvSpPr>
        <p:spPr>
          <a:xfrm>
            <a:off x="79164" y="3252574"/>
            <a:ext cx="5366448" cy="276999"/>
          </a:xfrm>
          <a:prstGeom prst="rect">
            <a:avLst/>
          </a:prstGeom>
          <a:noFill/>
        </p:spPr>
        <p:txBody>
          <a:bodyPr wrap="square" rtlCol="0">
            <a:spAutoFit/>
          </a:bodyPr>
          <a:lstStyle/>
          <a:p>
            <a:r>
              <a:rPr lang="en-US" sz="1200"/>
              <a:t>Assume </a:t>
            </a:r>
            <a:r>
              <a:rPr lang="en-US" sz="1200" b="1"/>
              <a:t>P3: Every user has at least one highly popular item in their profile.</a:t>
            </a:r>
          </a:p>
        </p:txBody>
      </p:sp>
      <p:sp>
        <p:nvSpPr>
          <p:cNvPr id="41" name="TextBox 40">
            <a:extLst>
              <a:ext uri="{FF2B5EF4-FFF2-40B4-BE49-F238E27FC236}">
                <a16:creationId xmlns:a16="http://schemas.microsoft.com/office/drawing/2014/main" id="{D46C34EB-4F5D-4562-AF75-8D8538A8CDBE}"/>
              </a:ext>
            </a:extLst>
          </p:cNvPr>
          <p:cNvSpPr txBox="1"/>
          <p:nvPr/>
        </p:nvSpPr>
        <p:spPr>
          <a:xfrm>
            <a:off x="165840" y="272639"/>
            <a:ext cx="5373912" cy="276999"/>
          </a:xfrm>
          <a:prstGeom prst="rect">
            <a:avLst/>
          </a:prstGeom>
          <a:solidFill>
            <a:schemeClr val="accent2">
              <a:lumMod val="40000"/>
              <a:lumOff val="60000"/>
            </a:schemeClr>
          </a:solidFill>
        </p:spPr>
        <p:txBody>
          <a:bodyPr wrap="square" rtlCol="0">
            <a:spAutoFit/>
          </a:bodyPr>
          <a:lstStyle/>
          <a:p>
            <a:pPr algn="ctr"/>
            <a:r>
              <a:rPr lang="en-US" sz="1200"/>
              <a:t>Conventions</a:t>
            </a:r>
          </a:p>
        </p:txBody>
      </p:sp>
      <p:sp>
        <p:nvSpPr>
          <p:cNvPr id="43" name="TextBox 42">
            <a:extLst>
              <a:ext uri="{FF2B5EF4-FFF2-40B4-BE49-F238E27FC236}">
                <a16:creationId xmlns:a16="http://schemas.microsoft.com/office/drawing/2014/main" id="{78878FAE-8DED-4632-A7D2-55C66E53C3A5}"/>
              </a:ext>
            </a:extLst>
          </p:cNvPr>
          <p:cNvSpPr txBox="1"/>
          <p:nvPr/>
        </p:nvSpPr>
        <p:spPr>
          <a:xfrm>
            <a:off x="165840" y="552668"/>
            <a:ext cx="4785755" cy="276999"/>
          </a:xfrm>
          <a:prstGeom prst="rect">
            <a:avLst/>
          </a:prstGeom>
          <a:noFill/>
        </p:spPr>
        <p:txBody>
          <a:bodyPr wrap="square" rtlCol="0">
            <a:spAutoFit/>
          </a:bodyPr>
          <a:lstStyle/>
          <a:p>
            <a:r>
              <a:rPr lang="en-US" sz="1200" b="1" i="1"/>
              <a:t>What is popularity?</a:t>
            </a:r>
            <a:r>
              <a:rPr lang="en-US" sz="1200" i="1"/>
              <a:t> Vargas and Castells, 2011:</a:t>
            </a:r>
          </a:p>
        </p:txBody>
      </p:sp>
      <p:sp>
        <p:nvSpPr>
          <p:cNvPr id="45" name="TextBox 44">
            <a:extLst>
              <a:ext uri="{FF2B5EF4-FFF2-40B4-BE49-F238E27FC236}">
                <a16:creationId xmlns:a16="http://schemas.microsoft.com/office/drawing/2014/main" id="{B2995175-EDBB-4B4B-B5EA-53DD6FF9B24F}"/>
              </a:ext>
            </a:extLst>
          </p:cNvPr>
          <p:cNvSpPr txBox="1"/>
          <p:nvPr/>
        </p:nvSpPr>
        <p:spPr>
          <a:xfrm>
            <a:off x="165840" y="1897763"/>
            <a:ext cx="4785755" cy="276999"/>
          </a:xfrm>
          <a:prstGeom prst="rect">
            <a:avLst/>
          </a:prstGeom>
          <a:noFill/>
        </p:spPr>
        <p:txBody>
          <a:bodyPr wrap="square" rtlCol="0">
            <a:spAutoFit/>
          </a:bodyPr>
          <a:lstStyle/>
          <a:p>
            <a:r>
              <a:rPr lang="en-US" sz="1200" b="1" i="1"/>
              <a:t>What is surprise?</a:t>
            </a:r>
            <a:r>
              <a:rPr lang="en-US" sz="1200" i="1"/>
              <a:t> Kaminskas and Bridge, 2014:</a:t>
            </a:r>
          </a:p>
        </p:txBody>
      </p:sp>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65359BDC-4E6C-4EF0-895A-4EF33D39052B}"/>
                  </a:ext>
                </a:extLst>
              </p:cNvPr>
              <p:cNvSpPr txBox="1"/>
              <p:nvPr/>
            </p:nvSpPr>
            <p:spPr>
              <a:xfrm>
                <a:off x="128587" y="3933012"/>
                <a:ext cx="5618076"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𝐸</m:t>
                      </m:r>
                      <m:d>
                        <m:dPr>
                          <m:begChr m:val="["/>
                          <m:endChr m:val="]"/>
                          <m:ctrlPr>
                            <a:rPr lang="en-US" sz="1400" b="0" i="1" smtClean="0">
                              <a:latin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e>
                      </m:d>
                      <m:r>
                        <a:rPr lang="en-US" sz="1400" i="1" smtClean="0">
                          <a:latin typeface="Cambria Math" panose="02040503050406030204" pitchFamily="18" charset="0"/>
                        </a:rPr>
                        <m:t>=</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oMath>
                  </m:oMathPara>
                </a14:m>
                <a:endParaRPr lang="en-US" sz="1400" b="0"/>
              </a:p>
            </p:txBody>
          </p:sp>
        </mc:Choice>
        <mc:Fallback>
          <p:sp>
            <p:nvSpPr>
              <p:cNvPr id="46" name="TextBox 45">
                <a:extLst>
                  <a:ext uri="{FF2B5EF4-FFF2-40B4-BE49-F238E27FC236}">
                    <a16:creationId xmlns:a16="http://schemas.microsoft.com/office/drawing/2014/main" id="{65359BDC-4E6C-4EF0-895A-4EF33D39052B}"/>
                  </a:ext>
                </a:extLst>
              </p:cNvPr>
              <p:cNvSpPr txBox="1">
                <a:spLocks noRot="1" noChangeAspect="1" noMove="1" noResize="1" noEditPoints="1" noAdjustHandles="1" noChangeArrowheads="1" noChangeShapeType="1" noTextEdit="1"/>
              </p:cNvSpPr>
              <p:nvPr/>
            </p:nvSpPr>
            <p:spPr>
              <a:xfrm>
                <a:off x="128587" y="3933012"/>
                <a:ext cx="5618076" cy="243143"/>
              </a:xfrm>
              <a:prstGeom prst="rect">
                <a:avLst/>
              </a:prstGeom>
              <a:blipFill>
                <a:blip r:embed="rId6"/>
                <a:stretch>
                  <a:fillRect l="-217" t="-10000" r="-651" b="-25000"/>
                </a:stretch>
              </a:blipFill>
            </p:spPr>
            <p:txBody>
              <a:bodyPr/>
              <a:lstStyle/>
              <a:p>
                <a:r>
                  <a:rPr lang="en-US">
                    <a:noFill/>
                  </a:rPr>
                  <a:t> </a:t>
                </a:r>
              </a:p>
            </p:txBody>
          </p:sp>
        </mc:Fallback>
      </mc:AlternateContent>
      <p:sp>
        <p:nvSpPr>
          <p:cNvPr id="47" name="TextBox 46">
            <a:extLst>
              <a:ext uri="{FF2B5EF4-FFF2-40B4-BE49-F238E27FC236}">
                <a16:creationId xmlns:a16="http://schemas.microsoft.com/office/drawing/2014/main" id="{E16172BE-0A21-4156-95E5-723B3E2AB4B7}"/>
              </a:ext>
            </a:extLst>
          </p:cNvPr>
          <p:cNvSpPr txBox="1"/>
          <p:nvPr/>
        </p:nvSpPr>
        <p:spPr>
          <a:xfrm>
            <a:off x="93489" y="5778000"/>
            <a:ext cx="4778593" cy="276999"/>
          </a:xfrm>
          <a:prstGeom prst="rect">
            <a:avLst/>
          </a:prstGeom>
          <a:noFill/>
        </p:spPr>
        <p:txBody>
          <a:bodyPr wrap="square" rtlCol="0">
            <a:spAutoFit/>
          </a:bodyPr>
          <a:lstStyle/>
          <a:p>
            <a:r>
              <a:rPr lang="en-US" sz="1200"/>
              <a:t>Thus, the expected surprise of an item is also bounded:</a:t>
            </a:r>
          </a:p>
        </p:txBody>
      </p:sp>
      <p:cxnSp>
        <p:nvCxnSpPr>
          <p:cNvPr id="50" name="Straight Connector 49">
            <a:extLst>
              <a:ext uri="{FF2B5EF4-FFF2-40B4-BE49-F238E27FC236}">
                <a16:creationId xmlns:a16="http://schemas.microsoft.com/office/drawing/2014/main" id="{D3B89B83-CAA5-49BD-BF68-2C01FB04B089}"/>
              </a:ext>
            </a:extLst>
          </p:cNvPr>
          <p:cNvCxnSpPr>
            <a:cxnSpLocks/>
          </p:cNvCxnSpPr>
          <p:nvPr/>
        </p:nvCxnSpPr>
        <p:spPr>
          <a:xfrm flipV="1">
            <a:off x="2313830" y="3988676"/>
            <a:ext cx="958132" cy="16648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4" name="TextBox 53">
                <a:extLst>
                  <a:ext uri="{FF2B5EF4-FFF2-40B4-BE49-F238E27FC236}">
                    <a16:creationId xmlns:a16="http://schemas.microsoft.com/office/drawing/2014/main" id="{1EA4DDB6-B2D5-47B2-A370-4669AD7F9C3E}"/>
                  </a:ext>
                </a:extLst>
              </p:cNvPr>
              <p:cNvSpPr txBox="1"/>
              <p:nvPr/>
            </p:nvSpPr>
            <p:spPr>
              <a:xfrm>
                <a:off x="1009778" y="4232373"/>
                <a:ext cx="2854308"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oMath>
                  </m:oMathPara>
                </a14:m>
                <a:endParaRPr lang="en-US" sz="1400" b="0"/>
              </a:p>
            </p:txBody>
          </p:sp>
        </mc:Choice>
        <mc:Fallback>
          <p:sp>
            <p:nvSpPr>
              <p:cNvPr id="54" name="TextBox 53">
                <a:extLst>
                  <a:ext uri="{FF2B5EF4-FFF2-40B4-BE49-F238E27FC236}">
                    <a16:creationId xmlns:a16="http://schemas.microsoft.com/office/drawing/2014/main" id="{1EA4DDB6-B2D5-47B2-A370-4669AD7F9C3E}"/>
                  </a:ext>
                </a:extLst>
              </p:cNvPr>
              <p:cNvSpPr txBox="1">
                <a:spLocks noRot="1" noChangeAspect="1" noMove="1" noResize="1" noEditPoints="1" noAdjustHandles="1" noChangeArrowheads="1" noChangeShapeType="1" noTextEdit="1"/>
              </p:cNvSpPr>
              <p:nvPr/>
            </p:nvSpPr>
            <p:spPr>
              <a:xfrm>
                <a:off x="1009778" y="4232373"/>
                <a:ext cx="2854308" cy="243143"/>
              </a:xfrm>
              <a:prstGeom prst="rect">
                <a:avLst/>
              </a:prstGeom>
              <a:blipFill>
                <a:blip r:embed="rId7"/>
                <a:stretch>
                  <a:fillRect l="-427" t="-10000" r="-1709" b="-25000"/>
                </a:stretch>
              </a:blipFill>
            </p:spPr>
            <p:txBody>
              <a:bodyPr/>
              <a:lstStyle/>
              <a:p>
                <a:r>
                  <a:rPr lang="en-US">
                    <a:noFill/>
                  </a:rPr>
                  <a:t> </a:t>
                </a:r>
              </a:p>
            </p:txBody>
          </p:sp>
        </mc:Fallback>
      </mc:AlternateContent>
      <p:sp>
        <p:nvSpPr>
          <p:cNvPr id="56" name="TextBox 55">
            <a:extLst>
              <a:ext uri="{FF2B5EF4-FFF2-40B4-BE49-F238E27FC236}">
                <a16:creationId xmlns:a16="http://schemas.microsoft.com/office/drawing/2014/main" id="{5B2B5AFF-D0DA-42F0-B478-C5F22A43A021}"/>
              </a:ext>
            </a:extLst>
          </p:cNvPr>
          <p:cNvSpPr txBox="1"/>
          <p:nvPr/>
        </p:nvSpPr>
        <p:spPr>
          <a:xfrm>
            <a:off x="93489" y="4594207"/>
            <a:ext cx="5366750" cy="646331"/>
          </a:xfrm>
          <a:prstGeom prst="rect">
            <a:avLst/>
          </a:prstGeom>
          <a:noFill/>
        </p:spPr>
        <p:txBody>
          <a:bodyPr wrap="square" rtlCol="0">
            <a:spAutoFit/>
          </a:bodyPr>
          <a:lstStyle/>
          <a:p>
            <a:r>
              <a:rPr lang="en-US" sz="1200" dirty="0"/>
              <a:t>Let P be the set of vertices of the convex hull that envelops all highly popular items.</a:t>
            </a:r>
          </a:p>
          <a:p>
            <a:r>
              <a:rPr lang="en-US" sz="1200" dirty="0"/>
              <a:t>Then, given an arbitrary item, it must be the case that (1) it is interior or (2) exterior to the hull. In both cases, the surprise of the item has an upper bound given by:</a:t>
            </a:r>
          </a:p>
        </p:txBody>
      </p:sp>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EBA9F3F5-6DC9-4ADA-87B9-04C263064A8A}"/>
                  </a:ext>
                </a:extLst>
              </p:cNvPr>
              <p:cNvSpPr txBox="1"/>
              <p:nvPr/>
            </p:nvSpPr>
            <p:spPr>
              <a:xfrm>
                <a:off x="158677" y="5350871"/>
                <a:ext cx="2801600" cy="2481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𝑚𝑎𝑥</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r>
                            <a:rPr lang="en-US" sz="1400" b="0" i="1" smtClean="0">
                              <a:latin typeface="Cambria Math" panose="02040503050406030204" pitchFamily="18" charset="0"/>
                            </a:rPr>
                            <m:t>𝑃</m:t>
                          </m:r>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e>
                          </m:d>
                          <m:r>
                            <a:rPr lang="en-US" sz="1400" b="0" i="1" smtClean="0">
                              <a:latin typeface="Cambria Math" panose="02040503050406030204" pitchFamily="18" charset="0"/>
                            </a:rPr>
                            <m:t>, </m:t>
                          </m:r>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𝑗</m:t>
                              </m:r>
                            </m:e>
                          </m:d>
                        </m:e>
                      </m:d>
                    </m:oMath>
                  </m:oMathPara>
                </a14:m>
                <a:endParaRPr lang="en-US" sz="1400" b="0"/>
              </a:p>
            </p:txBody>
          </p:sp>
        </mc:Choice>
        <mc:Fallback>
          <p:sp>
            <p:nvSpPr>
              <p:cNvPr id="57" name="TextBox 56">
                <a:extLst>
                  <a:ext uri="{FF2B5EF4-FFF2-40B4-BE49-F238E27FC236}">
                    <a16:creationId xmlns:a16="http://schemas.microsoft.com/office/drawing/2014/main" id="{EBA9F3F5-6DC9-4ADA-87B9-04C263064A8A}"/>
                  </a:ext>
                </a:extLst>
              </p:cNvPr>
              <p:cNvSpPr txBox="1">
                <a:spLocks noRot="1" noChangeAspect="1" noMove="1" noResize="1" noEditPoints="1" noAdjustHandles="1" noChangeArrowheads="1" noChangeShapeType="1" noTextEdit="1"/>
              </p:cNvSpPr>
              <p:nvPr/>
            </p:nvSpPr>
            <p:spPr>
              <a:xfrm>
                <a:off x="158677" y="5350871"/>
                <a:ext cx="2801600" cy="248145"/>
              </a:xfrm>
              <a:prstGeom prst="rect">
                <a:avLst/>
              </a:prstGeom>
              <a:blipFill>
                <a:blip r:embed="rId8"/>
                <a:stretch>
                  <a:fillRect l="-1087" t="-12500" b="-22500"/>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E3E37582-420D-45E8-9B05-32E58D278E0A}"/>
              </a:ext>
            </a:extLst>
          </p:cNvPr>
          <p:cNvSpPr txBox="1"/>
          <p:nvPr/>
        </p:nvSpPr>
        <p:spPr>
          <a:xfrm>
            <a:off x="3328995" y="2288091"/>
            <a:ext cx="1635900" cy="261610"/>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a:solidFill>
                  <a:schemeClr val="tx1">
                    <a:lumMod val="65000"/>
                    <a:lumOff val="35000"/>
                  </a:schemeClr>
                </a:solidFill>
              </a:rPr>
              <a:t>Using Euclidean distance</a:t>
            </a:r>
          </a:p>
        </p:txBody>
      </p:sp>
      <mc:AlternateContent xmlns:mc="http://schemas.openxmlformats.org/markup-compatibility/2006">
        <mc:Choice xmlns:a14="http://schemas.microsoft.com/office/drawing/2010/main" Requires="a14">
          <p:sp>
            <p:nvSpPr>
              <p:cNvPr id="63" name="TextBox 62">
                <a:extLst>
                  <a:ext uri="{FF2B5EF4-FFF2-40B4-BE49-F238E27FC236}">
                    <a16:creationId xmlns:a16="http://schemas.microsoft.com/office/drawing/2014/main" id="{6755F896-1D6F-4C2C-8195-C683FAF09729}"/>
                  </a:ext>
                </a:extLst>
              </p:cNvPr>
              <p:cNvSpPr txBox="1"/>
              <p:nvPr/>
            </p:nvSpPr>
            <p:spPr>
              <a:xfrm>
                <a:off x="158677" y="6215937"/>
                <a:ext cx="3629263"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𝐸</m:t>
                      </m:r>
                      <m:d>
                        <m:dPr>
                          <m:begChr m:val="["/>
                          <m:endChr m:val="]"/>
                          <m:ctrlPr>
                            <a:rPr lang="en-US" sz="1400" b="0" i="1" smtClean="0">
                              <a:latin typeface="Cambria Math" panose="02040503050406030204" pitchFamily="18" charset="0"/>
                              <a:ea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e>
                      </m:d>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oMath>
                  </m:oMathPara>
                </a14:m>
                <a:endParaRPr lang="en-US" sz="1400" b="0"/>
              </a:p>
            </p:txBody>
          </p:sp>
        </mc:Choice>
        <mc:Fallback>
          <p:sp>
            <p:nvSpPr>
              <p:cNvPr id="63" name="TextBox 62">
                <a:extLst>
                  <a:ext uri="{FF2B5EF4-FFF2-40B4-BE49-F238E27FC236}">
                    <a16:creationId xmlns:a16="http://schemas.microsoft.com/office/drawing/2014/main" id="{6755F896-1D6F-4C2C-8195-C683FAF09729}"/>
                  </a:ext>
                </a:extLst>
              </p:cNvPr>
              <p:cNvSpPr txBox="1">
                <a:spLocks noRot="1" noChangeAspect="1" noMove="1" noResize="1" noEditPoints="1" noAdjustHandles="1" noChangeArrowheads="1" noChangeShapeType="1" noTextEdit="1"/>
              </p:cNvSpPr>
              <p:nvPr/>
            </p:nvSpPr>
            <p:spPr>
              <a:xfrm>
                <a:off x="158677" y="6215937"/>
                <a:ext cx="3629263" cy="243143"/>
              </a:xfrm>
              <a:prstGeom prst="rect">
                <a:avLst/>
              </a:prstGeom>
              <a:blipFill>
                <a:blip r:embed="rId9"/>
                <a:stretch>
                  <a:fillRect l="-672" t="-12500" b="-7500"/>
                </a:stretch>
              </a:blipFill>
            </p:spPr>
            <p:txBody>
              <a:bodyPr/>
              <a:lstStyle/>
              <a:p>
                <a:r>
                  <a:rPr lang="en-US">
                    <a:noFill/>
                  </a:rPr>
                  <a:t> </a:t>
                </a:r>
              </a:p>
            </p:txBody>
          </p:sp>
        </mc:Fallback>
      </mc:AlternateContent>
      <p:sp>
        <p:nvSpPr>
          <p:cNvPr id="70" name="TextBox 69">
            <a:extLst>
              <a:ext uri="{FF2B5EF4-FFF2-40B4-BE49-F238E27FC236}">
                <a16:creationId xmlns:a16="http://schemas.microsoft.com/office/drawing/2014/main" id="{3115009E-B6CF-4B7B-B8DB-93BD1FE4C6D3}"/>
              </a:ext>
            </a:extLst>
          </p:cNvPr>
          <p:cNvSpPr txBox="1"/>
          <p:nvPr/>
        </p:nvSpPr>
        <p:spPr>
          <a:xfrm>
            <a:off x="2898087" y="5259500"/>
            <a:ext cx="2917768" cy="430887"/>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a:solidFill>
                  <a:schemeClr val="tx1">
                    <a:lumMod val="65000"/>
                    <a:lumOff val="35000"/>
                  </a:schemeClr>
                </a:solidFill>
              </a:rPr>
              <a:t>This is the upper bound of the surprise of an item to an arbitrary user, given that P3 is true</a:t>
            </a:r>
          </a:p>
        </p:txBody>
      </p:sp>
      <p:sp>
        <p:nvSpPr>
          <p:cNvPr id="71" name="TextBox 70">
            <a:extLst>
              <a:ext uri="{FF2B5EF4-FFF2-40B4-BE49-F238E27FC236}">
                <a16:creationId xmlns:a16="http://schemas.microsoft.com/office/drawing/2014/main" id="{2D6503EC-0C3B-4D16-A826-9F33058F3906}"/>
              </a:ext>
            </a:extLst>
          </p:cNvPr>
          <p:cNvSpPr txBox="1"/>
          <p:nvPr/>
        </p:nvSpPr>
        <p:spPr>
          <a:xfrm>
            <a:off x="79164" y="3572703"/>
            <a:ext cx="4778593" cy="276999"/>
          </a:xfrm>
          <a:prstGeom prst="rect">
            <a:avLst/>
          </a:prstGeom>
          <a:noFill/>
        </p:spPr>
        <p:txBody>
          <a:bodyPr wrap="square" rtlCol="0">
            <a:spAutoFit/>
          </a:bodyPr>
          <a:lstStyle/>
          <a:p>
            <a:r>
              <a:rPr lang="en-US" sz="1200"/>
              <a:t>The expected surprise of an item to an arbitrary user is:</a:t>
            </a:r>
          </a:p>
        </p:txBody>
      </p:sp>
      <p:sp>
        <p:nvSpPr>
          <p:cNvPr id="52" name="Flowchart: Magnetic Disk 51">
            <a:extLst>
              <a:ext uri="{FF2B5EF4-FFF2-40B4-BE49-F238E27FC236}">
                <a16:creationId xmlns:a16="http://schemas.microsoft.com/office/drawing/2014/main" id="{C5F09110-65C3-4F7E-AFB9-206A7C6CFC0F}"/>
              </a:ext>
            </a:extLst>
          </p:cNvPr>
          <p:cNvSpPr/>
          <p:nvPr/>
        </p:nvSpPr>
        <p:spPr>
          <a:xfrm>
            <a:off x="9643366" y="2382429"/>
            <a:ext cx="671052" cy="435078"/>
          </a:xfrm>
          <a:prstGeom prst="flowChartMagneticDisk">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lumMod val="65000"/>
                    <a:lumOff val="35000"/>
                  </a:schemeClr>
                </a:solidFill>
              </a:rPr>
              <a:t>Spotify D1</a:t>
            </a:r>
          </a:p>
        </p:txBody>
      </p:sp>
      <p:sp>
        <p:nvSpPr>
          <p:cNvPr id="53" name="TextBox 52">
            <a:extLst>
              <a:ext uri="{FF2B5EF4-FFF2-40B4-BE49-F238E27FC236}">
                <a16:creationId xmlns:a16="http://schemas.microsoft.com/office/drawing/2014/main" id="{3BBF252F-2308-4330-A581-9B983724F7DE}"/>
              </a:ext>
            </a:extLst>
          </p:cNvPr>
          <p:cNvSpPr txBox="1"/>
          <p:nvPr/>
        </p:nvSpPr>
        <p:spPr>
          <a:xfrm>
            <a:off x="10023539" y="1949687"/>
            <a:ext cx="1172081" cy="430887"/>
          </a:xfrm>
          <a:prstGeom prst="rect">
            <a:avLst/>
          </a:prstGeom>
          <a:noFill/>
        </p:spPr>
        <p:txBody>
          <a:bodyPr wrap="square" rtlCol="0">
            <a:spAutoFit/>
          </a:bodyPr>
          <a:lstStyle/>
          <a:p>
            <a:pPr algn="ctr"/>
            <a:r>
              <a:rPr lang="en-US" sz="1050" dirty="0"/>
              <a:t>~587k tracks</a:t>
            </a:r>
          </a:p>
          <a:p>
            <a:pPr algn="ctr"/>
            <a:r>
              <a:rPr lang="en-US" sz="1050" dirty="0"/>
              <a:t>15 audio features</a:t>
            </a:r>
          </a:p>
        </p:txBody>
      </p:sp>
      <p:sp>
        <p:nvSpPr>
          <p:cNvPr id="55" name="Flowchart: Magnetic Disk 54">
            <a:extLst>
              <a:ext uri="{FF2B5EF4-FFF2-40B4-BE49-F238E27FC236}">
                <a16:creationId xmlns:a16="http://schemas.microsoft.com/office/drawing/2014/main" id="{14A59208-81D0-4751-BC7C-12B9270273C0}"/>
              </a:ext>
            </a:extLst>
          </p:cNvPr>
          <p:cNvSpPr/>
          <p:nvPr/>
        </p:nvSpPr>
        <p:spPr>
          <a:xfrm>
            <a:off x="7800233" y="2382429"/>
            <a:ext cx="671052" cy="435078"/>
          </a:xfrm>
          <a:prstGeom prst="flowChartMagneticDisk">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Spotify D2</a:t>
            </a:r>
          </a:p>
        </p:txBody>
      </p:sp>
      <p:sp>
        <p:nvSpPr>
          <p:cNvPr id="59" name="TextBox 58">
            <a:extLst>
              <a:ext uri="{FF2B5EF4-FFF2-40B4-BE49-F238E27FC236}">
                <a16:creationId xmlns:a16="http://schemas.microsoft.com/office/drawing/2014/main" id="{680177E7-87DF-4397-A12E-F7B2BF0204A1}"/>
              </a:ext>
            </a:extLst>
          </p:cNvPr>
          <p:cNvSpPr txBox="1"/>
          <p:nvPr/>
        </p:nvSpPr>
        <p:spPr>
          <a:xfrm>
            <a:off x="6241774" y="1810500"/>
            <a:ext cx="2042802" cy="577081"/>
          </a:xfrm>
          <a:prstGeom prst="rect">
            <a:avLst/>
          </a:prstGeom>
          <a:noFill/>
        </p:spPr>
        <p:txBody>
          <a:bodyPr wrap="square" rtlCol="0">
            <a:spAutoFit/>
          </a:bodyPr>
          <a:lstStyle/>
          <a:p>
            <a:pPr algn="ctr"/>
            <a:r>
              <a:rPr lang="en-US" sz="1050" dirty="0"/>
              <a:t>Top 200 tracks in Brazil, 2017-18</a:t>
            </a:r>
          </a:p>
          <a:p>
            <a:pPr algn="ctr"/>
            <a:r>
              <a:rPr lang="en-US" sz="1050" dirty="0"/>
              <a:t>(board position and #streams)</a:t>
            </a:r>
          </a:p>
          <a:p>
            <a:pPr algn="ctr"/>
            <a:r>
              <a:rPr lang="en-US" sz="1050" dirty="0"/>
              <a:t>1,106 distinct tracks</a:t>
            </a:r>
          </a:p>
        </p:txBody>
      </p:sp>
      <p:cxnSp>
        <p:nvCxnSpPr>
          <p:cNvPr id="61" name="Straight Connector 60">
            <a:extLst>
              <a:ext uri="{FF2B5EF4-FFF2-40B4-BE49-F238E27FC236}">
                <a16:creationId xmlns:a16="http://schemas.microsoft.com/office/drawing/2014/main" id="{A994AFFD-92B6-4CF3-AFDC-16CA584E9808}"/>
              </a:ext>
            </a:extLst>
          </p:cNvPr>
          <p:cNvCxnSpPr>
            <a:cxnSpLocks/>
            <a:stCxn id="55" idx="4"/>
            <a:endCxn id="52" idx="2"/>
          </p:cNvCxnSpPr>
          <p:nvPr/>
        </p:nvCxnSpPr>
        <p:spPr>
          <a:xfrm>
            <a:off x="8471285" y="2599968"/>
            <a:ext cx="1172081"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FC5609F-6A35-40B1-AE0B-A5B64D812BC7}"/>
              </a:ext>
            </a:extLst>
          </p:cNvPr>
          <p:cNvSpPr txBox="1"/>
          <p:nvPr/>
        </p:nvSpPr>
        <p:spPr>
          <a:xfrm>
            <a:off x="8352839" y="1998030"/>
            <a:ext cx="1408971" cy="415498"/>
          </a:xfrm>
          <a:prstGeom prst="rect">
            <a:avLst/>
          </a:prstGeom>
          <a:noFill/>
        </p:spPr>
        <p:txBody>
          <a:bodyPr wrap="square" rtlCol="0">
            <a:spAutoFit/>
          </a:bodyPr>
          <a:lstStyle/>
          <a:p>
            <a:pPr algn="ctr"/>
            <a:r>
              <a:rPr lang="en-US" sz="1050" dirty="0"/>
              <a:t>796 mappings</a:t>
            </a:r>
          </a:p>
          <a:p>
            <a:pPr algn="ctr"/>
            <a:r>
              <a:rPr lang="en-US" sz="1050" dirty="0"/>
              <a:t>(310 unlinked tracks)</a:t>
            </a:r>
          </a:p>
        </p:txBody>
      </p:sp>
      <p:sp>
        <p:nvSpPr>
          <p:cNvPr id="11" name="Rectangle 10">
            <a:extLst>
              <a:ext uri="{FF2B5EF4-FFF2-40B4-BE49-F238E27FC236}">
                <a16:creationId xmlns:a16="http://schemas.microsoft.com/office/drawing/2014/main" id="{A0F2A0B1-AFF5-468C-B3C2-FCE92EEC4FB2}"/>
              </a:ext>
            </a:extLst>
          </p:cNvPr>
          <p:cNvSpPr/>
          <p:nvPr/>
        </p:nvSpPr>
        <p:spPr>
          <a:xfrm>
            <a:off x="157889" y="268101"/>
            <a:ext cx="5549452" cy="6401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4706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Chart&#10;&#10;Description automatically generated">
            <a:extLst>
              <a:ext uri="{FF2B5EF4-FFF2-40B4-BE49-F238E27FC236}">
                <a16:creationId xmlns:a16="http://schemas.microsoft.com/office/drawing/2014/main" id="{F8B2807D-59BD-4EEC-BA2B-E65DCF1DED4B}"/>
              </a:ext>
            </a:extLst>
          </p:cNvPr>
          <p:cNvPicPr>
            <a:picLocks noChangeAspect="1"/>
          </p:cNvPicPr>
          <p:nvPr/>
        </p:nvPicPr>
        <p:blipFill rotWithShape="1">
          <a:blip r:embed="rId2">
            <a:extLst>
              <a:ext uri="{28A0092B-C50C-407E-A947-70E740481C1C}">
                <a14:useLocalDpi xmlns:a14="http://schemas.microsoft.com/office/drawing/2010/main" val="0"/>
              </a:ext>
            </a:extLst>
          </a:blip>
          <a:srcRect r="50000" b="50000"/>
          <a:stretch/>
        </p:blipFill>
        <p:spPr>
          <a:xfrm>
            <a:off x="5789525" y="3596189"/>
            <a:ext cx="6096000" cy="3256142"/>
          </a:xfrm>
          <a:prstGeom prst="rect">
            <a:avLst/>
          </a:prstGeom>
        </p:spPr>
      </p:pic>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A736BE67-66D0-4E5A-932C-92245DFB2BF6}"/>
                  </a:ext>
                </a:extLst>
              </p:cNvPr>
              <p:cNvSpPr txBox="1"/>
              <p:nvPr/>
            </p:nvSpPr>
            <p:spPr>
              <a:xfrm>
                <a:off x="3644404" y="1541495"/>
                <a:ext cx="100508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 </m:t>
                          </m:r>
                          <m:r>
                            <a:rPr lang="en-US" sz="1400" b="0" i="1" smtClean="0">
                              <a:latin typeface="Cambria Math" panose="02040503050406030204" pitchFamily="18" charset="0"/>
                            </a:rPr>
                            <m:t>𝑢</m:t>
                          </m:r>
                        </m:e>
                      </m:d>
                    </m:oMath>
                  </m:oMathPara>
                </a14:m>
                <a:endParaRPr lang="en-US" sz="1400"/>
              </a:p>
            </p:txBody>
          </p:sp>
        </mc:Choice>
        <mc:Fallback>
          <p:sp>
            <p:nvSpPr>
              <p:cNvPr id="33" name="TextBox 32">
                <a:extLst>
                  <a:ext uri="{FF2B5EF4-FFF2-40B4-BE49-F238E27FC236}">
                    <a16:creationId xmlns:a16="http://schemas.microsoft.com/office/drawing/2014/main" id="{A736BE67-66D0-4E5A-932C-92245DFB2BF6}"/>
                  </a:ext>
                </a:extLst>
              </p:cNvPr>
              <p:cNvSpPr txBox="1">
                <a:spLocks noRot="1" noChangeAspect="1" noMove="1" noResize="1" noEditPoints="1" noAdjustHandles="1" noChangeArrowheads="1" noChangeShapeType="1" noTextEdit="1"/>
              </p:cNvSpPr>
              <p:nvPr/>
            </p:nvSpPr>
            <p:spPr>
              <a:xfrm>
                <a:off x="3644404" y="1541495"/>
                <a:ext cx="1005082" cy="215444"/>
              </a:xfrm>
              <a:prstGeom prst="rect">
                <a:avLst/>
              </a:prstGeom>
              <a:blipFill>
                <a:blip r:embed="rId3"/>
                <a:stretch>
                  <a:fillRect l="-4242" b="-31429"/>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37F6A708-92C5-4D38-9944-6C21EFA6CA7E}"/>
              </a:ext>
            </a:extLst>
          </p:cNvPr>
          <p:cNvSpPr txBox="1"/>
          <p:nvPr/>
        </p:nvSpPr>
        <p:spPr>
          <a:xfrm>
            <a:off x="158677" y="2827426"/>
            <a:ext cx="5381075" cy="276999"/>
          </a:xfrm>
          <a:prstGeom prst="rect">
            <a:avLst/>
          </a:prstGeom>
          <a:solidFill>
            <a:schemeClr val="accent2">
              <a:lumMod val="40000"/>
              <a:lumOff val="60000"/>
            </a:schemeClr>
          </a:solidFill>
        </p:spPr>
        <p:txBody>
          <a:bodyPr wrap="square" rtlCol="0">
            <a:spAutoFit/>
          </a:bodyPr>
          <a:lstStyle/>
          <a:p>
            <a:pPr algn="ctr"/>
            <a:r>
              <a:rPr lang="en-US" sz="1200"/>
              <a:t>A theoretical link between popularity and surprise</a:t>
            </a:r>
          </a:p>
        </p:txBody>
      </p:sp>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A5A684D9-C747-4840-AC96-BC54AC77CD43}"/>
                  </a:ext>
                </a:extLst>
              </p:cNvPr>
              <p:cNvSpPr txBox="1"/>
              <p:nvPr/>
            </p:nvSpPr>
            <p:spPr>
              <a:xfrm>
                <a:off x="158677" y="949702"/>
                <a:ext cx="2670218" cy="418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𝑝𝑜𝑝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r>
                            <a:rPr lang="en-US" sz="1400" b="0" i="1" smtClean="0">
                              <a:latin typeface="Cambria Math" panose="02040503050406030204" pitchFamily="18" charset="0"/>
                            </a:rPr>
                            <m:t>𝑅</m:t>
                          </m:r>
                          <m:r>
                            <a:rPr lang="en-US" sz="1400" b="0" i="1" smtClean="0">
                              <a:latin typeface="Cambria Math" panose="02040503050406030204" pitchFamily="18" charset="0"/>
                            </a:rPr>
                            <m:t>, </m:t>
                          </m:r>
                          <m:r>
                            <a:rPr lang="en-US" sz="1400" b="0" i="1" smtClean="0">
                              <a:latin typeface="Cambria Math" panose="02040503050406030204" pitchFamily="18" charset="0"/>
                            </a:rPr>
                            <m:t>𝑈</m:t>
                          </m:r>
                        </m:e>
                      </m:d>
                      <m:r>
                        <a:rPr lang="en-US" sz="1400" b="0" i="1" smtClean="0">
                          <a:latin typeface="Cambria Math" panose="02040503050406030204" pitchFamily="18" charset="0"/>
                        </a:rPr>
                        <m:t>= </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𝑢𝑖</m:t>
                                  </m:r>
                                </m:sub>
                              </m:sSub>
                              <m:r>
                                <a:rPr lang="en-US" sz="1400" b="0" i="1" smtClean="0">
                                  <a:latin typeface="Cambria Math" panose="02040503050406030204" pitchFamily="18" charset="0"/>
                                </a:rPr>
                                <m:t>∈</m:t>
                              </m:r>
                              <m:r>
                                <a:rPr lang="en-US" sz="1400" b="0" i="1" smtClean="0">
                                  <a:latin typeface="Cambria Math" panose="02040503050406030204" pitchFamily="18" charset="0"/>
                                </a:rPr>
                                <m:t>𝑅</m:t>
                              </m:r>
                              <m:r>
                                <a:rPr lang="en-US" sz="1400" b="0" i="1" smtClean="0">
                                  <a:latin typeface="Cambria Math" panose="02040503050406030204" pitchFamily="18" charset="0"/>
                                </a:rPr>
                                <m:t> </m:t>
                              </m:r>
                            </m:e>
                          </m:d>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𝑢𝑖</m:t>
                              </m:r>
                            </m:sub>
                          </m:sSub>
                          <m:r>
                            <a:rPr lang="en-US" sz="1400" b="0" i="1" smtClean="0">
                              <a:latin typeface="Cambria Math" panose="02040503050406030204" pitchFamily="18" charset="0"/>
                            </a:rPr>
                            <m:t>≠0}</m:t>
                          </m:r>
                        </m:num>
                        <m:den>
                          <m:r>
                            <a:rPr lang="en-US" sz="1400" b="0" i="1" smtClean="0">
                              <a:latin typeface="Cambria Math" panose="02040503050406030204" pitchFamily="18" charset="0"/>
                            </a:rPr>
                            <m:t>#</m:t>
                          </m:r>
                          <m:r>
                            <a:rPr lang="en-US" sz="1400" b="0" i="1" smtClean="0">
                              <a:latin typeface="Cambria Math" panose="02040503050406030204" pitchFamily="18" charset="0"/>
                            </a:rPr>
                            <m:t>𝑈</m:t>
                          </m:r>
                        </m:den>
                      </m:f>
                    </m:oMath>
                  </m:oMathPara>
                </a14:m>
                <a:endParaRPr lang="en-US" sz="1400"/>
              </a:p>
            </p:txBody>
          </p:sp>
        </mc:Choice>
        <mc:Fallback>
          <p:sp>
            <p:nvSpPr>
              <p:cNvPr id="35" name="TextBox 34">
                <a:extLst>
                  <a:ext uri="{FF2B5EF4-FFF2-40B4-BE49-F238E27FC236}">
                    <a16:creationId xmlns:a16="http://schemas.microsoft.com/office/drawing/2014/main" id="{A5A684D9-C747-4840-AC96-BC54AC77CD43}"/>
                  </a:ext>
                </a:extLst>
              </p:cNvPr>
              <p:cNvSpPr txBox="1">
                <a:spLocks noRot="1" noChangeAspect="1" noMove="1" noResize="1" noEditPoints="1" noAdjustHandles="1" noChangeArrowheads="1" noChangeShapeType="1" noTextEdit="1"/>
              </p:cNvSpPr>
              <p:nvPr/>
            </p:nvSpPr>
            <p:spPr>
              <a:xfrm>
                <a:off x="158677" y="949702"/>
                <a:ext cx="2670218" cy="418576"/>
              </a:xfrm>
              <a:prstGeom prst="rect">
                <a:avLst/>
              </a:prstGeom>
              <a:blipFill>
                <a:blip r:embed="rId4"/>
                <a:stretch>
                  <a:fillRect l="-1142" t="-2941" r="-1826" b="-13235"/>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5D258C4A-8310-40FA-8A9C-4E9D447F1C07}"/>
              </a:ext>
            </a:extLst>
          </p:cNvPr>
          <p:cNvSpPr txBox="1"/>
          <p:nvPr/>
        </p:nvSpPr>
        <p:spPr>
          <a:xfrm>
            <a:off x="3328995" y="792928"/>
            <a:ext cx="1635900" cy="769441"/>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a:solidFill>
                  <a:schemeClr val="tx1">
                    <a:lumMod val="65000"/>
                    <a:lumOff val="35000"/>
                  </a:schemeClr>
                </a:solidFill>
              </a:rPr>
              <a:t>This is an estimator of the probability of an item being known to an arbitrary user, namely</a:t>
            </a:r>
          </a:p>
        </p:txBody>
      </p:sp>
      <p:pic>
        <p:nvPicPr>
          <p:cNvPr id="37" name="Picture 36" descr="A close up of a logo&#10;&#10;Description automatically generated">
            <a:extLst>
              <a:ext uri="{FF2B5EF4-FFF2-40B4-BE49-F238E27FC236}">
                <a16:creationId xmlns:a16="http://schemas.microsoft.com/office/drawing/2014/main" id="{E1FAE060-62C0-4AC2-9C3B-7057FE69CF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3476665" flipH="1" flipV="1">
            <a:off x="2844391" y="1260849"/>
            <a:ext cx="587609" cy="506819"/>
          </a:xfrm>
          <a:prstGeom prst="rect">
            <a:avLst/>
          </a:prstGeom>
        </p:spPr>
      </p:pic>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9D8064BB-3B09-45E6-BF5B-F7F2C152E3DF}"/>
                  </a:ext>
                </a:extLst>
              </p:cNvPr>
              <p:cNvSpPr txBox="1"/>
              <p:nvPr/>
            </p:nvSpPr>
            <p:spPr>
              <a:xfrm>
                <a:off x="252817" y="2270448"/>
                <a:ext cx="2655535" cy="247247"/>
              </a:xfrm>
              <a:prstGeom prst="rect">
                <a:avLst/>
              </a:prstGeom>
              <a:noFill/>
            </p:spPr>
            <p:txBody>
              <a:bodyPr wrap="none" lIns="0" tIns="0" rIns="0" bIns="0" rtlCol="0">
                <a:spAutoFit/>
              </a:bodyPr>
              <a:lstStyle/>
              <a:p>
                <a14:m>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𝑚𝑖𝑛</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 </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𝑗</m:t>
                    </m:r>
                    <m:r>
                      <a:rPr lang="en-US" sz="1400" b="0" i="1" smtClean="0">
                        <a:latin typeface="Cambria Math" panose="02040503050406030204" pitchFamily="18" charset="0"/>
                      </a:rPr>
                      <m:t>))</m:t>
                    </m:r>
                  </m:oMath>
                </a14:m>
                <a:r>
                  <a:rPr lang="en-US" sz="1400"/>
                  <a:t> </a:t>
                </a:r>
              </a:p>
            </p:txBody>
          </p:sp>
        </mc:Choice>
        <mc:Fallback>
          <p:sp>
            <p:nvSpPr>
              <p:cNvPr id="38" name="TextBox 37">
                <a:extLst>
                  <a:ext uri="{FF2B5EF4-FFF2-40B4-BE49-F238E27FC236}">
                    <a16:creationId xmlns:a16="http://schemas.microsoft.com/office/drawing/2014/main" id="{9D8064BB-3B09-45E6-BF5B-F7F2C152E3DF}"/>
                  </a:ext>
                </a:extLst>
              </p:cNvPr>
              <p:cNvSpPr txBox="1">
                <a:spLocks noRot="1" noChangeAspect="1" noMove="1" noResize="1" noEditPoints="1" noAdjustHandles="1" noChangeArrowheads="1" noChangeShapeType="1" noTextEdit="1"/>
              </p:cNvSpPr>
              <p:nvPr/>
            </p:nvSpPr>
            <p:spPr>
              <a:xfrm>
                <a:off x="252817" y="2270448"/>
                <a:ext cx="2655535" cy="247247"/>
              </a:xfrm>
              <a:prstGeom prst="rect">
                <a:avLst/>
              </a:prstGeom>
              <a:blipFill>
                <a:blip r:embed="rId6"/>
                <a:stretch>
                  <a:fillRect l="-2294" t="-9756" r="-688" b="-21951"/>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F9423F1C-DD5C-479D-AA7A-248C98C29D7D}"/>
              </a:ext>
            </a:extLst>
          </p:cNvPr>
          <p:cNvSpPr txBox="1"/>
          <p:nvPr/>
        </p:nvSpPr>
        <p:spPr>
          <a:xfrm>
            <a:off x="79164" y="3252574"/>
            <a:ext cx="5366448" cy="276999"/>
          </a:xfrm>
          <a:prstGeom prst="rect">
            <a:avLst/>
          </a:prstGeom>
          <a:noFill/>
        </p:spPr>
        <p:txBody>
          <a:bodyPr wrap="square" rtlCol="0">
            <a:spAutoFit/>
          </a:bodyPr>
          <a:lstStyle/>
          <a:p>
            <a:r>
              <a:rPr lang="en-US" sz="1200"/>
              <a:t>Assume </a:t>
            </a:r>
            <a:r>
              <a:rPr lang="en-US" sz="1200" b="1"/>
              <a:t>P3: Every user has at least one highly popular item in their profile.</a:t>
            </a:r>
          </a:p>
        </p:txBody>
      </p:sp>
      <p:sp>
        <p:nvSpPr>
          <p:cNvPr id="41" name="TextBox 40">
            <a:extLst>
              <a:ext uri="{FF2B5EF4-FFF2-40B4-BE49-F238E27FC236}">
                <a16:creationId xmlns:a16="http://schemas.microsoft.com/office/drawing/2014/main" id="{D46C34EB-4F5D-4562-AF75-8D8538A8CDBE}"/>
              </a:ext>
            </a:extLst>
          </p:cNvPr>
          <p:cNvSpPr txBox="1"/>
          <p:nvPr/>
        </p:nvSpPr>
        <p:spPr>
          <a:xfrm>
            <a:off x="165840" y="272639"/>
            <a:ext cx="5373912" cy="276999"/>
          </a:xfrm>
          <a:prstGeom prst="rect">
            <a:avLst/>
          </a:prstGeom>
          <a:solidFill>
            <a:schemeClr val="accent2">
              <a:lumMod val="40000"/>
              <a:lumOff val="60000"/>
            </a:schemeClr>
          </a:solidFill>
        </p:spPr>
        <p:txBody>
          <a:bodyPr wrap="square" rtlCol="0">
            <a:spAutoFit/>
          </a:bodyPr>
          <a:lstStyle/>
          <a:p>
            <a:pPr algn="ctr"/>
            <a:r>
              <a:rPr lang="en-US" sz="1200"/>
              <a:t>Conventions</a:t>
            </a:r>
          </a:p>
        </p:txBody>
      </p:sp>
      <p:sp>
        <p:nvSpPr>
          <p:cNvPr id="43" name="TextBox 42">
            <a:extLst>
              <a:ext uri="{FF2B5EF4-FFF2-40B4-BE49-F238E27FC236}">
                <a16:creationId xmlns:a16="http://schemas.microsoft.com/office/drawing/2014/main" id="{78878FAE-8DED-4632-A7D2-55C66E53C3A5}"/>
              </a:ext>
            </a:extLst>
          </p:cNvPr>
          <p:cNvSpPr txBox="1"/>
          <p:nvPr/>
        </p:nvSpPr>
        <p:spPr>
          <a:xfrm>
            <a:off x="165840" y="552668"/>
            <a:ext cx="4785755" cy="276999"/>
          </a:xfrm>
          <a:prstGeom prst="rect">
            <a:avLst/>
          </a:prstGeom>
          <a:noFill/>
        </p:spPr>
        <p:txBody>
          <a:bodyPr wrap="square" rtlCol="0">
            <a:spAutoFit/>
          </a:bodyPr>
          <a:lstStyle/>
          <a:p>
            <a:r>
              <a:rPr lang="en-US" sz="1200" b="1" i="1"/>
              <a:t>What is popularity?</a:t>
            </a:r>
            <a:r>
              <a:rPr lang="en-US" sz="1200" i="1"/>
              <a:t> Vargas and Castells, 2011:</a:t>
            </a:r>
          </a:p>
        </p:txBody>
      </p:sp>
      <p:sp>
        <p:nvSpPr>
          <p:cNvPr id="45" name="TextBox 44">
            <a:extLst>
              <a:ext uri="{FF2B5EF4-FFF2-40B4-BE49-F238E27FC236}">
                <a16:creationId xmlns:a16="http://schemas.microsoft.com/office/drawing/2014/main" id="{B2995175-EDBB-4B4B-B5EA-53DD6FF9B24F}"/>
              </a:ext>
            </a:extLst>
          </p:cNvPr>
          <p:cNvSpPr txBox="1"/>
          <p:nvPr/>
        </p:nvSpPr>
        <p:spPr>
          <a:xfrm>
            <a:off x="165840" y="1897763"/>
            <a:ext cx="4785755" cy="276999"/>
          </a:xfrm>
          <a:prstGeom prst="rect">
            <a:avLst/>
          </a:prstGeom>
          <a:noFill/>
        </p:spPr>
        <p:txBody>
          <a:bodyPr wrap="square" rtlCol="0">
            <a:spAutoFit/>
          </a:bodyPr>
          <a:lstStyle/>
          <a:p>
            <a:r>
              <a:rPr lang="en-US" sz="1200" b="1" i="1"/>
              <a:t>What is surprise?</a:t>
            </a:r>
            <a:r>
              <a:rPr lang="en-US" sz="1200" i="1"/>
              <a:t> Kaminskas and Bridge, 2014:</a:t>
            </a:r>
          </a:p>
        </p:txBody>
      </p:sp>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65359BDC-4E6C-4EF0-895A-4EF33D39052B}"/>
                  </a:ext>
                </a:extLst>
              </p:cNvPr>
              <p:cNvSpPr txBox="1"/>
              <p:nvPr/>
            </p:nvSpPr>
            <p:spPr>
              <a:xfrm>
                <a:off x="128587" y="3933012"/>
                <a:ext cx="5618076"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𝐸</m:t>
                      </m:r>
                      <m:d>
                        <m:dPr>
                          <m:begChr m:val="["/>
                          <m:endChr m:val="]"/>
                          <m:ctrlPr>
                            <a:rPr lang="en-US" sz="1400" b="0" i="1" smtClean="0">
                              <a:latin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e>
                      </m:d>
                      <m:r>
                        <a:rPr lang="en-US" sz="1400" i="1" smtClean="0">
                          <a:latin typeface="Cambria Math" panose="02040503050406030204" pitchFamily="18" charset="0"/>
                        </a:rPr>
                        <m:t>=</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oMath>
                  </m:oMathPara>
                </a14:m>
                <a:endParaRPr lang="en-US" sz="1400" b="0"/>
              </a:p>
            </p:txBody>
          </p:sp>
        </mc:Choice>
        <mc:Fallback>
          <p:sp>
            <p:nvSpPr>
              <p:cNvPr id="46" name="TextBox 45">
                <a:extLst>
                  <a:ext uri="{FF2B5EF4-FFF2-40B4-BE49-F238E27FC236}">
                    <a16:creationId xmlns:a16="http://schemas.microsoft.com/office/drawing/2014/main" id="{65359BDC-4E6C-4EF0-895A-4EF33D39052B}"/>
                  </a:ext>
                </a:extLst>
              </p:cNvPr>
              <p:cNvSpPr txBox="1">
                <a:spLocks noRot="1" noChangeAspect="1" noMove="1" noResize="1" noEditPoints="1" noAdjustHandles="1" noChangeArrowheads="1" noChangeShapeType="1" noTextEdit="1"/>
              </p:cNvSpPr>
              <p:nvPr/>
            </p:nvSpPr>
            <p:spPr>
              <a:xfrm>
                <a:off x="128587" y="3933012"/>
                <a:ext cx="5618076" cy="243143"/>
              </a:xfrm>
              <a:prstGeom prst="rect">
                <a:avLst/>
              </a:prstGeom>
              <a:blipFill>
                <a:blip r:embed="rId7"/>
                <a:stretch>
                  <a:fillRect l="-217" t="-10000" r="-651" b="-25000"/>
                </a:stretch>
              </a:blipFill>
            </p:spPr>
            <p:txBody>
              <a:bodyPr/>
              <a:lstStyle/>
              <a:p>
                <a:r>
                  <a:rPr lang="en-US">
                    <a:noFill/>
                  </a:rPr>
                  <a:t> </a:t>
                </a:r>
              </a:p>
            </p:txBody>
          </p:sp>
        </mc:Fallback>
      </mc:AlternateContent>
      <p:sp>
        <p:nvSpPr>
          <p:cNvPr id="47" name="TextBox 46">
            <a:extLst>
              <a:ext uri="{FF2B5EF4-FFF2-40B4-BE49-F238E27FC236}">
                <a16:creationId xmlns:a16="http://schemas.microsoft.com/office/drawing/2014/main" id="{E16172BE-0A21-4156-95E5-723B3E2AB4B7}"/>
              </a:ext>
            </a:extLst>
          </p:cNvPr>
          <p:cNvSpPr txBox="1"/>
          <p:nvPr/>
        </p:nvSpPr>
        <p:spPr>
          <a:xfrm>
            <a:off x="93489" y="5778000"/>
            <a:ext cx="4778593" cy="276999"/>
          </a:xfrm>
          <a:prstGeom prst="rect">
            <a:avLst/>
          </a:prstGeom>
          <a:noFill/>
        </p:spPr>
        <p:txBody>
          <a:bodyPr wrap="square" rtlCol="0">
            <a:spAutoFit/>
          </a:bodyPr>
          <a:lstStyle/>
          <a:p>
            <a:r>
              <a:rPr lang="en-US" sz="1200"/>
              <a:t>Thus, the expected surprise of an item is also bounded:</a:t>
            </a:r>
          </a:p>
        </p:txBody>
      </p:sp>
      <p:cxnSp>
        <p:nvCxnSpPr>
          <p:cNvPr id="50" name="Straight Connector 49">
            <a:extLst>
              <a:ext uri="{FF2B5EF4-FFF2-40B4-BE49-F238E27FC236}">
                <a16:creationId xmlns:a16="http://schemas.microsoft.com/office/drawing/2014/main" id="{D3B89B83-CAA5-49BD-BF68-2C01FB04B089}"/>
              </a:ext>
            </a:extLst>
          </p:cNvPr>
          <p:cNvCxnSpPr>
            <a:cxnSpLocks/>
          </p:cNvCxnSpPr>
          <p:nvPr/>
        </p:nvCxnSpPr>
        <p:spPr>
          <a:xfrm flipV="1">
            <a:off x="2313830" y="3988676"/>
            <a:ext cx="958132" cy="16648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4" name="TextBox 53">
                <a:extLst>
                  <a:ext uri="{FF2B5EF4-FFF2-40B4-BE49-F238E27FC236}">
                    <a16:creationId xmlns:a16="http://schemas.microsoft.com/office/drawing/2014/main" id="{1EA4DDB6-B2D5-47B2-A370-4669AD7F9C3E}"/>
                  </a:ext>
                </a:extLst>
              </p:cNvPr>
              <p:cNvSpPr txBox="1"/>
              <p:nvPr/>
            </p:nvSpPr>
            <p:spPr>
              <a:xfrm>
                <a:off x="1009778" y="4232373"/>
                <a:ext cx="2854308"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oMath>
                  </m:oMathPara>
                </a14:m>
                <a:endParaRPr lang="en-US" sz="1400" b="0"/>
              </a:p>
            </p:txBody>
          </p:sp>
        </mc:Choice>
        <mc:Fallback>
          <p:sp>
            <p:nvSpPr>
              <p:cNvPr id="54" name="TextBox 53">
                <a:extLst>
                  <a:ext uri="{FF2B5EF4-FFF2-40B4-BE49-F238E27FC236}">
                    <a16:creationId xmlns:a16="http://schemas.microsoft.com/office/drawing/2014/main" id="{1EA4DDB6-B2D5-47B2-A370-4669AD7F9C3E}"/>
                  </a:ext>
                </a:extLst>
              </p:cNvPr>
              <p:cNvSpPr txBox="1">
                <a:spLocks noRot="1" noChangeAspect="1" noMove="1" noResize="1" noEditPoints="1" noAdjustHandles="1" noChangeArrowheads="1" noChangeShapeType="1" noTextEdit="1"/>
              </p:cNvSpPr>
              <p:nvPr/>
            </p:nvSpPr>
            <p:spPr>
              <a:xfrm>
                <a:off x="1009778" y="4232373"/>
                <a:ext cx="2854308" cy="243143"/>
              </a:xfrm>
              <a:prstGeom prst="rect">
                <a:avLst/>
              </a:prstGeom>
              <a:blipFill>
                <a:blip r:embed="rId8"/>
                <a:stretch>
                  <a:fillRect l="-427" t="-10000" r="-1709" b="-25000"/>
                </a:stretch>
              </a:blipFill>
            </p:spPr>
            <p:txBody>
              <a:bodyPr/>
              <a:lstStyle/>
              <a:p>
                <a:r>
                  <a:rPr lang="en-US">
                    <a:noFill/>
                  </a:rPr>
                  <a:t> </a:t>
                </a:r>
              </a:p>
            </p:txBody>
          </p:sp>
        </mc:Fallback>
      </mc:AlternateContent>
      <p:sp>
        <p:nvSpPr>
          <p:cNvPr id="56" name="TextBox 55">
            <a:extLst>
              <a:ext uri="{FF2B5EF4-FFF2-40B4-BE49-F238E27FC236}">
                <a16:creationId xmlns:a16="http://schemas.microsoft.com/office/drawing/2014/main" id="{5B2B5AFF-D0DA-42F0-B478-C5F22A43A021}"/>
              </a:ext>
            </a:extLst>
          </p:cNvPr>
          <p:cNvSpPr txBox="1"/>
          <p:nvPr/>
        </p:nvSpPr>
        <p:spPr>
          <a:xfrm>
            <a:off x="93489" y="4594207"/>
            <a:ext cx="5366750" cy="646331"/>
          </a:xfrm>
          <a:prstGeom prst="rect">
            <a:avLst/>
          </a:prstGeom>
          <a:noFill/>
        </p:spPr>
        <p:txBody>
          <a:bodyPr wrap="square" rtlCol="0">
            <a:spAutoFit/>
          </a:bodyPr>
          <a:lstStyle/>
          <a:p>
            <a:r>
              <a:rPr lang="en-US" sz="1200" dirty="0"/>
              <a:t>Let P be the set of vertices of the convex hull that envelops all highly popular items.</a:t>
            </a:r>
          </a:p>
          <a:p>
            <a:r>
              <a:rPr lang="en-US" sz="1200" dirty="0"/>
              <a:t>Then, given an arbitrary item, it must be the case that (1) it is interior or (2) exterior to the hull. In both cases, the surprise of the item has an upper bound given by:</a:t>
            </a:r>
          </a:p>
        </p:txBody>
      </p:sp>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EBA9F3F5-6DC9-4ADA-87B9-04C263064A8A}"/>
                  </a:ext>
                </a:extLst>
              </p:cNvPr>
              <p:cNvSpPr txBox="1"/>
              <p:nvPr/>
            </p:nvSpPr>
            <p:spPr>
              <a:xfrm>
                <a:off x="158677" y="5350871"/>
                <a:ext cx="2801600" cy="2481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𝑚𝑎𝑥</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r>
                            <a:rPr lang="en-US" sz="1400" b="0" i="1" smtClean="0">
                              <a:latin typeface="Cambria Math" panose="02040503050406030204" pitchFamily="18" charset="0"/>
                            </a:rPr>
                            <m:t>𝑃</m:t>
                          </m:r>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e>
                          </m:d>
                          <m:r>
                            <a:rPr lang="en-US" sz="1400" b="0" i="1" smtClean="0">
                              <a:latin typeface="Cambria Math" panose="02040503050406030204" pitchFamily="18" charset="0"/>
                            </a:rPr>
                            <m:t>, </m:t>
                          </m:r>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𝑗</m:t>
                              </m:r>
                            </m:e>
                          </m:d>
                        </m:e>
                      </m:d>
                    </m:oMath>
                  </m:oMathPara>
                </a14:m>
                <a:endParaRPr lang="en-US" sz="1400" b="0"/>
              </a:p>
            </p:txBody>
          </p:sp>
        </mc:Choice>
        <mc:Fallback>
          <p:sp>
            <p:nvSpPr>
              <p:cNvPr id="57" name="TextBox 56">
                <a:extLst>
                  <a:ext uri="{FF2B5EF4-FFF2-40B4-BE49-F238E27FC236}">
                    <a16:creationId xmlns:a16="http://schemas.microsoft.com/office/drawing/2014/main" id="{EBA9F3F5-6DC9-4ADA-87B9-04C263064A8A}"/>
                  </a:ext>
                </a:extLst>
              </p:cNvPr>
              <p:cNvSpPr txBox="1">
                <a:spLocks noRot="1" noChangeAspect="1" noMove="1" noResize="1" noEditPoints="1" noAdjustHandles="1" noChangeArrowheads="1" noChangeShapeType="1" noTextEdit="1"/>
              </p:cNvSpPr>
              <p:nvPr/>
            </p:nvSpPr>
            <p:spPr>
              <a:xfrm>
                <a:off x="158677" y="5350871"/>
                <a:ext cx="2801600" cy="248145"/>
              </a:xfrm>
              <a:prstGeom prst="rect">
                <a:avLst/>
              </a:prstGeom>
              <a:blipFill>
                <a:blip r:embed="rId9"/>
                <a:stretch>
                  <a:fillRect l="-1087" t="-12500" b="-22500"/>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E3E37582-420D-45E8-9B05-32E58D278E0A}"/>
              </a:ext>
            </a:extLst>
          </p:cNvPr>
          <p:cNvSpPr txBox="1"/>
          <p:nvPr/>
        </p:nvSpPr>
        <p:spPr>
          <a:xfrm>
            <a:off x="3328995" y="2288091"/>
            <a:ext cx="1635900" cy="261610"/>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a:solidFill>
                  <a:schemeClr val="tx1">
                    <a:lumMod val="65000"/>
                    <a:lumOff val="35000"/>
                  </a:schemeClr>
                </a:solidFill>
              </a:rPr>
              <a:t>Using Euclidean distance</a:t>
            </a:r>
          </a:p>
        </p:txBody>
      </p:sp>
      <mc:AlternateContent xmlns:mc="http://schemas.openxmlformats.org/markup-compatibility/2006">
        <mc:Choice xmlns:a14="http://schemas.microsoft.com/office/drawing/2010/main" Requires="a14">
          <p:sp>
            <p:nvSpPr>
              <p:cNvPr id="63" name="TextBox 62">
                <a:extLst>
                  <a:ext uri="{FF2B5EF4-FFF2-40B4-BE49-F238E27FC236}">
                    <a16:creationId xmlns:a16="http://schemas.microsoft.com/office/drawing/2014/main" id="{6755F896-1D6F-4C2C-8195-C683FAF09729}"/>
                  </a:ext>
                </a:extLst>
              </p:cNvPr>
              <p:cNvSpPr txBox="1"/>
              <p:nvPr/>
            </p:nvSpPr>
            <p:spPr>
              <a:xfrm>
                <a:off x="158677" y="6215937"/>
                <a:ext cx="3629263"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𝐸</m:t>
                      </m:r>
                      <m:d>
                        <m:dPr>
                          <m:begChr m:val="["/>
                          <m:endChr m:val="]"/>
                          <m:ctrlPr>
                            <a:rPr lang="en-US" sz="1400" b="0" i="1" smtClean="0">
                              <a:latin typeface="Cambria Math" panose="02040503050406030204" pitchFamily="18" charset="0"/>
                              <a:ea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e>
                      </m:d>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oMath>
                  </m:oMathPara>
                </a14:m>
                <a:endParaRPr lang="en-US" sz="1400" b="0"/>
              </a:p>
            </p:txBody>
          </p:sp>
        </mc:Choice>
        <mc:Fallback>
          <p:sp>
            <p:nvSpPr>
              <p:cNvPr id="63" name="TextBox 62">
                <a:extLst>
                  <a:ext uri="{FF2B5EF4-FFF2-40B4-BE49-F238E27FC236}">
                    <a16:creationId xmlns:a16="http://schemas.microsoft.com/office/drawing/2014/main" id="{6755F896-1D6F-4C2C-8195-C683FAF09729}"/>
                  </a:ext>
                </a:extLst>
              </p:cNvPr>
              <p:cNvSpPr txBox="1">
                <a:spLocks noRot="1" noChangeAspect="1" noMove="1" noResize="1" noEditPoints="1" noAdjustHandles="1" noChangeArrowheads="1" noChangeShapeType="1" noTextEdit="1"/>
              </p:cNvSpPr>
              <p:nvPr/>
            </p:nvSpPr>
            <p:spPr>
              <a:xfrm>
                <a:off x="158677" y="6215937"/>
                <a:ext cx="3629263" cy="243143"/>
              </a:xfrm>
              <a:prstGeom prst="rect">
                <a:avLst/>
              </a:prstGeom>
              <a:blipFill>
                <a:blip r:embed="rId10"/>
                <a:stretch>
                  <a:fillRect l="-672" t="-12500" b="-7500"/>
                </a:stretch>
              </a:blipFill>
            </p:spPr>
            <p:txBody>
              <a:bodyPr/>
              <a:lstStyle/>
              <a:p>
                <a:r>
                  <a:rPr lang="en-US">
                    <a:noFill/>
                  </a:rPr>
                  <a:t> </a:t>
                </a:r>
              </a:p>
            </p:txBody>
          </p:sp>
        </mc:Fallback>
      </mc:AlternateContent>
      <p:sp>
        <p:nvSpPr>
          <p:cNvPr id="70" name="TextBox 69">
            <a:extLst>
              <a:ext uri="{FF2B5EF4-FFF2-40B4-BE49-F238E27FC236}">
                <a16:creationId xmlns:a16="http://schemas.microsoft.com/office/drawing/2014/main" id="{3115009E-B6CF-4B7B-B8DB-93BD1FE4C6D3}"/>
              </a:ext>
            </a:extLst>
          </p:cNvPr>
          <p:cNvSpPr txBox="1"/>
          <p:nvPr/>
        </p:nvSpPr>
        <p:spPr>
          <a:xfrm>
            <a:off x="2898087" y="5259500"/>
            <a:ext cx="2917768" cy="430887"/>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a:solidFill>
                  <a:schemeClr val="tx1">
                    <a:lumMod val="65000"/>
                    <a:lumOff val="35000"/>
                  </a:schemeClr>
                </a:solidFill>
              </a:rPr>
              <a:t>This is the upper bound of the surprise of an item to an arbitrary user, given that P3 is true</a:t>
            </a:r>
          </a:p>
        </p:txBody>
      </p:sp>
      <p:sp>
        <p:nvSpPr>
          <p:cNvPr id="71" name="TextBox 70">
            <a:extLst>
              <a:ext uri="{FF2B5EF4-FFF2-40B4-BE49-F238E27FC236}">
                <a16:creationId xmlns:a16="http://schemas.microsoft.com/office/drawing/2014/main" id="{2D6503EC-0C3B-4D16-A826-9F33058F3906}"/>
              </a:ext>
            </a:extLst>
          </p:cNvPr>
          <p:cNvSpPr txBox="1"/>
          <p:nvPr/>
        </p:nvSpPr>
        <p:spPr>
          <a:xfrm>
            <a:off x="79164" y="3572703"/>
            <a:ext cx="4778593" cy="276999"/>
          </a:xfrm>
          <a:prstGeom prst="rect">
            <a:avLst/>
          </a:prstGeom>
          <a:noFill/>
        </p:spPr>
        <p:txBody>
          <a:bodyPr wrap="square" rtlCol="0">
            <a:spAutoFit/>
          </a:bodyPr>
          <a:lstStyle/>
          <a:p>
            <a:r>
              <a:rPr lang="en-US" sz="1200"/>
              <a:t>The expected surprise of an item to an arbitrary user is:</a:t>
            </a:r>
          </a:p>
        </p:txBody>
      </p:sp>
      <p:sp>
        <p:nvSpPr>
          <p:cNvPr id="52" name="Flowchart: Magnetic Disk 51">
            <a:extLst>
              <a:ext uri="{FF2B5EF4-FFF2-40B4-BE49-F238E27FC236}">
                <a16:creationId xmlns:a16="http://schemas.microsoft.com/office/drawing/2014/main" id="{C5F09110-65C3-4F7E-AFB9-206A7C6CFC0F}"/>
              </a:ext>
            </a:extLst>
          </p:cNvPr>
          <p:cNvSpPr/>
          <p:nvPr/>
        </p:nvSpPr>
        <p:spPr>
          <a:xfrm>
            <a:off x="9643366" y="2382429"/>
            <a:ext cx="671052" cy="435078"/>
          </a:xfrm>
          <a:prstGeom prst="flowChartMagneticDisk">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lumMod val="65000"/>
                    <a:lumOff val="35000"/>
                  </a:schemeClr>
                </a:solidFill>
              </a:rPr>
              <a:t>Spotify D1</a:t>
            </a:r>
          </a:p>
        </p:txBody>
      </p:sp>
      <p:sp>
        <p:nvSpPr>
          <p:cNvPr id="53" name="TextBox 52">
            <a:extLst>
              <a:ext uri="{FF2B5EF4-FFF2-40B4-BE49-F238E27FC236}">
                <a16:creationId xmlns:a16="http://schemas.microsoft.com/office/drawing/2014/main" id="{3BBF252F-2308-4330-A581-9B983724F7DE}"/>
              </a:ext>
            </a:extLst>
          </p:cNvPr>
          <p:cNvSpPr txBox="1"/>
          <p:nvPr/>
        </p:nvSpPr>
        <p:spPr>
          <a:xfrm>
            <a:off x="10023539" y="1949687"/>
            <a:ext cx="1172081" cy="430887"/>
          </a:xfrm>
          <a:prstGeom prst="rect">
            <a:avLst/>
          </a:prstGeom>
          <a:noFill/>
        </p:spPr>
        <p:txBody>
          <a:bodyPr wrap="square" rtlCol="0">
            <a:spAutoFit/>
          </a:bodyPr>
          <a:lstStyle/>
          <a:p>
            <a:pPr algn="ctr"/>
            <a:r>
              <a:rPr lang="en-US" sz="1050" dirty="0"/>
              <a:t>~587k tracks</a:t>
            </a:r>
          </a:p>
          <a:p>
            <a:pPr algn="ctr"/>
            <a:r>
              <a:rPr lang="en-US" sz="1050" dirty="0"/>
              <a:t>15 audio features</a:t>
            </a:r>
          </a:p>
        </p:txBody>
      </p:sp>
      <p:sp>
        <p:nvSpPr>
          <p:cNvPr id="55" name="Flowchart: Magnetic Disk 54">
            <a:extLst>
              <a:ext uri="{FF2B5EF4-FFF2-40B4-BE49-F238E27FC236}">
                <a16:creationId xmlns:a16="http://schemas.microsoft.com/office/drawing/2014/main" id="{14A59208-81D0-4751-BC7C-12B9270273C0}"/>
              </a:ext>
            </a:extLst>
          </p:cNvPr>
          <p:cNvSpPr/>
          <p:nvPr/>
        </p:nvSpPr>
        <p:spPr>
          <a:xfrm>
            <a:off x="7800233" y="2382429"/>
            <a:ext cx="671052" cy="435078"/>
          </a:xfrm>
          <a:prstGeom prst="flowChartMagneticDisk">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Spotify D2</a:t>
            </a:r>
          </a:p>
        </p:txBody>
      </p:sp>
      <p:sp>
        <p:nvSpPr>
          <p:cNvPr id="59" name="TextBox 58">
            <a:extLst>
              <a:ext uri="{FF2B5EF4-FFF2-40B4-BE49-F238E27FC236}">
                <a16:creationId xmlns:a16="http://schemas.microsoft.com/office/drawing/2014/main" id="{680177E7-87DF-4397-A12E-F7B2BF0204A1}"/>
              </a:ext>
            </a:extLst>
          </p:cNvPr>
          <p:cNvSpPr txBox="1"/>
          <p:nvPr/>
        </p:nvSpPr>
        <p:spPr>
          <a:xfrm>
            <a:off x="6241774" y="1810500"/>
            <a:ext cx="2042802" cy="577081"/>
          </a:xfrm>
          <a:prstGeom prst="rect">
            <a:avLst/>
          </a:prstGeom>
          <a:noFill/>
        </p:spPr>
        <p:txBody>
          <a:bodyPr wrap="square" rtlCol="0">
            <a:spAutoFit/>
          </a:bodyPr>
          <a:lstStyle/>
          <a:p>
            <a:pPr algn="ctr"/>
            <a:r>
              <a:rPr lang="en-US" sz="1050" dirty="0"/>
              <a:t>Top 200 tracks in Brazil, 2017-18</a:t>
            </a:r>
          </a:p>
          <a:p>
            <a:pPr algn="ctr"/>
            <a:r>
              <a:rPr lang="en-US" sz="1050" dirty="0"/>
              <a:t>(board position and #streams)</a:t>
            </a:r>
          </a:p>
          <a:p>
            <a:pPr algn="ctr"/>
            <a:r>
              <a:rPr lang="en-US" sz="1050" dirty="0"/>
              <a:t>1,106 distinct tracks</a:t>
            </a:r>
          </a:p>
        </p:txBody>
      </p:sp>
      <p:cxnSp>
        <p:nvCxnSpPr>
          <p:cNvPr id="61" name="Straight Connector 60">
            <a:extLst>
              <a:ext uri="{FF2B5EF4-FFF2-40B4-BE49-F238E27FC236}">
                <a16:creationId xmlns:a16="http://schemas.microsoft.com/office/drawing/2014/main" id="{A994AFFD-92B6-4CF3-AFDC-16CA584E9808}"/>
              </a:ext>
            </a:extLst>
          </p:cNvPr>
          <p:cNvCxnSpPr>
            <a:cxnSpLocks/>
            <a:stCxn id="55" idx="4"/>
            <a:endCxn id="52" idx="2"/>
          </p:cNvCxnSpPr>
          <p:nvPr/>
        </p:nvCxnSpPr>
        <p:spPr>
          <a:xfrm>
            <a:off x="8471285" y="2599968"/>
            <a:ext cx="1172081"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FC5609F-6A35-40B1-AE0B-A5B64D812BC7}"/>
              </a:ext>
            </a:extLst>
          </p:cNvPr>
          <p:cNvSpPr txBox="1"/>
          <p:nvPr/>
        </p:nvSpPr>
        <p:spPr>
          <a:xfrm>
            <a:off x="8352839" y="1998030"/>
            <a:ext cx="1408971" cy="415498"/>
          </a:xfrm>
          <a:prstGeom prst="rect">
            <a:avLst/>
          </a:prstGeom>
          <a:noFill/>
        </p:spPr>
        <p:txBody>
          <a:bodyPr wrap="square" rtlCol="0">
            <a:spAutoFit/>
          </a:bodyPr>
          <a:lstStyle/>
          <a:p>
            <a:pPr algn="ctr"/>
            <a:r>
              <a:rPr lang="en-US" sz="1050" dirty="0"/>
              <a:t>796 mappings</a:t>
            </a:r>
          </a:p>
          <a:p>
            <a:pPr algn="ctr"/>
            <a:r>
              <a:rPr lang="en-US" sz="1050" dirty="0"/>
              <a:t>(310 unlinked tracks)</a:t>
            </a:r>
          </a:p>
        </p:txBody>
      </p:sp>
      <p:pic>
        <p:nvPicPr>
          <p:cNvPr id="67" name="Picture 66" descr="Chart&#10;&#10;Description automatically generated">
            <a:extLst>
              <a:ext uri="{FF2B5EF4-FFF2-40B4-BE49-F238E27FC236}">
                <a16:creationId xmlns:a16="http://schemas.microsoft.com/office/drawing/2014/main" id="{72CFA178-C05C-48D4-8A4B-D6EBDAD34A24}"/>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4484" r="51029" b="93196"/>
          <a:stretch/>
        </p:blipFill>
        <p:spPr>
          <a:xfrm>
            <a:off x="9310984" y="3094127"/>
            <a:ext cx="1224502" cy="151075"/>
          </a:xfrm>
          <a:prstGeom prst="rect">
            <a:avLst/>
          </a:prstGeom>
        </p:spPr>
      </p:pic>
      <p:pic>
        <p:nvPicPr>
          <p:cNvPr id="68" name="Picture 67" descr="Chart&#10;&#10;Description automatically generated">
            <a:extLst>
              <a:ext uri="{FF2B5EF4-FFF2-40B4-BE49-F238E27FC236}">
                <a16:creationId xmlns:a16="http://schemas.microsoft.com/office/drawing/2014/main" id="{1AE96B8B-F7C9-4C47-99C5-3B438219D54C}"/>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9246" r="51029" b="88434"/>
          <a:stretch/>
        </p:blipFill>
        <p:spPr>
          <a:xfrm>
            <a:off x="9310984" y="2870362"/>
            <a:ext cx="1224502" cy="151075"/>
          </a:xfrm>
          <a:prstGeom prst="rect">
            <a:avLst/>
          </a:prstGeom>
        </p:spPr>
      </p:pic>
      <p:pic>
        <p:nvPicPr>
          <p:cNvPr id="72" name="Picture 71" descr="Chart&#10;&#10;Description automatically generated">
            <a:extLst>
              <a:ext uri="{FF2B5EF4-FFF2-40B4-BE49-F238E27FC236}">
                <a16:creationId xmlns:a16="http://schemas.microsoft.com/office/drawing/2014/main" id="{69A85BF2-1FE2-4F84-8DA0-7EACAFCC8A49}"/>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6580" r="51029" b="90611"/>
          <a:stretch/>
        </p:blipFill>
        <p:spPr>
          <a:xfrm>
            <a:off x="7523508" y="2874180"/>
            <a:ext cx="1224502" cy="182880"/>
          </a:xfrm>
          <a:prstGeom prst="rect">
            <a:avLst/>
          </a:prstGeom>
        </p:spPr>
      </p:pic>
      <p:sp>
        <p:nvSpPr>
          <p:cNvPr id="11" name="Rectangle 10">
            <a:extLst>
              <a:ext uri="{FF2B5EF4-FFF2-40B4-BE49-F238E27FC236}">
                <a16:creationId xmlns:a16="http://schemas.microsoft.com/office/drawing/2014/main" id="{A0F2A0B1-AFF5-468C-B3C2-FCE92EEC4FB2}"/>
              </a:ext>
            </a:extLst>
          </p:cNvPr>
          <p:cNvSpPr/>
          <p:nvPr/>
        </p:nvSpPr>
        <p:spPr>
          <a:xfrm>
            <a:off x="157889" y="268101"/>
            <a:ext cx="5549452" cy="6401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descr="A close up of a logo&#10;&#10;Description automatically generated">
            <a:extLst>
              <a:ext uri="{FF2B5EF4-FFF2-40B4-BE49-F238E27FC236}">
                <a16:creationId xmlns:a16="http://schemas.microsoft.com/office/drawing/2014/main" id="{0A972C7F-4BAC-4686-9165-B9722651A2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5019606" flipH="1" flipV="1">
            <a:off x="7420959" y="4847300"/>
            <a:ext cx="587609" cy="506819"/>
          </a:xfrm>
          <a:prstGeom prst="rect">
            <a:avLst/>
          </a:prstGeom>
        </p:spPr>
      </p:pic>
      <p:sp>
        <p:nvSpPr>
          <p:cNvPr id="42" name="TextBox 41">
            <a:extLst>
              <a:ext uri="{FF2B5EF4-FFF2-40B4-BE49-F238E27FC236}">
                <a16:creationId xmlns:a16="http://schemas.microsoft.com/office/drawing/2014/main" id="{201D56AE-8D9F-41B1-B9E2-E2E55D43BF89}"/>
              </a:ext>
            </a:extLst>
          </p:cNvPr>
          <p:cNvSpPr txBox="1"/>
          <p:nvPr/>
        </p:nvSpPr>
        <p:spPr>
          <a:xfrm>
            <a:off x="6241774" y="4571124"/>
            <a:ext cx="1359673" cy="769441"/>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dirty="0">
                <a:solidFill>
                  <a:schemeClr val="tx1">
                    <a:lumMod val="65000"/>
                    <a:lumOff val="35000"/>
                  </a:schemeClr>
                </a:solidFill>
              </a:rPr>
              <a:t>Convex hull enveloping all highly popular items</a:t>
            </a:r>
          </a:p>
        </p:txBody>
      </p:sp>
    </p:spTree>
    <p:extLst>
      <p:ext uri="{BB962C8B-B14F-4D97-AF65-F5344CB8AC3E}">
        <p14:creationId xmlns:p14="http://schemas.microsoft.com/office/powerpoint/2010/main" val="2381619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Chart&#10;&#10;Description automatically generated">
            <a:extLst>
              <a:ext uri="{FF2B5EF4-FFF2-40B4-BE49-F238E27FC236}">
                <a16:creationId xmlns:a16="http://schemas.microsoft.com/office/drawing/2014/main" id="{F8B2807D-59BD-4EEC-BA2B-E65DCF1DED4B}"/>
              </a:ext>
            </a:extLst>
          </p:cNvPr>
          <p:cNvPicPr>
            <a:picLocks noChangeAspect="1"/>
          </p:cNvPicPr>
          <p:nvPr/>
        </p:nvPicPr>
        <p:blipFill rotWithShape="1">
          <a:blip r:embed="rId2">
            <a:extLst>
              <a:ext uri="{28A0092B-C50C-407E-A947-70E740481C1C}">
                <a14:useLocalDpi xmlns:a14="http://schemas.microsoft.com/office/drawing/2010/main" val="0"/>
              </a:ext>
            </a:extLst>
          </a:blip>
          <a:srcRect r="50000" b="50000"/>
          <a:stretch/>
        </p:blipFill>
        <p:spPr>
          <a:xfrm>
            <a:off x="5789525" y="3596189"/>
            <a:ext cx="6096000" cy="3256142"/>
          </a:xfrm>
          <a:prstGeom prst="rect">
            <a:avLst/>
          </a:prstGeom>
        </p:spPr>
      </p:pic>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A736BE67-66D0-4E5A-932C-92245DFB2BF6}"/>
                  </a:ext>
                </a:extLst>
              </p:cNvPr>
              <p:cNvSpPr txBox="1"/>
              <p:nvPr/>
            </p:nvSpPr>
            <p:spPr>
              <a:xfrm>
                <a:off x="3644404" y="1541495"/>
                <a:ext cx="100508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 </m:t>
                          </m:r>
                          <m:r>
                            <a:rPr lang="en-US" sz="1400" b="0" i="1" smtClean="0">
                              <a:latin typeface="Cambria Math" panose="02040503050406030204" pitchFamily="18" charset="0"/>
                            </a:rPr>
                            <m:t>𝑢</m:t>
                          </m:r>
                        </m:e>
                      </m:d>
                    </m:oMath>
                  </m:oMathPara>
                </a14:m>
                <a:endParaRPr lang="en-US" sz="1400"/>
              </a:p>
            </p:txBody>
          </p:sp>
        </mc:Choice>
        <mc:Fallback>
          <p:sp>
            <p:nvSpPr>
              <p:cNvPr id="33" name="TextBox 32">
                <a:extLst>
                  <a:ext uri="{FF2B5EF4-FFF2-40B4-BE49-F238E27FC236}">
                    <a16:creationId xmlns:a16="http://schemas.microsoft.com/office/drawing/2014/main" id="{A736BE67-66D0-4E5A-932C-92245DFB2BF6}"/>
                  </a:ext>
                </a:extLst>
              </p:cNvPr>
              <p:cNvSpPr txBox="1">
                <a:spLocks noRot="1" noChangeAspect="1" noMove="1" noResize="1" noEditPoints="1" noAdjustHandles="1" noChangeArrowheads="1" noChangeShapeType="1" noTextEdit="1"/>
              </p:cNvSpPr>
              <p:nvPr/>
            </p:nvSpPr>
            <p:spPr>
              <a:xfrm>
                <a:off x="3644404" y="1541495"/>
                <a:ext cx="1005082" cy="215444"/>
              </a:xfrm>
              <a:prstGeom prst="rect">
                <a:avLst/>
              </a:prstGeom>
              <a:blipFill>
                <a:blip r:embed="rId3"/>
                <a:stretch>
                  <a:fillRect l="-4242" b="-31429"/>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37F6A708-92C5-4D38-9944-6C21EFA6CA7E}"/>
              </a:ext>
            </a:extLst>
          </p:cNvPr>
          <p:cNvSpPr txBox="1"/>
          <p:nvPr/>
        </p:nvSpPr>
        <p:spPr>
          <a:xfrm>
            <a:off x="158677" y="2827426"/>
            <a:ext cx="5381075" cy="276999"/>
          </a:xfrm>
          <a:prstGeom prst="rect">
            <a:avLst/>
          </a:prstGeom>
          <a:solidFill>
            <a:schemeClr val="accent2">
              <a:lumMod val="40000"/>
              <a:lumOff val="60000"/>
            </a:schemeClr>
          </a:solidFill>
        </p:spPr>
        <p:txBody>
          <a:bodyPr wrap="square" rtlCol="0">
            <a:spAutoFit/>
          </a:bodyPr>
          <a:lstStyle/>
          <a:p>
            <a:pPr algn="ctr"/>
            <a:r>
              <a:rPr lang="en-US" sz="1200"/>
              <a:t>A theoretical link between popularity and surprise</a:t>
            </a:r>
          </a:p>
        </p:txBody>
      </p:sp>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A5A684D9-C747-4840-AC96-BC54AC77CD43}"/>
                  </a:ext>
                </a:extLst>
              </p:cNvPr>
              <p:cNvSpPr txBox="1"/>
              <p:nvPr/>
            </p:nvSpPr>
            <p:spPr>
              <a:xfrm>
                <a:off x="158677" y="949702"/>
                <a:ext cx="2670218" cy="418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𝑝𝑜𝑝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r>
                            <a:rPr lang="en-US" sz="1400" b="0" i="1" smtClean="0">
                              <a:latin typeface="Cambria Math" panose="02040503050406030204" pitchFamily="18" charset="0"/>
                            </a:rPr>
                            <m:t>𝑅</m:t>
                          </m:r>
                          <m:r>
                            <a:rPr lang="en-US" sz="1400" b="0" i="1" smtClean="0">
                              <a:latin typeface="Cambria Math" panose="02040503050406030204" pitchFamily="18" charset="0"/>
                            </a:rPr>
                            <m:t>, </m:t>
                          </m:r>
                          <m:r>
                            <a:rPr lang="en-US" sz="1400" b="0" i="1" smtClean="0">
                              <a:latin typeface="Cambria Math" panose="02040503050406030204" pitchFamily="18" charset="0"/>
                            </a:rPr>
                            <m:t>𝑈</m:t>
                          </m:r>
                        </m:e>
                      </m:d>
                      <m:r>
                        <a:rPr lang="en-US" sz="1400" b="0" i="1" smtClean="0">
                          <a:latin typeface="Cambria Math" panose="02040503050406030204" pitchFamily="18" charset="0"/>
                        </a:rPr>
                        <m:t>= </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𝑢𝑖</m:t>
                                  </m:r>
                                </m:sub>
                              </m:sSub>
                              <m:r>
                                <a:rPr lang="en-US" sz="1400" b="0" i="1" smtClean="0">
                                  <a:latin typeface="Cambria Math" panose="02040503050406030204" pitchFamily="18" charset="0"/>
                                </a:rPr>
                                <m:t>∈</m:t>
                              </m:r>
                              <m:r>
                                <a:rPr lang="en-US" sz="1400" b="0" i="1" smtClean="0">
                                  <a:latin typeface="Cambria Math" panose="02040503050406030204" pitchFamily="18" charset="0"/>
                                </a:rPr>
                                <m:t>𝑅</m:t>
                              </m:r>
                              <m:r>
                                <a:rPr lang="en-US" sz="1400" b="0" i="1" smtClean="0">
                                  <a:latin typeface="Cambria Math" panose="02040503050406030204" pitchFamily="18" charset="0"/>
                                </a:rPr>
                                <m:t> </m:t>
                              </m:r>
                            </m:e>
                          </m:d>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𝑢𝑖</m:t>
                              </m:r>
                            </m:sub>
                          </m:sSub>
                          <m:r>
                            <a:rPr lang="en-US" sz="1400" b="0" i="1" smtClean="0">
                              <a:latin typeface="Cambria Math" panose="02040503050406030204" pitchFamily="18" charset="0"/>
                            </a:rPr>
                            <m:t>≠0}</m:t>
                          </m:r>
                        </m:num>
                        <m:den>
                          <m:r>
                            <a:rPr lang="en-US" sz="1400" b="0" i="1" smtClean="0">
                              <a:latin typeface="Cambria Math" panose="02040503050406030204" pitchFamily="18" charset="0"/>
                            </a:rPr>
                            <m:t>#</m:t>
                          </m:r>
                          <m:r>
                            <a:rPr lang="en-US" sz="1400" b="0" i="1" smtClean="0">
                              <a:latin typeface="Cambria Math" panose="02040503050406030204" pitchFamily="18" charset="0"/>
                            </a:rPr>
                            <m:t>𝑈</m:t>
                          </m:r>
                        </m:den>
                      </m:f>
                    </m:oMath>
                  </m:oMathPara>
                </a14:m>
                <a:endParaRPr lang="en-US" sz="1400"/>
              </a:p>
            </p:txBody>
          </p:sp>
        </mc:Choice>
        <mc:Fallback>
          <p:sp>
            <p:nvSpPr>
              <p:cNvPr id="35" name="TextBox 34">
                <a:extLst>
                  <a:ext uri="{FF2B5EF4-FFF2-40B4-BE49-F238E27FC236}">
                    <a16:creationId xmlns:a16="http://schemas.microsoft.com/office/drawing/2014/main" id="{A5A684D9-C747-4840-AC96-BC54AC77CD43}"/>
                  </a:ext>
                </a:extLst>
              </p:cNvPr>
              <p:cNvSpPr txBox="1">
                <a:spLocks noRot="1" noChangeAspect="1" noMove="1" noResize="1" noEditPoints="1" noAdjustHandles="1" noChangeArrowheads="1" noChangeShapeType="1" noTextEdit="1"/>
              </p:cNvSpPr>
              <p:nvPr/>
            </p:nvSpPr>
            <p:spPr>
              <a:xfrm>
                <a:off x="158677" y="949702"/>
                <a:ext cx="2670218" cy="418576"/>
              </a:xfrm>
              <a:prstGeom prst="rect">
                <a:avLst/>
              </a:prstGeom>
              <a:blipFill>
                <a:blip r:embed="rId4"/>
                <a:stretch>
                  <a:fillRect l="-1142" t="-2941" r="-1826" b="-13235"/>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5D258C4A-8310-40FA-8A9C-4E9D447F1C07}"/>
              </a:ext>
            </a:extLst>
          </p:cNvPr>
          <p:cNvSpPr txBox="1"/>
          <p:nvPr/>
        </p:nvSpPr>
        <p:spPr>
          <a:xfrm>
            <a:off x="3328995" y="792928"/>
            <a:ext cx="1635900" cy="769441"/>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a:solidFill>
                  <a:schemeClr val="tx1">
                    <a:lumMod val="65000"/>
                    <a:lumOff val="35000"/>
                  </a:schemeClr>
                </a:solidFill>
              </a:rPr>
              <a:t>This is an estimator of the probability of an item being known to an arbitrary user, namely</a:t>
            </a:r>
          </a:p>
        </p:txBody>
      </p:sp>
      <p:pic>
        <p:nvPicPr>
          <p:cNvPr id="37" name="Picture 36" descr="A close up of a logo&#10;&#10;Description automatically generated">
            <a:extLst>
              <a:ext uri="{FF2B5EF4-FFF2-40B4-BE49-F238E27FC236}">
                <a16:creationId xmlns:a16="http://schemas.microsoft.com/office/drawing/2014/main" id="{E1FAE060-62C0-4AC2-9C3B-7057FE69CF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3476665" flipH="1" flipV="1">
            <a:off x="2844391" y="1260849"/>
            <a:ext cx="587609" cy="506819"/>
          </a:xfrm>
          <a:prstGeom prst="rect">
            <a:avLst/>
          </a:prstGeom>
        </p:spPr>
      </p:pic>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9D8064BB-3B09-45E6-BF5B-F7F2C152E3DF}"/>
                  </a:ext>
                </a:extLst>
              </p:cNvPr>
              <p:cNvSpPr txBox="1"/>
              <p:nvPr/>
            </p:nvSpPr>
            <p:spPr>
              <a:xfrm>
                <a:off x="252817" y="2270448"/>
                <a:ext cx="2655535" cy="247247"/>
              </a:xfrm>
              <a:prstGeom prst="rect">
                <a:avLst/>
              </a:prstGeom>
              <a:noFill/>
            </p:spPr>
            <p:txBody>
              <a:bodyPr wrap="none" lIns="0" tIns="0" rIns="0" bIns="0" rtlCol="0">
                <a:spAutoFit/>
              </a:bodyPr>
              <a:lstStyle/>
              <a:p>
                <a14:m>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𝑚𝑖𝑛</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 </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𝑗</m:t>
                    </m:r>
                    <m:r>
                      <a:rPr lang="en-US" sz="1400" b="0" i="1" smtClean="0">
                        <a:latin typeface="Cambria Math" panose="02040503050406030204" pitchFamily="18" charset="0"/>
                      </a:rPr>
                      <m:t>))</m:t>
                    </m:r>
                  </m:oMath>
                </a14:m>
                <a:r>
                  <a:rPr lang="en-US" sz="1400"/>
                  <a:t> </a:t>
                </a:r>
              </a:p>
            </p:txBody>
          </p:sp>
        </mc:Choice>
        <mc:Fallback>
          <p:sp>
            <p:nvSpPr>
              <p:cNvPr id="38" name="TextBox 37">
                <a:extLst>
                  <a:ext uri="{FF2B5EF4-FFF2-40B4-BE49-F238E27FC236}">
                    <a16:creationId xmlns:a16="http://schemas.microsoft.com/office/drawing/2014/main" id="{9D8064BB-3B09-45E6-BF5B-F7F2C152E3DF}"/>
                  </a:ext>
                </a:extLst>
              </p:cNvPr>
              <p:cNvSpPr txBox="1">
                <a:spLocks noRot="1" noChangeAspect="1" noMove="1" noResize="1" noEditPoints="1" noAdjustHandles="1" noChangeArrowheads="1" noChangeShapeType="1" noTextEdit="1"/>
              </p:cNvSpPr>
              <p:nvPr/>
            </p:nvSpPr>
            <p:spPr>
              <a:xfrm>
                <a:off x="252817" y="2270448"/>
                <a:ext cx="2655535" cy="247247"/>
              </a:xfrm>
              <a:prstGeom prst="rect">
                <a:avLst/>
              </a:prstGeom>
              <a:blipFill>
                <a:blip r:embed="rId6"/>
                <a:stretch>
                  <a:fillRect l="-2294" t="-9756" r="-688" b="-21951"/>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F9423F1C-DD5C-479D-AA7A-248C98C29D7D}"/>
              </a:ext>
            </a:extLst>
          </p:cNvPr>
          <p:cNvSpPr txBox="1"/>
          <p:nvPr/>
        </p:nvSpPr>
        <p:spPr>
          <a:xfrm>
            <a:off x="79164" y="3252574"/>
            <a:ext cx="5366448" cy="276999"/>
          </a:xfrm>
          <a:prstGeom prst="rect">
            <a:avLst/>
          </a:prstGeom>
          <a:noFill/>
        </p:spPr>
        <p:txBody>
          <a:bodyPr wrap="square" rtlCol="0">
            <a:spAutoFit/>
          </a:bodyPr>
          <a:lstStyle/>
          <a:p>
            <a:r>
              <a:rPr lang="en-US" sz="1200"/>
              <a:t>Assume </a:t>
            </a:r>
            <a:r>
              <a:rPr lang="en-US" sz="1200" b="1"/>
              <a:t>P3: Every user has at least one highly popular item in their profile.</a:t>
            </a:r>
          </a:p>
        </p:txBody>
      </p:sp>
      <p:sp>
        <p:nvSpPr>
          <p:cNvPr id="41" name="TextBox 40">
            <a:extLst>
              <a:ext uri="{FF2B5EF4-FFF2-40B4-BE49-F238E27FC236}">
                <a16:creationId xmlns:a16="http://schemas.microsoft.com/office/drawing/2014/main" id="{D46C34EB-4F5D-4562-AF75-8D8538A8CDBE}"/>
              </a:ext>
            </a:extLst>
          </p:cNvPr>
          <p:cNvSpPr txBox="1"/>
          <p:nvPr/>
        </p:nvSpPr>
        <p:spPr>
          <a:xfrm>
            <a:off x="165840" y="272639"/>
            <a:ext cx="5373912" cy="276999"/>
          </a:xfrm>
          <a:prstGeom prst="rect">
            <a:avLst/>
          </a:prstGeom>
          <a:solidFill>
            <a:schemeClr val="accent2">
              <a:lumMod val="40000"/>
              <a:lumOff val="60000"/>
            </a:schemeClr>
          </a:solidFill>
        </p:spPr>
        <p:txBody>
          <a:bodyPr wrap="square" rtlCol="0">
            <a:spAutoFit/>
          </a:bodyPr>
          <a:lstStyle/>
          <a:p>
            <a:pPr algn="ctr"/>
            <a:r>
              <a:rPr lang="en-US" sz="1200"/>
              <a:t>Conventions</a:t>
            </a:r>
          </a:p>
        </p:txBody>
      </p:sp>
      <p:sp>
        <p:nvSpPr>
          <p:cNvPr id="43" name="TextBox 42">
            <a:extLst>
              <a:ext uri="{FF2B5EF4-FFF2-40B4-BE49-F238E27FC236}">
                <a16:creationId xmlns:a16="http://schemas.microsoft.com/office/drawing/2014/main" id="{78878FAE-8DED-4632-A7D2-55C66E53C3A5}"/>
              </a:ext>
            </a:extLst>
          </p:cNvPr>
          <p:cNvSpPr txBox="1"/>
          <p:nvPr/>
        </p:nvSpPr>
        <p:spPr>
          <a:xfrm>
            <a:off x="165840" y="552668"/>
            <a:ext cx="4785755" cy="276999"/>
          </a:xfrm>
          <a:prstGeom prst="rect">
            <a:avLst/>
          </a:prstGeom>
          <a:noFill/>
        </p:spPr>
        <p:txBody>
          <a:bodyPr wrap="square" rtlCol="0">
            <a:spAutoFit/>
          </a:bodyPr>
          <a:lstStyle/>
          <a:p>
            <a:r>
              <a:rPr lang="en-US" sz="1200" b="1" i="1"/>
              <a:t>What is popularity?</a:t>
            </a:r>
            <a:r>
              <a:rPr lang="en-US" sz="1200" i="1"/>
              <a:t> Vargas and Castells, 2011:</a:t>
            </a:r>
          </a:p>
        </p:txBody>
      </p:sp>
      <p:sp>
        <p:nvSpPr>
          <p:cNvPr id="45" name="TextBox 44">
            <a:extLst>
              <a:ext uri="{FF2B5EF4-FFF2-40B4-BE49-F238E27FC236}">
                <a16:creationId xmlns:a16="http://schemas.microsoft.com/office/drawing/2014/main" id="{B2995175-EDBB-4B4B-B5EA-53DD6FF9B24F}"/>
              </a:ext>
            </a:extLst>
          </p:cNvPr>
          <p:cNvSpPr txBox="1"/>
          <p:nvPr/>
        </p:nvSpPr>
        <p:spPr>
          <a:xfrm>
            <a:off x="165840" y="1897763"/>
            <a:ext cx="4785755" cy="276999"/>
          </a:xfrm>
          <a:prstGeom prst="rect">
            <a:avLst/>
          </a:prstGeom>
          <a:noFill/>
        </p:spPr>
        <p:txBody>
          <a:bodyPr wrap="square" rtlCol="0">
            <a:spAutoFit/>
          </a:bodyPr>
          <a:lstStyle/>
          <a:p>
            <a:r>
              <a:rPr lang="en-US" sz="1200" b="1" i="1"/>
              <a:t>What is surprise?</a:t>
            </a:r>
            <a:r>
              <a:rPr lang="en-US" sz="1200" i="1"/>
              <a:t> Kaminskas and Bridge, 2014:</a:t>
            </a:r>
          </a:p>
        </p:txBody>
      </p:sp>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65359BDC-4E6C-4EF0-895A-4EF33D39052B}"/>
                  </a:ext>
                </a:extLst>
              </p:cNvPr>
              <p:cNvSpPr txBox="1"/>
              <p:nvPr/>
            </p:nvSpPr>
            <p:spPr>
              <a:xfrm>
                <a:off x="128587" y="3933012"/>
                <a:ext cx="5618076"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𝐸</m:t>
                      </m:r>
                      <m:d>
                        <m:dPr>
                          <m:begChr m:val="["/>
                          <m:endChr m:val="]"/>
                          <m:ctrlPr>
                            <a:rPr lang="en-US" sz="1400" b="0" i="1" smtClean="0">
                              <a:latin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e>
                      </m:d>
                      <m:r>
                        <a:rPr lang="en-US" sz="1400" i="1" smtClean="0">
                          <a:latin typeface="Cambria Math" panose="02040503050406030204" pitchFamily="18" charset="0"/>
                        </a:rPr>
                        <m:t>=</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oMath>
                  </m:oMathPara>
                </a14:m>
                <a:endParaRPr lang="en-US" sz="1400" b="0"/>
              </a:p>
            </p:txBody>
          </p:sp>
        </mc:Choice>
        <mc:Fallback>
          <p:sp>
            <p:nvSpPr>
              <p:cNvPr id="46" name="TextBox 45">
                <a:extLst>
                  <a:ext uri="{FF2B5EF4-FFF2-40B4-BE49-F238E27FC236}">
                    <a16:creationId xmlns:a16="http://schemas.microsoft.com/office/drawing/2014/main" id="{65359BDC-4E6C-4EF0-895A-4EF33D39052B}"/>
                  </a:ext>
                </a:extLst>
              </p:cNvPr>
              <p:cNvSpPr txBox="1">
                <a:spLocks noRot="1" noChangeAspect="1" noMove="1" noResize="1" noEditPoints="1" noAdjustHandles="1" noChangeArrowheads="1" noChangeShapeType="1" noTextEdit="1"/>
              </p:cNvSpPr>
              <p:nvPr/>
            </p:nvSpPr>
            <p:spPr>
              <a:xfrm>
                <a:off x="128587" y="3933012"/>
                <a:ext cx="5618076" cy="243143"/>
              </a:xfrm>
              <a:prstGeom prst="rect">
                <a:avLst/>
              </a:prstGeom>
              <a:blipFill>
                <a:blip r:embed="rId7"/>
                <a:stretch>
                  <a:fillRect l="-217" t="-10000" r="-651" b="-25000"/>
                </a:stretch>
              </a:blipFill>
            </p:spPr>
            <p:txBody>
              <a:bodyPr/>
              <a:lstStyle/>
              <a:p>
                <a:r>
                  <a:rPr lang="en-US">
                    <a:noFill/>
                  </a:rPr>
                  <a:t> </a:t>
                </a:r>
              </a:p>
            </p:txBody>
          </p:sp>
        </mc:Fallback>
      </mc:AlternateContent>
      <p:sp>
        <p:nvSpPr>
          <p:cNvPr id="47" name="TextBox 46">
            <a:extLst>
              <a:ext uri="{FF2B5EF4-FFF2-40B4-BE49-F238E27FC236}">
                <a16:creationId xmlns:a16="http://schemas.microsoft.com/office/drawing/2014/main" id="{E16172BE-0A21-4156-95E5-723B3E2AB4B7}"/>
              </a:ext>
            </a:extLst>
          </p:cNvPr>
          <p:cNvSpPr txBox="1"/>
          <p:nvPr/>
        </p:nvSpPr>
        <p:spPr>
          <a:xfrm>
            <a:off x="93489" y="5778000"/>
            <a:ext cx="4778593" cy="276999"/>
          </a:xfrm>
          <a:prstGeom prst="rect">
            <a:avLst/>
          </a:prstGeom>
          <a:noFill/>
        </p:spPr>
        <p:txBody>
          <a:bodyPr wrap="square" rtlCol="0">
            <a:spAutoFit/>
          </a:bodyPr>
          <a:lstStyle/>
          <a:p>
            <a:r>
              <a:rPr lang="en-US" sz="1200"/>
              <a:t>Thus, the expected surprise of an item is also bounded:</a:t>
            </a:r>
          </a:p>
        </p:txBody>
      </p:sp>
      <p:cxnSp>
        <p:nvCxnSpPr>
          <p:cNvPr id="50" name="Straight Connector 49">
            <a:extLst>
              <a:ext uri="{FF2B5EF4-FFF2-40B4-BE49-F238E27FC236}">
                <a16:creationId xmlns:a16="http://schemas.microsoft.com/office/drawing/2014/main" id="{D3B89B83-CAA5-49BD-BF68-2C01FB04B089}"/>
              </a:ext>
            </a:extLst>
          </p:cNvPr>
          <p:cNvCxnSpPr>
            <a:cxnSpLocks/>
          </p:cNvCxnSpPr>
          <p:nvPr/>
        </p:nvCxnSpPr>
        <p:spPr>
          <a:xfrm flipV="1">
            <a:off x="2313830" y="3988676"/>
            <a:ext cx="958132" cy="16648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4" name="TextBox 53">
                <a:extLst>
                  <a:ext uri="{FF2B5EF4-FFF2-40B4-BE49-F238E27FC236}">
                    <a16:creationId xmlns:a16="http://schemas.microsoft.com/office/drawing/2014/main" id="{1EA4DDB6-B2D5-47B2-A370-4669AD7F9C3E}"/>
                  </a:ext>
                </a:extLst>
              </p:cNvPr>
              <p:cNvSpPr txBox="1"/>
              <p:nvPr/>
            </p:nvSpPr>
            <p:spPr>
              <a:xfrm>
                <a:off x="1009778" y="4232373"/>
                <a:ext cx="2854308"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oMath>
                  </m:oMathPara>
                </a14:m>
                <a:endParaRPr lang="en-US" sz="1400" b="0"/>
              </a:p>
            </p:txBody>
          </p:sp>
        </mc:Choice>
        <mc:Fallback>
          <p:sp>
            <p:nvSpPr>
              <p:cNvPr id="54" name="TextBox 53">
                <a:extLst>
                  <a:ext uri="{FF2B5EF4-FFF2-40B4-BE49-F238E27FC236}">
                    <a16:creationId xmlns:a16="http://schemas.microsoft.com/office/drawing/2014/main" id="{1EA4DDB6-B2D5-47B2-A370-4669AD7F9C3E}"/>
                  </a:ext>
                </a:extLst>
              </p:cNvPr>
              <p:cNvSpPr txBox="1">
                <a:spLocks noRot="1" noChangeAspect="1" noMove="1" noResize="1" noEditPoints="1" noAdjustHandles="1" noChangeArrowheads="1" noChangeShapeType="1" noTextEdit="1"/>
              </p:cNvSpPr>
              <p:nvPr/>
            </p:nvSpPr>
            <p:spPr>
              <a:xfrm>
                <a:off x="1009778" y="4232373"/>
                <a:ext cx="2854308" cy="243143"/>
              </a:xfrm>
              <a:prstGeom prst="rect">
                <a:avLst/>
              </a:prstGeom>
              <a:blipFill>
                <a:blip r:embed="rId8"/>
                <a:stretch>
                  <a:fillRect l="-427" t="-10000" r="-1709" b="-25000"/>
                </a:stretch>
              </a:blipFill>
            </p:spPr>
            <p:txBody>
              <a:bodyPr/>
              <a:lstStyle/>
              <a:p>
                <a:r>
                  <a:rPr lang="en-US">
                    <a:noFill/>
                  </a:rPr>
                  <a:t> </a:t>
                </a:r>
              </a:p>
            </p:txBody>
          </p:sp>
        </mc:Fallback>
      </mc:AlternateContent>
      <p:sp>
        <p:nvSpPr>
          <p:cNvPr id="56" name="TextBox 55">
            <a:extLst>
              <a:ext uri="{FF2B5EF4-FFF2-40B4-BE49-F238E27FC236}">
                <a16:creationId xmlns:a16="http://schemas.microsoft.com/office/drawing/2014/main" id="{5B2B5AFF-D0DA-42F0-B478-C5F22A43A021}"/>
              </a:ext>
            </a:extLst>
          </p:cNvPr>
          <p:cNvSpPr txBox="1"/>
          <p:nvPr/>
        </p:nvSpPr>
        <p:spPr>
          <a:xfrm>
            <a:off x="93489" y="4594207"/>
            <a:ext cx="5366750" cy="646331"/>
          </a:xfrm>
          <a:prstGeom prst="rect">
            <a:avLst/>
          </a:prstGeom>
          <a:noFill/>
        </p:spPr>
        <p:txBody>
          <a:bodyPr wrap="square" rtlCol="0">
            <a:spAutoFit/>
          </a:bodyPr>
          <a:lstStyle/>
          <a:p>
            <a:r>
              <a:rPr lang="en-US" sz="1200" dirty="0"/>
              <a:t>Let P be the set of vertices of the convex hull that envelops all highly popular items.</a:t>
            </a:r>
          </a:p>
          <a:p>
            <a:r>
              <a:rPr lang="en-US" sz="1200" dirty="0"/>
              <a:t>Then, given an arbitrary item, it must be the case that (1) it is interior or (2) exterior to the hull. In both cases, the surprise of the item has an upper bound given by:</a:t>
            </a:r>
          </a:p>
        </p:txBody>
      </p:sp>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EBA9F3F5-6DC9-4ADA-87B9-04C263064A8A}"/>
                  </a:ext>
                </a:extLst>
              </p:cNvPr>
              <p:cNvSpPr txBox="1"/>
              <p:nvPr/>
            </p:nvSpPr>
            <p:spPr>
              <a:xfrm>
                <a:off x="158677" y="5350871"/>
                <a:ext cx="2801600" cy="2481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𝑚𝑎𝑥</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r>
                            <a:rPr lang="en-US" sz="1400" b="0" i="1" smtClean="0">
                              <a:latin typeface="Cambria Math" panose="02040503050406030204" pitchFamily="18" charset="0"/>
                            </a:rPr>
                            <m:t>𝑃</m:t>
                          </m:r>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e>
                          </m:d>
                          <m:r>
                            <a:rPr lang="en-US" sz="1400" b="0" i="1" smtClean="0">
                              <a:latin typeface="Cambria Math" panose="02040503050406030204" pitchFamily="18" charset="0"/>
                            </a:rPr>
                            <m:t>, </m:t>
                          </m:r>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𝑗</m:t>
                              </m:r>
                            </m:e>
                          </m:d>
                        </m:e>
                      </m:d>
                    </m:oMath>
                  </m:oMathPara>
                </a14:m>
                <a:endParaRPr lang="en-US" sz="1400" b="0"/>
              </a:p>
            </p:txBody>
          </p:sp>
        </mc:Choice>
        <mc:Fallback>
          <p:sp>
            <p:nvSpPr>
              <p:cNvPr id="57" name="TextBox 56">
                <a:extLst>
                  <a:ext uri="{FF2B5EF4-FFF2-40B4-BE49-F238E27FC236}">
                    <a16:creationId xmlns:a16="http://schemas.microsoft.com/office/drawing/2014/main" id="{EBA9F3F5-6DC9-4ADA-87B9-04C263064A8A}"/>
                  </a:ext>
                </a:extLst>
              </p:cNvPr>
              <p:cNvSpPr txBox="1">
                <a:spLocks noRot="1" noChangeAspect="1" noMove="1" noResize="1" noEditPoints="1" noAdjustHandles="1" noChangeArrowheads="1" noChangeShapeType="1" noTextEdit="1"/>
              </p:cNvSpPr>
              <p:nvPr/>
            </p:nvSpPr>
            <p:spPr>
              <a:xfrm>
                <a:off x="158677" y="5350871"/>
                <a:ext cx="2801600" cy="248145"/>
              </a:xfrm>
              <a:prstGeom prst="rect">
                <a:avLst/>
              </a:prstGeom>
              <a:blipFill>
                <a:blip r:embed="rId9"/>
                <a:stretch>
                  <a:fillRect l="-1087" t="-12500" b="-22500"/>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E3E37582-420D-45E8-9B05-32E58D278E0A}"/>
              </a:ext>
            </a:extLst>
          </p:cNvPr>
          <p:cNvSpPr txBox="1"/>
          <p:nvPr/>
        </p:nvSpPr>
        <p:spPr>
          <a:xfrm>
            <a:off x="3328995" y="2288091"/>
            <a:ext cx="1635900" cy="261610"/>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a:solidFill>
                  <a:schemeClr val="tx1">
                    <a:lumMod val="65000"/>
                    <a:lumOff val="35000"/>
                  </a:schemeClr>
                </a:solidFill>
              </a:rPr>
              <a:t>Using Euclidean distance</a:t>
            </a:r>
          </a:p>
        </p:txBody>
      </p:sp>
      <mc:AlternateContent xmlns:mc="http://schemas.openxmlformats.org/markup-compatibility/2006">
        <mc:Choice xmlns:a14="http://schemas.microsoft.com/office/drawing/2010/main" Requires="a14">
          <p:sp>
            <p:nvSpPr>
              <p:cNvPr id="63" name="TextBox 62">
                <a:extLst>
                  <a:ext uri="{FF2B5EF4-FFF2-40B4-BE49-F238E27FC236}">
                    <a16:creationId xmlns:a16="http://schemas.microsoft.com/office/drawing/2014/main" id="{6755F896-1D6F-4C2C-8195-C683FAF09729}"/>
                  </a:ext>
                </a:extLst>
              </p:cNvPr>
              <p:cNvSpPr txBox="1"/>
              <p:nvPr/>
            </p:nvSpPr>
            <p:spPr>
              <a:xfrm>
                <a:off x="158677" y="6215937"/>
                <a:ext cx="3629263"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𝐸</m:t>
                      </m:r>
                      <m:d>
                        <m:dPr>
                          <m:begChr m:val="["/>
                          <m:endChr m:val="]"/>
                          <m:ctrlPr>
                            <a:rPr lang="en-US" sz="1400" b="0" i="1" smtClean="0">
                              <a:latin typeface="Cambria Math" panose="02040503050406030204" pitchFamily="18" charset="0"/>
                              <a:ea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e>
                      </m:d>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oMath>
                  </m:oMathPara>
                </a14:m>
                <a:endParaRPr lang="en-US" sz="1400" b="0"/>
              </a:p>
            </p:txBody>
          </p:sp>
        </mc:Choice>
        <mc:Fallback>
          <p:sp>
            <p:nvSpPr>
              <p:cNvPr id="63" name="TextBox 62">
                <a:extLst>
                  <a:ext uri="{FF2B5EF4-FFF2-40B4-BE49-F238E27FC236}">
                    <a16:creationId xmlns:a16="http://schemas.microsoft.com/office/drawing/2014/main" id="{6755F896-1D6F-4C2C-8195-C683FAF09729}"/>
                  </a:ext>
                </a:extLst>
              </p:cNvPr>
              <p:cNvSpPr txBox="1">
                <a:spLocks noRot="1" noChangeAspect="1" noMove="1" noResize="1" noEditPoints="1" noAdjustHandles="1" noChangeArrowheads="1" noChangeShapeType="1" noTextEdit="1"/>
              </p:cNvSpPr>
              <p:nvPr/>
            </p:nvSpPr>
            <p:spPr>
              <a:xfrm>
                <a:off x="158677" y="6215937"/>
                <a:ext cx="3629263" cy="243143"/>
              </a:xfrm>
              <a:prstGeom prst="rect">
                <a:avLst/>
              </a:prstGeom>
              <a:blipFill>
                <a:blip r:embed="rId10"/>
                <a:stretch>
                  <a:fillRect l="-672" t="-12500" b="-7500"/>
                </a:stretch>
              </a:blipFill>
            </p:spPr>
            <p:txBody>
              <a:bodyPr/>
              <a:lstStyle/>
              <a:p>
                <a:r>
                  <a:rPr lang="en-US">
                    <a:noFill/>
                  </a:rPr>
                  <a:t> </a:t>
                </a:r>
              </a:p>
            </p:txBody>
          </p:sp>
        </mc:Fallback>
      </mc:AlternateContent>
      <p:sp>
        <p:nvSpPr>
          <p:cNvPr id="70" name="TextBox 69">
            <a:extLst>
              <a:ext uri="{FF2B5EF4-FFF2-40B4-BE49-F238E27FC236}">
                <a16:creationId xmlns:a16="http://schemas.microsoft.com/office/drawing/2014/main" id="{3115009E-B6CF-4B7B-B8DB-93BD1FE4C6D3}"/>
              </a:ext>
            </a:extLst>
          </p:cNvPr>
          <p:cNvSpPr txBox="1"/>
          <p:nvPr/>
        </p:nvSpPr>
        <p:spPr>
          <a:xfrm>
            <a:off x="2898087" y="5259500"/>
            <a:ext cx="2917768" cy="430887"/>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a:solidFill>
                  <a:schemeClr val="tx1">
                    <a:lumMod val="65000"/>
                    <a:lumOff val="35000"/>
                  </a:schemeClr>
                </a:solidFill>
              </a:rPr>
              <a:t>This is the upper bound of the surprise of an item to an arbitrary user, given that P3 is true</a:t>
            </a:r>
          </a:p>
        </p:txBody>
      </p:sp>
      <p:sp>
        <p:nvSpPr>
          <p:cNvPr id="71" name="TextBox 70">
            <a:extLst>
              <a:ext uri="{FF2B5EF4-FFF2-40B4-BE49-F238E27FC236}">
                <a16:creationId xmlns:a16="http://schemas.microsoft.com/office/drawing/2014/main" id="{2D6503EC-0C3B-4D16-A826-9F33058F3906}"/>
              </a:ext>
            </a:extLst>
          </p:cNvPr>
          <p:cNvSpPr txBox="1"/>
          <p:nvPr/>
        </p:nvSpPr>
        <p:spPr>
          <a:xfrm>
            <a:off x="79164" y="3572703"/>
            <a:ext cx="4778593" cy="276999"/>
          </a:xfrm>
          <a:prstGeom prst="rect">
            <a:avLst/>
          </a:prstGeom>
          <a:noFill/>
        </p:spPr>
        <p:txBody>
          <a:bodyPr wrap="square" rtlCol="0">
            <a:spAutoFit/>
          </a:bodyPr>
          <a:lstStyle/>
          <a:p>
            <a:r>
              <a:rPr lang="en-US" sz="1200"/>
              <a:t>The expected surprise of an item to an arbitrary user is:</a:t>
            </a:r>
          </a:p>
        </p:txBody>
      </p:sp>
      <p:sp>
        <p:nvSpPr>
          <p:cNvPr id="52" name="Flowchart: Magnetic Disk 51">
            <a:extLst>
              <a:ext uri="{FF2B5EF4-FFF2-40B4-BE49-F238E27FC236}">
                <a16:creationId xmlns:a16="http://schemas.microsoft.com/office/drawing/2014/main" id="{C5F09110-65C3-4F7E-AFB9-206A7C6CFC0F}"/>
              </a:ext>
            </a:extLst>
          </p:cNvPr>
          <p:cNvSpPr/>
          <p:nvPr/>
        </p:nvSpPr>
        <p:spPr>
          <a:xfrm>
            <a:off x="9643366" y="2382429"/>
            <a:ext cx="671052" cy="435078"/>
          </a:xfrm>
          <a:prstGeom prst="flowChartMagneticDisk">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lumMod val="65000"/>
                    <a:lumOff val="35000"/>
                  </a:schemeClr>
                </a:solidFill>
              </a:rPr>
              <a:t>Spotify D1</a:t>
            </a:r>
          </a:p>
        </p:txBody>
      </p:sp>
      <p:sp>
        <p:nvSpPr>
          <p:cNvPr id="53" name="TextBox 52">
            <a:extLst>
              <a:ext uri="{FF2B5EF4-FFF2-40B4-BE49-F238E27FC236}">
                <a16:creationId xmlns:a16="http://schemas.microsoft.com/office/drawing/2014/main" id="{3BBF252F-2308-4330-A581-9B983724F7DE}"/>
              </a:ext>
            </a:extLst>
          </p:cNvPr>
          <p:cNvSpPr txBox="1"/>
          <p:nvPr/>
        </p:nvSpPr>
        <p:spPr>
          <a:xfrm>
            <a:off x="10023539" y="1949687"/>
            <a:ext cx="1172081" cy="430887"/>
          </a:xfrm>
          <a:prstGeom prst="rect">
            <a:avLst/>
          </a:prstGeom>
          <a:noFill/>
        </p:spPr>
        <p:txBody>
          <a:bodyPr wrap="square" rtlCol="0">
            <a:spAutoFit/>
          </a:bodyPr>
          <a:lstStyle/>
          <a:p>
            <a:pPr algn="ctr"/>
            <a:r>
              <a:rPr lang="en-US" sz="1050" dirty="0"/>
              <a:t>~587k tracks</a:t>
            </a:r>
          </a:p>
          <a:p>
            <a:pPr algn="ctr"/>
            <a:r>
              <a:rPr lang="en-US" sz="1050" dirty="0"/>
              <a:t>15 audio features</a:t>
            </a:r>
          </a:p>
        </p:txBody>
      </p:sp>
      <p:sp>
        <p:nvSpPr>
          <p:cNvPr id="55" name="Flowchart: Magnetic Disk 54">
            <a:extLst>
              <a:ext uri="{FF2B5EF4-FFF2-40B4-BE49-F238E27FC236}">
                <a16:creationId xmlns:a16="http://schemas.microsoft.com/office/drawing/2014/main" id="{14A59208-81D0-4751-BC7C-12B9270273C0}"/>
              </a:ext>
            </a:extLst>
          </p:cNvPr>
          <p:cNvSpPr/>
          <p:nvPr/>
        </p:nvSpPr>
        <p:spPr>
          <a:xfrm>
            <a:off x="7800233" y="2382429"/>
            <a:ext cx="671052" cy="435078"/>
          </a:xfrm>
          <a:prstGeom prst="flowChartMagneticDisk">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Spotify D2</a:t>
            </a:r>
          </a:p>
        </p:txBody>
      </p:sp>
      <p:sp>
        <p:nvSpPr>
          <p:cNvPr id="59" name="TextBox 58">
            <a:extLst>
              <a:ext uri="{FF2B5EF4-FFF2-40B4-BE49-F238E27FC236}">
                <a16:creationId xmlns:a16="http://schemas.microsoft.com/office/drawing/2014/main" id="{680177E7-87DF-4397-A12E-F7B2BF0204A1}"/>
              </a:ext>
            </a:extLst>
          </p:cNvPr>
          <p:cNvSpPr txBox="1"/>
          <p:nvPr/>
        </p:nvSpPr>
        <p:spPr>
          <a:xfrm>
            <a:off x="6241774" y="1810500"/>
            <a:ext cx="2042802" cy="577081"/>
          </a:xfrm>
          <a:prstGeom prst="rect">
            <a:avLst/>
          </a:prstGeom>
          <a:noFill/>
        </p:spPr>
        <p:txBody>
          <a:bodyPr wrap="square" rtlCol="0">
            <a:spAutoFit/>
          </a:bodyPr>
          <a:lstStyle/>
          <a:p>
            <a:pPr algn="ctr"/>
            <a:r>
              <a:rPr lang="en-US" sz="1050" dirty="0"/>
              <a:t>Top 200 tracks in Brazil, 2017-18</a:t>
            </a:r>
          </a:p>
          <a:p>
            <a:pPr algn="ctr"/>
            <a:r>
              <a:rPr lang="en-US" sz="1050" dirty="0"/>
              <a:t>(board position and #streams)</a:t>
            </a:r>
          </a:p>
          <a:p>
            <a:pPr algn="ctr"/>
            <a:r>
              <a:rPr lang="en-US" sz="1050" dirty="0"/>
              <a:t>1,106 distinct tracks</a:t>
            </a:r>
          </a:p>
        </p:txBody>
      </p:sp>
      <p:cxnSp>
        <p:nvCxnSpPr>
          <p:cNvPr id="61" name="Straight Connector 60">
            <a:extLst>
              <a:ext uri="{FF2B5EF4-FFF2-40B4-BE49-F238E27FC236}">
                <a16:creationId xmlns:a16="http://schemas.microsoft.com/office/drawing/2014/main" id="{A994AFFD-92B6-4CF3-AFDC-16CA584E9808}"/>
              </a:ext>
            </a:extLst>
          </p:cNvPr>
          <p:cNvCxnSpPr>
            <a:cxnSpLocks/>
            <a:stCxn id="55" idx="4"/>
            <a:endCxn id="52" idx="2"/>
          </p:cNvCxnSpPr>
          <p:nvPr/>
        </p:nvCxnSpPr>
        <p:spPr>
          <a:xfrm>
            <a:off x="8471285" y="2599968"/>
            <a:ext cx="1172081"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FC5609F-6A35-40B1-AE0B-A5B64D812BC7}"/>
              </a:ext>
            </a:extLst>
          </p:cNvPr>
          <p:cNvSpPr txBox="1"/>
          <p:nvPr/>
        </p:nvSpPr>
        <p:spPr>
          <a:xfrm>
            <a:off x="8352839" y="1998030"/>
            <a:ext cx="1408971" cy="415498"/>
          </a:xfrm>
          <a:prstGeom prst="rect">
            <a:avLst/>
          </a:prstGeom>
          <a:noFill/>
        </p:spPr>
        <p:txBody>
          <a:bodyPr wrap="square" rtlCol="0">
            <a:spAutoFit/>
          </a:bodyPr>
          <a:lstStyle/>
          <a:p>
            <a:pPr algn="ctr"/>
            <a:r>
              <a:rPr lang="en-US" sz="1050" dirty="0"/>
              <a:t>796 mappings</a:t>
            </a:r>
          </a:p>
          <a:p>
            <a:pPr algn="ctr"/>
            <a:r>
              <a:rPr lang="en-US" sz="1050" dirty="0"/>
              <a:t>(310 unlinked tracks)</a:t>
            </a:r>
          </a:p>
        </p:txBody>
      </p:sp>
      <p:pic>
        <p:nvPicPr>
          <p:cNvPr id="67" name="Picture 66" descr="Chart&#10;&#10;Description automatically generated">
            <a:extLst>
              <a:ext uri="{FF2B5EF4-FFF2-40B4-BE49-F238E27FC236}">
                <a16:creationId xmlns:a16="http://schemas.microsoft.com/office/drawing/2014/main" id="{72CFA178-C05C-48D4-8A4B-D6EBDAD34A24}"/>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4484" r="51029" b="93196"/>
          <a:stretch/>
        </p:blipFill>
        <p:spPr>
          <a:xfrm>
            <a:off x="9310984" y="3094127"/>
            <a:ext cx="1224502" cy="151075"/>
          </a:xfrm>
          <a:prstGeom prst="rect">
            <a:avLst/>
          </a:prstGeom>
        </p:spPr>
      </p:pic>
      <p:pic>
        <p:nvPicPr>
          <p:cNvPr id="68" name="Picture 67" descr="Chart&#10;&#10;Description automatically generated">
            <a:extLst>
              <a:ext uri="{FF2B5EF4-FFF2-40B4-BE49-F238E27FC236}">
                <a16:creationId xmlns:a16="http://schemas.microsoft.com/office/drawing/2014/main" id="{1AE96B8B-F7C9-4C47-99C5-3B438219D54C}"/>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9246" r="51029" b="88434"/>
          <a:stretch/>
        </p:blipFill>
        <p:spPr>
          <a:xfrm>
            <a:off x="9310984" y="2870362"/>
            <a:ext cx="1224502" cy="151075"/>
          </a:xfrm>
          <a:prstGeom prst="rect">
            <a:avLst/>
          </a:prstGeom>
        </p:spPr>
      </p:pic>
      <p:pic>
        <p:nvPicPr>
          <p:cNvPr id="72" name="Picture 71" descr="Chart&#10;&#10;Description automatically generated">
            <a:extLst>
              <a:ext uri="{FF2B5EF4-FFF2-40B4-BE49-F238E27FC236}">
                <a16:creationId xmlns:a16="http://schemas.microsoft.com/office/drawing/2014/main" id="{69A85BF2-1FE2-4F84-8DA0-7EACAFCC8A49}"/>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6580" r="51029" b="90611"/>
          <a:stretch/>
        </p:blipFill>
        <p:spPr>
          <a:xfrm>
            <a:off x="7523508" y="2874180"/>
            <a:ext cx="1224502" cy="182880"/>
          </a:xfrm>
          <a:prstGeom prst="rect">
            <a:avLst/>
          </a:prstGeom>
        </p:spPr>
      </p:pic>
      <p:sp>
        <p:nvSpPr>
          <p:cNvPr id="11" name="Rectangle 10">
            <a:extLst>
              <a:ext uri="{FF2B5EF4-FFF2-40B4-BE49-F238E27FC236}">
                <a16:creationId xmlns:a16="http://schemas.microsoft.com/office/drawing/2014/main" id="{A0F2A0B1-AFF5-468C-B3C2-FCE92EEC4FB2}"/>
              </a:ext>
            </a:extLst>
          </p:cNvPr>
          <p:cNvSpPr/>
          <p:nvPr/>
        </p:nvSpPr>
        <p:spPr>
          <a:xfrm>
            <a:off x="157889" y="268101"/>
            <a:ext cx="5549452" cy="6401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descr="A close up of a logo&#10;&#10;Description automatically generated">
            <a:extLst>
              <a:ext uri="{FF2B5EF4-FFF2-40B4-BE49-F238E27FC236}">
                <a16:creationId xmlns:a16="http://schemas.microsoft.com/office/drawing/2014/main" id="{2498EAA4-5118-42EC-AB70-A389C19DF9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8543720" y="1147207"/>
            <a:ext cx="587609" cy="563447"/>
          </a:xfrm>
          <a:prstGeom prst="rect">
            <a:avLst/>
          </a:prstGeom>
        </p:spPr>
      </p:pic>
      <p:sp>
        <p:nvSpPr>
          <p:cNvPr id="74" name="TextBox 73">
            <a:extLst>
              <a:ext uri="{FF2B5EF4-FFF2-40B4-BE49-F238E27FC236}">
                <a16:creationId xmlns:a16="http://schemas.microsoft.com/office/drawing/2014/main" id="{27029DE5-AE12-4B4D-A746-CA7BDF559186}"/>
              </a:ext>
            </a:extLst>
          </p:cNvPr>
          <p:cNvSpPr txBox="1"/>
          <p:nvPr/>
        </p:nvSpPr>
        <p:spPr>
          <a:xfrm>
            <a:off x="6408751" y="877566"/>
            <a:ext cx="1727008" cy="600164"/>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pt-BR" sz="1100" dirty="0">
                <a:solidFill>
                  <a:schemeClr val="tx1">
                    <a:lumMod val="65000"/>
                    <a:lumOff val="35000"/>
                  </a:schemeClr>
                </a:solidFill>
              </a:rPr>
              <a:t>The dataset </a:t>
            </a:r>
            <a:r>
              <a:rPr lang="pt-BR" sz="1100" dirty="0" err="1">
                <a:solidFill>
                  <a:schemeClr val="tx1">
                    <a:lumMod val="65000"/>
                    <a:lumOff val="35000"/>
                  </a:schemeClr>
                </a:solidFill>
              </a:rPr>
              <a:t>has</a:t>
            </a:r>
            <a:r>
              <a:rPr lang="pt-BR" sz="1100" dirty="0">
                <a:solidFill>
                  <a:schemeClr val="tx1">
                    <a:lumMod val="65000"/>
                    <a:lumOff val="35000"/>
                  </a:schemeClr>
                </a:solidFill>
              </a:rPr>
              <a:t> </a:t>
            </a:r>
            <a:r>
              <a:rPr lang="pt-BR" sz="1100" dirty="0" err="1">
                <a:solidFill>
                  <a:schemeClr val="tx1">
                    <a:lumMod val="65000"/>
                    <a:lumOff val="35000"/>
                  </a:schemeClr>
                </a:solidFill>
              </a:rPr>
              <a:t>an</a:t>
            </a:r>
            <a:r>
              <a:rPr lang="pt-BR" sz="1100" dirty="0">
                <a:solidFill>
                  <a:schemeClr val="tx1">
                    <a:lumMod val="65000"/>
                    <a:lumOff val="35000"/>
                  </a:schemeClr>
                </a:solidFill>
              </a:rPr>
              <a:t> </a:t>
            </a:r>
            <a:r>
              <a:rPr lang="pt-BR" sz="1100" dirty="0" err="1">
                <a:solidFill>
                  <a:schemeClr val="tx1">
                    <a:lumMod val="65000"/>
                    <a:lumOff val="35000"/>
                  </a:schemeClr>
                </a:solidFill>
              </a:rPr>
              <a:t>estimate</a:t>
            </a:r>
            <a:r>
              <a:rPr lang="pt-BR" sz="1100" dirty="0">
                <a:solidFill>
                  <a:schemeClr val="tx1">
                    <a:lumMod val="65000"/>
                    <a:lumOff val="35000"/>
                  </a:schemeClr>
                </a:solidFill>
              </a:rPr>
              <a:t> </a:t>
            </a:r>
            <a:r>
              <a:rPr lang="pt-BR" sz="1100" dirty="0" err="1">
                <a:solidFill>
                  <a:schemeClr val="tx1">
                    <a:lumMod val="65000"/>
                    <a:lumOff val="35000"/>
                  </a:schemeClr>
                </a:solidFill>
              </a:rPr>
              <a:t>of</a:t>
            </a:r>
            <a:r>
              <a:rPr lang="pt-BR" sz="1100" dirty="0">
                <a:solidFill>
                  <a:schemeClr val="tx1">
                    <a:lumMod val="65000"/>
                    <a:lumOff val="35000"/>
                  </a:schemeClr>
                </a:solidFill>
              </a:rPr>
              <a:t> </a:t>
            </a:r>
            <a:r>
              <a:rPr lang="pt-BR" sz="1100" dirty="0" err="1">
                <a:solidFill>
                  <a:schemeClr val="tx1">
                    <a:lumMod val="65000"/>
                    <a:lumOff val="35000"/>
                  </a:schemeClr>
                </a:solidFill>
              </a:rPr>
              <a:t>the</a:t>
            </a:r>
            <a:r>
              <a:rPr lang="pt-BR" sz="1100" dirty="0">
                <a:solidFill>
                  <a:schemeClr val="tx1">
                    <a:lumMod val="65000"/>
                    <a:lumOff val="35000"/>
                  </a:schemeClr>
                </a:solidFill>
              </a:rPr>
              <a:t> </a:t>
            </a:r>
            <a:r>
              <a:rPr lang="pt-BR" sz="1100" dirty="0" err="1">
                <a:solidFill>
                  <a:schemeClr val="tx1">
                    <a:lumMod val="65000"/>
                    <a:lumOff val="35000"/>
                  </a:schemeClr>
                </a:solidFill>
              </a:rPr>
              <a:t>popularity</a:t>
            </a:r>
            <a:r>
              <a:rPr lang="pt-BR" sz="1100" dirty="0">
                <a:solidFill>
                  <a:schemeClr val="tx1">
                    <a:lumMod val="65000"/>
                    <a:lumOff val="35000"/>
                  </a:schemeClr>
                </a:solidFill>
              </a:rPr>
              <a:t> </a:t>
            </a:r>
            <a:r>
              <a:rPr lang="pt-BR" sz="1100" dirty="0" err="1">
                <a:solidFill>
                  <a:schemeClr val="tx1">
                    <a:lumMod val="65000"/>
                    <a:lumOff val="35000"/>
                  </a:schemeClr>
                </a:solidFill>
              </a:rPr>
              <a:t>of</a:t>
            </a:r>
            <a:r>
              <a:rPr lang="pt-BR" sz="1100" dirty="0">
                <a:solidFill>
                  <a:schemeClr val="tx1">
                    <a:lumMod val="65000"/>
                    <a:lumOff val="35000"/>
                  </a:schemeClr>
                </a:solidFill>
              </a:rPr>
              <a:t> </a:t>
            </a:r>
            <a:r>
              <a:rPr lang="pt-BR" sz="1100" dirty="0" err="1">
                <a:solidFill>
                  <a:schemeClr val="tx1">
                    <a:lumMod val="65000"/>
                    <a:lumOff val="35000"/>
                  </a:schemeClr>
                </a:solidFill>
              </a:rPr>
              <a:t>every</a:t>
            </a:r>
            <a:r>
              <a:rPr lang="pt-BR" sz="1100" dirty="0">
                <a:solidFill>
                  <a:schemeClr val="tx1">
                    <a:lumMod val="65000"/>
                    <a:lumOff val="35000"/>
                  </a:schemeClr>
                </a:solidFill>
              </a:rPr>
              <a:t> item</a:t>
            </a:r>
            <a:endParaRPr lang="en-US" sz="1100" dirty="0">
              <a:solidFill>
                <a:schemeClr val="tx1">
                  <a:lumMod val="65000"/>
                  <a:lumOff val="35000"/>
                </a:schemeClr>
              </a:solidFill>
            </a:endParaRPr>
          </a:p>
        </p:txBody>
      </p:sp>
      <p:pic>
        <p:nvPicPr>
          <p:cNvPr id="75" name="Picture 74" descr="A close up of a logo&#10;&#10;Description automatically generated">
            <a:extLst>
              <a:ext uri="{FF2B5EF4-FFF2-40B4-BE49-F238E27FC236}">
                <a16:creationId xmlns:a16="http://schemas.microsoft.com/office/drawing/2014/main" id="{C574E67C-B0B2-4E72-BD3A-A09235B89D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5019606" flipH="1" flipV="1">
            <a:off x="7420959" y="4847300"/>
            <a:ext cx="587609" cy="506819"/>
          </a:xfrm>
          <a:prstGeom prst="rect">
            <a:avLst/>
          </a:prstGeom>
        </p:spPr>
      </p:pic>
      <p:sp>
        <p:nvSpPr>
          <p:cNvPr id="76" name="TextBox 75">
            <a:extLst>
              <a:ext uri="{FF2B5EF4-FFF2-40B4-BE49-F238E27FC236}">
                <a16:creationId xmlns:a16="http://schemas.microsoft.com/office/drawing/2014/main" id="{01D00AC8-AD47-4CC0-BAA2-6A93D9F56541}"/>
              </a:ext>
            </a:extLst>
          </p:cNvPr>
          <p:cNvSpPr txBox="1"/>
          <p:nvPr/>
        </p:nvSpPr>
        <p:spPr>
          <a:xfrm>
            <a:off x="6241774" y="4571124"/>
            <a:ext cx="1359673" cy="769441"/>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dirty="0">
                <a:solidFill>
                  <a:schemeClr val="tx1">
                    <a:lumMod val="65000"/>
                    <a:lumOff val="35000"/>
                  </a:schemeClr>
                </a:solidFill>
              </a:rPr>
              <a:t>Convex hull enveloping all highly popular items</a:t>
            </a:r>
          </a:p>
        </p:txBody>
      </p:sp>
    </p:spTree>
    <p:extLst>
      <p:ext uri="{BB962C8B-B14F-4D97-AF65-F5344CB8AC3E}">
        <p14:creationId xmlns:p14="http://schemas.microsoft.com/office/powerpoint/2010/main" val="4044885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Chart&#10;&#10;Description automatically generated">
            <a:extLst>
              <a:ext uri="{FF2B5EF4-FFF2-40B4-BE49-F238E27FC236}">
                <a16:creationId xmlns:a16="http://schemas.microsoft.com/office/drawing/2014/main" id="{F8B2807D-59BD-4EEC-BA2B-E65DCF1DED4B}"/>
              </a:ext>
            </a:extLst>
          </p:cNvPr>
          <p:cNvPicPr>
            <a:picLocks noChangeAspect="1"/>
          </p:cNvPicPr>
          <p:nvPr/>
        </p:nvPicPr>
        <p:blipFill rotWithShape="1">
          <a:blip r:embed="rId2">
            <a:extLst>
              <a:ext uri="{28A0092B-C50C-407E-A947-70E740481C1C}">
                <a14:useLocalDpi xmlns:a14="http://schemas.microsoft.com/office/drawing/2010/main" val="0"/>
              </a:ext>
            </a:extLst>
          </a:blip>
          <a:srcRect r="50000" b="50000"/>
          <a:stretch/>
        </p:blipFill>
        <p:spPr>
          <a:xfrm>
            <a:off x="5789525" y="3596189"/>
            <a:ext cx="6096000" cy="3256142"/>
          </a:xfrm>
          <a:prstGeom prst="rect">
            <a:avLst/>
          </a:prstGeom>
        </p:spPr>
      </p:pic>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A736BE67-66D0-4E5A-932C-92245DFB2BF6}"/>
                  </a:ext>
                </a:extLst>
              </p:cNvPr>
              <p:cNvSpPr txBox="1"/>
              <p:nvPr/>
            </p:nvSpPr>
            <p:spPr>
              <a:xfrm>
                <a:off x="3644404" y="1541495"/>
                <a:ext cx="100508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 </m:t>
                          </m:r>
                          <m:r>
                            <a:rPr lang="en-US" sz="1400" b="0" i="1" smtClean="0">
                              <a:latin typeface="Cambria Math" panose="02040503050406030204" pitchFamily="18" charset="0"/>
                            </a:rPr>
                            <m:t>𝑢</m:t>
                          </m:r>
                        </m:e>
                      </m:d>
                    </m:oMath>
                  </m:oMathPara>
                </a14:m>
                <a:endParaRPr lang="en-US" sz="1400"/>
              </a:p>
            </p:txBody>
          </p:sp>
        </mc:Choice>
        <mc:Fallback>
          <p:sp>
            <p:nvSpPr>
              <p:cNvPr id="33" name="TextBox 32">
                <a:extLst>
                  <a:ext uri="{FF2B5EF4-FFF2-40B4-BE49-F238E27FC236}">
                    <a16:creationId xmlns:a16="http://schemas.microsoft.com/office/drawing/2014/main" id="{A736BE67-66D0-4E5A-932C-92245DFB2BF6}"/>
                  </a:ext>
                </a:extLst>
              </p:cNvPr>
              <p:cNvSpPr txBox="1">
                <a:spLocks noRot="1" noChangeAspect="1" noMove="1" noResize="1" noEditPoints="1" noAdjustHandles="1" noChangeArrowheads="1" noChangeShapeType="1" noTextEdit="1"/>
              </p:cNvSpPr>
              <p:nvPr/>
            </p:nvSpPr>
            <p:spPr>
              <a:xfrm>
                <a:off x="3644404" y="1541495"/>
                <a:ext cx="1005082" cy="215444"/>
              </a:xfrm>
              <a:prstGeom prst="rect">
                <a:avLst/>
              </a:prstGeom>
              <a:blipFill>
                <a:blip r:embed="rId3"/>
                <a:stretch>
                  <a:fillRect l="-4242" b="-31429"/>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37F6A708-92C5-4D38-9944-6C21EFA6CA7E}"/>
              </a:ext>
            </a:extLst>
          </p:cNvPr>
          <p:cNvSpPr txBox="1"/>
          <p:nvPr/>
        </p:nvSpPr>
        <p:spPr>
          <a:xfrm>
            <a:off x="158677" y="2827426"/>
            <a:ext cx="5381075" cy="276999"/>
          </a:xfrm>
          <a:prstGeom prst="rect">
            <a:avLst/>
          </a:prstGeom>
          <a:solidFill>
            <a:schemeClr val="accent2">
              <a:lumMod val="40000"/>
              <a:lumOff val="60000"/>
            </a:schemeClr>
          </a:solidFill>
        </p:spPr>
        <p:txBody>
          <a:bodyPr wrap="square" rtlCol="0">
            <a:spAutoFit/>
          </a:bodyPr>
          <a:lstStyle/>
          <a:p>
            <a:pPr algn="ctr"/>
            <a:r>
              <a:rPr lang="en-US" sz="1200"/>
              <a:t>A theoretical link between popularity and surprise</a:t>
            </a:r>
          </a:p>
        </p:txBody>
      </p:sp>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A5A684D9-C747-4840-AC96-BC54AC77CD43}"/>
                  </a:ext>
                </a:extLst>
              </p:cNvPr>
              <p:cNvSpPr txBox="1"/>
              <p:nvPr/>
            </p:nvSpPr>
            <p:spPr>
              <a:xfrm>
                <a:off x="158677" y="968360"/>
                <a:ext cx="2670218" cy="418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𝑝𝑜𝑝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r>
                            <a:rPr lang="en-US" sz="1400" b="0" i="1" smtClean="0">
                              <a:latin typeface="Cambria Math" panose="02040503050406030204" pitchFamily="18" charset="0"/>
                            </a:rPr>
                            <m:t>𝑅</m:t>
                          </m:r>
                          <m:r>
                            <a:rPr lang="en-US" sz="1400" b="0" i="1" smtClean="0">
                              <a:latin typeface="Cambria Math" panose="02040503050406030204" pitchFamily="18" charset="0"/>
                            </a:rPr>
                            <m:t>, </m:t>
                          </m:r>
                          <m:r>
                            <a:rPr lang="en-US" sz="1400" b="0" i="1" smtClean="0">
                              <a:latin typeface="Cambria Math" panose="02040503050406030204" pitchFamily="18" charset="0"/>
                            </a:rPr>
                            <m:t>𝑈</m:t>
                          </m:r>
                        </m:e>
                      </m:d>
                      <m:r>
                        <a:rPr lang="en-US" sz="1400" b="0" i="1" smtClean="0">
                          <a:latin typeface="Cambria Math" panose="02040503050406030204" pitchFamily="18" charset="0"/>
                        </a:rPr>
                        <m:t>= </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𝑢𝑖</m:t>
                                  </m:r>
                                </m:sub>
                              </m:sSub>
                              <m:r>
                                <a:rPr lang="en-US" sz="1400" b="0" i="1" smtClean="0">
                                  <a:latin typeface="Cambria Math" panose="02040503050406030204" pitchFamily="18" charset="0"/>
                                </a:rPr>
                                <m:t>∈</m:t>
                              </m:r>
                              <m:r>
                                <a:rPr lang="en-US" sz="1400" b="0" i="1" smtClean="0">
                                  <a:latin typeface="Cambria Math" panose="02040503050406030204" pitchFamily="18" charset="0"/>
                                </a:rPr>
                                <m:t>𝑅</m:t>
                              </m:r>
                              <m:r>
                                <a:rPr lang="en-US" sz="1400" b="0" i="1" smtClean="0">
                                  <a:latin typeface="Cambria Math" panose="02040503050406030204" pitchFamily="18" charset="0"/>
                                </a:rPr>
                                <m:t> </m:t>
                              </m:r>
                            </m:e>
                          </m:d>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𝑢𝑖</m:t>
                              </m:r>
                            </m:sub>
                          </m:sSub>
                          <m:r>
                            <a:rPr lang="en-US" sz="1400" b="0" i="1" smtClean="0">
                              <a:latin typeface="Cambria Math" panose="02040503050406030204" pitchFamily="18" charset="0"/>
                            </a:rPr>
                            <m:t>≠0}</m:t>
                          </m:r>
                        </m:num>
                        <m:den>
                          <m:r>
                            <a:rPr lang="en-US" sz="1400" b="0" i="1" smtClean="0">
                              <a:latin typeface="Cambria Math" panose="02040503050406030204" pitchFamily="18" charset="0"/>
                            </a:rPr>
                            <m:t>#</m:t>
                          </m:r>
                          <m:r>
                            <a:rPr lang="en-US" sz="1400" b="0" i="1" smtClean="0">
                              <a:latin typeface="Cambria Math" panose="02040503050406030204" pitchFamily="18" charset="0"/>
                            </a:rPr>
                            <m:t>𝑈</m:t>
                          </m:r>
                        </m:den>
                      </m:f>
                    </m:oMath>
                  </m:oMathPara>
                </a14:m>
                <a:endParaRPr lang="en-US" sz="1400" dirty="0"/>
              </a:p>
            </p:txBody>
          </p:sp>
        </mc:Choice>
        <mc:Fallback>
          <p:sp>
            <p:nvSpPr>
              <p:cNvPr id="35" name="TextBox 34">
                <a:extLst>
                  <a:ext uri="{FF2B5EF4-FFF2-40B4-BE49-F238E27FC236}">
                    <a16:creationId xmlns:a16="http://schemas.microsoft.com/office/drawing/2014/main" id="{A5A684D9-C747-4840-AC96-BC54AC77CD43}"/>
                  </a:ext>
                </a:extLst>
              </p:cNvPr>
              <p:cNvSpPr txBox="1">
                <a:spLocks noRot="1" noChangeAspect="1" noMove="1" noResize="1" noEditPoints="1" noAdjustHandles="1" noChangeArrowheads="1" noChangeShapeType="1" noTextEdit="1"/>
              </p:cNvSpPr>
              <p:nvPr/>
            </p:nvSpPr>
            <p:spPr>
              <a:xfrm>
                <a:off x="158677" y="968360"/>
                <a:ext cx="2670218" cy="418576"/>
              </a:xfrm>
              <a:prstGeom prst="rect">
                <a:avLst/>
              </a:prstGeom>
              <a:blipFill>
                <a:blip r:embed="rId4"/>
                <a:stretch>
                  <a:fillRect l="-1142" t="-2899" r="-1826" b="-11594"/>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5D258C4A-8310-40FA-8A9C-4E9D447F1C07}"/>
              </a:ext>
            </a:extLst>
          </p:cNvPr>
          <p:cNvSpPr txBox="1"/>
          <p:nvPr/>
        </p:nvSpPr>
        <p:spPr>
          <a:xfrm>
            <a:off x="3328995" y="792928"/>
            <a:ext cx="1635900" cy="769441"/>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dirty="0">
                <a:solidFill>
                  <a:schemeClr val="tx1">
                    <a:lumMod val="65000"/>
                    <a:lumOff val="35000"/>
                  </a:schemeClr>
                </a:solidFill>
              </a:rPr>
              <a:t>This is an estimator of the probability of an item being known to an arbitrary user, namely</a:t>
            </a:r>
          </a:p>
        </p:txBody>
      </p:sp>
      <p:pic>
        <p:nvPicPr>
          <p:cNvPr id="37" name="Picture 36" descr="A close up of a logo&#10;&#10;Description automatically generated">
            <a:extLst>
              <a:ext uri="{FF2B5EF4-FFF2-40B4-BE49-F238E27FC236}">
                <a16:creationId xmlns:a16="http://schemas.microsoft.com/office/drawing/2014/main" id="{E1FAE060-62C0-4AC2-9C3B-7057FE69CF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3476665" flipH="1" flipV="1">
            <a:off x="2844391" y="1260849"/>
            <a:ext cx="587609" cy="506819"/>
          </a:xfrm>
          <a:prstGeom prst="rect">
            <a:avLst/>
          </a:prstGeom>
        </p:spPr>
      </p:pic>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9D8064BB-3B09-45E6-BF5B-F7F2C152E3DF}"/>
                  </a:ext>
                </a:extLst>
              </p:cNvPr>
              <p:cNvSpPr txBox="1"/>
              <p:nvPr/>
            </p:nvSpPr>
            <p:spPr>
              <a:xfrm>
                <a:off x="252817" y="2270448"/>
                <a:ext cx="2655535" cy="247247"/>
              </a:xfrm>
              <a:prstGeom prst="rect">
                <a:avLst/>
              </a:prstGeom>
              <a:noFill/>
            </p:spPr>
            <p:txBody>
              <a:bodyPr wrap="none" lIns="0" tIns="0" rIns="0" bIns="0" rtlCol="0">
                <a:spAutoFit/>
              </a:bodyPr>
              <a:lstStyle/>
              <a:p>
                <a14:m>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𝑚𝑖𝑛</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 </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𝑗</m:t>
                    </m:r>
                    <m:r>
                      <a:rPr lang="en-US" sz="1400" b="0" i="1" smtClean="0">
                        <a:latin typeface="Cambria Math" panose="02040503050406030204" pitchFamily="18" charset="0"/>
                      </a:rPr>
                      <m:t>))</m:t>
                    </m:r>
                  </m:oMath>
                </a14:m>
                <a:r>
                  <a:rPr lang="en-US" sz="1400"/>
                  <a:t> </a:t>
                </a:r>
              </a:p>
            </p:txBody>
          </p:sp>
        </mc:Choice>
        <mc:Fallback>
          <p:sp>
            <p:nvSpPr>
              <p:cNvPr id="38" name="TextBox 37">
                <a:extLst>
                  <a:ext uri="{FF2B5EF4-FFF2-40B4-BE49-F238E27FC236}">
                    <a16:creationId xmlns:a16="http://schemas.microsoft.com/office/drawing/2014/main" id="{9D8064BB-3B09-45E6-BF5B-F7F2C152E3DF}"/>
                  </a:ext>
                </a:extLst>
              </p:cNvPr>
              <p:cNvSpPr txBox="1">
                <a:spLocks noRot="1" noChangeAspect="1" noMove="1" noResize="1" noEditPoints="1" noAdjustHandles="1" noChangeArrowheads="1" noChangeShapeType="1" noTextEdit="1"/>
              </p:cNvSpPr>
              <p:nvPr/>
            </p:nvSpPr>
            <p:spPr>
              <a:xfrm>
                <a:off x="252817" y="2270448"/>
                <a:ext cx="2655535" cy="247247"/>
              </a:xfrm>
              <a:prstGeom prst="rect">
                <a:avLst/>
              </a:prstGeom>
              <a:blipFill>
                <a:blip r:embed="rId6"/>
                <a:stretch>
                  <a:fillRect l="-2294" t="-9756" r="-688" b="-21951"/>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F9423F1C-DD5C-479D-AA7A-248C98C29D7D}"/>
              </a:ext>
            </a:extLst>
          </p:cNvPr>
          <p:cNvSpPr txBox="1"/>
          <p:nvPr/>
        </p:nvSpPr>
        <p:spPr>
          <a:xfrm>
            <a:off x="79164" y="3252574"/>
            <a:ext cx="5366448" cy="276999"/>
          </a:xfrm>
          <a:prstGeom prst="rect">
            <a:avLst/>
          </a:prstGeom>
          <a:noFill/>
        </p:spPr>
        <p:txBody>
          <a:bodyPr wrap="square" rtlCol="0">
            <a:spAutoFit/>
          </a:bodyPr>
          <a:lstStyle/>
          <a:p>
            <a:r>
              <a:rPr lang="en-US" sz="1200"/>
              <a:t>Assume </a:t>
            </a:r>
            <a:r>
              <a:rPr lang="en-US" sz="1200" b="1"/>
              <a:t>P3: Every user has at least one highly popular item in their profile.</a:t>
            </a:r>
          </a:p>
        </p:txBody>
      </p:sp>
      <p:sp>
        <p:nvSpPr>
          <p:cNvPr id="41" name="TextBox 40">
            <a:extLst>
              <a:ext uri="{FF2B5EF4-FFF2-40B4-BE49-F238E27FC236}">
                <a16:creationId xmlns:a16="http://schemas.microsoft.com/office/drawing/2014/main" id="{D46C34EB-4F5D-4562-AF75-8D8538A8CDBE}"/>
              </a:ext>
            </a:extLst>
          </p:cNvPr>
          <p:cNvSpPr txBox="1"/>
          <p:nvPr/>
        </p:nvSpPr>
        <p:spPr>
          <a:xfrm>
            <a:off x="165840" y="272639"/>
            <a:ext cx="5373912" cy="276999"/>
          </a:xfrm>
          <a:prstGeom prst="rect">
            <a:avLst/>
          </a:prstGeom>
          <a:solidFill>
            <a:schemeClr val="accent2">
              <a:lumMod val="40000"/>
              <a:lumOff val="60000"/>
            </a:schemeClr>
          </a:solidFill>
        </p:spPr>
        <p:txBody>
          <a:bodyPr wrap="square" rtlCol="0">
            <a:spAutoFit/>
          </a:bodyPr>
          <a:lstStyle/>
          <a:p>
            <a:pPr algn="ctr"/>
            <a:r>
              <a:rPr lang="en-US" sz="1200"/>
              <a:t>Conventions</a:t>
            </a:r>
          </a:p>
        </p:txBody>
      </p:sp>
      <p:sp>
        <p:nvSpPr>
          <p:cNvPr id="43" name="TextBox 42">
            <a:extLst>
              <a:ext uri="{FF2B5EF4-FFF2-40B4-BE49-F238E27FC236}">
                <a16:creationId xmlns:a16="http://schemas.microsoft.com/office/drawing/2014/main" id="{78878FAE-8DED-4632-A7D2-55C66E53C3A5}"/>
              </a:ext>
            </a:extLst>
          </p:cNvPr>
          <p:cNvSpPr txBox="1"/>
          <p:nvPr/>
        </p:nvSpPr>
        <p:spPr>
          <a:xfrm>
            <a:off x="165840" y="552668"/>
            <a:ext cx="4785755" cy="276999"/>
          </a:xfrm>
          <a:prstGeom prst="rect">
            <a:avLst/>
          </a:prstGeom>
          <a:noFill/>
        </p:spPr>
        <p:txBody>
          <a:bodyPr wrap="square" rtlCol="0">
            <a:spAutoFit/>
          </a:bodyPr>
          <a:lstStyle/>
          <a:p>
            <a:r>
              <a:rPr lang="en-US" sz="1200" b="1" i="1"/>
              <a:t>What is popularity?</a:t>
            </a:r>
            <a:r>
              <a:rPr lang="en-US" sz="1200" i="1"/>
              <a:t> Vargas and Castells, 2011:</a:t>
            </a:r>
          </a:p>
        </p:txBody>
      </p:sp>
      <p:sp>
        <p:nvSpPr>
          <p:cNvPr id="45" name="TextBox 44">
            <a:extLst>
              <a:ext uri="{FF2B5EF4-FFF2-40B4-BE49-F238E27FC236}">
                <a16:creationId xmlns:a16="http://schemas.microsoft.com/office/drawing/2014/main" id="{B2995175-EDBB-4B4B-B5EA-53DD6FF9B24F}"/>
              </a:ext>
            </a:extLst>
          </p:cNvPr>
          <p:cNvSpPr txBox="1"/>
          <p:nvPr/>
        </p:nvSpPr>
        <p:spPr>
          <a:xfrm>
            <a:off x="165840" y="1897763"/>
            <a:ext cx="4785755" cy="276999"/>
          </a:xfrm>
          <a:prstGeom prst="rect">
            <a:avLst/>
          </a:prstGeom>
          <a:noFill/>
        </p:spPr>
        <p:txBody>
          <a:bodyPr wrap="square" rtlCol="0">
            <a:spAutoFit/>
          </a:bodyPr>
          <a:lstStyle/>
          <a:p>
            <a:r>
              <a:rPr lang="en-US" sz="1200" b="1" i="1"/>
              <a:t>What is surprise?</a:t>
            </a:r>
            <a:r>
              <a:rPr lang="en-US" sz="1200" i="1"/>
              <a:t> Kaminskas and Bridge, 2014:</a:t>
            </a:r>
          </a:p>
        </p:txBody>
      </p:sp>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65359BDC-4E6C-4EF0-895A-4EF33D39052B}"/>
                  </a:ext>
                </a:extLst>
              </p:cNvPr>
              <p:cNvSpPr txBox="1"/>
              <p:nvPr/>
            </p:nvSpPr>
            <p:spPr>
              <a:xfrm>
                <a:off x="128587" y="3933012"/>
                <a:ext cx="5618076"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𝐸</m:t>
                      </m:r>
                      <m:d>
                        <m:dPr>
                          <m:begChr m:val="["/>
                          <m:endChr m:val="]"/>
                          <m:ctrlPr>
                            <a:rPr lang="en-US" sz="1400" b="0" i="1" smtClean="0">
                              <a:latin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e>
                      </m:d>
                      <m:r>
                        <a:rPr lang="en-US" sz="1400" i="1" smtClean="0">
                          <a:latin typeface="Cambria Math" panose="02040503050406030204" pitchFamily="18" charset="0"/>
                        </a:rPr>
                        <m:t>=</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oMath>
                  </m:oMathPara>
                </a14:m>
                <a:endParaRPr lang="en-US" sz="1400" b="0"/>
              </a:p>
            </p:txBody>
          </p:sp>
        </mc:Choice>
        <mc:Fallback>
          <p:sp>
            <p:nvSpPr>
              <p:cNvPr id="46" name="TextBox 45">
                <a:extLst>
                  <a:ext uri="{FF2B5EF4-FFF2-40B4-BE49-F238E27FC236}">
                    <a16:creationId xmlns:a16="http://schemas.microsoft.com/office/drawing/2014/main" id="{65359BDC-4E6C-4EF0-895A-4EF33D39052B}"/>
                  </a:ext>
                </a:extLst>
              </p:cNvPr>
              <p:cNvSpPr txBox="1">
                <a:spLocks noRot="1" noChangeAspect="1" noMove="1" noResize="1" noEditPoints="1" noAdjustHandles="1" noChangeArrowheads="1" noChangeShapeType="1" noTextEdit="1"/>
              </p:cNvSpPr>
              <p:nvPr/>
            </p:nvSpPr>
            <p:spPr>
              <a:xfrm>
                <a:off x="128587" y="3933012"/>
                <a:ext cx="5618076" cy="243143"/>
              </a:xfrm>
              <a:prstGeom prst="rect">
                <a:avLst/>
              </a:prstGeom>
              <a:blipFill>
                <a:blip r:embed="rId7"/>
                <a:stretch>
                  <a:fillRect l="-217" t="-10000" r="-651" b="-25000"/>
                </a:stretch>
              </a:blipFill>
            </p:spPr>
            <p:txBody>
              <a:bodyPr/>
              <a:lstStyle/>
              <a:p>
                <a:r>
                  <a:rPr lang="en-US">
                    <a:noFill/>
                  </a:rPr>
                  <a:t> </a:t>
                </a:r>
              </a:p>
            </p:txBody>
          </p:sp>
        </mc:Fallback>
      </mc:AlternateContent>
      <p:sp>
        <p:nvSpPr>
          <p:cNvPr id="47" name="TextBox 46">
            <a:extLst>
              <a:ext uri="{FF2B5EF4-FFF2-40B4-BE49-F238E27FC236}">
                <a16:creationId xmlns:a16="http://schemas.microsoft.com/office/drawing/2014/main" id="{E16172BE-0A21-4156-95E5-723B3E2AB4B7}"/>
              </a:ext>
            </a:extLst>
          </p:cNvPr>
          <p:cNvSpPr txBox="1"/>
          <p:nvPr/>
        </p:nvSpPr>
        <p:spPr>
          <a:xfrm>
            <a:off x="93489" y="5778000"/>
            <a:ext cx="4778593" cy="276999"/>
          </a:xfrm>
          <a:prstGeom prst="rect">
            <a:avLst/>
          </a:prstGeom>
          <a:noFill/>
        </p:spPr>
        <p:txBody>
          <a:bodyPr wrap="square" rtlCol="0">
            <a:spAutoFit/>
          </a:bodyPr>
          <a:lstStyle/>
          <a:p>
            <a:r>
              <a:rPr lang="en-US" sz="1200"/>
              <a:t>Thus, the expected surprise of an item is also bounded:</a:t>
            </a:r>
          </a:p>
        </p:txBody>
      </p:sp>
      <p:cxnSp>
        <p:nvCxnSpPr>
          <p:cNvPr id="50" name="Straight Connector 49">
            <a:extLst>
              <a:ext uri="{FF2B5EF4-FFF2-40B4-BE49-F238E27FC236}">
                <a16:creationId xmlns:a16="http://schemas.microsoft.com/office/drawing/2014/main" id="{D3B89B83-CAA5-49BD-BF68-2C01FB04B089}"/>
              </a:ext>
            </a:extLst>
          </p:cNvPr>
          <p:cNvCxnSpPr>
            <a:cxnSpLocks/>
          </p:cNvCxnSpPr>
          <p:nvPr/>
        </p:nvCxnSpPr>
        <p:spPr>
          <a:xfrm flipV="1">
            <a:off x="2313830" y="3988676"/>
            <a:ext cx="958132" cy="16648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4" name="TextBox 53">
                <a:extLst>
                  <a:ext uri="{FF2B5EF4-FFF2-40B4-BE49-F238E27FC236}">
                    <a16:creationId xmlns:a16="http://schemas.microsoft.com/office/drawing/2014/main" id="{1EA4DDB6-B2D5-47B2-A370-4669AD7F9C3E}"/>
                  </a:ext>
                </a:extLst>
              </p:cNvPr>
              <p:cNvSpPr txBox="1"/>
              <p:nvPr/>
            </p:nvSpPr>
            <p:spPr>
              <a:xfrm>
                <a:off x="1009778" y="4232373"/>
                <a:ext cx="2854308"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𝑢</m:t>
                              </m:r>
                            </m:e>
                          </m:d>
                        </m:e>
                      </m:d>
                      <m:r>
                        <a:rPr lang="en-US" sz="1400" b="0" i="1" smtClean="0">
                          <a:latin typeface="Cambria Math" panose="02040503050406030204" pitchFamily="18" charset="0"/>
                        </a:rPr>
                        <m:t> </m:t>
                      </m:r>
                      <m:r>
                        <a:rPr lang="en-US" sz="1400" b="0" i="1" smtClean="0">
                          <a:latin typeface="Cambria Math" panose="02040503050406030204" pitchFamily="18" charset="0"/>
                        </a:rPr>
                        <m:t>𝐸</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oMath>
                  </m:oMathPara>
                </a14:m>
                <a:endParaRPr lang="en-US" sz="1400" b="0"/>
              </a:p>
            </p:txBody>
          </p:sp>
        </mc:Choice>
        <mc:Fallback>
          <p:sp>
            <p:nvSpPr>
              <p:cNvPr id="54" name="TextBox 53">
                <a:extLst>
                  <a:ext uri="{FF2B5EF4-FFF2-40B4-BE49-F238E27FC236}">
                    <a16:creationId xmlns:a16="http://schemas.microsoft.com/office/drawing/2014/main" id="{1EA4DDB6-B2D5-47B2-A370-4669AD7F9C3E}"/>
                  </a:ext>
                </a:extLst>
              </p:cNvPr>
              <p:cNvSpPr txBox="1">
                <a:spLocks noRot="1" noChangeAspect="1" noMove="1" noResize="1" noEditPoints="1" noAdjustHandles="1" noChangeArrowheads="1" noChangeShapeType="1" noTextEdit="1"/>
              </p:cNvSpPr>
              <p:nvPr/>
            </p:nvSpPr>
            <p:spPr>
              <a:xfrm>
                <a:off x="1009778" y="4232373"/>
                <a:ext cx="2854308" cy="243143"/>
              </a:xfrm>
              <a:prstGeom prst="rect">
                <a:avLst/>
              </a:prstGeom>
              <a:blipFill>
                <a:blip r:embed="rId8"/>
                <a:stretch>
                  <a:fillRect l="-427" t="-10000" r="-1709" b="-25000"/>
                </a:stretch>
              </a:blipFill>
            </p:spPr>
            <p:txBody>
              <a:bodyPr/>
              <a:lstStyle/>
              <a:p>
                <a:r>
                  <a:rPr lang="en-US">
                    <a:noFill/>
                  </a:rPr>
                  <a:t> </a:t>
                </a:r>
              </a:p>
            </p:txBody>
          </p:sp>
        </mc:Fallback>
      </mc:AlternateContent>
      <p:sp>
        <p:nvSpPr>
          <p:cNvPr id="56" name="TextBox 55">
            <a:extLst>
              <a:ext uri="{FF2B5EF4-FFF2-40B4-BE49-F238E27FC236}">
                <a16:creationId xmlns:a16="http://schemas.microsoft.com/office/drawing/2014/main" id="{5B2B5AFF-D0DA-42F0-B478-C5F22A43A021}"/>
              </a:ext>
            </a:extLst>
          </p:cNvPr>
          <p:cNvSpPr txBox="1"/>
          <p:nvPr/>
        </p:nvSpPr>
        <p:spPr>
          <a:xfrm>
            <a:off x="93489" y="4594207"/>
            <a:ext cx="5366750" cy="646331"/>
          </a:xfrm>
          <a:prstGeom prst="rect">
            <a:avLst/>
          </a:prstGeom>
          <a:noFill/>
        </p:spPr>
        <p:txBody>
          <a:bodyPr wrap="square" rtlCol="0">
            <a:spAutoFit/>
          </a:bodyPr>
          <a:lstStyle/>
          <a:p>
            <a:r>
              <a:rPr lang="en-US" sz="1200" dirty="0"/>
              <a:t>Let P be the set of vertices of the convex hull that envelops all highly popular items.</a:t>
            </a:r>
          </a:p>
          <a:p>
            <a:r>
              <a:rPr lang="en-US" sz="1200" dirty="0"/>
              <a:t>Then, given an arbitrary item, it must be the case that (1) it is interior or (2) exterior to the hull. In both cases, the surprise of the item has an upper bound given by:</a:t>
            </a:r>
          </a:p>
        </p:txBody>
      </p:sp>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EBA9F3F5-6DC9-4ADA-87B9-04C263064A8A}"/>
                  </a:ext>
                </a:extLst>
              </p:cNvPr>
              <p:cNvSpPr txBox="1"/>
              <p:nvPr/>
            </p:nvSpPr>
            <p:spPr>
              <a:xfrm>
                <a:off x="158677" y="5350871"/>
                <a:ext cx="2801600" cy="2481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𝑚𝑎𝑥</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r>
                            <a:rPr lang="en-US" sz="1400" b="0" i="1" smtClean="0">
                              <a:latin typeface="Cambria Math" panose="02040503050406030204" pitchFamily="18" charset="0"/>
                            </a:rPr>
                            <m:t>𝑃</m:t>
                          </m:r>
                        </m:sub>
                      </m:sSub>
                      <m:r>
                        <a:rPr lang="en-US" sz="1400" b="0" i="1" smtClean="0">
                          <a:latin typeface="Cambria Math" panose="02040503050406030204" pitchFamily="18" charset="0"/>
                        </a:rPr>
                        <m:t> </m:t>
                      </m:r>
                      <m:r>
                        <a:rPr lang="en-US" sz="1400" b="0" i="1" smtClean="0">
                          <a:latin typeface="Cambria Math" panose="02040503050406030204" pitchFamily="18" charset="0"/>
                        </a:rPr>
                        <m:t>𝑑𝑖𝑠𝑡</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e>
                          </m:d>
                          <m:r>
                            <a:rPr lang="en-US" sz="1400" b="0" i="1" smtClean="0">
                              <a:latin typeface="Cambria Math" panose="02040503050406030204" pitchFamily="18" charset="0"/>
                            </a:rPr>
                            <m:t>, </m:t>
                          </m:r>
                          <m:r>
                            <a:rPr lang="en-US" sz="1400" b="0" i="1" smtClean="0">
                              <a:latin typeface="Cambria Math" panose="02040503050406030204" pitchFamily="18" charset="0"/>
                            </a:rPr>
                            <m:t>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𝑗</m:t>
                              </m:r>
                            </m:e>
                          </m:d>
                        </m:e>
                      </m:d>
                    </m:oMath>
                  </m:oMathPara>
                </a14:m>
                <a:endParaRPr lang="en-US" sz="1400" b="0"/>
              </a:p>
            </p:txBody>
          </p:sp>
        </mc:Choice>
        <mc:Fallback>
          <p:sp>
            <p:nvSpPr>
              <p:cNvPr id="57" name="TextBox 56">
                <a:extLst>
                  <a:ext uri="{FF2B5EF4-FFF2-40B4-BE49-F238E27FC236}">
                    <a16:creationId xmlns:a16="http://schemas.microsoft.com/office/drawing/2014/main" id="{EBA9F3F5-6DC9-4ADA-87B9-04C263064A8A}"/>
                  </a:ext>
                </a:extLst>
              </p:cNvPr>
              <p:cNvSpPr txBox="1">
                <a:spLocks noRot="1" noChangeAspect="1" noMove="1" noResize="1" noEditPoints="1" noAdjustHandles="1" noChangeArrowheads="1" noChangeShapeType="1" noTextEdit="1"/>
              </p:cNvSpPr>
              <p:nvPr/>
            </p:nvSpPr>
            <p:spPr>
              <a:xfrm>
                <a:off x="158677" y="5350871"/>
                <a:ext cx="2801600" cy="248145"/>
              </a:xfrm>
              <a:prstGeom prst="rect">
                <a:avLst/>
              </a:prstGeom>
              <a:blipFill>
                <a:blip r:embed="rId9"/>
                <a:stretch>
                  <a:fillRect l="-1087" t="-12500" b="-22500"/>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E3E37582-420D-45E8-9B05-32E58D278E0A}"/>
              </a:ext>
            </a:extLst>
          </p:cNvPr>
          <p:cNvSpPr txBox="1"/>
          <p:nvPr/>
        </p:nvSpPr>
        <p:spPr>
          <a:xfrm>
            <a:off x="3328995" y="2288091"/>
            <a:ext cx="1635900" cy="261610"/>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a:solidFill>
                  <a:schemeClr val="tx1">
                    <a:lumMod val="65000"/>
                    <a:lumOff val="35000"/>
                  </a:schemeClr>
                </a:solidFill>
              </a:rPr>
              <a:t>Using Euclidean distance</a:t>
            </a:r>
          </a:p>
        </p:txBody>
      </p:sp>
      <mc:AlternateContent xmlns:mc="http://schemas.openxmlformats.org/markup-compatibility/2006">
        <mc:Choice xmlns:a14="http://schemas.microsoft.com/office/drawing/2010/main" Requires="a14">
          <p:sp>
            <p:nvSpPr>
              <p:cNvPr id="63" name="TextBox 62">
                <a:extLst>
                  <a:ext uri="{FF2B5EF4-FFF2-40B4-BE49-F238E27FC236}">
                    <a16:creationId xmlns:a16="http://schemas.microsoft.com/office/drawing/2014/main" id="{6755F896-1D6F-4C2C-8195-C683FAF09729}"/>
                  </a:ext>
                </a:extLst>
              </p:cNvPr>
              <p:cNvSpPr txBox="1"/>
              <p:nvPr/>
            </p:nvSpPr>
            <p:spPr>
              <a:xfrm>
                <a:off x="158677" y="6215937"/>
                <a:ext cx="3629263" cy="243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𝐸</m:t>
                      </m:r>
                      <m:d>
                        <m:dPr>
                          <m:begChr m:val="["/>
                          <m:endChr m:val="]"/>
                          <m:ctrlPr>
                            <a:rPr lang="en-US" sz="1400" b="0" i="1" smtClean="0">
                              <a:latin typeface="Cambria Math" panose="02040503050406030204" pitchFamily="18" charset="0"/>
                              <a:ea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e>
                      </m:d>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𝑆</m:t>
                              </m:r>
                            </m:e>
                          </m:acc>
                        </m:e>
                        <m:sub>
                          <m:r>
                            <a:rPr lang="en-US" sz="1400" b="0" i="1" smtClean="0">
                              <a:latin typeface="Cambria Math" panose="02040503050406030204" pitchFamily="18" charset="0"/>
                            </a:rPr>
                            <m:t>𝑢𝑏</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𝑢</m:t>
                              </m:r>
                            </m:sub>
                          </m:sSub>
                        </m:e>
                      </m:d>
                    </m:oMath>
                  </m:oMathPara>
                </a14:m>
                <a:endParaRPr lang="en-US" sz="1400" b="0"/>
              </a:p>
            </p:txBody>
          </p:sp>
        </mc:Choice>
        <mc:Fallback>
          <p:sp>
            <p:nvSpPr>
              <p:cNvPr id="63" name="TextBox 62">
                <a:extLst>
                  <a:ext uri="{FF2B5EF4-FFF2-40B4-BE49-F238E27FC236}">
                    <a16:creationId xmlns:a16="http://schemas.microsoft.com/office/drawing/2014/main" id="{6755F896-1D6F-4C2C-8195-C683FAF09729}"/>
                  </a:ext>
                </a:extLst>
              </p:cNvPr>
              <p:cNvSpPr txBox="1">
                <a:spLocks noRot="1" noChangeAspect="1" noMove="1" noResize="1" noEditPoints="1" noAdjustHandles="1" noChangeArrowheads="1" noChangeShapeType="1" noTextEdit="1"/>
              </p:cNvSpPr>
              <p:nvPr/>
            </p:nvSpPr>
            <p:spPr>
              <a:xfrm>
                <a:off x="158677" y="6215937"/>
                <a:ext cx="3629263" cy="243143"/>
              </a:xfrm>
              <a:prstGeom prst="rect">
                <a:avLst/>
              </a:prstGeom>
              <a:blipFill>
                <a:blip r:embed="rId10"/>
                <a:stretch>
                  <a:fillRect l="-672" t="-12500" b="-7500"/>
                </a:stretch>
              </a:blipFill>
            </p:spPr>
            <p:txBody>
              <a:bodyPr/>
              <a:lstStyle/>
              <a:p>
                <a:r>
                  <a:rPr lang="en-US">
                    <a:noFill/>
                  </a:rPr>
                  <a:t> </a:t>
                </a:r>
              </a:p>
            </p:txBody>
          </p:sp>
        </mc:Fallback>
      </mc:AlternateContent>
      <p:sp>
        <p:nvSpPr>
          <p:cNvPr id="70" name="TextBox 69">
            <a:extLst>
              <a:ext uri="{FF2B5EF4-FFF2-40B4-BE49-F238E27FC236}">
                <a16:creationId xmlns:a16="http://schemas.microsoft.com/office/drawing/2014/main" id="{3115009E-B6CF-4B7B-B8DB-93BD1FE4C6D3}"/>
              </a:ext>
            </a:extLst>
          </p:cNvPr>
          <p:cNvSpPr txBox="1"/>
          <p:nvPr/>
        </p:nvSpPr>
        <p:spPr>
          <a:xfrm>
            <a:off x="2898087" y="5259500"/>
            <a:ext cx="2917768" cy="430887"/>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a:solidFill>
                  <a:schemeClr val="tx1">
                    <a:lumMod val="65000"/>
                    <a:lumOff val="35000"/>
                  </a:schemeClr>
                </a:solidFill>
              </a:rPr>
              <a:t>This is the upper bound of the surprise of an item to an arbitrary user, given that P3 is true</a:t>
            </a:r>
          </a:p>
        </p:txBody>
      </p:sp>
      <p:sp>
        <p:nvSpPr>
          <p:cNvPr id="71" name="TextBox 70">
            <a:extLst>
              <a:ext uri="{FF2B5EF4-FFF2-40B4-BE49-F238E27FC236}">
                <a16:creationId xmlns:a16="http://schemas.microsoft.com/office/drawing/2014/main" id="{2D6503EC-0C3B-4D16-A826-9F33058F3906}"/>
              </a:ext>
            </a:extLst>
          </p:cNvPr>
          <p:cNvSpPr txBox="1"/>
          <p:nvPr/>
        </p:nvSpPr>
        <p:spPr>
          <a:xfrm>
            <a:off x="79164" y="3572703"/>
            <a:ext cx="4778593" cy="276999"/>
          </a:xfrm>
          <a:prstGeom prst="rect">
            <a:avLst/>
          </a:prstGeom>
          <a:noFill/>
        </p:spPr>
        <p:txBody>
          <a:bodyPr wrap="square" rtlCol="0">
            <a:spAutoFit/>
          </a:bodyPr>
          <a:lstStyle/>
          <a:p>
            <a:r>
              <a:rPr lang="en-US" sz="1200"/>
              <a:t>The expected surprise of an item to an arbitrary user is:</a:t>
            </a:r>
          </a:p>
        </p:txBody>
      </p:sp>
      <p:sp>
        <p:nvSpPr>
          <p:cNvPr id="52" name="Flowchart: Magnetic Disk 51">
            <a:extLst>
              <a:ext uri="{FF2B5EF4-FFF2-40B4-BE49-F238E27FC236}">
                <a16:creationId xmlns:a16="http://schemas.microsoft.com/office/drawing/2014/main" id="{C5F09110-65C3-4F7E-AFB9-206A7C6CFC0F}"/>
              </a:ext>
            </a:extLst>
          </p:cNvPr>
          <p:cNvSpPr/>
          <p:nvPr/>
        </p:nvSpPr>
        <p:spPr>
          <a:xfrm>
            <a:off x="9643366" y="2382429"/>
            <a:ext cx="671052" cy="435078"/>
          </a:xfrm>
          <a:prstGeom prst="flowChartMagneticDisk">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lumMod val="65000"/>
                    <a:lumOff val="35000"/>
                  </a:schemeClr>
                </a:solidFill>
              </a:rPr>
              <a:t>Spotify D1</a:t>
            </a:r>
          </a:p>
        </p:txBody>
      </p:sp>
      <p:sp>
        <p:nvSpPr>
          <p:cNvPr id="53" name="TextBox 52">
            <a:extLst>
              <a:ext uri="{FF2B5EF4-FFF2-40B4-BE49-F238E27FC236}">
                <a16:creationId xmlns:a16="http://schemas.microsoft.com/office/drawing/2014/main" id="{3BBF252F-2308-4330-A581-9B983724F7DE}"/>
              </a:ext>
            </a:extLst>
          </p:cNvPr>
          <p:cNvSpPr txBox="1"/>
          <p:nvPr/>
        </p:nvSpPr>
        <p:spPr>
          <a:xfrm>
            <a:off x="10023539" y="1949687"/>
            <a:ext cx="1172081" cy="430887"/>
          </a:xfrm>
          <a:prstGeom prst="rect">
            <a:avLst/>
          </a:prstGeom>
          <a:noFill/>
        </p:spPr>
        <p:txBody>
          <a:bodyPr wrap="square" rtlCol="0">
            <a:spAutoFit/>
          </a:bodyPr>
          <a:lstStyle/>
          <a:p>
            <a:pPr algn="ctr"/>
            <a:r>
              <a:rPr lang="en-US" sz="1050" dirty="0"/>
              <a:t>~587k tracks</a:t>
            </a:r>
          </a:p>
          <a:p>
            <a:pPr algn="ctr"/>
            <a:r>
              <a:rPr lang="en-US" sz="1050" dirty="0"/>
              <a:t>15 audio features</a:t>
            </a:r>
          </a:p>
        </p:txBody>
      </p:sp>
      <p:sp>
        <p:nvSpPr>
          <p:cNvPr id="55" name="Flowchart: Magnetic Disk 54">
            <a:extLst>
              <a:ext uri="{FF2B5EF4-FFF2-40B4-BE49-F238E27FC236}">
                <a16:creationId xmlns:a16="http://schemas.microsoft.com/office/drawing/2014/main" id="{14A59208-81D0-4751-BC7C-12B9270273C0}"/>
              </a:ext>
            </a:extLst>
          </p:cNvPr>
          <p:cNvSpPr/>
          <p:nvPr/>
        </p:nvSpPr>
        <p:spPr>
          <a:xfrm>
            <a:off x="7800233" y="2382429"/>
            <a:ext cx="671052" cy="435078"/>
          </a:xfrm>
          <a:prstGeom prst="flowChartMagneticDisk">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Spotify D2</a:t>
            </a:r>
          </a:p>
        </p:txBody>
      </p:sp>
      <p:sp>
        <p:nvSpPr>
          <p:cNvPr id="59" name="TextBox 58">
            <a:extLst>
              <a:ext uri="{FF2B5EF4-FFF2-40B4-BE49-F238E27FC236}">
                <a16:creationId xmlns:a16="http://schemas.microsoft.com/office/drawing/2014/main" id="{680177E7-87DF-4397-A12E-F7B2BF0204A1}"/>
              </a:ext>
            </a:extLst>
          </p:cNvPr>
          <p:cNvSpPr txBox="1"/>
          <p:nvPr/>
        </p:nvSpPr>
        <p:spPr>
          <a:xfrm>
            <a:off x="6241774" y="1810500"/>
            <a:ext cx="2042802" cy="577081"/>
          </a:xfrm>
          <a:prstGeom prst="rect">
            <a:avLst/>
          </a:prstGeom>
          <a:noFill/>
        </p:spPr>
        <p:txBody>
          <a:bodyPr wrap="square" rtlCol="0">
            <a:spAutoFit/>
          </a:bodyPr>
          <a:lstStyle/>
          <a:p>
            <a:pPr algn="ctr"/>
            <a:r>
              <a:rPr lang="en-US" sz="1050" dirty="0"/>
              <a:t>Top 200 tracks in Brazil, 2017-18</a:t>
            </a:r>
          </a:p>
          <a:p>
            <a:pPr algn="ctr"/>
            <a:r>
              <a:rPr lang="en-US" sz="1050" dirty="0"/>
              <a:t>(board position and #streams)</a:t>
            </a:r>
          </a:p>
          <a:p>
            <a:pPr algn="ctr"/>
            <a:r>
              <a:rPr lang="en-US" sz="1050" dirty="0"/>
              <a:t>1,106 distinct tracks</a:t>
            </a:r>
          </a:p>
        </p:txBody>
      </p:sp>
      <p:cxnSp>
        <p:nvCxnSpPr>
          <p:cNvPr id="61" name="Straight Connector 60">
            <a:extLst>
              <a:ext uri="{FF2B5EF4-FFF2-40B4-BE49-F238E27FC236}">
                <a16:creationId xmlns:a16="http://schemas.microsoft.com/office/drawing/2014/main" id="{A994AFFD-92B6-4CF3-AFDC-16CA584E9808}"/>
              </a:ext>
            </a:extLst>
          </p:cNvPr>
          <p:cNvCxnSpPr>
            <a:cxnSpLocks/>
            <a:stCxn id="55" idx="4"/>
            <a:endCxn id="52" idx="2"/>
          </p:cNvCxnSpPr>
          <p:nvPr/>
        </p:nvCxnSpPr>
        <p:spPr>
          <a:xfrm>
            <a:off x="8471285" y="2599968"/>
            <a:ext cx="1172081"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FC5609F-6A35-40B1-AE0B-A5B64D812BC7}"/>
              </a:ext>
            </a:extLst>
          </p:cNvPr>
          <p:cNvSpPr txBox="1"/>
          <p:nvPr/>
        </p:nvSpPr>
        <p:spPr>
          <a:xfrm>
            <a:off x="8352839" y="1998030"/>
            <a:ext cx="1408971" cy="415498"/>
          </a:xfrm>
          <a:prstGeom prst="rect">
            <a:avLst/>
          </a:prstGeom>
          <a:noFill/>
        </p:spPr>
        <p:txBody>
          <a:bodyPr wrap="square" rtlCol="0">
            <a:spAutoFit/>
          </a:bodyPr>
          <a:lstStyle/>
          <a:p>
            <a:pPr algn="ctr"/>
            <a:r>
              <a:rPr lang="en-US" sz="1050" dirty="0"/>
              <a:t>796 mappings</a:t>
            </a:r>
          </a:p>
          <a:p>
            <a:pPr algn="ctr"/>
            <a:r>
              <a:rPr lang="en-US" sz="1050" dirty="0"/>
              <a:t>(310 unlinked tracks)</a:t>
            </a:r>
          </a:p>
        </p:txBody>
      </p:sp>
      <p:pic>
        <p:nvPicPr>
          <p:cNvPr id="67" name="Picture 66" descr="Chart&#10;&#10;Description automatically generated">
            <a:extLst>
              <a:ext uri="{FF2B5EF4-FFF2-40B4-BE49-F238E27FC236}">
                <a16:creationId xmlns:a16="http://schemas.microsoft.com/office/drawing/2014/main" id="{72CFA178-C05C-48D4-8A4B-D6EBDAD34A24}"/>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4484" r="51029" b="93196"/>
          <a:stretch/>
        </p:blipFill>
        <p:spPr>
          <a:xfrm>
            <a:off x="9310984" y="3094127"/>
            <a:ext cx="1224502" cy="151075"/>
          </a:xfrm>
          <a:prstGeom prst="rect">
            <a:avLst/>
          </a:prstGeom>
        </p:spPr>
      </p:pic>
      <p:pic>
        <p:nvPicPr>
          <p:cNvPr id="68" name="Picture 67" descr="Chart&#10;&#10;Description automatically generated">
            <a:extLst>
              <a:ext uri="{FF2B5EF4-FFF2-40B4-BE49-F238E27FC236}">
                <a16:creationId xmlns:a16="http://schemas.microsoft.com/office/drawing/2014/main" id="{1AE96B8B-F7C9-4C47-99C5-3B438219D54C}"/>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9246" r="51029" b="88434"/>
          <a:stretch/>
        </p:blipFill>
        <p:spPr>
          <a:xfrm>
            <a:off x="9310984" y="2870362"/>
            <a:ext cx="1224502" cy="151075"/>
          </a:xfrm>
          <a:prstGeom prst="rect">
            <a:avLst/>
          </a:prstGeom>
        </p:spPr>
      </p:pic>
      <p:pic>
        <p:nvPicPr>
          <p:cNvPr id="72" name="Picture 71" descr="Chart&#10;&#10;Description automatically generated">
            <a:extLst>
              <a:ext uri="{FF2B5EF4-FFF2-40B4-BE49-F238E27FC236}">
                <a16:creationId xmlns:a16="http://schemas.microsoft.com/office/drawing/2014/main" id="{69A85BF2-1FE2-4F84-8DA0-7EACAFCC8A49}"/>
              </a:ext>
            </a:extLst>
          </p:cNvPr>
          <p:cNvPicPr>
            <a:picLocks noChangeAspect="1"/>
          </p:cNvPicPr>
          <p:nvPr/>
        </p:nvPicPr>
        <p:blipFill rotWithShape="1">
          <a:blip r:embed="rId2">
            <a:extLst>
              <a:ext uri="{28A0092B-C50C-407E-A947-70E740481C1C}">
                <a14:useLocalDpi xmlns:a14="http://schemas.microsoft.com/office/drawing/2010/main" val="0"/>
              </a:ext>
            </a:extLst>
          </a:blip>
          <a:srcRect l="38927" t="6580" r="51029" b="90611"/>
          <a:stretch/>
        </p:blipFill>
        <p:spPr>
          <a:xfrm>
            <a:off x="7523508" y="2874180"/>
            <a:ext cx="1224502" cy="182880"/>
          </a:xfrm>
          <a:prstGeom prst="rect">
            <a:avLst/>
          </a:prstGeom>
        </p:spPr>
      </p:pic>
      <p:sp>
        <p:nvSpPr>
          <p:cNvPr id="11" name="Rectangle 10">
            <a:extLst>
              <a:ext uri="{FF2B5EF4-FFF2-40B4-BE49-F238E27FC236}">
                <a16:creationId xmlns:a16="http://schemas.microsoft.com/office/drawing/2014/main" id="{A0F2A0B1-AFF5-468C-B3C2-FCE92EEC4FB2}"/>
              </a:ext>
            </a:extLst>
          </p:cNvPr>
          <p:cNvSpPr/>
          <p:nvPr/>
        </p:nvSpPr>
        <p:spPr>
          <a:xfrm>
            <a:off x="157889" y="1962433"/>
            <a:ext cx="5549452" cy="4707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descr="A close up of a logo&#10;&#10;Description automatically generated">
            <a:extLst>
              <a:ext uri="{FF2B5EF4-FFF2-40B4-BE49-F238E27FC236}">
                <a16:creationId xmlns:a16="http://schemas.microsoft.com/office/drawing/2014/main" id="{0BA614CD-3A49-4395-A060-FF9301B1D6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8543720" y="1147207"/>
            <a:ext cx="587609" cy="563447"/>
          </a:xfrm>
          <a:prstGeom prst="rect">
            <a:avLst/>
          </a:prstGeom>
        </p:spPr>
      </p:pic>
      <p:sp>
        <p:nvSpPr>
          <p:cNvPr id="48" name="TextBox 47">
            <a:extLst>
              <a:ext uri="{FF2B5EF4-FFF2-40B4-BE49-F238E27FC236}">
                <a16:creationId xmlns:a16="http://schemas.microsoft.com/office/drawing/2014/main" id="{51411117-806A-4F53-8F72-573743EFB203}"/>
              </a:ext>
            </a:extLst>
          </p:cNvPr>
          <p:cNvSpPr txBox="1"/>
          <p:nvPr/>
        </p:nvSpPr>
        <p:spPr>
          <a:xfrm>
            <a:off x="6408751" y="877566"/>
            <a:ext cx="1727008" cy="600164"/>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pt-BR" sz="1100" dirty="0">
                <a:solidFill>
                  <a:schemeClr val="tx1">
                    <a:lumMod val="65000"/>
                    <a:lumOff val="35000"/>
                  </a:schemeClr>
                </a:solidFill>
              </a:rPr>
              <a:t>The dataset </a:t>
            </a:r>
            <a:r>
              <a:rPr lang="pt-BR" sz="1100" dirty="0" err="1">
                <a:solidFill>
                  <a:schemeClr val="tx1">
                    <a:lumMod val="65000"/>
                    <a:lumOff val="35000"/>
                  </a:schemeClr>
                </a:solidFill>
              </a:rPr>
              <a:t>has</a:t>
            </a:r>
            <a:r>
              <a:rPr lang="pt-BR" sz="1100" dirty="0">
                <a:solidFill>
                  <a:schemeClr val="tx1">
                    <a:lumMod val="65000"/>
                    <a:lumOff val="35000"/>
                  </a:schemeClr>
                </a:solidFill>
              </a:rPr>
              <a:t> </a:t>
            </a:r>
            <a:r>
              <a:rPr lang="pt-BR" sz="1100" dirty="0" err="1">
                <a:solidFill>
                  <a:schemeClr val="tx1">
                    <a:lumMod val="65000"/>
                    <a:lumOff val="35000"/>
                  </a:schemeClr>
                </a:solidFill>
              </a:rPr>
              <a:t>an</a:t>
            </a:r>
            <a:r>
              <a:rPr lang="pt-BR" sz="1100" dirty="0">
                <a:solidFill>
                  <a:schemeClr val="tx1">
                    <a:lumMod val="65000"/>
                    <a:lumOff val="35000"/>
                  </a:schemeClr>
                </a:solidFill>
              </a:rPr>
              <a:t> </a:t>
            </a:r>
            <a:r>
              <a:rPr lang="pt-BR" sz="1100" dirty="0" err="1">
                <a:solidFill>
                  <a:schemeClr val="tx1">
                    <a:lumMod val="65000"/>
                    <a:lumOff val="35000"/>
                  </a:schemeClr>
                </a:solidFill>
              </a:rPr>
              <a:t>estimate</a:t>
            </a:r>
            <a:r>
              <a:rPr lang="pt-BR" sz="1100" dirty="0">
                <a:solidFill>
                  <a:schemeClr val="tx1">
                    <a:lumMod val="65000"/>
                    <a:lumOff val="35000"/>
                  </a:schemeClr>
                </a:solidFill>
              </a:rPr>
              <a:t> </a:t>
            </a:r>
            <a:r>
              <a:rPr lang="pt-BR" sz="1100" dirty="0" err="1">
                <a:solidFill>
                  <a:schemeClr val="tx1">
                    <a:lumMod val="65000"/>
                    <a:lumOff val="35000"/>
                  </a:schemeClr>
                </a:solidFill>
              </a:rPr>
              <a:t>of</a:t>
            </a:r>
            <a:r>
              <a:rPr lang="pt-BR" sz="1100" dirty="0">
                <a:solidFill>
                  <a:schemeClr val="tx1">
                    <a:lumMod val="65000"/>
                    <a:lumOff val="35000"/>
                  </a:schemeClr>
                </a:solidFill>
              </a:rPr>
              <a:t> </a:t>
            </a:r>
            <a:r>
              <a:rPr lang="pt-BR" sz="1100" dirty="0" err="1">
                <a:solidFill>
                  <a:schemeClr val="tx1">
                    <a:lumMod val="65000"/>
                    <a:lumOff val="35000"/>
                  </a:schemeClr>
                </a:solidFill>
              </a:rPr>
              <a:t>the</a:t>
            </a:r>
            <a:r>
              <a:rPr lang="pt-BR" sz="1100" dirty="0">
                <a:solidFill>
                  <a:schemeClr val="tx1">
                    <a:lumMod val="65000"/>
                    <a:lumOff val="35000"/>
                  </a:schemeClr>
                </a:solidFill>
              </a:rPr>
              <a:t> </a:t>
            </a:r>
            <a:r>
              <a:rPr lang="pt-BR" sz="1100" dirty="0" err="1">
                <a:solidFill>
                  <a:schemeClr val="tx1">
                    <a:lumMod val="65000"/>
                    <a:lumOff val="35000"/>
                  </a:schemeClr>
                </a:solidFill>
              </a:rPr>
              <a:t>popularity</a:t>
            </a:r>
            <a:r>
              <a:rPr lang="pt-BR" sz="1100" dirty="0">
                <a:solidFill>
                  <a:schemeClr val="tx1">
                    <a:lumMod val="65000"/>
                    <a:lumOff val="35000"/>
                  </a:schemeClr>
                </a:solidFill>
              </a:rPr>
              <a:t> </a:t>
            </a:r>
            <a:r>
              <a:rPr lang="pt-BR" sz="1100" dirty="0" err="1">
                <a:solidFill>
                  <a:schemeClr val="tx1">
                    <a:lumMod val="65000"/>
                    <a:lumOff val="35000"/>
                  </a:schemeClr>
                </a:solidFill>
              </a:rPr>
              <a:t>of</a:t>
            </a:r>
            <a:r>
              <a:rPr lang="pt-BR" sz="1100" dirty="0">
                <a:solidFill>
                  <a:schemeClr val="tx1">
                    <a:lumMod val="65000"/>
                    <a:lumOff val="35000"/>
                  </a:schemeClr>
                </a:solidFill>
              </a:rPr>
              <a:t> </a:t>
            </a:r>
            <a:r>
              <a:rPr lang="pt-BR" sz="1100" dirty="0" err="1">
                <a:solidFill>
                  <a:schemeClr val="tx1">
                    <a:lumMod val="65000"/>
                    <a:lumOff val="35000"/>
                  </a:schemeClr>
                </a:solidFill>
              </a:rPr>
              <a:t>every</a:t>
            </a:r>
            <a:r>
              <a:rPr lang="pt-BR" sz="1100" dirty="0">
                <a:solidFill>
                  <a:schemeClr val="tx1">
                    <a:lumMod val="65000"/>
                    <a:lumOff val="35000"/>
                  </a:schemeClr>
                </a:solidFill>
              </a:rPr>
              <a:t> item</a:t>
            </a:r>
            <a:endParaRPr lang="en-US" sz="1100" dirty="0">
              <a:solidFill>
                <a:schemeClr val="tx1">
                  <a:lumMod val="65000"/>
                  <a:lumOff val="35000"/>
                </a:schemeClr>
              </a:solidFill>
            </a:endParaRPr>
          </a:p>
        </p:txBody>
      </p:sp>
      <p:pic>
        <p:nvPicPr>
          <p:cNvPr id="51" name="Picture 50" descr="A close up of a logo&#10;&#10;Description automatically generated">
            <a:extLst>
              <a:ext uri="{FF2B5EF4-FFF2-40B4-BE49-F238E27FC236}">
                <a16:creationId xmlns:a16="http://schemas.microsoft.com/office/drawing/2014/main" id="{B6BCE0AC-42C9-43FC-8041-625F3546D7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5019606" flipH="1" flipV="1">
            <a:off x="7420959" y="4847300"/>
            <a:ext cx="587609" cy="506819"/>
          </a:xfrm>
          <a:prstGeom prst="rect">
            <a:avLst/>
          </a:prstGeom>
        </p:spPr>
      </p:pic>
      <p:sp>
        <p:nvSpPr>
          <p:cNvPr id="64" name="TextBox 63">
            <a:extLst>
              <a:ext uri="{FF2B5EF4-FFF2-40B4-BE49-F238E27FC236}">
                <a16:creationId xmlns:a16="http://schemas.microsoft.com/office/drawing/2014/main" id="{18389E3E-BE91-4E09-807A-EF180966D17C}"/>
              </a:ext>
            </a:extLst>
          </p:cNvPr>
          <p:cNvSpPr txBox="1"/>
          <p:nvPr/>
        </p:nvSpPr>
        <p:spPr>
          <a:xfrm>
            <a:off x="6241774" y="4571124"/>
            <a:ext cx="1359673" cy="769441"/>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US" sz="1100" dirty="0">
                <a:solidFill>
                  <a:schemeClr val="tx1">
                    <a:lumMod val="65000"/>
                    <a:lumOff val="35000"/>
                  </a:schemeClr>
                </a:solidFill>
              </a:rPr>
              <a:t>Convex hull enveloping all highly popular items</a:t>
            </a:r>
          </a:p>
        </p:txBody>
      </p:sp>
      <p:sp>
        <p:nvSpPr>
          <p:cNvPr id="66" name="Rectangle 65">
            <a:extLst>
              <a:ext uri="{FF2B5EF4-FFF2-40B4-BE49-F238E27FC236}">
                <a16:creationId xmlns:a16="http://schemas.microsoft.com/office/drawing/2014/main" id="{F08C65A6-F4BF-4818-B066-D91463F50AFE}"/>
              </a:ext>
            </a:extLst>
          </p:cNvPr>
          <p:cNvSpPr/>
          <p:nvPr/>
        </p:nvSpPr>
        <p:spPr>
          <a:xfrm>
            <a:off x="2858198" y="761526"/>
            <a:ext cx="2416324" cy="22507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a:extLst>
              <a:ext uri="{FF2B5EF4-FFF2-40B4-BE49-F238E27FC236}">
                <a16:creationId xmlns:a16="http://schemas.microsoft.com/office/drawing/2014/main" id="{E2E0A9E0-8F9D-4892-B84F-3ABABAE7D7E8}"/>
              </a:ext>
            </a:extLst>
          </p:cNvPr>
          <p:cNvCxnSpPr>
            <a:cxnSpLocks/>
            <a:stCxn id="35" idx="3"/>
            <a:endCxn id="48" idx="1"/>
          </p:cNvCxnSpPr>
          <p:nvPr/>
        </p:nvCxnSpPr>
        <p:spPr>
          <a:xfrm>
            <a:off x="2828895" y="1177648"/>
            <a:ext cx="3579856"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0515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2020</TotalTime>
  <Words>3745</Words>
  <Application>Microsoft Office PowerPoint</Application>
  <PresentationFormat>Widescreen</PresentationFormat>
  <Paragraphs>466</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 Lima</dc:creator>
  <cp:lastModifiedBy>Andre Lima</cp:lastModifiedBy>
  <cp:revision>56</cp:revision>
  <dcterms:created xsi:type="dcterms:W3CDTF">2021-06-11T11:52:17Z</dcterms:created>
  <dcterms:modified xsi:type="dcterms:W3CDTF">2021-06-12T21:33:17Z</dcterms:modified>
</cp:coreProperties>
</file>