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9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29C4D4C5-E91D-40DA-81A0-EB1FA25A8745}">
          <p14:sldIdLst>
            <p14:sldId id="257"/>
            <p14:sldId id="263"/>
          </p14:sldIdLst>
        </p14:section>
        <p14:section name="Reuniao de Mar 12, 2021" id="{724F3202-64BB-48F0-B858-CA53C9E3A1AB}">
          <p14:sldIdLst>
            <p14:sldId id="256"/>
            <p14:sldId id="259"/>
            <p14:sldId id="258"/>
            <p14:sldId id="260"/>
            <p14:sldId id="261"/>
          </p14:sldIdLst>
        </p14:section>
        <p14:section name="Reuniao de Mar 19, 2021" id="{8610A371-5FBF-4F73-BAB2-D299E8A1F182}">
          <p14:sldIdLst>
            <p14:sldId id="262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517" autoAdjust="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92DA-32E2-4FEB-813A-14EC8C692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6E755-313F-4BD8-9DD0-19F8E18B4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8193-DFE9-4854-9CA0-A8B66AEE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F1C-80C8-4C81-AE4D-4C25E09CE395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CAD7-0C67-4885-87A4-3EB6AF3E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617D-E0D8-4B25-8F9D-963FBAF8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BBCE-8EE5-43AC-BFF2-1E56C7C10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2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0D17-7EA4-463B-9EBA-F16B5BE4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D84A4-4E7B-4038-9910-8FA18E3BE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9615-C6F7-4D37-BE47-6D5E5309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F1C-80C8-4C81-AE4D-4C25E09CE395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5409-19D3-424E-BCFB-2C8DA6D1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3D40-2D20-41B6-8085-4A38E964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BBCE-8EE5-43AC-BFF2-1E56C7C10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91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C09E2-6083-48EC-9664-7A6780B80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4E725-F02E-431D-8B50-F7D78A66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D6AB-7381-4B0D-90A8-3694F201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F1C-80C8-4C81-AE4D-4C25E09CE395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B4C9-8F89-49DD-BB05-EEB7A7F2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7F80-2EE6-49F4-8F75-4D062826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BBCE-8EE5-43AC-BFF2-1E56C7C10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5539-85DE-41DD-9D01-DAE22213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1ECC-79AA-4468-B662-3A1A3143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5CA3C-6F6A-45A9-8BE3-B49EC5E6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F1C-80C8-4C81-AE4D-4C25E09CE395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1D704-242D-497D-BBAF-06945CAF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17560-2162-4D8F-BA65-D446B275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BBCE-8EE5-43AC-BFF2-1E56C7C10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17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8EC6-CE57-41C4-B877-696C370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9E6B-F65F-4DB6-A03E-132E7174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1BF6-86BB-4101-B8B8-221931CD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F1C-80C8-4C81-AE4D-4C25E09CE395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5915A-BAD7-4153-B228-73B3E1C4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754C5-AC96-4705-8C68-B822705E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BBCE-8EE5-43AC-BFF2-1E56C7C10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6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043D-064E-46B7-9FC0-CAFD3FB2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FDCC-E622-4963-ABCC-9866DC9A2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132D-D725-4ADE-BC03-80B18A3A6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18B04-B7AD-4A50-B07B-2A02070D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F1C-80C8-4C81-AE4D-4C25E09CE395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99289-3CDC-43C9-89BB-381E7AF3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8D308-B825-4FA7-BA91-8039648A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BBCE-8EE5-43AC-BFF2-1E56C7C10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90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539E-52C9-4B2A-95C1-CE5CDECF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57167-6465-4CB0-B3D5-B5278173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F42A6-592B-4404-BF4B-342908A1E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CC124-2B9D-4ECA-A618-C0BF2E9BF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0566E-52AB-4C11-A39D-6E63A252E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3DCC0-4618-4761-B31C-2B5100F9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F1C-80C8-4C81-AE4D-4C25E09CE395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80B00-B86B-4B4A-A5E9-D8D1A395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A7A30-742A-49E8-95DD-EB430BB4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BBCE-8EE5-43AC-BFF2-1E56C7C10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07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620C-93D0-4453-822E-C3826007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AFE9B-D8C8-4930-90A1-CF0175E2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F1C-80C8-4C81-AE4D-4C25E09CE395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2569F-EBBA-4395-A888-37A9AF47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A45E8-72D2-4569-A5CB-63C0FEFF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BBCE-8EE5-43AC-BFF2-1E56C7C10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69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7E9CE-D712-4829-A6DF-46319587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F1C-80C8-4C81-AE4D-4C25E09CE395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7A86E-A529-4716-9144-EA6ADAB8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ACE18-C18F-4B48-8FF5-C8123CE9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BBCE-8EE5-43AC-BFF2-1E56C7C10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7B63-A02F-4059-A522-B630DF13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8B68-1B9B-4C79-BA89-4439E375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CF20E-A71E-45FE-A1F9-00E8BB3FE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45C33-6C48-407B-B036-50FE2F68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F1C-80C8-4C81-AE4D-4C25E09CE395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A8CCA-68CB-4674-9281-E95ED47D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D3CD3-E42C-4BD0-8E93-D4EABF68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BBCE-8EE5-43AC-BFF2-1E56C7C10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C539-7B07-4115-96B4-0CC279F2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F604E-9450-4146-8C68-AA06A8856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CC47E-CAC2-4225-8923-CB0EA1573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0A26A-915E-4B16-B99A-DAC44283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F1C-80C8-4C81-AE4D-4C25E09CE395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D798A-673E-41BD-B27D-3F0FD13F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F2417-C8F9-4625-B853-A772B4D4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BBCE-8EE5-43AC-BFF2-1E56C7C10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1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F24F3-C224-48AE-9F22-9228700B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CB1E9-E458-451E-A424-A6495D187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29FD-C110-4057-98CA-D84182946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3F1C-80C8-4C81-AE4D-4C25E09CE395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7767C-E385-4174-8C90-D5F697693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C57A-AC75-41B7-B2BA-5CB05F294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BBCE-8EE5-43AC-BFF2-1E56C7C10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71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en.m.wikipedia.org/wiki/File:User_icon_2.svg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User-rights_icon.svg" TargetMode="External"/><Relationship Id="rId11" Type="http://schemas.openxmlformats.org/officeDocument/2006/relationships/image" Target="../media/image60.png"/><Relationship Id="rId5" Type="http://schemas.openxmlformats.org/officeDocument/2006/relationships/image" Target="../media/image12.png"/><Relationship Id="rId10" Type="http://schemas.openxmlformats.org/officeDocument/2006/relationships/image" Target="../media/image50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doi.org/10.11606/D.100.2019.tde-15042019-1754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File:User_icon_2.svg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User-rights_icon.sv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oi.org/10.1145/3019612.3019760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doi.org/10.5220/0007677005130524" TargetMode="External"/><Relationship Id="rId2" Type="http://schemas.openxmlformats.org/officeDocument/2006/relationships/hyperlink" Target="http://surpriseli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RK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amaerenay/spotify-dataset-19212020-160k-track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5BD4-0940-45EE-B96B-60454508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6213"/>
          </a:xfrm>
        </p:spPr>
        <p:txBody>
          <a:bodyPr>
            <a:normAutofit/>
          </a:bodyPr>
          <a:lstStyle/>
          <a:p>
            <a:r>
              <a:rPr lang="en-GB" dirty="0" err="1"/>
              <a:t>Projeto</a:t>
            </a:r>
            <a:r>
              <a:rPr lang="en-GB" dirty="0"/>
              <a:t> de IC do Bruno </a:t>
            </a:r>
            <a:r>
              <a:rPr lang="en-GB" dirty="0" err="1"/>
              <a:t>Gazoni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(logbook)</a:t>
            </a:r>
          </a:p>
        </p:txBody>
      </p:sp>
    </p:spTree>
    <p:extLst>
      <p:ext uri="{BB962C8B-B14F-4D97-AF65-F5344CB8AC3E}">
        <p14:creationId xmlns:p14="http://schemas.microsoft.com/office/powerpoint/2010/main" val="423782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2BCEE1-48DE-4DCC-B3E7-28A29E55A424}"/>
              </a:ext>
            </a:extLst>
          </p:cNvPr>
          <p:cNvSpPr/>
          <p:nvPr/>
        </p:nvSpPr>
        <p:spPr>
          <a:xfrm>
            <a:off x="764771" y="540327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CE346-EC67-44E2-8409-7C3C6D2F95F6}"/>
              </a:ext>
            </a:extLst>
          </p:cNvPr>
          <p:cNvSpPr/>
          <p:nvPr/>
        </p:nvSpPr>
        <p:spPr>
          <a:xfrm>
            <a:off x="1155469" y="540327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1CA41-0932-49EB-AEE4-66018D37FE2B}"/>
              </a:ext>
            </a:extLst>
          </p:cNvPr>
          <p:cNvSpPr/>
          <p:nvPr/>
        </p:nvSpPr>
        <p:spPr>
          <a:xfrm>
            <a:off x="1545373" y="540326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F009C-3311-4422-8334-634A3B6A0705}"/>
              </a:ext>
            </a:extLst>
          </p:cNvPr>
          <p:cNvSpPr/>
          <p:nvPr/>
        </p:nvSpPr>
        <p:spPr>
          <a:xfrm>
            <a:off x="2080952" y="540326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7E757-6CBC-4870-AB77-CDD025D1A3A0}"/>
              </a:ext>
            </a:extLst>
          </p:cNvPr>
          <p:cNvSpPr/>
          <p:nvPr/>
        </p:nvSpPr>
        <p:spPr>
          <a:xfrm>
            <a:off x="710738" y="448885"/>
            <a:ext cx="1857896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11206-5E97-4E49-BFAB-77DCD66AB829}"/>
              </a:ext>
            </a:extLst>
          </p:cNvPr>
          <p:cNvSpPr txBox="1"/>
          <p:nvPr/>
        </p:nvSpPr>
        <p:spPr>
          <a:xfrm>
            <a:off x="615141" y="33832"/>
            <a:ext cx="24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Vetor</a:t>
            </a:r>
            <a:r>
              <a:rPr lang="en-GB" dirty="0"/>
              <a:t> m</a:t>
            </a:r>
            <a:r>
              <a:rPr lang="pt-BR" dirty="0" err="1"/>
              <a:t>úsica</a:t>
            </a:r>
            <a:r>
              <a:rPr lang="pt-BR" dirty="0"/>
              <a:t> (</a:t>
            </a:r>
            <a:r>
              <a:rPr lang="pt-BR" dirty="0" err="1"/>
              <a:t>spotipy</a:t>
            </a:r>
            <a:r>
              <a:rPr lang="pt-BR" dirty="0"/>
              <a:t>)</a:t>
            </a:r>
            <a:endParaRPr lang="en-GB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81F10B9-0451-43DA-BA0A-DA10A8D4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8656" y="5660967"/>
            <a:ext cx="998913" cy="998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0BE469-8C82-4C2F-8885-AF490E15293D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m.wikipedia.org/wiki/File:User_icon_2.sv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586AC8-6C54-418E-ADEC-DAF0253668B1}"/>
              </a:ext>
            </a:extLst>
          </p:cNvPr>
          <p:cNvSpPr/>
          <p:nvPr/>
        </p:nvSpPr>
        <p:spPr>
          <a:xfrm>
            <a:off x="1563485" y="4734105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531C89-38D8-49AE-986E-0DD7784EE30E}"/>
              </a:ext>
            </a:extLst>
          </p:cNvPr>
          <p:cNvSpPr/>
          <p:nvPr/>
        </p:nvSpPr>
        <p:spPr>
          <a:xfrm>
            <a:off x="1954183" y="4734105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E6978E-F26B-453C-A55E-76B2C5303D96}"/>
              </a:ext>
            </a:extLst>
          </p:cNvPr>
          <p:cNvSpPr/>
          <p:nvPr/>
        </p:nvSpPr>
        <p:spPr>
          <a:xfrm>
            <a:off x="2344881" y="4734104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C4A26D-0175-4D04-9C6F-11A1F1F53D0C}"/>
              </a:ext>
            </a:extLst>
          </p:cNvPr>
          <p:cNvSpPr/>
          <p:nvPr/>
        </p:nvSpPr>
        <p:spPr>
          <a:xfrm>
            <a:off x="2879666" y="4734104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9B08-F2CC-4161-9EB3-366EAD2540DB}"/>
              </a:ext>
            </a:extLst>
          </p:cNvPr>
          <p:cNvSpPr/>
          <p:nvPr/>
        </p:nvSpPr>
        <p:spPr>
          <a:xfrm>
            <a:off x="1509452" y="4642663"/>
            <a:ext cx="1857896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4418D-2624-4558-9CB9-C7D35733DAB2}"/>
              </a:ext>
            </a:extLst>
          </p:cNvPr>
          <p:cNvSpPr/>
          <p:nvPr/>
        </p:nvSpPr>
        <p:spPr>
          <a:xfrm>
            <a:off x="1816330" y="3606698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FC8FFE-3DA3-4E2D-AD7F-D8296C30E865}"/>
              </a:ext>
            </a:extLst>
          </p:cNvPr>
          <p:cNvSpPr/>
          <p:nvPr/>
        </p:nvSpPr>
        <p:spPr>
          <a:xfrm>
            <a:off x="2207028" y="3606698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747267-F7E5-45FB-9536-30219CFA40FA}"/>
              </a:ext>
            </a:extLst>
          </p:cNvPr>
          <p:cNvSpPr/>
          <p:nvPr/>
        </p:nvSpPr>
        <p:spPr>
          <a:xfrm>
            <a:off x="2597726" y="3606697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87897F-54C2-4406-83F6-CD00D9A091C5}"/>
              </a:ext>
            </a:extLst>
          </p:cNvPr>
          <p:cNvSpPr/>
          <p:nvPr/>
        </p:nvSpPr>
        <p:spPr>
          <a:xfrm>
            <a:off x="3132511" y="3606697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AC91A4-CA54-4F98-9661-3C753E358307}"/>
              </a:ext>
            </a:extLst>
          </p:cNvPr>
          <p:cNvSpPr/>
          <p:nvPr/>
        </p:nvSpPr>
        <p:spPr>
          <a:xfrm>
            <a:off x="1762297" y="3515256"/>
            <a:ext cx="1857896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69FC8B-2A89-4D03-9CE6-25D50889540E}"/>
              </a:ext>
            </a:extLst>
          </p:cNvPr>
          <p:cNvSpPr/>
          <p:nvPr/>
        </p:nvSpPr>
        <p:spPr>
          <a:xfrm>
            <a:off x="2713413" y="2763283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3ABF1A-E05E-4BE3-AA11-0A24D5CF9F65}"/>
              </a:ext>
            </a:extLst>
          </p:cNvPr>
          <p:cNvSpPr/>
          <p:nvPr/>
        </p:nvSpPr>
        <p:spPr>
          <a:xfrm>
            <a:off x="3104111" y="2763283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50A8DC-5514-4411-9080-415A958A1FD8}"/>
              </a:ext>
            </a:extLst>
          </p:cNvPr>
          <p:cNvSpPr/>
          <p:nvPr/>
        </p:nvSpPr>
        <p:spPr>
          <a:xfrm>
            <a:off x="3494809" y="2763282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71F77A-254E-4BE7-8D76-068A3C8AA22E}"/>
              </a:ext>
            </a:extLst>
          </p:cNvPr>
          <p:cNvSpPr/>
          <p:nvPr/>
        </p:nvSpPr>
        <p:spPr>
          <a:xfrm>
            <a:off x="4029594" y="2763282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C0E6F-775E-4109-933C-80C79C9D0955}"/>
              </a:ext>
            </a:extLst>
          </p:cNvPr>
          <p:cNvSpPr/>
          <p:nvPr/>
        </p:nvSpPr>
        <p:spPr>
          <a:xfrm>
            <a:off x="2659380" y="2671841"/>
            <a:ext cx="1857896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7F39D-D9BB-45DC-8AEF-576DF4D704E0}"/>
              </a:ext>
            </a:extLst>
          </p:cNvPr>
          <p:cNvSpPr txBox="1"/>
          <p:nvPr/>
        </p:nvSpPr>
        <p:spPr>
          <a:xfrm rot="16200000">
            <a:off x="366047" y="3723004"/>
            <a:ext cx="242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Perfil (P)</a:t>
            </a:r>
            <a:endParaRPr lang="en-GB" dirty="0"/>
          </a:p>
        </p:txBody>
      </p:sp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4D793B83-BAA9-49A5-98A2-F466062D7A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56866" y="3253040"/>
            <a:ext cx="1361902" cy="136190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0981582-A5A3-44E4-814A-7F235BBCF90A}"/>
              </a:ext>
            </a:extLst>
          </p:cNvPr>
          <p:cNvSpPr/>
          <p:nvPr/>
        </p:nvSpPr>
        <p:spPr>
          <a:xfrm>
            <a:off x="7238709" y="2741108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0346EC-663F-4A7C-B8D9-57D4F3699141}"/>
              </a:ext>
            </a:extLst>
          </p:cNvPr>
          <p:cNvSpPr/>
          <p:nvPr/>
        </p:nvSpPr>
        <p:spPr>
          <a:xfrm>
            <a:off x="7629407" y="2741108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122C38-3B7F-4871-8181-8FB5C6B6048F}"/>
              </a:ext>
            </a:extLst>
          </p:cNvPr>
          <p:cNvSpPr/>
          <p:nvPr/>
        </p:nvSpPr>
        <p:spPr>
          <a:xfrm>
            <a:off x="8020105" y="2741107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48784-7AEB-429C-B5CB-0B319750E8EA}"/>
              </a:ext>
            </a:extLst>
          </p:cNvPr>
          <p:cNvSpPr/>
          <p:nvPr/>
        </p:nvSpPr>
        <p:spPr>
          <a:xfrm>
            <a:off x="8554890" y="2741107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744F4-D730-47E8-8FFF-68FF87239DF5}"/>
              </a:ext>
            </a:extLst>
          </p:cNvPr>
          <p:cNvSpPr/>
          <p:nvPr/>
        </p:nvSpPr>
        <p:spPr>
          <a:xfrm>
            <a:off x="7184675" y="2649666"/>
            <a:ext cx="1857896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C3BC04-CA2F-4CBC-884E-D7946EE5EA09}"/>
              </a:ext>
            </a:extLst>
          </p:cNvPr>
          <p:cNvSpPr txBox="1"/>
          <p:nvPr/>
        </p:nvSpPr>
        <p:spPr>
          <a:xfrm>
            <a:off x="7007537" y="2270686"/>
            <a:ext cx="221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Recomendação (rec1)</a:t>
            </a:r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020286-61C0-4D9D-B1BF-BF9996269D96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 flipV="1">
            <a:off x="4517276" y="2928143"/>
            <a:ext cx="2667399" cy="22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E285C3-8798-4AC3-A726-7EED4577E78C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 flipV="1">
            <a:off x="3620193" y="2928143"/>
            <a:ext cx="3564482" cy="8655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3239AB-E610-4982-9907-829406509582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3367348" y="2928143"/>
            <a:ext cx="3817327" cy="19929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A489BF3-6A84-4EE6-8E98-D908E0ADB97C}"/>
              </a:ext>
            </a:extLst>
          </p:cNvPr>
          <p:cNvSpPr/>
          <p:nvPr/>
        </p:nvSpPr>
        <p:spPr>
          <a:xfrm>
            <a:off x="4711933" y="5034344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8512C0-C7F8-45DE-9B8F-CEA02C06EE09}"/>
              </a:ext>
            </a:extLst>
          </p:cNvPr>
          <p:cNvSpPr/>
          <p:nvPr/>
        </p:nvSpPr>
        <p:spPr>
          <a:xfrm>
            <a:off x="5102631" y="5034344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90331D-B4D3-410D-A73A-7B65551614E1}"/>
              </a:ext>
            </a:extLst>
          </p:cNvPr>
          <p:cNvSpPr/>
          <p:nvPr/>
        </p:nvSpPr>
        <p:spPr>
          <a:xfrm>
            <a:off x="5493329" y="5034343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BE4606-0A95-4453-9409-A29542D7EAD8}"/>
              </a:ext>
            </a:extLst>
          </p:cNvPr>
          <p:cNvSpPr/>
          <p:nvPr/>
        </p:nvSpPr>
        <p:spPr>
          <a:xfrm>
            <a:off x="6028114" y="5034343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25EEAF-7DA7-4F49-8848-45076CB8206C}"/>
              </a:ext>
            </a:extLst>
          </p:cNvPr>
          <p:cNvSpPr/>
          <p:nvPr/>
        </p:nvSpPr>
        <p:spPr>
          <a:xfrm>
            <a:off x="4657900" y="4942902"/>
            <a:ext cx="1857896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293242-5AAC-4F50-973D-2EA83F4AE361}"/>
              </a:ext>
            </a:extLst>
          </p:cNvPr>
          <p:cNvCxnSpPr>
            <a:cxnSpLocks/>
            <a:stCxn id="17" idx="3"/>
            <a:endCxn id="55" idx="1"/>
          </p:cNvCxnSpPr>
          <p:nvPr/>
        </p:nvCxnSpPr>
        <p:spPr>
          <a:xfrm>
            <a:off x="3367348" y="4921140"/>
            <a:ext cx="1290552" cy="300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83E555-A4A8-45E4-9441-DDA8121171D1}"/>
              </a:ext>
            </a:extLst>
          </p:cNvPr>
          <p:cNvCxnSpPr>
            <a:cxnSpLocks/>
            <a:stCxn id="22" idx="3"/>
            <a:endCxn id="55" idx="1"/>
          </p:cNvCxnSpPr>
          <p:nvPr/>
        </p:nvCxnSpPr>
        <p:spPr>
          <a:xfrm>
            <a:off x="3620193" y="3793733"/>
            <a:ext cx="1037707" cy="14276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13AD15B-5338-4183-AF15-EDB4432886DC}"/>
              </a:ext>
            </a:extLst>
          </p:cNvPr>
          <p:cNvCxnSpPr>
            <a:cxnSpLocks/>
            <a:stCxn id="27" idx="3"/>
            <a:endCxn id="55" idx="1"/>
          </p:cNvCxnSpPr>
          <p:nvPr/>
        </p:nvCxnSpPr>
        <p:spPr>
          <a:xfrm>
            <a:off x="4517276" y="2950318"/>
            <a:ext cx="140624" cy="22710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BD8A670-750D-417B-BEEE-76C0E528BC73}"/>
              </a:ext>
            </a:extLst>
          </p:cNvPr>
          <p:cNvSpPr/>
          <p:nvPr/>
        </p:nvSpPr>
        <p:spPr>
          <a:xfrm>
            <a:off x="947651" y="2161309"/>
            <a:ext cx="4208719" cy="3499658"/>
          </a:xfrm>
          <a:prstGeom prst="cloudCallout">
            <a:avLst>
              <a:gd name="adj1" fmla="val -39399"/>
              <a:gd name="adj2" fmla="val 53237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546C57-0C10-4062-97C2-1DBAB96E1767}"/>
              </a:ext>
            </a:extLst>
          </p:cNvPr>
          <p:cNvSpPr txBox="1"/>
          <p:nvPr/>
        </p:nvSpPr>
        <p:spPr>
          <a:xfrm>
            <a:off x="572337" y="6454836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Usu</a:t>
            </a:r>
            <a:r>
              <a:rPr lang="pt-BR" dirty="0" err="1"/>
              <a:t>ário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FB35B-A1A9-4859-932C-D43B9C5C96F9}"/>
              </a:ext>
            </a:extLst>
          </p:cNvPr>
          <p:cNvSpPr txBox="1"/>
          <p:nvPr/>
        </p:nvSpPr>
        <p:spPr>
          <a:xfrm>
            <a:off x="9392952" y="4709145"/>
            <a:ext cx="168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Sistema de Recomendação</a:t>
            </a:r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541C83-89AE-4A7C-9DD2-0628FFD3EDB6}"/>
              </a:ext>
            </a:extLst>
          </p:cNvPr>
          <p:cNvCxnSpPr>
            <a:stCxn id="30" idx="1"/>
            <a:endCxn id="36" idx="3"/>
          </p:cNvCxnSpPr>
          <p:nvPr/>
        </p:nvCxnSpPr>
        <p:spPr>
          <a:xfrm flipH="1" flipV="1">
            <a:off x="9042571" y="2928143"/>
            <a:ext cx="514295" cy="100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1AE7A0-D417-4886-A824-64643791BA19}"/>
              </a:ext>
            </a:extLst>
          </p:cNvPr>
          <p:cNvCxnSpPr>
            <a:cxnSpLocks/>
            <a:stCxn id="30" idx="1"/>
            <a:endCxn id="55" idx="3"/>
          </p:cNvCxnSpPr>
          <p:nvPr/>
        </p:nvCxnSpPr>
        <p:spPr>
          <a:xfrm flipH="1">
            <a:off x="6515796" y="3933991"/>
            <a:ext cx="3041070" cy="128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027498-B21F-4AEB-986B-4711730C457B}"/>
                  </a:ext>
                </a:extLst>
              </p:cNvPr>
              <p:cNvSpPr txBox="1"/>
              <p:nvPr/>
            </p:nvSpPr>
            <p:spPr>
              <a:xfrm>
                <a:off x="7929760" y="252901"/>
                <a:ext cx="4179606" cy="391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𝑆𝑢𝑟𝑝𝑟𝑒𝑠𝑎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𝑐𝑜𝑠𝑑𝑖𝑠𝑡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027498-B21F-4AEB-986B-4711730C4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760" y="252901"/>
                <a:ext cx="4179606" cy="391967"/>
              </a:xfrm>
              <a:prstGeom prst="rect">
                <a:avLst/>
              </a:prstGeom>
              <a:blipFill>
                <a:blip r:embed="rId7"/>
                <a:stretch>
                  <a:fillRect l="-292" r="-438" b="-1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BAD22D-41C1-424D-B07A-C0F2A78B0922}"/>
                  </a:ext>
                </a:extLst>
              </p:cNvPr>
              <p:cNvSpPr txBox="1"/>
              <p:nvPr/>
            </p:nvSpPr>
            <p:spPr>
              <a:xfrm>
                <a:off x="7886607" y="1026348"/>
                <a:ext cx="3892989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𝑐𝑜𝑠𝑑𝑖𝑠𝑡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BAD22D-41C1-424D-B07A-C0F2A78B0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607" y="1026348"/>
                <a:ext cx="3892989" cy="7159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CF0BC920-4089-4259-B013-3D9853F4449D}"/>
              </a:ext>
            </a:extLst>
          </p:cNvPr>
          <p:cNvSpPr txBox="1"/>
          <p:nvPr/>
        </p:nvSpPr>
        <p:spPr>
          <a:xfrm>
            <a:off x="5785657" y="1743372"/>
            <a:ext cx="6406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(vide seção 2.6.2 de </a:t>
            </a:r>
            <a:r>
              <a:rPr lang="en-US" sz="1400" b="0" i="1" dirty="0">
                <a:solidFill>
                  <a:srgbClr val="3065D1"/>
                </a:solidFill>
                <a:effectLst/>
                <a:latin typeface="Arial" panose="020B0604020202020204" pitchFamily="34" charset="0"/>
                <a:hlinkClick r:id="rId9"/>
              </a:rPr>
              <a:t>https://doi.org/10.11606/D.100.2019.tde-15042019-175412</a:t>
            </a:r>
            <a:r>
              <a:rPr lang="pt-BR" sz="1400" i="1" dirty="0"/>
              <a:t>)</a:t>
            </a:r>
            <a:endParaRPr lang="en-GB" sz="14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031E90-9F92-431F-8585-417995CDD927}"/>
              </a:ext>
            </a:extLst>
          </p:cNvPr>
          <p:cNvSpPr txBox="1"/>
          <p:nvPr/>
        </p:nvSpPr>
        <p:spPr>
          <a:xfrm rot="16200000">
            <a:off x="327499" y="1390202"/>
            <a:ext cx="1240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 err="1">
                <a:solidFill>
                  <a:schemeClr val="accent2"/>
                </a:solidFill>
              </a:rPr>
              <a:t>speechness</a:t>
            </a:r>
            <a:endParaRPr lang="en-GB" sz="1600" i="1" dirty="0">
              <a:solidFill>
                <a:schemeClr val="accent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0528B6-871E-48FB-AA9F-8C6E91E60DE0}"/>
              </a:ext>
            </a:extLst>
          </p:cNvPr>
          <p:cNvSpPr txBox="1"/>
          <p:nvPr/>
        </p:nvSpPr>
        <p:spPr>
          <a:xfrm rot="16200000">
            <a:off x="727042" y="1381357"/>
            <a:ext cx="122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 err="1">
                <a:solidFill>
                  <a:schemeClr val="accent2"/>
                </a:solidFill>
              </a:rPr>
              <a:t>acousticness</a:t>
            </a:r>
            <a:endParaRPr lang="en-GB" sz="1600" i="1" dirty="0">
              <a:solidFill>
                <a:schemeClr val="accent2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7A8020-2E84-4780-832D-914BCEFFFCD8}"/>
              </a:ext>
            </a:extLst>
          </p:cNvPr>
          <p:cNvSpPr txBox="1"/>
          <p:nvPr/>
        </p:nvSpPr>
        <p:spPr>
          <a:xfrm rot="16200000">
            <a:off x="1116947" y="1381356"/>
            <a:ext cx="122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>
                <a:solidFill>
                  <a:schemeClr val="accent2"/>
                </a:solidFill>
              </a:rPr>
              <a:t>tempo</a:t>
            </a:r>
            <a:endParaRPr lang="en-GB" sz="1600" i="1" dirty="0">
              <a:solidFill>
                <a:schemeClr val="accent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3E3500-CC3E-4367-BFC2-E5AEC5806C9D}"/>
              </a:ext>
            </a:extLst>
          </p:cNvPr>
          <p:cNvSpPr txBox="1"/>
          <p:nvPr/>
        </p:nvSpPr>
        <p:spPr>
          <a:xfrm rot="16200000">
            <a:off x="1652526" y="1381356"/>
            <a:ext cx="122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 err="1">
                <a:solidFill>
                  <a:schemeClr val="accent2"/>
                </a:solidFill>
              </a:rPr>
              <a:t>valence</a:t>
            </a:r>
            <a:endParaRPr lang="en-GB" sz="1600" i="1" dirty="0">
              <a:solidFill>
                <a:schemeClr val="accent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58BDCC-DFA8-45B6-9E77-C1C3F8B80122}"/>
              </a:ext>
            </a:extLst>
          </p:cNvPr>
          <p:cNvSpPr txBox="1"/>
          <p:nvPr/>
        </p:nvSpPr>
        <p:spPr>
          <a:xfrm>
            <a:off x="4587588" y="4594755"/>
            <a:ext cx="221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Recomendação (rec2)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49593FE-0745-412F-96D0-68E456B2DCDB}"/>
                  </a:ext>
                </a:extLst>
              </p:cNvPr>
              <p:cNvSpPr txBox="1"/>
              <p:nvPr/>
            </p:nvSpPr>
            <p:spPr>
              <a:xfrm>
                <a:off x="4868678" y="2606678"/>
                <a:ext cx="193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𝑆𝑢𝑟𝑝𝑟𝑒𝑠𝑎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49593FE-0745-412F-96D0-68E456B2D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678" y="2606678"/>
                <a:ext cx="1931041" cy="276999"/>
              </a:xfrm>
              <a:prstGeom prst="rect">
                <a:avLst/>
              </a:prstGeom>
              <a:blipFill>
                <a:blip r:embed="rId10"/>
                <a:stretch>
                  <a:fillRect l="-2215" t="-4444" r="-253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DA42400-9EF2-4144-AB43-8C8F6A5DFADA}"/>
                  </a:ext>
                </a:extLst>
              </p:cNvPr>
              <p:cNvSpPr txBox="1"/>
              <p:nvPr/>
            </p:nvSpPr>
            <p:spPr>
              <a:xfrm>
                <a:off x="3286991" y="5710353"/>
                <a:ext cx="193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𝑆𝑢𝑟𝑝𝑟𝑒𝑠𝑎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DA42400-9EF2-4144-AB43-8C8F6A5DF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991" y="5710353"/>
                <a:ext cx="1931041" cy="276999"/>
              </a:xfrm>
              <a:prstGeom prst="rect">
                <a:avLst/>
              </a:prstGeom>
              <a:blipFill>
                <a:blip r:embed="rId11"/>
                <a:stretch>
                  <a:fillRect l="-1893" t="-4444" r="-220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D16CE0-DCB9-4F3B-B80B-1A4A088CF26F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4082314" y="5119253"/>
            <a:ext cx="170198" cy="59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4287E72-145D-4858-AD2B-C5545E0DF733}"/>
              </a:ext>
            </a:extLst>
          </p:cNvPr>
          <p:cNvSpPr txBox="1"/>
          <p:nvPr/>
        </p:nvSpPr>
        <p:spPr>
          <a:xfrm>
            <a:off x="2963486" y="120665"/>
            <a:ext cx="472480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Interpretação (deste modelo): surpresa é uma medida de quanto o item apresentado (recomendação) é diferente dos itens aos quais o indivíduo (usuário) foi previamente exposto.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62D2E1-B7BF-40E8-9E4A-287864721F4F}"/>
              </a:ext>
            </a:extLst>
          </p:cNvPr>
          <p:cNvCxnSpPr>
            <a:stCxn id="72" idx="3"/>
            <a:endCxn id="48" idx="1"/>
          </p:cNvCxnSpPr>
          <p:nvPr/>
        </p:nvCxnSpPr>
        <p:spPr>
          <a:xfrm flipV="1">
            <a:off x="7688289" y="448885"/>
            <a:ext cx="241471" cy="27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2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2BCEE1-48DE-4DCC-B3E7-28A29E55A424}"/>
              </a:ext>
            </a:extLst>
          </p:cNvPr>
          <p:cNvSpPr/>
          <p:nvPr/>
        </p:nvSpPr>
        <p:spPr>
          <a:xfrm>
            <a:off x="764771" y="540327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CE346-EC67-44E2-8409-7C3C6D2F95F6}"/>
              </a:ext>
            </a:extLst>
          </p:cNvPr>
          <p:cNvSpPr/>
          <p:nvPr/>
        </p:nvSpPr>
        <p:spPr>
          <a:xfrm>
            <a:off x="1155469" y="540327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1CA41-0932-49EB-AEE4-66018D37FE2B}"/>
              </a:ext>
            </a:extLst>
          </p:cNvPr>
          <p:cNvSpPr/>
          <p:nvPr/>
        </p:nvSpPr>
        <p:spPr>
          <a:xfrm>
            <a:off x="1546167" y="540326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F009C-3311-4422-8334-634A3B6A0705}"/>
              </a:ext>
            </a:extLst>
          </p:cNvPr>
          <p:cNvSpPr/>
          <p:nvPr/>
        </p:nvSpPr>
        <p:spPr>
          <a:xfrm>
            <a:off x="2080952" y="540326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7E757-6CBC-4870-AB77-CDD025D1A3A0}"/>
              </a:ext>
            </a:extLst>
          </p:cNvPr>
          <p:cNvSpPr/>
          <p:nvPr/>
        </p:nvSpPr>
        <p:spPr>
          <a:xfrm>
            <a:off x="710738" y="448885"/>
            <a:ext cx="1857896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11206-5E97-4E49-BFAB-77DCD66AB829}"/>
              </a:ext>
            </a:extLst>
          </p:cNvPr>
          <p:cNvSpPr txBox="1"/>
          <p:nvPr/>
        </p:nvSpPr>
        <p:spPr>
          <a:xfrm>
            <a:off x="615141" y="33832"/>
            <a:ext cx="24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Vetor</a:t>
            </a:r>
            <a:r>
              <a:rPr lang="en-GB" dirty="0"/>
              <a:t> m</a:t>
            </a:r>
            <a:r>
              <a:rPr lang="pt-BR" dirty="0" err="1"/>
              <a:t>úsica</a:t>
            </a:r>
            <a:r>
              <a:rPr lang="pt-BR" dirty="0"/>
              <a:t> (</a:t>
            </a:r>
            <a:r>
              <a:rPr lang="pt-BR" dirty="0" err="1"/>
              <a:t>spotipy</a:t>
            </a:r>
            <a:r>
              <a:rPr lang="pt-BR" dirty="0"/>
              <a:t>)</a:t>
            </a:r>
            <a:endParaRPr lang="en-GB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81F10B9-0451-43DA-BA0A-DA10A8D4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8656" y="5660967"/>
            <a:ext cx="998913" cy="998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0BE469-8C82-4C2F-8885-AF490E15293D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m.wikipedia.org/wiki/File:User_icon_2.sv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586AC8-6C54-418E-ADEC-DAF0253668B1}"/>
              </a:ext>
            </a:extLst>
          </p:cNvPr>
          <p:cNvSpPr/>
          <p:nvPr/>
        </p:nvSpPr>
        <p:spPr>
          <a:xfrm>
            <a:off x="1563485" y="4734105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531C89-38D8-49AE-986E-0DD7784EE30E}"/>
              </a:ext>
            </a:extLst>
          </p:cNvPr>
          <p:cNvSpPr/>
          <p:nvPr/>
        </p:nvSpPr>
        <p:spPr>
          <a:xfrm>
            <a:off x="1954183" y="4734105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E6978E-F26B-453C-A55E-76B2C5303D96}"/>
              </a:ext>
            </a:extLst>
          </p:cNvPr>
          <p:cNvSpPr/>
          <p:nvPr/>
        </p:nvSpPr>
        <p:spPr>
          <a:xfrm>
            <a:off x="2344881" y="4734104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C4A26D-0175-4D04-9C6F-11A1F1F53D0C}"/>
              </a:ext>
            </a:extLst>
          </p:cNvPr>
          <p:cNvSpPr/>
          <p:nvPr/>
        </p:nvSpPr>
        <p:spPr>
          <a:xfrm>
            <a:off x="2879666" y="4734104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9B08-F2CC-4161-9EB3-366EAD2540DB}"/>
              </a:ext>
            </a:extLst>
          </p:cNvPr>
          <p:cNvSpPr/>
          <p:nvPr/>
        </p:nvSpPr>
        <p:spPr>
          <a:xfrm>
            <a:off x="1509452" y="4642663"/>
            <a:ext cx="1857896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4418D-2624-4558-9CB9-C7D35733DAB2}"/>
              </a:ext>
            </a:extLst>
          </p:cNvPr>
          <p:cNvSpPr/>
          <p:nvPr/>
        </p:nvSpPr>
        <p:spPr>
          <a:xfrm>
            <a:off x="1816330" y="3606698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FC8FFE-3DA3-4E2D-AD7F-D8296C30E865}"/>
              </a:ext>
            </a:extLst>
          </p:cNvPr>
          <p:cNvSpPr/>
          <p:nvPr/>
        </p:nvSpPr>
        <p:spPr>
          <a:xfrm>
            <a:off x="2207028" y="3606698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747267-F7E5-45FB-9536-30219CFA40FA}"/>
              </a:ext>
            </a:extLst>
          </p:cNvPr>
          <p:cNvSpPr/>
          <p:nvPr/>
        </p:nvSpPr>
        <p:spPr>
          <a:xfrm>
            <a:off x="2597726" y="3606697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87897F-54C2-4406-83F6-CD00D9A091C5}"/>
              </a:ext>
            </a:extLst>
          </p:cNvPr>
          <p:cNvSpPr/>
          <p:nvPr/>
        </p:nvSpPr>
        <p:spPr>
          <a:xfrm>
            <a:off x="3132511" y="3606697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AC91A4-CA54-4F98-9661-3C753E358307}"/>
              </a:ext>
            </a:extLst>
          </p:cNvPr>
          <p:cNvSpPr/>
          <p:nvPr/>
        </p:nvSpPr>
        <p:spPr>
          <a:xfrm>
            <a:off x="1762297" y="3515256"/>
            <a:ext cx="1857896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69FC8B-2A89-4D03-9CE6-25D50889540E}"/>
              </a:ext>
            </a:extLst>
          </p:cNvPr>
          <p:cNvSpPr/>
          <p:nvPr/>
        </p:nvSpPr>
        <p:spPr>
          <a:xfrm>
            <a:off x="2713413" y="2763283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3ABF1A-E05E-4BE3-AA11-0A24D5CF9F65}"/>
              </a:ext>
            </a:extLst>
          </p:cNvPr>
          <p:cNvSpPr/>
          <p:nvPr/>
        </p:nvSpPr>
        <p:spPr>
          <a:xfrm>
            <a:off x="3104111" y="2763283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50A8DC-5514-4411-9080-415A958A1FD8}"/>
              </a:ext>
            </a:extLst>
          </p:cNvPr>
          <p:cNvSpPr/>
          <p:nvPr/>
        </p:nvSpPr>
        <p:spPr>
          <a:xfrm>
            <a:off x="3494809" y="2763282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71F77A-254E-4BE7-8D76-068A3C8AA22E}"/>
              </a:ext>
            </a:extLst>
          </p:cNvPr>
          <p:cNvSpPr/>
          <p:nvPr/>
        </p:nvSpPr>
        <p:spPr>
          <a:xfrm>
            <a:off x="4029594" y="2763282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C0E6F-775E-4109-933C-80C79C9D0955}"/>
              </a:ext>
            </a:extLst>
          </p:cNvPr>
          <p:cNvSpPr/>
          <p:nvPr/>
        </p:nvSpPr>
        <p:spPr>
          <a:xfrm>
            <a:off x="2659380" y="2671841"/>
            <a:ext cx="1857896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7F39D-D9BB-45DC-8AEF-576DF4D704E0}"/>
              </a:ext>
            </a:extLst>
          </p:cNvPr>
          <p:cNvSpPr txBox="1"/>
          <p:nvPr/>
        </p:nvSpPr>
        <p:spPr>
          <a:xfrm rot="16200000">
            <a:off x="366047" y="3723004"/>
            <a:ext cx="242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Perfil (P)</a:t>
            </a:r>
            <a:endParaRPr lang="en-GB" dirty="0"/>
          </a:p>
        </p:txBody>
      </p:sp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4D793B83-BAA9-49A5-98A2-F466062D7A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56866" y="3253040"/>
            <a:ext cx="1361902" cy="136190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0981582-A5A3-44E4-814A-7F235BBCF90A}"/>
              </a:ext>
            </a:extLst>
          </p:cNvPr>
          <p:cNvSpPr/>
          <p:nvPr/>
        </p:nvSpPr>
        <p:spPr>
          <a:xfrm>
            <a:off x="7238709" y="2741108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0346EC-663F-4A7C-B8D9-57D4F3699141}"/>
              </a:ext>
            </a:extLst>
          </p:cNvPr>
          <p:cNvSpPr/>
          <p:nvPr/>
        </p:nvSpPr>
        <p:spPr>
          <a:xfrm>
            <a:off x="7629407" y="2741108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122C38-3B7F-4871-8181-8FB5C6B6048F}"/>
              </a:ext>
            </a:extLst>
          </p:cNvPr>
          <p:cNvSpPr/>
          <p:nvPr/>
        </p:nvSpPr>
        <p:spPr>
          <a:xfrm>
            <a:off x="8020105" y="2741107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48784-7AEB-429C-B5CB-0B319750E8EA}"/>
              </a:ext>
            </a:extLst>
          </p:cNvPr>
          <p:cNvSpPr/>
          <p:nvPr/>
        </p:nvSpPr>
        <p:spPr>
          <a:xfrm>
            <a:off x="8554890" y="2741107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744F4-D730-47E8-8FFF-68FF87239DF5}"/>
              </a:ext>
            </a:extLst>
          </p:cNvPr>
          <p:cNvSpPr/>
          <p:nvPr/>
        </p:nvSpPr>
        <p:spPr>
          <a:xfrm>
            <a:off x="7184676" y="2649666"/>
            <a:ext cx="1857896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C3BC04-CA2F-4CBC-884E-D7946EE5EA09}"/>
              </a:ext>
            </a:extLst>
          </p:cNvPr>
          <p:cNvSpPr txBox="1"/>
          <p:nvPr/>
        </p:nvSpPr>
        <p:spPr>
          <a:xfrm>
            <a:off x="7007537" y="2179630"/>
            <a:ext cx="221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Recomendação (</a:t>
            </a:r>
            <a:r>
              <a:rPr lang="pt-BR" dirty="0" err="1"/>
              <a:t>rec</a:t>
            </a:r>
            <a:r>
              <a:rPr lang="pt-BR" dirty="0"/>
              <a:t>)</a:t>
            </a:r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020286-61C0-4D9D-B1BF-BF9996269D96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 flipV="1">
            <a:off x="4517276" y="2928143"/>
            <a:ext cx="2667400" cy="22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E285C3-8798-4AC3-A726-7EED4577E78C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 flipV="1">
            <a:off x="3620193" y="2928143"/>
            <a:ext cx="3564483" cy="8655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3239AB-E610-4982-9907-829406509582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3367348" y="2928143"/>
            <a:ext cx="3817328" cy="19929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A489BF3-6A84-4EE6-8E98-D908E0ADB97C}"/>
              </a:ext>
            </a:extLst>
          </p:cNvPr>
          <p:cNvSpPr/>
          <p:nvPr/>
        </p:nvSpPr>
        <p:spPr>
          <a:xfrm>
            <a:off x="4711933" y="5034344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8512C0-C7F8-45DE-9B8F-CEA02C06EE09}"/>
              </a:ext>
            </a:extLst>
          </p:cNvPr>
          <p:cNvSpPr/>
          <p:nvPr/>
        </p:nvSpPr>
        <p:spPr>
          <a:xfrm>
            <a:off x="5102631" y="5034344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90331D-B4D3-410D-A73A-7B65551614E1}"/>
              </a:ext>
            </a:extLst>
          </p:cNvPr>
          <p:cNvSpPr/>
          <p:nvPr/>
        </p:nvSpPr>
        <p:spPr>
          <a:xfrm>
            <a:off x="5493329" y="5034343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BE4606-0A95-4453-9409-A29542D7EAD8}"/>
              </a:ext>
            </a:extLst>
          </p:cNvPr>
          <p:cNvSpPr/>
          <p:nvPr/>
        </p:nvSpPr>
        <p:spPr>
          <a:xfrm>
            <a:off x="6028114" y="5034343"/>
            <a:ext cx="365760" cy="3740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25EEAF-7DA7-4F49-8848-45076CB8206C}"/>
              </a:ext>
            </a:extLst>
          </p:cNvPr>
          <p:cNvSpPr/>
          <p:nvPr/>
        </p:nvSpPr>
        <p:spPr>
          <a:xfrm>
            <a:off x="4657900" y="4942902"/>
            <a:ext cx="1857896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293242-5AAC-4F50-973D-2EA83F4AE361}"/>
              </a:ext>
            </a:extLst>
          </p:cNvPr>
          <p:cNvCxnSpPr>
            <a:cxnSpLocks/>
            <a:stCxn id="17" idx="3"/>
            <a:endCxn id="55" idx="1"/>
          </p:cNvCxnSpPr>
          <p:nvPr/>
        </p:nvCxnSpPr>
        <p:spPr>
          <a:xfrm>
            <a:off x="3367348" y="4921140"/>
            <a:ext cx="1290552" cy="300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83E555-A4A8-45E4-9441-DDA8121171D1}"/>
              </a:ext>
            </a:extLst>
          </p:cNvPr>
          <p:cNvCxnSpPr>
            <a:cxnSpLocks/>
            <a:stCxn id="22" idx="3"/>
            <a:endCxn id="55" idx="1"/>
          </p:cNvCxnSpPr>
          <p:nvPr/>
        </p:nvCxnSpPr>
        <p:spPr>
          <a:xfrm>
            <a:off x="3620193" y="3793733"/>
            <a:ext cx="1037707" cy="14276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13AD15B-5338-4183-AF15-EDB4432886DC}"/>
              </a:ext>
            </a:extLst>
          </p:cNvPr>
          <p:cNvCxnSpPr>
            <a:cxnSpLocks/>
            <a:stCxn id="27" idx="3"/>
            <a:endCxn id="55" idx="1"/>
          </p:cNvCxnSpPr>
          <p:nvPr/>
        </p:nvCxnSpPr>
        <p:spPr>
          <a:xfrm>
            <a:off x="4517276" y="2950318"/>
            <a:ext cx="140624" cy="22710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BD8A670-750D-417B-BEEE-76C0E528BC73}"/>
              </a:ext>
            </a:extLst>
          </p:cNvPr>
          <p:cNvSpPr/>
          <p:nvPr/>
        </p:nvSpPr>
        <p:spPr>
          <a:xfrm>
            <a:off x="947651" y="2161309"/>
            <a:ext cx="4208719" cy="3499658"/>
          </a:xfrm>
          <a:prstGeom prst="cloudCallout">
            <a:avLst>
              <a:gd name="adj1" fmla="val -39399"/>
              <a:gd name="adj2" fmla="val 53237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546C57-0C10-4062-97C2-1DBAB96E1767}"/>
              </a:ext>
            </a:extLst>
          </p:cNvPr>
          <p:cNvSpPr txBox="1"/>
          <p:nvPr/>
        </p:nvSpPr>
        <p:spPr>
          <a:xfrm>
            <a:off x="572337" y="6454836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Usu</a:t>
            </a:r>
            <a:r>
              <a:rPr lang="pt-BR" dirty="0" err="1"/>
              <a:t>ário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FB35B-A1A9-4859-932C-D43B9C5C96F9}"/>
              </a:ext>
            </a:extLst>
          </p:cNvPr>
          <p:cNvSpPr txBox="1"/>
          <p:nvPr/>
        </p:nvSpPr>
        <p:spPr>
          <a:xfrm>
            <a:off x="9392952" y="4709145"/>
            <a:ext cx="168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Sistema de Recomendação</a:t>
            </a:r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541C83-89AE-4A7C-9DD2-0628FFD3EDB6}"/>
              </a:ext>
            </a:extLst>
          </p:cNvPr>
          <p:cNvCxnSpPr>
            <a:stCxn id="30" idx="1"/>
            <a:endCxn id="36" idx="3"/>
          </p:cNvCxnSpPr>
          <p:nvPr/>
        </p:nvCxnSpPr>
        <p:spPr>
          <a:xfrm flipH="1" flipV="1">
            <a:off x="9042572" y="2928143"/>
            <a:ext cx="514294" cy="100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1AE7A0-D417-4886-A824-64643791BA19}"/>
              </a:ext>
            </a:extLst>
          </p:cNvPr>
          <p:cNvCxnSpPr>
            <a:cxnSpLocks/>
            <a:stCxn id="30" idx="1"/>
            <a:endCxn id="55" idx="3"/>
          </p:cNvCxnSpPr>
          <p:nvPr/>
        </p:nvCxnSpPr>
        <p:spPr>
          <a:xfrm flipH="1">
            <a:off x="6515796" y="3933991"/>
            <a:ext cx="3041070" cy="128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027498-B21F-4AEB-986B-4711730C457B}"/>
                  </a:ext>
                </a:extLst>
              </p:cNvPr>
              <p:cNvSpPr txBox="1"/>
              <p:nvPr/>
            </p:nvSpPr>
            <p:spPr>
              <a:xfrm>
                <a:off x="7929760" y="252901"/>
                <a:ext cx="3946850" cy="391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𝑆𝑢𝑟𝑝𝑟𝑒𝑠𝑎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𝑐𝑜𝑠𝑑𝑖𝑠𝑡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027498-B21F-4AEB-986B-4711730C4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760" y="252901"/>
                <a:ext cx="3946850" cy="391967"/>
              </a:xfrm>
              <a:prstGeom prst="rect">
                <a:avLst/>
              </a:prstGeom>
              <a:blipFill>
                <a:blip r:embed="rId7"/>
                <a:stretch>
                  <a:fillRect l="-1700" r="-1700" b="-1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E049B836-478E-498B-B84C-A5A6D142A1B6}"/>
              </a:ext>
            </a:extLst>
          </p:cNvPr>
          <p:cNvSpPr txBox="1"/>
          <p:nvPr/>
        </p:nvSpPr>
        <p:spPr>
          <a:xfrm>
            <a:off x="76570" y="1542696"/>
            <a:ext cx="297544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rgbClr val="FF0000"/>
                </a:solidFill>
              </a:rPr>
              <a:t>Premissa 1: vetor música é uma aproximação suficientemente boa para a representação mental do item</a:t>
            </a:r>
          </a:p>
          <a:p>
            <a:r>
              <a:rPr lang="pt-BR" sz="1400" i="1" dirty="0">
                <a:solidFill>
                  <a:srgbClr val="FF0000"/>
                </a:solidFill>
              </a:rPr>
              <a:t>(aspectos são características salientes)</a:t>
            </a:r>
            <a:endParaRPr lang="en-GB" sz="1400" i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BB0F87-439C-44D8-836F-C5CE38949F06}"/>
              </a:ext>
            </a:extLst>
          </p:cNvPr>
          <p:cNvSpPr txBox="1"/>
          <p:nvPr/>
        </p:nvSpPr>
        <p:spPr>
          <a:xfrm>
            <a:off x="4636080" y="1542696"/>
            <a:ext cx="2400006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rgbClr val="FF0000"/>
                </a:solidFill>
              </a:rPr>
              <a:t>Premissa 2: “menor distância” é uma aproximação suficientemente boa para o mecanismo de recuperação de itens pelo indivíduo.</a:t>
            </a:r>
            <a:endParaRPr lang="en-GB" sz="1400" i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4CB273-E8EB-41F5-981A-3870770DBB1D}"/>
              </a:ext>
            </a:extLst>
          </p:cNvPr>
          <p:cNvSpPr txBox="1"/>
          <p:nvPr/>
        </p:nvSpPr>
        <p:spPr>
          <a:xfrm>
            <a:off x="3020174" y="379495"/>
            <a:ext cx="273142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Premissa 3: Suficientemente boa em termos de resultados preditivos do comportamento dos usuários.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ECFA29-9D89-4BEB-A554-6B27BF8DB2BB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H="1">
            <a:off x="1885078" y="2176015"/>
            <a:ext cx="453515" cy="10950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EE683B-57BF-44B8-BEA2-CCF18F19B56A}"/>
              </a:ext>
            </a:extLst>
          </p:cNvPr>
          <p:cNvCxnSpPr>
            <a:stCxn id="62" idx="2"/>
          </p:cNvCxnSpPr>
          <p:nvPr/>
        </p:nvCxnSpPr>
        <p:spPr>
          <a:xfrm flipH="1">
            <a:off x="5835535" y="2712247"/>
            <a:ext cx="548" cy="19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2CEEF4-9EF4-40E6-8407-DB25D0A6A552}"/>
              </a:ext>
            </a:extLst>
          </p:cNvPr>
          <p:cNvCxnSpPr>
            <a:cxnSpLocks/>
            <a:stCxn id="59" idx="2"/>
            <a:endCxn id="61" idx="3"/>
          </p:cNvCxnSpPr>
          <p:nvPr/>
        </p:nvCxnSpPr>
        <p:spPr>
          <a:xfrm rot="5400000">
            <a:off x="3268153" y="902016"/>
            <a:ext cx="901591" cy="13338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3">
            <a:extLst>
              <a:ext uri="{FF2B5EF4-FFF2-40B4-BE49-F238E27FC236}">
                <a16:creationId xmlns:a16="http://schemas.microsoft.com/office/drawing/2014/main" id="{6415C4EA-35B6-45A1-9A45-E724F3398B97}"/>
              </a:ext>
            </a:extLst>
          </p:cNvPr>
          <p:cNvCxnSpPr>
            <a:cxnSpLocks/>
            <a:stCxn id="59" idx="2"/>
            <a:endCxn id="62" idx="1"/>
          </p:cNvCxnSpPr>
          <p:nvPr/>
        </p:nvCxnSpPr>
        <p:spPr>
          <a:xfrm rot="16200000" flipH="1">
            <a:off x="4006327" y="1497718"/>
            <a:ext cx="1009313" cy="2501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8DA2C0C-025C-4D66-B8C8-8E019C0A8B77}"/>
              </a:ext>
            </a:extLst>
          </p:cNvPr>
          <p:cNvSpPr txBox="1"/>
          <p:nvPr/>
        </p:nvSpPr>
        <p:spPr>
          <a:xfrm>
            <a:off x="9219710" y="6190400"/>
            <a:ext cx="288815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As usual, </a:t>
            </a:r>
            <a:r>
              <a:rPr lang="pt-BR" dirty="0" err="1"/>
              <a:t>premises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wrong</a:t>
            </a:r>
            <a:r>
              <a:rPr lang="pt-BR" dirty="0"/>
              <a:t>.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soon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 out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case!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94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B57A9-4274-4DA1-B234-3CAFC90D64DB}"/>
              </a:ext>
            </a:extLst>
          </p:cNvPr>
          <p:cNvSpPr txBox="1"/>
          <p:nvPr/>
        </p:nvSpPr>
        <p:spPr>
          <a:xfrm>
            <a:off x="515387" y="261852"/>
            <a:ext cx="112803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Pergunta-desafio do </a:t>
            </a:r>
            <a:r>
              <a:rPr lang="pt-BR" dirty="0" err="1"/>
              <a:t>Manzato</a:t>
            </a:r>
            <a:r>
              <a:rPr lang="pt-BR" dirty="0"/>
              <a:t>: algo mais ou menos assim: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Quais </a:t>
            </a:r>
            <a:r>
              <a:rPr lang="pt-BR" dirty="0" err="1"/>
              <a:t>features</a:t>
            </a:r>
            <a:r>
              <a:rPr lang="pt-BR" dirty="0"/>
              <a:t> são mais relevantes para os usuários? ≈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Quais </a:t>
            </a:r>
            <a:r>
              <a:rPr lang="pt-BR" dirty="0" err="1"/>
              <a:t>features</a:t>
            </a:r>
            <a:r>
              <a:rPr lang="pt-BR" dirty="0"/>
              <a:t> são mais percebidas pelos usuários? </a:t>
            </a:r>
          </a:p>
          <a:p>
            <a:pPr marL="742950" lvl="1" indent="-285750">
              <a:buFontTx/>
              <a:buChar char="-"/>
            </a:pPr>
            <a:r>
              <a:rPr lang="pt-BR" i="1" dirty="0"/>
              <a:t>(porque para </a:t>
            </a:r>
            <a:r>
              <a:rPr lang="pt-BR" i="1" dirty="0" err="1"/>
              <a:t>feature</a:t>
            </a:r>
            <a:r>
              <a:rPr lang="pt-BR" i="1" dirty="0"/>
              <a:t> X ser relevante, </a:t>
            </a:r>
            <a:r>
              <a:rPr lang="pt-BR" i="1" dirty="0" err="1"/>
              <a:t>feature</a:t>
            </a:r>
            <a:r>
              <a:rPr lang="pt-BR" i="1" dirty="0"/>
              <a:t> X precisa ser “percebível” ou saliente)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Quais </a:t>
            </a:r>
            <a:r>
              <a:rPr lang="pt-BR" dirty="0" err="1"/>
              <a:t>features</a:t>
            </a:r>
            <a:r>
              <a:rPr lang="pt-BR" dirty="0"/>
              <a:t> são mais usadas pelo usuário na tarefa de “lembrar” (recuperar da memória)?</a:t>
            </a:r>
          </a:p>
          <a:p>
            <a:pPr marL="742950" lvl="1" indent="-285750">
              <a:buFontTx/>
              <a:buChar char="-"/>
            </a:pPr>
            <a:r>
              <a:rPr lang="pt-BR" i="1" dirty="0"/>
              <a:t>(porque para a </a:t>
            </a:r>
            <a:r>
              <a:rPr lang="pt-BR" i="1" dirty="0" err="1"/>
              <a:t>feature</a:t>
            </a:r>
            <a:r>
              <a:rPr lang="pt-BR" i="1" dirty="0"/>
              <a:t> X ser “armazenada” no longo prazo, </a:t>
            </a:r>
            <a:r>
              <a:rPr lang="pt-BR" i="1" dirty="0" err="1"/>
              <a:t>feature</a:t>
            </a:r>
            <a:r>
              <a:rPr lang="pt-BR" i="1" dirty="0"/>
              <a:t> X precisa ter algum valor prático)</a:t>
            </a:r>
          </a:p>
          <a:p>
            <a:endParaRPr lang="pt-BR" dirty="0"/>
          </a:p>
          <a:p>
            <a:r>
              <a:rPr lang="pt-BR" dirty="0"/>
              <a:t>Uma primeira aproximação:</a:t>
            </a:r>
            <a:r>
              <a:rPr lang="en-GB" dirty="0"/>
              <a:t> </a:t>
            </a:r>
          </a:p>
          <a:p>
            <a:pPr marL="285750" indent="-285750">
              <a:buFontTx/>
              <a:buChar char="-"/>
            </a:pPr>
            <a:r>
              <a:rPr lang="en-GB" dirty="0"/>
              <a:t>as features com </a:t>
            </a:r>
            <a:r>
              <a:rPr lang="en-GB" dirty="0" err="1"/>
              <a:t>maior</a:t>
            </a:r>
            <a:r>
              <a:rPr lang="en-GB" dirty="0"/>
              <a:t> </a:t>
            </a:r>
            <a:r>
              <a:rPr lang="en-GB" dirty="0" err="1"/>
              <a:t>entropia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Problema</a:t>
            </a:r>
            <a:r>
              <a:rPr lang="en-GB" dirty="0"/>
              <a:t>: </a:t>
            </a:r>
            <a:r>
              <a:rPr lang="en-GB" dirty="0" err="1"/>
              <a:t>algumas</a:t>
            </a:r>
            <a:r>
              <a:rPr lang="en-GB" dirty="0"/>
              <a:t> features do dataset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obtidas</a:t>
            </a:r>
            <a:r>
              <a:rPr lang="en-GB" dirty="0"/>
              <a:t> por </a:t>
            </a:r>
            <a:r>
              <a:rPr lang="en-GB" dirty="0" err="1"/>
              <a:t>meio</a:t>
            </a:r>
            <a:r>
              <a:rPr lang="en-GB" dirty="0"/>
              <a:t> de feedback (</a:t>
            </a:r>
            <a:r>
              <a:rPr lang="en-GB" dirty="0" err="1"/>
              <a:t>direto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indireto</a:t>
            </a:r>
            <a:r>
              <a:rPr lang="en-GB" dirty="0"/>
              <a:t>) de </a:t>
            </a:r>
            <a:r>
              <a:rPr lang="en-GB" dirty="0" err="1"/>
              <a:t>usuários</a:t>
            </a:r>
            <a:r>
              <a:rPr lang="en-GB" dirty="0"/>
              <a:t>. Por </a:t>
            </a:r>
            <a:r>
              <a:rPr lang="en-GB" dirty="0" err="1"/>
              <a:t>exemplo</a:t>
            </a:r>
            <a:r>
              <a:rPr lang="en-GB" dirty="0"/>
              <a:t>, “year”, “loudness” (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sido</a:t>
            </a:r>
            <a:r>
              <a:rPr lang="en-GB" dirty="0"/>
              <a:t> </a:t>
            </a:r>
            <a:r>
              <a:rPr lang="en-GB" dirty="0" err="1"/>
              <a:t>estimada</a:t>
            </a:r>
            <a:r>
              <a:rPr lang="en-GB" dirty="0"/>
              <a:t> por </a:t>
            </a:r>
            <a:r>
              <a:rPr lang="en-GB" dirty="0" err="1"/>
              <a:t>alguma</a:t>
            </a:r>
            <a:r>
              <a:rPr lang="en-GB" dirty="0"/>
              <a:t> </a:t>
            </a:r>
            <a:r>
              <a:rPr lang="en-GB" dirty="0" err="1"/>
              <a:t>técnica</a:t>
            </a:r>
            <a:r>
              <a:rPr lang="en-GB" dirty="0"/>
              <a:t> de </a:t>
            </a:r>
            <a:r>
              <a:rPr lang="en-GB" dirty="0" err="1"/>
              <a:t>processamento</a:t>
            </a:r>
            <a:r>
              <a:rPr lang="en-GB" dirty="0"/>
              <a:t> de </a:t>
            </a:r>
            <a:r>
              <a:rPr lang="en-GB" dirty="0" err="1"/>
              <a:t>sinais</a:t>
            </a:r>
            <a:r>
              <a:rPr lang="en-GB" dirty="0"/>
              <a:t>), “key”. </a:t>
            </a:r>
            <a:r>
              <a:rPr lang="en-GB" dirty="0" err="1"/>
              <a:t>Talvez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features </a:t>
            </a:r>
            <a:r>
              <a:rPr lang="en-GB" dirty="0" err="1"/>
              <a:t>tenham</a:t>
            </a:r>
            <a:r>
              <a:rPr lang="en-GB" dirty="0"/>
              <a:t> </a:t>
            </a:r>
            <a:r>
              <a:rPr lang="en-GB" dirty="0" err="1"/>
              <a:t>sido</a:t>
            </a:r>
            <a:r>
              <a:rPr lang="en-GB" dirty="0"/>
              <a:t> </a:t>
            </a:r>
            <a:r>
              <a:rPr lang="en-GB" dirty="0" err="1"/>
              <a:t>extraídas</a:t>
            </a:r>
            <a:r>
              <a:rPr lang="en-GB" dirty="0"/>
              <a:t> por </a:t>
            </a:r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sinais</a:t>
            </a:r>
            <a:r>
              <a:rPr lang="en-GB" dirty="0"/>
              <a:t> e, </a:t>
            </a:r>
            <a:r>
              <a:rPr lang="en-GB" dirty="0" err="1"/>
              <a:t>nesse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,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temos</a:t>
            </a:r>
            <a:r>
              <a:rPr lang="en-GB" dirty="0"/>
              <a:t> </a:t>
            </a:r>
            <a:r>
              <a:rPr lang="en-GB" dirty="0" err="1"/>
              <a:t>evidência</a:t>
            </a:r>
            <a:r>
              <a:rPr lang="en-GB" dirty="0"/>
              <a:t> de que as </a:t>
            </a:r>
            <a:r>
              <a:rPr lang="en-GB" dirty="0" err="1"/>
              <a:t>pessoas</a:t>
            </a:r>
            <a:r>
              <a:rPr lang="en-GB" dirty="0"/>
              <a:t> </a:t>
            </a:r>
            <a:r>
              <a:rPr lang="en-GB" dirty="0" err="1"/>
              <a:t>percebem</a:t>
            </a:r>
            <a:r>
              <a:rPr lang="en-GB" dirty="0"/>
              <a:t> </a:t>
            </a:r>
            <a:r>
              <a:rPr lang="en-GB" dirty="0" err="1"/>
              <a:t>diferença</a:t>
            </a:r>
            <a:r>
              <a:rPr lang="en-GB" dirty="0"/>
              <a:t> </a:t>
            </a:r>
            <a:r>
              <a:rPr lang="en-GB" dirty="0" err="1"/>
              <a:t>nessas</a:t>
            </a:r>
            <a:r>
              <a:rPr lang="en-GB" dirty="0"/>
              <a:t> </a:t>
            </a:r>
            <a:r>
              <a:rPr lang="en-GB" dirty="0" err="1"/>
              <a:t>dimensões</a:t>
            </a:r>
            <a:r>
              <a:rPr lang="en-GB" dirty="0"/>
              <a:t>. </a:t>
            </a:r>
            <a:r>
              <a:rPr lang="en-GB" dirty="0" err="1"/>
              <a:t>Mesmo</a:t>
            </a:r>
            <a:r>
              <a:rPr lang="en-GB" dirty="0"/>
              <a:t> a </a:t>
            </a:r>
            <a:r>
              <a:rPr lang="en-GB" dirty="0" err="1"/>
              <a:t>dimensão</a:t>
            </a:r>
            <a:r>
              <a:rPr lang="en-GB" dirty="0"/>
              <a:t> que me </a:t>
            </a:r>
            <a:r>
              <a:rPr lang="en-GB" dirty="0" err="1"/>
              <a:t>parece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subjetiva</a:t>
            </a:r>
            <a:r>
              <a:rPr lang="en-GB" dirty="0"/>
              <a:t> (</a:t>
            </a:r>
            <a:r>
              <a:rPr lang="en-GB" dirty="0" err="1"/>
              <a:t>valência</a:t>
            </a:r>
            <a:r>
              <a:rPr lang="en-GB" dirty="0"/>
              <a:t> </a:t>
            </a:r>
            <a:r>
              <a:rPr lang="en-GB" dirty="0" err="1"/>
              <a:t>emocional</a:t>
            </a:r>
            <a:r>
              <a:rPr lang="en-GB" dirty="0"/>
              <a:t>)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sido</a:t>
            </a:r>
            <a:r>
              <a:rPr lang="en-GB" dirty="0"/>
              <a:t> </a:t>
            </a:r>
            <a:r>
              <a:rPr lang="en-GB" dirty="0" err="1"/>
              <a:t>estimada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algum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teórico</a:t>
            </a:r>
            <a:r>
              <a:rPr lang="en-GB" dirty="0"/>
              <a:t> M(x, y, z, …) que leva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consideração</a:t>
            </a:r>
            <a:r>
              <a:rPr lang="en-GB" dirty="0"/>
              <a:t> </a:t>
            </a:r>
            <a:r>
              <a:rPr lang="en-GB" dirty="0" err="1"/>
              <a:t>apenas</a:t>
            </a:r>
            <a:r>
              <a:rPr lang="en-GB" dirty="0"/>
              <a:t> </a:t>
            </a:r>
            <a:r>
              <a:rPr lang="en-GB" dirty="0" err="1"/>
              <a:t>variáveis</a:t>
            </a:r>
            <a:r>
              <a:rPr lang="en-GB" dirty="0"/>
              <a:t> </a:t>
            </a:r>
            <a:r>
              <a:rPr lang="en-GB" dirty="0" err="1"/>
              <a:t>mensuradas</a:t>
            </a:r>
            <a:r>
              <a:rPr lang="en-GB" dirty="0"/>
              <a:t>/</a:t>
            </a:r>
            <a:r>
              <a:rPr lang="en-GB" dirty="0" err="1"/>
              <a:t>avaliadas</a:t>
            </a:r>
            <a:r>
              <a:rPr lang="en-GB" dirty="0"/>
              <a:t> por </a:t>
            </a:r>
            <a:r>
              <a:rPr lang="en-GB" dirty="0" err="1"/>
              <a:t>instrumentos</a:t>
            </a:r>
            <a:r>
              <a:rPr lang="en-GB" dirty="0"/>
              <a:t> </a:t>
            </a:r>
            <a:r>
              <a:rPr lang="en-GB" dirty="0" err="1"/>
              <a:t>físicos</a:t>
            </a:r>
            <a:r>
              <a:rPr lang="en-GB" dirty="0"/>
              <a:t> (</a:t>
            </a:r>
            <a:r>
              <a:rPr lang="en-GB" dirty="0" err="1"/>
              <a:t>tipo</a:t>
            </a:r>
            <a:r>
              <a:rPr lang="en-GB" dirty="0"/>
              <a:t>, x=key, y=mode, z=</a:t>
            </a:r>
            <a:r>
              <a:rPr lang="en-GB" dirty="0" err="1"/>
              <a:t>acousticness</a:t>
            </a:r>
            <a:r>
              <a:rPr lang="en-GB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Talvez</a:t>
            </a:r>
            <a:r>
              <a:rPr lang="en-GB" dirty="0"/>
              <a:t> </a:t>
            </a:r>
            <a:r>
              <a:rPr lang="en-GB" dirty="0" err="1"/>
              <a:t>seja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boa </a:t>
            </a:r>
            <a:r>
              <a:rPr lang="en-GB" dirty="0" err="1"/>
              <a:t>ideia</a:t>
            </a:r>
            <a:r>
              <a:rPr lang="en-GB" dirty="0"/>
              <a:t> </a:t>
            </a:r>
            <a:r>
              <a:rPr lang="en-GB" dirty="0" err="1"/>
              <a:t>perguntar</a:t>
            </a:r>
            <a:r>
              <a:rPr lang="en-GB" dirty="0"/>
              <a:t> para o </a:t>
            </a:r>
            <a:r>
              <a:rPr lang="en-GB" dirty="0" err="1"/>
              <a:t>Yamac</a:t>
            </a:r>
            <a:r>
              <a:rPr lang="en-GB" dirty="0"/>
              <a:t> se </a:t>
            </a:r>
            <a:r>
              <a:rPr lang="en-GB" dirty="0" err="1"/>
              <a:t>ele</a:t>
            </a:r>
            <a:r>
              <a:rPr lang="en-GB" dirty="0"/>
              <a:t> sabe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essas</a:t>
            </a:r>
            <a:r>
              <a:rPr lang="en-GB" dirty="0"/>
              <a:t> features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extraídas</a:t>
            </a:r>
            <a:r>
              <a:rPr lang="en-GB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24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F563C7-EC7E-4FD5-A326-0C5A90A5A0F2}"/>
              </a:ext>
            </a:extLst>
          </p:cNvPr>
          <p:cNvCxnSpPr/>
          <p:nvPr/>
        </p:nvCxnSpPr>
        <p:spPr>
          <a:xfrm>
            <a:off x="5926975" y="922713"/>
            <a:ext cx="0" cy="413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AACA7A-A4A1-4C61-B2ED-9C3F0D2DACC1}"/>
              </a:ext>
            </a:extLst>
          </p:cNvPr>
          <p:cNvCxnSpPr>
            <a:cxnSpLocks/>
          </p:cNvCxnSpPr>
          <p:nvPr/>
        </p:nvCxnSpPr>
        <p:spPr>
          <a:xfrm>
            <a:off x="4049683" y="3011978"/>
            <a:ext cx="4092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4D371B-BB28-456C-ADEA-FED8165D2AB1}"/>
              </a:ext>
            </a:extLst>
          </p:cNvPr>
          <p:cNvSpPr txBox="1"/>
          <p:nvPr/>
        </p:nvSpPr>
        <p:spPr>
          <a:xfrm>
            <a:off x="8088284" y="2851265"/>
            <a:ext cx="43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3D3BC-1B14-475C-96F2-D71020B8F221}"/>
              </a:ext>
            </a:extLst>
          </p:cNvPr>
          <p:cNvSpPr txBox="1"/>
          <p:nvPr/>
        </p:nvSpPr>
        <p:spPr>
          <a:xfrm>
            <a:off x="5663740" y="473025"/>
            <a:ext cx="43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x2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CB7C-DA78-4184-885B-6FE8D04C21A5}"/>
              </a:ext>
            </a:extLst>
          </p:cNvPr>
          <p:cNvSpPr/>
          <p:nvPr/>
        </p:nvSpPr>
        <p:spPr>
          <a:xfrm>
            <a:off x="7036723" y="1899459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98D4F-DE97-444F-8B93-DCFED08E587D}"/>
              </a:ext>
            </a:extLst>
          </p:cNvPr>
          <p:cNvSpPr/>
          <p:nvPr/>
        </p:nvSpPr>
        <p:spPr>
          <a:xfrm>
            <a:off x="7427421" y="1899459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39C280-90CA-4434-84BE-43EBE7294BB8}"/>
              </a:ext>
            </a:extLst>
          </p:cNvPr>
          <p:cNvSpPr/>
          <p:nvPr/>
        </p:nvSpPr>
        <p:spPr>
          <a:xfrm>
            <a:off x="6982690" y="1808017"/>
            <a:ext cx="893614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35D2F6-C6C8-4509-9D5D-77FC1D8C7A47}"/>
              </a:ext>
            </a:extLst>
          </p:cNvPr>
          <p:cNvCxnSpPr>
            <a:cxnSpLocks/>
          </p:cNvCxnSpPr>
          <p:nvPr/>
        </p:nvCxnSpPr>
        <p:spPr>
          <a:xfrm flipV="1">
            <a:off x="5926975" y="2119745"/>
            <a:ext cx="1072341" cy="89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A5E055-F4B2-4D71-B64A-6AA9F15FCA95}"/>
              </a:ext>
            </a:extLst>
          </p:cNvPr>
          <p:cNvSpPr/>
          <p:nvPr/>
        </p:nvSpPr>
        <p:spPr>
          <a:xfrm>
            <a:off x="8196349" y="933799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3A6B41-2A12-4D56-946D-C372C1646B7B}"/>
              </a:ext>
            </a:extLst>
          </p:cNvPr>
          <p:cNvSpPr/>
          <p:nvPr/>
        </p:nvSpPr>
        <p:spPr>
          <a:xfrm>
            <a:off x="8587047" y="933799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34A4F6-7ED2-4EDD-B321-402937FD2B51}"/>
              </a:ext>
            </a:extLst>
          </p:cNvPr>
          <p:cNvSpPr/>
          <p:nvPr/>
        </p:nvSpPr>
        <p:spPr>
          <a:xfrm>
            <a:off x="8142316" y="842357"/>
            <a:ext cx="893614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7E401E-E4B3-4BF2-BAD0-DFE9B8DBC7A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926975" y="1120834"/>
            <a:ext cx="2215341" cy="189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A3DD6EF-2338-436D-9F07-AFC21A6AFDD5}"/>
              </a:ext>
            </a:extLst>
          </p:cNvPr>
          <p:cNvSpPr/>
          <p:nvPr/>
        </p:nvSpPr>
        <p:spPr>
          <a:xfrm>
            <a:off x="548640" y="461048"/>
            <a:ext cx="432261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Problema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com a </a:t>
            </a:r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distância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do </a:t>
            </a:r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cosseno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5475B9-3C9C-4534-B833-41F1C00D7943}"/>
              </a:ext>
            </a:extLst>
          </p:cNvPr>
          <p:cNvSpPr txBox="1"/>
          <p:nvPr/>
        </p:nvSpPr>
        <p:spPr>
          <a:xfrm>
            <a:off x="8304413" y="1650936"/>
            <a:ext cx="343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distância do cosseno entre os vetores (1,1) e (2,2) é 0. Isso é verdade para qualquer v = (x1,x2) e w = </a:t>
            </a:r>
            <a:r>
              <a:rPr lang="pt-BR" dirty="0" err="1"/>
              <a:t>kv</a:t>
            </a:r>
            <a:r>
              <a:rPr lang="pt-BR" dirty="0"/>
              <a:t> (múltiplos de v).</a:t>
            </a:r>
          </a:p>
        </p:txBody>
      </p:sp>
    </p:spTree>
    <p:extLst>
      <p:ext uri="{BB962C8B-B14F-4D97-AF65-F5344CB8AC3E}">
        <p14:creationId xmlns:p14="http://schemas.microsoft.com/office/powerpoint/2010/main" val="281716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5BD4-0940-45EE-B96B-60454508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62" y="330621"/>
            <a:ext cx="10515600" cy="782188"/>
          </a:xfrm>
        </p:spPr>
        <p:txBody>
          <a:bodyPr>
            <a:normAutofit/>
          </a:bodyPr>
          <a:lstStyle/>
          <a:p>
            <a:r>
              <a:rPr lang="en-GB" dirty="0"/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29340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14D4F8-3FD3-471E-A641-6BDBD492F422}"/>
              </a:ext>
            </a:extLst>
          </p:cNvPr>
          <p:cNvSpPr/>
          <p:nvPr/>
        </p:nvSpPr>
        <p:spPr>
          <a:xfrm>
            <a:off x="8914015" y="1871755"/>
            <a:ext cx="1729047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Explicação</a:t>
            </a:r>
            <a:r>
              <a:rPr lang="en-GB" dirty="0"/>
              <a:t> </a:t>
            </a:r>
            <a:r>
              <a:rPr lang="en-GB" dirty="0" err="1"/>
              <a:t>curta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E06FD-1692-4EA6-9324-C11ECAA5650B}"/>
              </a:ext>
            </a:extLst>
          </p:cNvPr>
          <p:cNvSpPr/>
          <p:nvPr/>
        </p:nvSpPr>
        <p:spPr>
          <a:xfrm>
            <a:off x="8914014" y="4062159"/>
            <a:ext cx="1729047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Explicação</a:t>
            </a:r>
            <a:r>
              <a:rPr lang="en-GB" dirty="0"/>
              <a:t> longa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3BAA577B-30F0-4C04-A0CD-87008031BDA1}"/>
              </a:ext>
            </a:extLst>
          </p:cNvPr>
          <p:cNvSpPr/>
          <p:nvPr/>
        </p:nvSpPr>
        <p:spPr>
          <a:xfrm>
            <a:off x="5203770" y="2669777"/>
            <a:ext cx="2527070" cy="1512916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Estimar</a:t>
            </a:r>
            <a:r>
              <a:rPr lang="en-GB" sz="1400" dirty="0"/>
              <a:t> </a:t>
            </a:r>
            <a:r>
              <a:rPr lang="en-GB" sz="1400" dirty="0" err="1"/>
              <a:t>surpresa</a:t>
            </a:r>
            <a:r>
              <a:rPr lang="en-GB" sz="1400" dirty="0"/>
              <a:t> da </a:t>
            </a:r>
            <a:r>
              <a:rPr lang="en-GB" sz="1400" dirty="0" err="1"/>
              <a:t>recomendação</a:t>
            </a:r>
            <a:endParaRPr lang="en-GB" sz="14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A12C845-F8A3-4B40-8D01-F53BD319567B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5400000" flipH="1" flipV="1">
            <a:off x="7501546" y="1257308"/>
            <a:ext cx="378229" cy="2446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223876-3C8B-4A6D-A610-7383E878CE50}"/>
              </a:ext>
            </a:extLst>
          </p:cNvPr>
          <p:cNvSpPr txBox="1"/>
          <p:nvPr/>
        </p:nvSpPr>
        <p:spPr>
          <a:xfrm>
            <a:off x="6438211" y="1709696"/>
            <a:ext cx="238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dirty="0" err="1"/>
              <a:t>Surpresa</a:t>
            </a:r>
            <a:r>
              <a:rPr lang="en-GB" dirty="0"/>
              <a:t> </a:t>
            </a:r>
            <a:r>
              <a:rPr lang="en-GB" dirty="0" err="1"/>
              <a:t>estimada</a:t>
            </a:r>
            <a:r>
              <a:rPr lang="en-GB" dirty="0"/>
              <a:t> é </a:t>
            </a:r>
            <a:r>
              <a:rPr lang="en-GB" dirty="0" err="1"/>
              <a:t>pequena</a:t>
            </a:r>
            <a:endParaRPr lang="en-GB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EBEC9C-0F7F-4BAA-A1FF-098F6F2D63B7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7541030" y="3108967"/>
            <a:ext cx="299259" cy="2446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E475DA-7852-4113-889D-5732B3913B22}"/>
              </a:ext>
            </a:extLst>
          </p:cNvPr>
          <p:cNvSpPr txBox="1"/>
          <p:nvPr/>
        </p:nvSpPr>
        <p:spPr>
          <a:xfrm>
            <a:off x="6502635" y="4481952"/>
            <a:ext cx="231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dirty="0" err="1"/>
              <a:t>Surpresa</a:t>
            </a:r>
            <a:r>
              <a:rPr lang="en-GB" dirty="0"/>
              <a:t> </a:t>
            </a:r>
            <a:r>
              <a:rPr lang="en-GB" dirty="0" err="1"/>
              <a:t>estimada</a:t>
            </a:r>
            <a:r>
              <a:rPr lang="en-GB" dirty="0"/>
              <a:t> é </a:t>
            </a:r>
            <a:r>
              <a:rPr lang="en-GB" dirty="0" err="1"/>
              <a:t>grande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8914E-A5FA-498A-B933-8A69624E458E}"/>
              </a:ext>
            </a:extLst>
          </p:cNvPr>
          <p:cNvSpPr/>
          <p:nvPr/>
        </p:nvSpPr>
        <p:spPr>
          <a:xfrm>
            <a:off x="2426625" y="2450198"/>
            <a:ext cx="1729047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Recomendação</a:t>
            </a:r>
            <a:r>
              <a:rPr lang="en-GB" dirty="0"/>
              <a:t> </a:t>
            </a:r>
            <a:r>
              <a:rPr lang="en-GB" dirty="0" err="1"/>
              <a:t>gerada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6AEB78-BFCA-4F9A-A41C-946D652F8BED}"/>
              </a:ext>
            </a:extLst>
          </p:cNvPr>
          <p:cNvSpPr/>
          <p:nvPr/>
        </p:nvSpPr>
        <p:spPr>
          <a:xfrm>
            <a:off x="2426624" y="3567552"/>
            <a:ext cx="1729047" cy="839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Histórico</a:t>
            </a:r>
            <a:r>
              <a:rPr lang="en-GB" dirty="0"/>
              <a:t> dos </a:t>
            </a:r>
            <a:r>
              <a:rPr lang="en-GB" dirty="0" err="1"/>
              <a:t>usuários</a:t>
            </a:r>
            <a:endParaRPr lang="en-GB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C67F38-AB6E-44E3-A30D-F167B1A72BA0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4155672" y="2869991"/>
            <a:ext cx="1048098" cy="556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D77424B-2145-40F6-9C24-010B20EA957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4155671" y="3426235"/>
            <a:ext cx="1048099" cy="561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A2992C7-1F64-4EC4-83D5-260481C00CAB}"/>
              </a:ext>
            </a:extLst>
          </p:cNvPr>
          <p:cNvCxnSpPr>
            <a:cxnSpLocks/>
            <a:stCxn id="18" idx="0"/>
            <a:endCxn id="4" idx="0"/>
          </p:cNvCxnSpPr>
          <p:nvPr/>
        </p:nvCxnSpPr>
        <p:spPr>
          <a:xfrm rot="5400000" flipH="1" flipV="1">
            <a:off x="6245623" y="-1082718"/>
            <a:ext cx="578443" cy="6487390"/>
          </a:xfrm>
          <a:prstGeom prst="bentConnector3">
            <a:avLst>
              <a:gd name="adj1" fmla="val 200664"/>
            </a:avLst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6C333CF-6E32-4B2F-8E0F-75E69951210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9103130" y="3386750"/>
            <a:ext cx="1350818" cy="1"/>
          </a:xfrm>
          <a:prstGeom prst="bentConnector3">
            <a:avLst>
              <a:gd name="adj1" fmla="val 50000"/>
            </a:avLst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70539C-EF83-406B-B658-8C4B8ED6DD4A}"/>
              </a:ext>
            </a:extLst>
          </p:cNvPr>
          <p:cNvSpPr txBox="1"/>
          <p:nvPr/>
        </p:nvSpPr>
        <p:spPr>
          <a:xfrm>
            <a:off x="59925" y="2418953"/>
            <a:ext cx="227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r"/>
            <a:r>
              <a:rPr lang="en-GB" dirty="0" err="1"/>
              <a:t>Candidatos</a:t>
            </a:r>
            <a:r>
              <a:rPr lang="en-GB" dirty="0"/>
              <a:t>:</a:t>
            </a:r>
          </a:p>
          <a:p>
            <a:pPr algn="r"/>
            <a:r>
              <a:rPr lang="en-GB" dirty="0"/>
              <a:t>- Multi-armed bandit (risk-taking é </a:t>
            </a:r>
            <a:r>
              <a:rPr lang="en-GB" dirty="0" err="1"/>
              <a:t>parâmetro</a:t>
            </a:r>
            <a:r>
              <a:rPr lang="en-GB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DB570E-64F9-431F-A662-AA94722E0894}"/>
              </a:ext>
            </a:extLst>
          </p:cNvPr>
          <p:cNvSpPr txBox="1"/>
          <p:nvPr/>
        </p:nvSpPr>
        <p:spPr>
          <a:xfrm>
            <a:off x="6090645" y="949331"/>
            <a:ext cx="378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Transparência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não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é um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objetivo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primário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9BAA86-DDA0-4688-9BF9-39992F73AB24}"/>
              </a:ext>
            </a:extLst>
          </p:cNvPr>
          <p:cNvSpPr/>
          <p:nvPr/>
        </p:nvSpPr>
        <p:spPr>
          <a:xfrm>
            <a:off x="8786552" y="1535413"/>
            <a:ext cx="1980009" cy="46788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i="1" dirty="0" err="1">
                <a:solidFill>
                  <a:schemeClr val="tx1"/>
                </a:solidFill>
              </a:rPr>
              <a:t>Diany</a:t>
            </a:r>
            <a:r>
              <a:rPr lang="en-GB" i="1" dirty="0">
                <a:solidFill>
                  <a:schemeClr val="tx1"/>
                </a:solidFill>
              </a:rPr>
              <a:t> + Luan</a:t>
            </a:r>
          </a:p>
          <a:p>
            <a:pPr algn="ctr"/>
            <a:r>
              <a:rPr lang="en-GB" i="1" dirty="0">
                <a:solidFill>
                  <a:schemeClr val="tx1"/>
                </a:solidFill>
              </a:rPr>
              <a:t>(</a:t>
            </a:r>
            <a:r>
              <a:rPr lang="en-GB" i="1" dirty="0" err="1">
                <a:solidFill>
                  <a:schemeClr val="tx1"/>
                </a:solidFill>
              </a:rPr>
              <a:t>sumarização</a:t>
            </a:r>
            <a:r>
              <a:rPr lang="en-GB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9A1D87-B29A-422A-8FCC-B722BFEDBA93}"/>
              </a:ext>
            </a:extLst>
          </p:cNvPr>
          <p:cNvSpPr txBox="1"/>
          <p:nvPr/>
        </p:nvSpPr>
        <p:spPr>
          <a:xfrm>
            <a:off x="52113" y="5002147"/>
            <a:ext cx="5177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Variáveis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X –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surpresa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“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causada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pela”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recomendação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(real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positivo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Y –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preferência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usuário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por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tipo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explicação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categoria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Nossa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hipótese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Se hat(X) é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baixo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então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Y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preferido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é o “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Se hat(X) é alto,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então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Y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preferido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é “longa”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3D7890-60B9-4454-BE71-33ABFCE391B7}"/>
              </a:ext>
            </a:extLst>
          </p:cNvPr>
          <p:cNvSpPr/>
          <p:nvPr/>
        </p:nvSpPr>
        <p:spPr>
          <a:xfrm>
            <a:off x="76360" y="82661"/>
            <a:ext cx="2350264" cy="839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Domínio</a:t>
            </a:r>
            <a:r>
              <a:rPr lang="en-GB" dirty="0"/>
              <a:t> de </a:t>
            </a:r>
            <a:r>
              <a:rPr lang="en-GB" dirty="0" err="1"/>
              <a:t>aplicação</a:t>
            </a:r>
            <a:r>
              <a:rPr lang="en-GB" dirty="0"/>
              <a:t>: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aberto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375E8F-3D78-4470-8B44-C31BC70D9D03}"/>
              </a:ext>
            </a:extLst>
          </p:cNvPr>
          <p:cNvSpPr/>
          <p:nvPr/>
        </p:nvSpPr>
        <p:spPr>
          <a:xfrm>
            <a:off x="2501964" y="85518"/>
            <a:ext cx="2350264" cy="839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Desenho</a:t>
            </a:r>
            <a:r>
              <a:rPr lang="en-GB" dirty="0"/>
              <a:t> experimental: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aberto</a:t>
            </a:r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7BF10-B4AE-433D-8CE0-A5177FD34C57}"/>
              </a:ext>
            </a:extLst>
          </p:cNvPr>
          <p:cNvSpPr/>
          <p:nvPr/>
        </p:nvSpPr>
        <p:spPr>
          <a:xfrm>
            <a:off x="5095704" y="1535413"/>
            <a:ext cx="3586593" cy="46788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Bruno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CEE3EF-8FEE-4901-B5E7-5C431FCE20D8}"/>
              </a:ext>
            </a:extLst>
          </p:cNvPr>
          <p:cNvSpPr txBox="1"/>
          <p:nvPr/>
        </p:nvSpPr>
        <p:spPr>
          <a:xfrm>
            <a:off x="23360" y="3535687"/>
            <a:ext cx="2279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r"/>
            <a:r>
              <a:rPr lang="en-GB" dirty="0"/>
              <a:t>Dataset/API </a:t>
            </a:r>
            <a:r>
              <a:rPr lang="en-GB" dirty="0" err="1"/>
              <a:t>Candidatos</a:t>
            </a:r>
            <a:r>
              <a:rPr lang="en-GB" dirty="0"/>
              <a:t>:</a:t>
            </a:r>
          </a:p>
          <a:p>
            <a:pPr algn="r"/>
            <a:r>
              <a:rPr lang="en-GB" dirty="0"/>
              <a:t>- </a:t>
            </a:r>
            <a:r>
              <a:rPr lang="en-GB" dirty="0" err="1"/>
              <a:t>Spotfy</a:t>
            </a:r>
            <a:r>
              <a:rPr lang="en-GB" dirty="0"/>
              <a:t>, </a:t>
            </a:r>
            <a:r>
              <a:rPr lang="en-GB" dirty="0" err="1"/>
              <a:t>Lastfm</a:t>
            </a:r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906A14-F51D-45E9-9FA9-B17990BBDEE5}"/>
              </a:ext>
            </a:extLst>
          </p:cNvPr>
          <p:cNvSpPr/>
          <p:nvPr/>
        </p:nvSpPr>
        <p:spPr>
          <a:xfrm>
            <a:off x="2303127" y="1535413"/>
            <a:ext cx="2709449" cy="3366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i="1" dirty="0">
                <a:solidFill>
                  <a:schemeClr val="accent2">
                    <a:lumMod val="75000"/>
                  </a:schemeClr>
                </a:solidFill>
              </a:rPr>
              <a:t>Bruno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C8B715-71A0-482B-AAC6-B226C31A25E9}"/>
              </a:ext>
            </a:extLst>
          </p:cNvPr>
          <p:cNvSpPr/>
          <p:nvPr/>
        </p:nvSpPr>
        <p:spPr>
          <a:xfrm>
            <a:off x="7339773" y="0"/>
            <a:ext cx="48522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Primeira</a:t>
            </a:r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aproximação</a:t>
            </a:r>
            <a:endParaRPr lang="en-U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54" name="Graphic 53" descr="Users with solid fill">
            <a:extLst>
              <a:ext uri="{FF2B5EF4-FFF2-40B4-BE49-F238E27FC236}">
                <a16:creationId xmlns:a16="http://schemas.microsoft.com/office/drawing/2014/main" id="{1BA9BE1C-B751-44B5-8EA8-CC184FED8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7183" y="2900478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DFF00BA-38E5-481C-A9A5-7C0404BEA15E}"/>
              </a:ext>
            </a:extLst>
          </p:cNvPr>
          <p:cNvSpPr txBox="1"/>
          <p:nvPr/>
        </p:nvSpPr>
        <p:spPr>
          <a:xfrm>
            <a:off x="10766561" y="3623126"/>
            <a:ext cx="131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dirty="0" err="1"/>
              <a:t>Participantes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8122AEB-6D64-48B6-8A13-96238AE01167}"/>
                  </a:ext>
                </a:extLst>
              </p:cNvPr>
              <p:cNvSpPr txBox="1"/>
              <p:nvPr/>
            </p:nvSpPr>
            <p:spPr>
              <a:xfrm>
                <a:off x="7307239" y="2371830"/>
                <a:ext cx="645561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8122AEB-6D64-48B6-8A13-96238AE01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239" y="2371830"/>
                <a:ext cx="645561" cy="284437"/>
              </a:xfrm>
              <a:prstGeom prst="rect">
                <a:avLst/>
              </a:prstGeom>
              <a:blipFill>
                <a:blip r:embed="rId4"/>
                <a:stretch>
                  <a:fillRect l="-8491" t="-17021" r="-6604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0B4AA3-F89D-4CA1-9D52-8371CDB735B6}"/>
                  </a:ext>
                </a:extLst>
              </p:cNvPr>
              <p:cNvSpPr txBox="1"/>
              <p:nvPr/>
            </p:nvSpPr>
            <p:spPr>
              <a:xfrm>
                <a:off x="7339773" y="4133827"/>
                <a:ext cx="645561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0B4AA3-F89D-4CA1-9D52-8371CDB7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773" y="4133827"/>
                <a:ext cx="645561" cy="284437"/>
              </a:xfrm>
              <a:prstGeom prst="rect">
                <a:avLst/>
              </a:prstGeom>
              <a:blipFill>
                <a:blip r:embed="rId5"/>
                <a:stretch>
                  <a:fillRect l="-7547" t="-17021" r="-7547" b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56A30490-9EF0-4A1D-B94D-F65926E9AE97}"/>
              </a:ext>
            </a:extLst>
          </p:cNvPr>
          <p:cNvSpPr txBox="1"/>
          <p:nvPr/>
        </p:nvSpPr>
        <p:spPr>
          <a:xfrm>
            <a:off x="4235571" y="6304934"/>
            <a:ext cx="7802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PS: hat(X) é a “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estimativa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de X”, que a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gente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costuma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grafar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como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     , que é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chato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escrever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no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powerpoint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rsrsrs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902CB8-DF1F-4033-A219-407D1C02346C}"/>
                  </a:ext>
                </a:extLst>
              </p:cNvPr>
              <p:cNvSpPr txBox="1"/>
              <p:nvPr/>
            </p:nvSpPr>
            <p:spPr>
              <a:xfrm>
                <a:off x="9753858" y="6328273"/>
                <a:ext cx="304601" cy="561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902CB8-DF1F-4033-A219-407D1C023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858" y="6328273"/>
                <a:ext cx="304601" cy="561436"/>
              </a:xfrm>
              <a:prstGeom prst="rect">
                <a:avLst/>
              </a:prstGeom>
              <a:blipFill>
                <a:blip r:embed="rId6"/>
                <a:stretch>
                  <a:fillRect l="-2000" t="-8696" r="-6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F5D81E3-A82E-4DB0-94CC-06D66DD9C8D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3152265" y="3428668"/>
            <a:ext cx="277768" cy="1"/>
          </a:xfrm>
          <a:prstGeom prst="bentConnector3">
            <a:avLst>
              <a:gd name="adj1" fmla="val 50000"/>
            </a:avLst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5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D4E0B-54D3-441C-ABA8-F1C399969C10}"/>
              </a:ext>
            </a:extLst>
          </p:cNvPr>
          <p:cNvSpPr/>
          <p:nvPr/>
        </p:nvSpPr>
        <p:spPr>
          <a:xfrm>
            <a:off x="983673" y="554178"/>
            <a:ext cx="1729047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Explicação</a:t>
            </a:r>
            <a:r>
              <a:rPr lang="en-GB" dirty="0"/>
              <a:t> </a:t>
            </a:r>
            <a:r>
              <a:rPr lang="en-GB" dirty="0" err="1"/>
              <a:t>curta</a:t>
            </a:r>
            <a:endParaRPr lang="en-GB" dirty="0"/>
          </a:p>
          <a:p>
            <a:pPr algn="ctr"/>
            <a:r>
              <a:rPr lang="en-GB" dirty="0"/>
              <a:t>(50 chars)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AFB65-856E-43A8-B1FF-DC8454BC046D}"/>
              </a:ext>
            </a:extLst>
          </p:cNvPr>
          <p:cNvSpPr/>
          <p:nvPr/>
        </p:nvSpPr>
        <p:spPr>
          <a:xfrm>
            <a:off x="983673" y="1393764"/>
            <a:ext cx="1729047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Explicação</a:t>
            </a:r>
            <a:r>
              <a:rPr lang="en-GB" dirty="0"/>
              <a:t> longa</a:t>
            </a:r>
          </a:p>
          <a:p>
            <a:pPr algn="ctr"/>
            <a:r>
              <a:rPr lang="en-GB" dirty="0"/>
              <a:t>(150 chars)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2E5A5396-716D-438D-AC9F-F6C75711C672}"/>
              </a:ext>
            </a:extLst>
          </p:cNvPr>
          <p:cNvSpPr/>
          <p:nvPr/>
        </p:nvSpPr>
        <p:spPr>
          <a:xfrm>
            <a:off x="884614" y="5339537"/>
            <a:ext cx="2568633" cy="1512916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Estimar</a:t>
            </a:r>
            <a:r>
              <a:rPr lang="en-GB" sz="1400" dirty="0"/>
              <a:t> </a:t>
            </a:r>
            <a:r>
              <a:rPr lang="en-GB" sz="1400" dirty="0" err="1"/>
              <a:t>surpresa</a:t>
            </a:r>
            <a:r>
              <a:rPr lang="en-GB" sz="1400" dirty="0"/>
              <a:t> da </a:t>
            </a:r>
            <a:r>
              <a:rPr lang="en-GB" sz="1400" dirty="0" err="1"/>
              <a:t>recomendação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D82A5-825F-4A86-8257-87AF819207A8}"/>
              </a:ext>
            </a:extLst>
          </p:cNvPr>
          <p:cNvSpPr/>
          <p:nvPr/>
        </p:nvSpPr>
        <p:spPr>
          <a:xfrm>
            <a:off x="983673" y="2386336"/>
            <a:ext cx="1729047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Recomendação</a:t>
            </a:r>
            <a:r>
              <a:rPr lang="en-GB" dirty="0"/>
              <a:t> </a:t>
            </a:r>
            <a:r>
              <a:rPr lang="en-GB" dirty="0" err="1"/>
              <a:t>gerada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A3D1F0-DFB9-432D-BC66-2C8BC79A10E3}"/>
              </a:ext>
            </a:extLst>
          </p:cNvPr>
          <p:cNvSpPr/>
          <p:nvPr/>
        </p:nvSpPr>
        <p:spPr>
          <a:xfrm>
            <a:off x="1049422" y="3850438"/>
            <a:ext cx="1729047" cy="839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Histórico</a:t>
            </a:r>
            <a:r>
              <a:rPr lang="en-GB" dirty="0"/>
              <a:t> dos </a:t>
            </a:r>
            <a:r>
              <a:rPr lang="en-GB" dirty="0" err="1"/>
              <a:t>usuários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4A980-FC5D-49E7-BDB1-05FD5ECBBC6E}"/>
              </a:ext>
            </a:extLst>
          </p:cNvPr>
          <p:cNvSpPr txBox="1"/>
          <p:nvPr/>
        </p:nvSpPr>
        <p:spPr>
          <a:xfrm>
            <a:off x="2282474" y="1172369"/>
            <a:ext cx="378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F(hat(X),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limite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):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62406-AB0B-43FB-A950-A2420DB641B7}"/>
              </a:ext>
            </a:extLst>
          </p:cNvPr>
          <p:cNvSpPr txBox="1"/>
          <p:nvPr/>
        </p:nvSpPr>
        <p:spPr>
          <a:xfrm>
            <a:off x="2982690" y="3731622"/>
            <a:ext cx="2729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GB" dirty="0" err="1"/>
              <a:t>Recuperar</a:t>
            </a:r>
            <a:r>
              <a:rPr lang="en-GB" dirty="0"/>
              <a:t> dataset e se </a:t>
            </a:r>
            <a:r>
              <a:rPr lang="en-GB" dirty="0" err="1"/>
              <a:t>familiarizar</a:t>
            </a:r>
            <a:r>
              <a:rPr lang="en-GB" dirty="0"/>
              <a:t> com </a:t>
            </a:r>
            <a:r>
              <a:rPr lang="en-GB" dirty="0" err="1"/>
              <a:t>ele</a:t>
            </a:r>
            <a:endParaRPr lang="en-GB" dirty="0"/>
          </a:p>
          <a:p>
            <a:pPr marL="285750" indent="-285750" algn="l">
              <a:buFontTx/>
              <a:buChar char="-"/>
            </a:pPr>
            <a:r>
              <a:rPr lang="en-GB" dirty="0" err="1"/>
              <a:t>Spotfy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LastFm</a:t>
            </a:r>
            <a:endParaRPr lang="en-GB" dirty="0"/>
          </a:p>
          <a:p>
            <a:pPr marL="285750" indent="-285750" algn="l">
              <a:buFontTx/>
              <a:buChar char="-"/>
            </a:pPr>
            <a:r>
              <a:rPr lang="en-GB" dirty="0"/>
              <a:t>Split (</a:t>
            </a:r>
            <a:r>
              <a:rPr lang="en-GB" dirty="0" err="1"/>
              <a:t>treino</a:t>
            </a:r>
            <a:r>
              <a:rPr lang="en-GB" dirty="0"/>
              <a:t>/teste, </a:t>
            </a:r>
            <a:r>
              <a:rPr lang="en-GB" dirty="0" err="1"/>
              <a:t>agentes</a:t>
            </a:r>
            <a:r>
              <a:rPr lang="en-GB" dirty="0"/>
              <a:t>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816EC-B4D7-4530-8A8B-FD12AD687BEC}"/>
              </a:ext>
            </a:extLst>
          </p:cNvPr>
          <p:cNvSpPr txBox="1"/>
          <p:nvPr/>
        </p:nvSpPr>
        <p:spPr>
          <a:xfrm>
            <a:off x="2982692" y="2488744"/>
            <a:ext cx="2478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GB" dirty="0"/>
              <a:t>O que for </a:t>
            </a:r>
            <a:r>
              <a:rPr lang="en-GB" dirty="0" err="1"/>
              <a:t>mais</a:t>
            </a:r>
            <a:r>
              <a:rPr lang="en-GB" dirty="0"/>
              <a:t> simples</a:t>
            </a:r>
          </a:p>
          <a:p>
            <a:pPr algn="l"/>
            <a:r>
              <a:rPr lang="en-GB" dirty="0"/>
              <a:t>(</a:t>
            </a:r>
            <a:r>
              <a:rPr lang="en-GB" dirty="0" err="1"/>
              <a:t>seguir</a:t>
            </a:r>
            <a:r>
              <a:rPr lang="en-GB" dirty="0"/>
              <a:t> </a:t>
            </a:r>
            <a:r>
              <a:rPr lang="en-GB" dirty="0" err="1"/>
              <a:t>desenho</a:t>
            </a:r>
            <a:r>
              <a:rPr lang="en-GB" dirty="0"/>
              <a:t> modular)</a:t>
            </a:r>
          </a:p>
          <a:p>
            <a:pPr algn="l"/>
            <a:r>
              <a:rPr lang="en-GB" dirty="0" err="1"/>
              <a:t>Sugestão</a:t>
            </a:r>
            <a:r>
              <a:rPr lang="en-GB" dirty="0"/>
              <a:t>: Python (Surprise)</a:t>
            </a:r>
          </a:p>
          <a:p>
            <a:pPr algn="l"/>
            <a:r>
              <a:rPr lang="en-GB" dirty="0">
                <a:hlinkClick r:id="rId2"/>
              </a:rPr>
              <a:t>http://surpriselib.com/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3C0562-1F9C-463F-914C-7726B0C51FC3}"/>
              </a:ext>
            </a:extLst>
          </p:cNvPr>
          <p:cNvSpPr txBox="1"/>
          <p:nvPr/>
        </p:nvSpPr>
        <p:spPr>
          <a:xfrm>
            <a:off x="3502961" y="5461404"/>
            <a:ext cx="4058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GB" dirty="0"/>
              <a:t>Para </a:t>
            </a:r>
            <a:r>
              <a:rPr lang="en-GB" dirty="0" err="1"/>
              <a:t>estimar</a:t>
            </a:r>
            <a:r>
              <a:rPr lang="en-GB" dirty="0"/>
              <a:t> </a:t>
            </a:r>
            <a:r>
              <a:rPr lang="en-GB" dirty="0" err="1"/>
              <a:t>surpresa</a:t>
            </a:r>
            <a:r>
              <a:rPr lang="en-GB" dirty="0"/>
              <a:t>, a </a:t>
            </a:r>
            <a:r>
              <a:rPr lang="en-GB" dirty="0" err="1"/>
              <a:t>gente</a:t>
            </a:r>
            <a:r>
              <a:rPr lang="en-GB" dirty="0"/>
              <a:t> </a:t>
            </a:r>
            <a:r>
              <a:rPr lang="en-GB" dirty="0" err="1"/>
              <a:t>precisa</a:t>
            </a:r>
            <a:r>
              <a:rPr lang="en-GB" dirty="0"/>
              <a:t> </a:t>
            </a:r>
            <a:r>
              <a:rPr lang="en-GB" dirty="0" err="1"/>
              <a:t>definir</a:t>
            </a:r>
            <a:r>
              <a:rPr lang="en-GB" dirty="0"/>
              <a:t>:</a:t>
            </a:r>
          </a:p>
          <a:p>
            <a:pPr marL="342900" indent="-342900" algn="l">
              <a:buAutoNum type="arabicPeriod"/>
            </a:pPr>
            <a:r>
              <a:rPr lang="en-GB" dirty="0"/>
              <a:t>A </a:t>
            </a:r>
            <a:r>
              <a:rPr lang="en-GB" dirty="0" err="1"/>
              <a:t>representação</a:t>
            </a:r>
            <a:r>
              <a:rPr lang="en-GB" dirty="0"/>
              <a:t> dos </a:t>
            </a:r>
            <a:r>
              <a:rPr lang="en-GB" dirty="0" err="1"/>
              <a:t>itens</a:t>
            </a:r>
            <a:r>
              <a:rPr lang="en-GB" dirty="0"/>
              <a:t>. </a:t>
            </a:r>
            <a:r>
              <a:rPr lang="en-GB" dirty="0" err="1"/>
              <a:t>Sugestão</a:t>
            </a:r>
            <a:r>
              <a:rPr lang="en-GB" dirty="0"/>
              <a:t>: </a:t>
            </a:r>
            <a:r>
              <a:rPr lang="en-GB" dirty="0" err="1"/>
              <a:t>vetores</a:t>
            </a:r>
            <a:r>
              <a:rPr lang="en-GB" dirty="0"/>
              <a:t> de </a:t>
            </a:r>
            <a:r>
              <a:rPr lang="en-GB" dirty="0" err="1"/>
              <a:t>itens</a:t>
            </a:r>
            <a:r>
              <a:rPr lang="en-GB" dirty="0"/>
              <a:t> </a:t>
            </a:r>
            <a:r>
              <a:rPr lang="en-GB" dirty="0" err="1"/>
              <a:t>extraídos</a:t>
            </a:r>
            <a:r>
              <a:rPr lang="en-GB" dirty="0"/>
              <a:t> de </a:t>
            </a:r>
            <a:r>
              <a:rPr lang="en-GB" dirty="0" err="1"/>
              <a:t>matriz</a:t>
            </a:r>
            <a:r>
              <a:rPr lang="en-GB" dirty="0"/>
              <a:t> SVD</a:t>
            </a:r>
          </a:p>
          <a:p>
            <a:pPr marL="342900" indent="-342900" algn="l">
              <a:buAutoNum type="arabicPeriod"/>
            </a:pPr>
            <a:r>
              <a:rPr lang="en-GB" dirty="0"/>
              <a:t>A </a:t>
            </a:r>
            <a:r>
              <a:rPr lang="en-GB" dirty="0" err="1"/>
              <a:t>função</a:t>
            </a:r>
            <a:r>
              <a:rPr lang="en-GB" dirty="0"/>
              <a:t> de </a:t>
            </a:r>
            <a:r>
              <a:rPr lang="en-GB" dirty="0" err="1"/>
              <a:t>distância</a:t>
            </a:r>
            <a:r>
              <a:rPr lang="en-GB" dirty="0"/>
              <a:t>. </a:t>
            </a:r>
            <a:r>
              <a:rPr lang="en-GB" dirty="0" err="1"/>
              <a:t>Sugestão</a:t>
            </a:r>
            <a:r>
              <a:rPr lang="en-GB" dirty="0"/>
              <a:t>: </a:t>
            </a:r>
            <a:r>
              <a:rPr lang="en-GB" dirty="0" err="1"/>
              <a:t>distância</a:t>
            </a:r>
            <a:r>
              <a:rPr lang="en-GB" dirty="0"/>
              <a:t>  </a:t>
            </a:r>
            <a:r>
              <a:rPr lang="en-GB" dirty="0" err="1"/>
              <a:t>euclidiana</a:t>
            </a:r>
            <a:endParaRPr lang="en-GB" dirty="0"/>
          </a:p>
        </p:txBody>
      </p:sp>
      <p:pic>
        <p:nvPicPr>
          <p:cNvPr id="14" name="Graphic 13" descr="Artificial Intelligence with solid fill">
            <a:extLst>
              <a:ext uri="{FF2B5EF4-FFF2-40B4-BE49-F238E27FC236}">
                <a16:creationId xmlns:a16="http://schemas.microsoft.com/office/drawing/2014/main" id="{12DEF8A0-5DF0-4399-9618-85C46B350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5741" y="1557648"/>
            <a:ext cx="914400" cy="914400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1960AFD2-B1C9-446E-A72C-CE4ACFC94932}"/>
              </a:ext>
            </a:extLst>
          </p:cNvPr>
          <p:cNvSpPr/>
          <p:nvPr/>
        </p:nvSpPr>
        <p:spPr>
          <a:xfrm>
            <a:off x="5532431" y="554178"/>
            <a:ext cx="219977" cy="2921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82AC510-D2D3-4325-98A2-34B1BBF67A86}"/>
              </a:ext>
            </a:extLst>
          </p:cNvPr>
          <p:cNvSpPr/>
          <p:nvPr/>
        </p:nvSpPr>
        <p:spPr>
          <a:xfrm>
            <a:off x="2872703" y="503890"/>
            <a:ext cx="219977" cy="17294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8EEDF-E3BF-47B6-A531-4BE89EEFB378}"/>
              </a:ext>
            </a:extLst>
          </p:cNvPr>
          <p:cNvSpPr txBox="1"/>
          <p:nvPr/>
        </p:nvSpPr>
        <p:spPr>
          <a:xfrm>
            <a:off x="7273953" y="1631668"/>
            <a:ext cx="4720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Agente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de software para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fazer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papel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F(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recomendação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explicação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1,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explicação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2): 1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ou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2 (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explicação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preferida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algn="ctr"/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5DD791-D542-4B84-BB4C-B83249951106}"/>
              </a:ext>
            </a:extLst>
          </p:cNvPr>
          <p:cNvSpPr/>
          <p:nvPr/>
        </p:nvSpPr>
        <p:spPr>
          <a:xfrm>
            <a:off x="166071" y="4123108"/>
            <a:ext cx="473825" cy="423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C46DFFA-4A3D-4427-ACF0-2119CDAC425D}"/>
              </a:ext>
            </a:extLst>
          </p:cNvPr>
          <p:cNvSpPr/>
          <p:nvPr/>
        </p:nvSpPr>
        <p:spPr>
          <a:xfrm>
            <a:off x="166071" y="1172369"/>
            <a:ext cx="473825" cy="423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8DB4C6-84EA-4992-BE3B-D5B4DE794C20}"/>
              </a:ext>
            </a:extLst>
          </p:cNvPr>
          <p:cNvSpPr/>
          <p:nvPr/>
        </p:nvSpPr>
        <p:spPr>
          <a:xfrm>
            <a:off x="166071" y="2488744"/>
            <a:ext cx="473825" cy="423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36BF92-ACBE-45BE-9CE9-003FB73EA407}"/>
              </a:ext>
            </a:extLst>
          </p:cNvPr>
          <p:cNvSpPr/>
          <p:nvPr/>
        </p:nvSpPr>
        <p:spPr>
          <a:xfrm>
            <a:off x="166071" y="5884020"/>
            <a:ext cx="473825" cy="423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758CA2-E75D-4E90-BA30-66779674217F}"/>
              </a:ext>
            </a:extLst>
          </p:cNvPr>
          <p:cNvSpPr/>
          <p:nvPr/>
        </p:nvSpPr>
        <p:spPr>
          <a:xfrm>
            <a:off x="7033068" y="2472047"/>
            <a:ext cx="473825" cy="423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BF9BB6-02D0-4CE8-85D8-7DAAB7BFD7AA}"/>
              </a:ext>
            </a:extLst>
          </p:cNvPr>
          <p:cNvSpPr/>
          <p:nvPr/>
        </p:nvSpPr>
        <p:spPr>
          <a:xfrm>
            <a:off x="28831" y="399011"/>
            <a:ext cx="5907719" cy="47715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Escopo da Iteração 1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4EF435-A95E-4B44-8169-2FDD7C53B598}"/>
              </a:ext>
            </a:extLst>
          </p:cNvPr>
          <p:cNvSpPr/>
          <p:nvPr/>
        </p:nvSpPr>
        <p:spPr>
          <a:xfrm>
            <a:off x="6835469" y="0"/>
            <a:ext cx="53565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Prova</a:t>
            </a:r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de </a:t>
            </a:r>
            <a:r>
              <a:rPr lang="en-US" sz="40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Conceito</a:t>
            </a:r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(POC)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026F4-3C76-4116-8ED0-7B4B5318E9F1}"/>
                  </a:ext>
                </a:extLst>
              </p:cNvPr>
              <p:cNvSpPr txBox="1"/>
              <p:nvPr/>
            </p:nvSpPr>
            <p:spPr>
              <a:xfrm>
                <a:off x="4140989" y="1524812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026F4-3C76-4116-8ED0-7B4B5318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989" y="1524812"/>
                <a:ext cx="189475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0E6D69-A287-4A00-A63B-A771C29D722E}"/>
                  </a:ext>
                </a:extLst>
              </p:cNvPr>
              <p:cNvSpPr txBox="1"/>
              <p:nvPr/>
            </p:nvSpPr>
            <p:spPr>
              <a:xfrm>
                <a:off x="3547749" y="1517374"/>
                <a:ext cx="207621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0E6D69-A287-4A00-A63B-A771C29D7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749" y="1517374"/>
                <a:ext cx="207621" cy="284437"/>
              </a:xfrm>
              <a:prstGeom prst="rect">
                <a:avLst/>
              </a:prstGeom>
              <a:blipFill>
                <a:blip r:embed="rId6"/>
                <a:stretch>
                  <a:fillRect l="-29412" t="-19149" r="-67647"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BF2BDE-BF4E-42B1-9B4E-3C28A7640ED4}"/>
              </a:ext>
            </a:extLst>
          </p:cNvPr>
          <p:cNvSpPr txBox="1"/>
          <p:nvPr/>
        </p:nvSpPr>
        <p:spPr>
          <a:xfrm>
            <a:off x="8098556" y="3524740"/>
            <a:ext cx="4058940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GB" dirty="0" err="1"/>
              <a:t>Sugestão</a:t>
            </a:r>
            <a:r>
              <a:rPr lang="en-GB" dirty="0"/>
              <a:t> de </a:t>
            </a:r>
            <a:r>
              <a:rPr lang="en-GB" dirty="0" err="1"/>
              <a:t>leituras</a:t>
            </a:r>
            <a:r>
              <a:rPr lang="en-GB" dirty="0"/>
              <a:t>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de Lima, Andre </a:t>
            </a:r>
            <a:r>
              <a:rPr lang="en-GB" dirty="0" err="1"/>
              <a:t>Paulino</a:t>
            </a:r>
            <a:r>
              <a:rPr lang="en-GB" dirty="0"/>
              <a:t>, and </a:t>
            </a:r>
            <a:r>
              <a:rPr lang="en-GB" dirty="0" err="1"/>
              <a:t>Sarajane</a:t>
            </a:r>
            <a:r>
              <a:rPr lang="en-GB" dirty="0"/>
              <a:t> Marques Peres. "Effect of Item Representation and Item Comparison Models on Metrics for Surprise in Recommender Systems." ICEIS (1). 2019. </a:t>
            </a:r>
            <a:r>
              <a:rPr lang="en-GB" dirty="0">
                <a:hlinkClick r:id="rId7"/>
              </a:rPr>
              <a:t>http://doi.org/10.5220/0007677005130524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US" dirty="0"/>
              <a:t>Silveira, Thiago, et al. "A framework for unexpectedness evaluation in recommendation." Proceedings of the Symposium on Applied Computing. 2017. </a:t>
            </a:r>
            <a:r>
              <a:rPr lang="en-US" dirty="0">
                <a:hlinkClick r:id="rId8"/>
              </a:rPr>
              <a:t>http://doi.org/10.1145/3019612.3019760</a:t>
            </a:r>
            <a:r>
              <a:rPr lang="en-US" dirty="0"/>
              <a:t> </a:t>
            </a:r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5ADEF0EC-842A-4F22-BFE1-D09DDB6786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61522" flipH="1" flipV="1">
            <a:off x="7391401" y="5344908"/>
            <a:ext cx="530064" cy="4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A55C1C-1EE9-4991-BDAC-079EF72464E5}"/>
              </a:ext>
            </a:extLst>
          </p:cNvPr>
          <p:cNvSpPr/>
          <p:nvPr/>
        </p:nvSpPr>
        <p:spPr>
          <a:xfrm>
            <a:off x="2947556" y="5242158"/>
            <a:ext cx="4961692" cy="839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Spotfy</a:t>
            </a:r>
            <a:endParaRPr lang="en-GB" dirty="0"/>
          </a:p>
          <a:p>
            <a:pPr algn="ctr"/>
            <a:r>
              <a:rPr lang="en-GB" dirty="0"/>
              <a:t>(</a:t>
            </a:r>
            <a:r>
              <a:rPr lang="en-GB" dirty="0" err="1"/>
              <a:t>histórico</a:t>
            </a:r>
            <a:r>
              <a:rPr lang="en-GB" dirty="0"/>
              <a:t> dos </a:t>
            </a:r>
            <a:r>
              <a:rPr lang="en-GB" dirty="0" err="1"/>
              <a:t>usuários</a:t>
            </a:r>
            <a:r>
              <a:rPr lang="en-GB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4412C-67A1-4D30-A99A-6A9387B6F1B3}"/>
              </a:ext>
            </a:extLst>
          </p:cNvPr>
          <p:cNvSpPr/>
          <p:nvPr/>
        </p:nvSpPr>
        <p:spPr>
          <a:xfrm>
            <a:off x="2947556" y="4276901"/>
            <a:ext cx="2322713" cy="839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Spotfy</a:t>
            </a:r>
            <a:endParaRPr lang="en-GB" dirty="0"/>
          </a:p>
          <a:p>
            <a:pPr algn="ctr"/>
            <a:r>
              <a:rPr lang="en-GB" dirty="0"/>
              <a:t>(</a:t>
            </a:r>
            <a:r>
              <a:rPr lang="en-GB" dirty="0" err="1"/>
              <a:t>partição</a:t>
            </a:r>
            <a:r>
              <a:rPr lang="en-GB" dirty="0"/>
              <a:t>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D856F-B2DD-4D0A-93D2-333E51BC708E}"/>
              </a:ext>
            </a:extLst>
          </p:cNvPr>
          <p:cNvSpPr/>
          <p:nvPr/>
        </p:nvSpPr>
        <p:spPr>
          <a:xfrm>
            <a:off x="5511720" y="4276901"/>
            <a:ext cx="2318870" cy="839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Spotfy</a:t>
            </a:r>
            <a:endParaRPr lang="en-GB" dirty="0"/>
          </a:p>
          <a:p>
            <a:pPr algn="ctr"/>
            <a:r>
              <a:rPr lang="en-GB" dirty="0"/>
              <a:t>(</a:t>
            </a:r>
            <a:r>
              <a:rPr lang="en-GB" dirty="0" err="1"/>
              <a:t>partição</a:t>
            </a:r>
            <a:r>
              <a:rPr lang="en-GB" dirty="0"/>
              <a:t> 2)</a:t>
            </a:r>
          </a:p>
        </p:txBody>
      </p:sp>
      <p:pic>
        <p:nvPicPr>
          <p:cNvPr id="7" name="Graphic 6" descr="Artificial Intelligence with solid fill">
            <a:extLst>
              <a:ext uri="{FF2B5EF4-FFF2-40B4-BE49-F238E27FC236}">
                <a16:creationId xmlns:a16="http://schemas.microsoft.com/office/drawing/2014/main" id="{279B26B5-F3C6-46E4-BFDA-26A317C89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2015" y="308241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8DB287-E686-4C67-A882-677F6CC65437}"/>
              </a:ext>
            </a:extLst>
          </p:cNvPr>
          <p:cNvSpPr txBox="1"/>
          <p:nvPr/>
        </p:nvSpPr>
        <p:spPr>
          <a:xfrm>
            <a:off x="497186" y="4404307"/>
            <a:ext cx="2279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r"/>
            <a:r>
              <a:rPr lang="en-GB" dirty="0" err="1"/>
              <a:t>Segmentar</a:t>
            </a:r>
            <a:r>
              <a:rPr lang="en-GB" dirty="0"/>
              <a:t> o dataset </a:t>
            </a:r>
            <a:r>
              <a:rPr lang="en-GB" dirty="0" err="1"/>
              <a:t>em</a:t>
            </a:r>
            <a:r>
              <a:rPr lang="en-GB" dirty="0"/>
              <a:t> 2 </a:t>
            </a:r>
            <a:r>
              <a:rPr lang="en-GB" dirty="0" err="1"/>
              <a:t>partições</a:t>
            </a:r>
            <a:endParaRPr lang="en-GB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4A6E862-1ACC-43A8-AE02-1B8993679813}"/>
              </a:ext>
            </a:extLst>
          </p:cNvPr>
          <p:cNvSpPr/>
          <p:nvPr/>
        </p:nvSpPr>
        <p:spPr>
          <a:xfrm>
            <a:off x="2947556" y="3082414"/>
            <a:ext cx="2322712" cy="1055463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Estimar</a:t>
            </a:r>
            <a:r>
              <a:rPr lang="en-GB" sz="1400" dirty="0"/>
              <a:t> </a:t>
            </a:r>
            <a:r>
              <a:rPr lang="en-GB" sz="1400" dirty="0" err="1"/>
              <a:t>surpresa</a:t>
            </a:r>
            <a:r>
              <a:rPr lang="en-GB" sz="1400" dirty="0"/>
              <a:t> da </a:t>
            </a:r>
            <a:r>
              <a:rPr lang="en-GB" sz="1400" dirty="0" err="1"/>
              <a:t>recomendação</a:t>
            </a:r>
            <a:endParaRPr lang="en-GB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D2803-F33F-40D8-8606-FEDE998041BE}"/>
              </a:ext>
            </a:extLst>
          </p:cNvPr>
          <p:cNvSpPr/>
          <p:nvPr/>
        </p:nvSpPr>
        <p:spPr>
          <a:xfrm>
            <a:off x="2914304" y="2214660"/>
            <a:ext cx="2322712" cy="72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Recomendação</a:t>
            </a:r>
            <a:r>
              <a:rPr lang="en-GB" dirty="0"/>
              <a:t> </a:t>
            </a:r>
            <a:r>
              <a:rPr lang="en-GB" dirty="0" err="1"/>
              <a:t>gerada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A262A6-FA83-4981-8319-9DD3ADCAA4BE}"/>
              </a:ext>
            </a:extLst>
          </p:cNvPr>
          <p:cNvSpPr/>
          <p:nvPr/>
        </p:nvSpPr>
        <p:spPr>
          <a:xfrm>
            <a:off x="2810203" y="881149"/>
            <a:ext cx="2564163" cy="42981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Partição 1: dados para treinar o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recomendador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e extrair representações para surpresa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91175C-8E20-4B43-8FCB-C84C422F0191}"/>
              </a:ext>
            </a:extLst>
          </p:cNvPr>
          <p:cNvSpPr/>
          <p:nvPr/>
        </p:nvSpPr>
        <p:spPr>
          <a:xfrm>
            <a:off x="5449183" y="881149"/>
            <a:ext cx="2460065" cy="42981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Partição 2: histórico de avaliações são tomadas como histórico dos agentes. Se queremos N agentes, a partição 2 precisa ter o histórico de N usuários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86BE0-60E0-4F27-B9A9-A7955AA55A3E}"/>
              </a:ext>
            </a:extLst>
          </p:cNvPr>
          <p:cNvSpPr/>
          <p:nvPr/>
        </p:nvSpPr>
        <p:spPr>
          <a:xfrm>
            <a:off x="4841718" y="0"/>
            <a:ext cx="73502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Como </a:t>
            </a:r>
            <a:r>
              <a:rPr lang="en-US" sz="40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usaremos</a:t>
            </a:r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o dataset </a:t>
            </a:r>
            <a:r>
              <a:rPr lang="en-US" sz="40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na</a:t>
            </a:r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POC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DD2E7A-9846-47FA-A7F4-166207DC799A}"/>
              </a:ext>
            </a:extLst>
          </p:cNvPr>
          <p:cNvSpPr txBox="1"/>
          <p:nvPr/>
        </p:nvSpPr>
        <p:spPr>
          <a:xfrm>
            <a:off x="530436" y="5492674"/>
            <a:ext cx="2279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r"/>
            <a:r>
              <a:rPr lang="en-GB" dirty="0"/>
              <a:t>Dataset original (raw)</a:t>
            </a:r>
          </a:p>
        </p:txBody>
      </p:sp>
    </p:spTree>
    <p:extLst>
      <p:ext uri="{BB962C8B-B14F-4D97-AF65-F5344CB8AC3E}">
        <p14:creationId xmlns:p14="http://schemas.microsoft.com/office/powerpoint/2010/main" val="309022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58D631DE-06DD-497D-8036-D96372E9E149}"/>
              </a:ext>
            </a:extLst>
          </p:cNvPr>
          <p:cNvSpPr/>
          <p:nvPr/>
        </p:nvSpPr>
        <p:spPr>
          <a:xfrm>
            <a:off x="59734" y="5313226"/>
            <a:ext cx="2527070" cy="1512916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Estimar</a:t>
            </a:r>
            <a:r>
              <a:rPr lang="en-GB" sz="1400" dirty="0"/>
              <a:t> </a:t>
            </a:r>
            <a:r>
              <a:rPr lang="en-GB" sz="1400" dirty="0" err="1"/>
              <a:t>surpresa</a:t>
            </a:r>
            <a:r>
              <a:rPr lang="en-GB" sz="1400" dirty="0"/>
              <a:t> da </a:t>
            </a:r>
            <a:r>
              <a:rPr lang="en-GB" sz="1400" dirty="0" err="1"/>
              <a:t>recomendação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21513-86B3-4514-8C9B-D3924912126A}"/>
              </a:ext>
            </a:extLst>
          </p:cNvPr>
          <p:cNvSpPr/>
          <p:nvPr/>
        </p:nvSpPr>
        <p:spPr>
          <a:xfrm>
            <a:off x="76360" y="4062525"/>
            <a:ext cx="2409145" cy="839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Histórico</a:t>
            </a:r>
            <a:r>
              <a:rPr lang="en-GB" dirty="0"/>
              <a:t> dos </a:t>
            </a:r>
            <a:r>
              <a:rPr lang="en-GB" dirty="0" err="1"/>
              <a:t>usuários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BB4EC-253B-4253-AE3C-D51E113BD301}"/>
              </a:ext>
            </a:extLst>
          </p:cNvPr>
          <p:cNvSpPr/>
          <p:nvPr/>
        </p:nvSpPr>
        <p:spPr>
          <a:xfrm>
            <a:off x="76360" y="794998"/>
            <a:ext cx="2350264" cy="839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Domínio</a:t>
            </a:r>
            <a:r>
              <a:rPr lang="en-GB" dirty="0"/>
              <a:t> de </a:t>
            </a:r>
            <a:r>
              <a:rPr lang="en-GB" dirty="0" err="1"/>
              <a:t>aplicação</a:t>
            </a:r>
            <a:r>
              <a:rPr lang="en-GB" dirty="0"/>
              <a:t>: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aberto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906F5A-9B1C-4F1F-9D3E-BB6811B0A044}"/>
              </a:ext>
            </a:extLst>
          </p:cNvPr>
          <p:cNvSpPr/>
          <p:nvPr/>
        </p:nvSpPr>
        <p:spPr>
          <a:xfrm>
            <a:off x="76360" y="1785374"/>
            <a:ext cx="2350264" cy="839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Desenho</a:t>
            </a:r>
            <a:r>
              <a:rPr lang="en-GB" dirty="0"/>
              <a:t> experimental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aberto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C4C3DC-0F08-47F6-8B74-0531A5459663}"/>
              </a:ext>
            </a:extLst>
          </p:cNvPr>
          <p:cNvSpPr/>
          <p:nvPr/>
        </p:nvSpPr>
        <p:spPr>
          <a:xfrm>
            <a:off x="7185632" y="0"/>
            <a:ext cx="50088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Issues to watch out for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FE9B11-FEA9-4FC2-963B-F3629B0EFE69}"/>
              </a:ext>
            </a:extLst>
          </p:cNvPr>
          <p:cNvSpPr txBox="1"/>
          <p:nvPr/>
        </p:nvSpPr>
        <p:spPr>
          <a:xfrm>
            <a:off x="2485505" y="794998"/>
            <a:ext cx="324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Ainda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não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definimos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Diany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e Luan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trabalhando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com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filmes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Talvez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seja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melhor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aplicar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em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músicas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0C125-9544-4DC1-953E-F50B6E1ECEC5}"/>
              </a:ext>
            </a:extLst>
          </p:cNvPr>
          <p:cNvSpPr txBox="1"/>
          <p:nvPr/>
        </p:nvSpPr>
        <p:spPr>
          <a:xfrm>
            <a:off x="2485505" y="1785374"/>
            <a:ext cx="3333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Pense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no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desenho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experimental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como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um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filme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que a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gente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vai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fazer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para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mostrar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os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participantes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interagindo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com o site do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experimento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os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pesquisadores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recuperando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os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dados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coletados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e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checando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se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os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dados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suportam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a “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nossa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hipótese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”).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Queremos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evitar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HARKing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https://en.wikipedia.org/wiki/HARKing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255496-2B59-4DAB-B918-775011BB2D91}"/>
              </a:ext>
            </a:extLst>
          </p:cNvPr>
          <p:cNvSpPr txBox="1"/>
          <p:nvPr/>
        </p:nvSpPr>
        <p:spPr>
          <a:xfrm>
            <a:off x="5854932" y="1785374"/>
            <a:ext cx="30175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Narrativa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1: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loga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no site.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informa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um conjunto de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filmes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que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ele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já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assistiu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. O site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apresenta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uma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recomendação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duas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explicações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.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escolhe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explicação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que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ele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prefere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.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sai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do site.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972DAC-296A-47BF-A394-3A6201EAE9DE}"/>
              </a:ext>
            </a:extLst>
          </p:cNvPr>
          <p:cNvSpPr txBox="1"/>
          <p:nvPr/>
        </p:nvSpPr>
        <p:spPr>
          <a:xfrm>
            <a:off x="8872452" y="1785374"/>
            <a:ext cx="30175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Narrativa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2: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loga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no site. O site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recupera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histórico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filmes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que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ele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já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assistiu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(API). O site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apresenta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uma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recomendação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duas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explicações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.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escolhe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explicação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que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ele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prefere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.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sai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do site.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A35418-FBD2-4B20-8CFE-E3BC0531A647}"/>
              </a:ext>
            </a:extLst>
          </p:cNvPr>
          <p:cNvSpPr txBox="1"/>
          <p:nvPr/>
        </p:nvSpPr>
        <p:spPr>
          <a:xfrm>
            <a:off x="8872452" y="3429000"/>
            <a:ext cx="33472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Narrativa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3: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loga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no site. O site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recupera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histórico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filmes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que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ele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já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assistiu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(API). O site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apresenta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uma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recomendação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duas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explicações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.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escolhe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explicação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que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ele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prefere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.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sai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do site.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assiste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filme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recomendado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.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loga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novamente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no site.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informa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sua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avaliação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 do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filme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escala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de 1 a 5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estrelas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) 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responde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questionário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surpresa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do </a:t>
            </a:r>
            <a:r>
              <a:rPr lang="en-GB" sz="1400" i="1" dirty="0" err="1">
                <a:solidFill>
                  <a:schemeClr val="accent2">
                    <a:lumMod val="75000"/>
                  </a:schemeClr>
                </a:solidFill>
              </a:rPr>
              <a:t>Kotkov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</a:rPr>
              <a:t> et al.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FF3CD-A80D-40BB-8671-15DE5D4FFAF1}"/>
              </a:ext>
            </a:extLst>
          </p:cNvPr>
          <p:cNvSpPr txBox="1"/>
          <p:nvPr/>
        </p:nvSpPr>
        <p:spPr>
          <a:xfrm>
            <a:off x="2603430" y="4062525"/>
            <a:ext cx="366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Always tricky to collect. Se a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gente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usar um site para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conduzir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experimento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, 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histórico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pode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ser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coletado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como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amostra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Narrativa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1)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ou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recuperado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algum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serviço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público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(por API,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Narrativas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2 e 3).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EE4A71-80E0-4E7A-A01C-4E4BA8A7CF95}"/>
              </a:ext>
            </a:extLst>
          </p:cNvPr>
          <p:cNvSpPr txBox="1"/>
          <p:nvPr/>
        </p:nvSpPr>
        <p:spPr>
          <a:xfrm>
            <a:off x="2586804" y="5401194"/>
            <a:ext cx="5742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Não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há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instrumentos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(i.e.,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questionários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) bons para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estimar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nível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surpresa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da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recomendação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apresentada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. No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artigo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Kotkov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et al.,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temos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um instrument para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estimar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surpresa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recomendação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seguida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(i.e., 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usuário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assistiu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filme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).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Manzato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sugeriu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um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esquema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para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estimar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experiência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usuário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940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51D1C3-250C-4589-A4A2-6D5D088477EF}"/>
              </a:ext>
            </a:extLst>
          </p:cNvPr>
          <p:cNvSpPr/>
          <p:nvPr/>
        </p:nvSpPr>
        <p:spPr>
          <a:xfrm>
            <a:off x="3145100" y="0"/>
            <a:ext cx="90469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Como </a:t>
            </a:r>
            <a:r>
              <a:rPr lang="en-US" sz="40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são</a:t>
            </a:r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os</a:t>
            </a:r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dados que </a:t>
            </a:r>
            <a:r>
              <a:rPr lang="en-US" sz="40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queremos</a:t>
            </a:r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coletar</a:t>
            </a:r>
            <a:endParaRPr lang="en-U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42937-313A-49DF-8237-04E7A0AE8812}"/>
              </a:ext>
            </a:extLst>
          </p:cNvPr>
          <p:cNvSpPr txBox="1"/>
          <p:nvPr/>
        </p:nvSpPr>
        <p:spPr>
          <a:xfrm>
            <a:off x="3732413" y="1025248"/>
            <a:ext cx="145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ID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D9E692-F36C-4E05-9193-89C21665F038}"/>
              </a:ext>
            </a:extLst>
          </p:cNvPr>
          <p:cNvCxnSpPr>
            <a:cxnSpLocks/>
          </p:cNvCxnSpPr>
          <p:nvPr/>
        </p:nvCxnSpPr>
        <p:spPr>
          <a:xfrm>
            <a:off x="3732413" y="1862050"/>
            <a:ext cx="81880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2C9ACA-079D-4C9F-BC2E-6254619210C0}"/>
              </a:ext>
            </a:extLst>
          </p:cNvPr>
          <p:cNvSpPr txBox="1"/>
          <p:nvPr/>
        </p:nvSpPr>
        <p:spPr>
          <a:xfrm>
            <a:off x="5175198" y="1025248"/>
            <a:ext cx="145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Recomendação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apresentada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12F9B-D401-42C2-B575-57964255D63A}"/>
              </a:ext>
            </a:extLst>
          </p:cNvPr>
          <p:cNvSpPr txBox="1"/>
          <p:nvPr/>
        </p:nvSpPr>
        <p:spPr>
          <a:xfrm>
            <a:off x="7554097" y="1025248"/>
            <a:ext cx="120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Explicação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72B22-99EA-4E9B-B906-3529354FD68E}"/>
              </a:ext>
            </a:extLst>
          </p:cNvPr>
          <p:cNvSpPr txBox="1"/>
          <p:nvPr/>
        </p:nvSpPr>
        <p:spPr>
          <a:xfrm>
            <a:off x="8756841" y="1025248"/>
            <a:ext cx="120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Explicação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B9DAB-0C1C-42DE-AE91-89063DAA4BEE}"/>
              </a:ext>
            </a:extLst>
          </p:cNvPr>
          <p:cNvSpPr txBox="1"/>
          <p:nvPr/>
        </p:nvSpPr>
        <p:spPr>
          <a:xfrm>
            <a:off x="10096789" y="1025248"/>
            <a:ext cx="1408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Preferência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participante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(Y)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15241-39A4-4792-BC2B-D2ACD5671477}"/>
              </a:ext>
            </a:extLst>
          </p:cNvPr>
          <p:cNvSpPr txBox="1"/>
          <p:nvPr/>
        </p:nvSpPr>
        <p:spPr>
          <a:xfrm>
            <a:off x="6617983" y="1025248"/>
            <a:ext cx="94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Surpresa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estimada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“hat(X)”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AE8D8-FBBB-432D-8E03-1A8BBA0CBE81}"/>
              </a:ext>
            </a:extLst>
          </p:cNvPr>
          <p:cNvSpPr txBox="1"/>
          <p:nvPr/>
        </p:nvSpPr>
        <p:spPr>
          <a:xfrm>
            <a:off x="3732413" y="2037890"/>
            <a:ext cx="145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C2FF9-421B-4049-AD5D-58E07BA7114F}"/>
              </a:ext>
            </a:extLst>
          </p:cNvPr>
          <p:cNvSpPr txBox="1"/>
          <p:nvPr/>
        </p:nvSpPr>
        <p:spPr>
          <a:xfrm>
            <a:off x="5441647" y="2037890"/>
            <a:ext cx="92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Filme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A1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FF470-D364-474B-9E92-BF59F4D10F04}"/>
              </a:ext>
            </a:extLst>
          </p:cNvPr>
          <p:cNvSpPr txBox="1"/>
          <p:nvPr/>
        </p:nvSpPr>
        <p:spPr>
          <a:xfrm>
            <a:off x="7825528" y="2037890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3D39E9-BD7B-43F7-9293-E9B02157A463}"/>
              </a:ext>
            </a:extLst>
          </p:cNvPr>
          <p:cNvSpPr txBox="1"/>
          <p:nvPr/>
        </p:nvSpPr>
        <p:spPr>
          <a:xfrm>
            <a:off x="9056612" y="2037890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longa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48CB4-39ED-4CE1-9F67-EEFC3FBA54B7}"/>
              </a:ext>
            </a:extLst>
          </p:cNvPr>
          <p:cNvSpPr txBox="1"/>
          <p:nvPr/>
        </p:nvSpPr>
        <p:spPr>
          <a:xfrm>
            <a:off x="10470861" y="2037890"/>
            <a:ext cx="65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D3BE5-FF2A-442E-B8FF-496E4AF7D3F1}"/>
              </a:ext>
            </a:extLst>
          </p:cNvPr>
          <p:cNvSpPr txBox="1"/>
          <p:nvPr/>
        </p:nvSpPr>
        <p:spPr>
          <a:xfrm>
            <a:off x="6864909" y="2037890"/>
            <a:ext cx="45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0.2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5AB38C-5083-4FE8-8069-58D4D2AEBDAF}"/>
              </a:ext>
            </a:extLst>
          </p:cNvPr>
          <p:cNvSpPr txBox="1"/>
          <p:nvPr/>
        </p:nvSpPr>
        <p:spPr>
          <a:xfrm>
            <a:off x="3732413" y="2353980"/>
            <a:ext cx="145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476ED4-3F3C-44B9-A78A-FBB0761FB861}"/>
              </a:ext>
            </a:extLst>
          </p:cNvPr>
          <p:cNvSpPr txBox="1"/>
          <p:nvPr/>
        </p:nvSpPr>
        <p:spPr>
          <a:xfrm>
            <a:off x="5441647" y="2353980"/>
            <a:ext cx="92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Filme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A2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B12664-71EA-4965-88DF-383B289A3BCF}"/>
              </a:ext>
            </a:extLst>
          </p:cNvPr>
          <p:cNvSpPr txBox="1"/>
          <p:nvPr/>
        </p:nvSpPr>
        <p:spPr>
          <a:xfrm>
            <a:off x="7825528" y="2353980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CE97F7-A954-4053-AD1C-056A68D8EF1F}"/>
              </a:ext>
            </a:extLst>
          </p:cNvPr>
          <p:cNvSpPr txBox="1"/>
          <p:nvPr/>
        </p:nvSpPr>
        <p:spPr>
          <a:xfrm>
            <a:off x="9056612" y="2353980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longa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F8CFB-7DE8-4276-9B8A-2E5EC30A2D96}"/>
              </a:ext>
            </a:extLst>
          </p:cNvPr>
          <p:cNvSpPr txBox="1"/>
          <p:nvPr/>
        </p:nvSpPr>
        <p:spPr>
          <a:xfrm>
            <a:off x="10470861" y="2353980"/>
            <a:ext cx="65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longa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936CE3-4B07-4A1D-B014-0325E27C631E}"/>
              </a:ext>
            </a:extLst>
          </p:cNvPr>
          <p:cNvSpPr txBox="1"/>
          <p:nvPr/>
        </p:nvSpPr>
        <p:spPr>
          <a:xfrm>
            <a:off x="6864909" y="2353980"/>
            <a:ext cx="45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0.8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7B84B9-ECEC-4B3B-A579-01D2657A1A54}"/>
              </a:ext>
            </a:extLst>
          </p:cNvPr>
          <p:cNvSpPr txBox="1"/>
          <p:nvPr/>
        </p:nvSpPr>
        <p:spPr>
          <a:xfrm>
            <a:off x="3732413" y="2653753"/>
            <a:ext cx="145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91049-C4E1-4F56-8337-0D0BC10BFDC7}"/>
              </a:ext>
            </a:extLst>
          </p:cNvPr>
          <p:cNvSpPr txBox="1"/>
          <p:nvPr/>
        </p:nvSpPr>
        <p:spPr>
          <a:xfrm>
            <a:off x="5441647" y="2653753"/>
            <a:ext cx="92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0B743-BAC7-4C0E-BAAA-C9DABD39A96A}"/>
              </a:ext>
            </a:extLst>
          </p:cNvPr>
          <p:cNvSpPr txBox="1"/>
          <p:nvPr/>
        </p:nvSpPr>
        <p:spPr>
          <a:xfrm>
            <a:off x="7825528" y="2653753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93B657-4A48-4214-90CC-97AC3F8E19DC}"/>
              </a:ext>
            </a:extLst>
          </p:cNvPr>
          <p:cNvSpPr txBox="1"/>
          <p:nvPr/>
        </p:nvSpPr>
        <p:spPr>
          <a:xfrm>
            <a:off x="9056612" y="2653753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4683A6-27D2-48BB-BB68-E22983B13856}"/>
              </a:ext>
            </a:extLst>
          </p:cNvPr>
          <p:cNvSpPr txBox="1"/>
          <p:nvPr/>
        </p:nvSpPr>
        <p:spPr>
          <a:xfrm>
            <a:off x="10470861" y="2653753"/>
            <a:ext cx="65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FD8D0F-F8DE-4CAC-B207-D0CB29DDBA73}"/>
              </a:ext>
            </a:extLst>
          </p:cNvPr>
          <p:cNvSpPr txBox="1"/>
          <p:nvPr/>
        </p:nvSpPr>
        <p:spPr>
          <a:xfrm>
            <a:off x="6864909" y="2653753"/>
            <a:ext cx="45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0884F-2803-4FBF-A90B-9333E169A231}"/>
              </a:ext>
            </a:extLst>
          </p:cNvPr>
          <p:cNvSpPr txBox="1"/>
          <p:nvPr/>
        </p:nvSpPr>
        <p:spPr>
          <a:xfrm>
            <a:off x="3732413" y="2989560"/>
            <a:ext cx="145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Alice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D2142-E51B-4D47-B5F1-6FC21C9ED346}"/>
              </a:ext>
            </a:extLst>
          </p:cNvPr>
          <p:cNvSpPr txBox="1"/>
          <p:nvPr/>
        </p:nvSpPr>
        <p:spPr>
          <a:xfrm>
            <a:off x="5441647" y="2989560"/>
            <a:ext cx="92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Filme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Ak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41C2C9-9503-42F8-8B2E-ABA55D797A59}"/>
              </a:ext>
            </a:extLst>
          </p:cNvPr>
          <p:cNvSpPr txBox="1"/>
          <p:nvPr/>
        </p:nvSpPr>
        <p:spPr>
          <a:xfrm>
            <a:off x="7825528" y="2989560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F50FD6-F039-437B-AE24-377C53852910}"/>
              </a:ext>
            </a:extLst>
          </p:cNvPr>
          <p:cNvSpPr txBox="1"/>
          <p:nvPr/>
        </p:nvSpPr>
        <p:spPr>
          <a:xfrm>
            <a:off x="9056612" y="2989560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longa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CDA981-8DA6-49D3-A878-52C93800C4F8}"/>
              </a:ext>
            </a:extLst>
          </p:cNvPr>
          <p:cNvSpPr txBox="1"/>
          <p:nvPr/>
        </p:nvSpPr>
        <p:spPr>
          <a:xfrm>
            <a:off x="10470861" y="2989560"/>
            <a:ext cx="65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23C4F-1A8A-4AB3-B410-6C00FA3F7E79}"/>
              </a:ext>
            </a:extLst>
          </p:cNvPr>
          <p:cNvSpPr txBox="1"/>
          <p:nvPr/>
        </p:nvSpPr>
        <p:spPr>
          <a:xfrm>
            <a:off x="6864909" y="2989560"/>
            <a:ext cx="45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0.4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E67336-3C04-4BE7-BEE9-555460023125}"/>
              </a:ext>
            </a:extLst>
          </p:cNvPr>
          <p:cNvSpPr txBox="1"/>
          <p:nvPr/>
        </p:nvSpPr>
        <p:spPr>
          <a:xfrm>
            <a:off x="3732413" y="3669955"/>
            <a:ext cx="145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Beatriz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8BBE6E-729C-450F-B189-C49DA5D284FD}"/>
              </a:ext>
            </a:extLst>
          </p:cNvPr>
          <p:cNvSpPr txBox="1"/>
          <p:nvPr/>
        </p:nvSpPr>
        <p:spPr>
          <a:xfrm>
            <a:off x="5441647" y="3669955"/>
            <a:ext cx="92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Filme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B1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51631C-9A99-4882-9759-F8AF26E00076}"/>
              </a:ext>
            </a:extLst>
          </p:cNvPr>
          <p:cNvSpPr txBox="1"/>
          <p:nvPr/>
        </p:nvSpPr>
        <p:spPr>
          <a:xfrm>
            <a:off x="7825528" y="3669955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DFD75F-DD72-44E2-9574-C7E478AE99A1}"/>
              </a:ext>
            </a:extLst>
          </p:cNvPr>
          <p:cNvSpPr txBox="1"/>
          <p:nvPr/>
        </p:nvSpPr>
        <p:spPr>
          <a:xfrm>
            <a:off x="9056612" y="3669955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longa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C2B8E8-B90F-47C4-87FF-05C19B56C621}"/>
              </a:ext>
            </a:extLst>
          </p:cNvPr>
          <p:cNvSpPr txBox="1"/>
          <p:nvPr/>
        </p:nvSpPr>
        <p:spPr>
          <a:xfrm>
            <a:off x="10470861" y="3669955"/>
            <a:ext cx="65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08559E-C964-44FA-BF4C-8C34614C037B}"/>
              </a:ext>
            </a:extLst>
          </p:cNvPr>
          <p:cNvSpPr txBox="1"/>
          <p:nvPr/>
        </p:nvSpPr>
        <p:spPr>
          <a:xfrm>
            <a:off x="6864909" y="3669955"/>
            <a:ext cx="45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0.3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F536D7-6AFB-43A7-B51F-A6575CD89F95}"/>
              </a:ext>
            </a:extLst>
          </p:cNvPr>
          <p:cNvSpPr txBox="1"/>
          <p:nvPr/>
        </p:nvSpPr>
        <p:spPr>
          <a:xfrm>
            <a:off x="3732413" y="3986045"/>
            <a:ext cx="145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Beatriz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8BB299-CEDD-4F38-86BE-BF7E8AED1C07}"/>
              </a:ext>
            </a:extLst>
          </p:cNvPr>
          <p:cNvSpPr txBox="1"/>
          <p:nvPr/>
        </p:nvSpPr>
        <p:spPr>
          <a:xfrm>
            <a:off x="5441647" y="3986045"/>
            <a:ext cx="92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Filme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B2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444299-EFD3-43E4-9B0D-7C3C05413956}"/>
              </a:ext>
            </a:extLst>
          </p:cNvPr>
          <p:cNvSpPr txBox="1"/>
          <p:nvPr/>
        </p:nvSpPr>
        <p:spPr>
          <a:xfrm>
            <a:off x="7825528" y="3986045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56ED49-47F9-423D-A376-18B043949A1D}"/>
              </a:ext>
            </a:extLst>
          </p:cNvPr>
          <p:cNvSpPr txBox="1"/>
          <p:nvPr/>
        </p:nvSpPr>
        <p:spPr>
          <a:xfrm>
            <a:off x="9056612" y="3986045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longa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C7CC59-5634-446A-9ABE-7FF57B12B48E}"/>
              </a:ext>
            </a:extLst>
          </p:cNvPr>
          <p:cNvSpPr txBox="1"/>
          <p:nvPr/>
        </p:nvSpPr>
        <p:spPr>
          <a:xfrm>
            <a:off x="10470861" y="3986045"/>
            <a:ext cx="65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longa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3C8DF-8307-40B3-858B-DF876974A424}"/>
              </a:ext>
            </a:extLst>
          </p:cNvPr>
          <p:cNvSpPr txBox="1"/>
          <p:nvPr/>
        </p:nvSpPr>
        <p:spPr>
          <a:xfrm>
            <a:off x="6864909" y="3986045"/>
            <a:ext cx="45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0.9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F90DCA-7269-4D2B-813A-79196FD26F1E}"/>
              </a:ext>
            </a:extLst>
          </p:cNvPr>
          <p:cNvSpPr txBox="1"/>
          <p:nvPr/>
        </p:nvSpPr>
        <p:spPr>
          <a:xfrm>
            <a:off x="3732413" y="4285818"/>
            <a:ext cx="145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134E9C-C8A6-4740-BA6F-69A3239677EC}"/>
              </a:ext>
            </a:extLst>
          </p:cNvPr>
          <p:cNvSpPr txBox="1"/>
          <p:nvPr/>
        </p:nvSpPr>
        <p:spPr>
          <a:xfrm>
            <a:off x="5441647" y="4285818"/>
            <a:ext cx="92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BED9F8-021F-46A0-92E5-293D4A4AE1A1}"/>
              </a:ext>
            </a:extLst>
          </p:cNvPr>
          <p:cNvSpPr txBox="1"/>
          <p:nvPr/>
        </p:nvSpPr>
        <p:spPr>
          <a:xfrm>
            <a:off x="7825528" y="4285818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19C8A1-D142-40E3-B1BB-37E814EA5EEB}"/>
              </a:ext>
            </a:extLst>
          </p:cNvPr>
          <p:cNvSpPr txBox="1"/>
          <p:nvPr/>
        </p:nvSpPr>
        <p:spPr>
          <a:xfrm>
            <a:off x="9056612" y="4285818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F15419-A9B8-434D-BC89-7F69A0499152}"/>
              </a:ext>
            </a:extLst>
          </p:cNvPr>
          <p:cNvSpPr txBox="1"/>
          <p:nvPr/>
        </p:nvSpPr>
        <p:spPr>
          <a:xfrm>
            <a:off x="10470861" y="4285818"/>
            <a:ext cx="65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A9F9BD-C78E-44EC-A864-3A3A05C5D996}"/>
              </a:ext>
            </a:extLst>
          </p:cNvPr>
          <p:cNvSpPr txBox="1"/>
          <p:nvPr/>
        </p:nvSpPr>
        <p:spPr>
          <a:xfrm>
            <a:off x="6864909" y="4285818"/>
            <a:ext cx="45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6EFB65-C794-4B82-A03F-11407EA358B1}"/>
              </a:ext>
            </a:extLst>
          </p:cNvPr>
          <p:cNvSpPr txBox="1"/>
          <p:nvPr/>
        </p:nvSpPr>
        <p:spPr>
          <a:xfrm>
            <a:off x="3732413" y="4621625"/>
            <a:ext cx="145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Beatriz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1CF88-A1C4-4C5F-8AA7-B62011E3C4C6}"/>
              </a:ext>
            </a:extLst>
          </p:cNvPr>
          <p:cNvSpPr txBox="1"/>
          <p:nvPr/>
        </p:nvSpPr>
        <p:spPr>
          <a:xfrm>
            <a:off x="5441647" y="4621625"/>
            <a:ext cx="92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Filme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Bk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CAA874-7A0E-4D05-81DB-953331D703E7}"/>
              </a:ext>
            </a:extLst>
          </p:cNvPr>
          <p:cNvSpPr txBox="1"/>
          <p:nvPr/>
        </p:nvSpPr>
        <p:spPr>
          <a:xfrm>
            <a:off x="7825528" y="4621625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46D09-7A5F-4B1C-B825-6AD0BBCAA1F5}"/>
              </a:ext>
            </a:extLst>
          </p:cNvPr>
          <p:cNvSpPr txBox="1"/>
          <p:nvPr/>
        </p:nvSpPr>
        <p:spPr>
          <a:xfrm>
            <a:off x="9056612" y="4621625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longa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0E1B86-7C5E-4E27-911E-2C1C580412CA}"/>
              </a:ext>
            </a:extLst>
          </p:cNvPr>
          <p:cNvSpPr txBox="1"/>
          <p:nvPr/>
        </p:nvSpPr>
        <p:spPr>
          <a:xfrm>
            <a:off x="10470861" y="4621625"/>
            <a:ext cx="65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AF8B98-2026-4843-824B-4B1CE3379D9F}"/>
              </a:ext>
            </a:extLst>
          </p:cNvPr>
          <p:cNvSpPr txBox="1"/>
          <p:nvPr/>
        </p:nvSpPr>
        <p:spPr>
          <a:xfrm>
            <a:off x="6864909" y="4621625"/>
            <a:ext cx="45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0.5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2294BD-EC76-4AC0-A520-32C4C1475473}"/>
              </a:ext>
            </a:extLst>
          </p:cNvPr>
          <p:cNvSpPr txBox="1"/>
          <p:nvPr/>
        </p:nvSpPr>
        <p:spPr>
          <a:xfrm>
            <a:off x="3732413" y="5287433"/>
            <a:ext cx="145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Zuleika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968979-C2D9-4662-9500-D57BAAB7114B}"/>
              </a:ext>
            </a:extLst>
          </p:cNvPr>
          <p:cNvSpPr txBox="1"/>
          <p:nvPr/>
        </p:nvSpPr>
        <p:spPr>
          <a:xfrm>
            <a:off x="5441647" y="5287433"/>
            <a:ext cx="92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Filme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Z1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2833B-BFF0-45BA-A20B-132F875C1DDC}"/>
              </a:ext>
            </a:extLst>
          </p:cNvPr>
          <p:cNvSpPr txBox="1"/>
          <p:nvPr/>
        </p:nvSpPr>
        <p:spPr>
          <a:xfrm>
            <a:off x="7825528" y="5287433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4ECB74-07D7-44FC-A4AC-1EEE42F74F6E}"/>
              </a:ext>
            </a:extLst>
          </p:cNvPr>
          <p:cNvSpPr txBox="1"/>
          <p:nvPr/>
        </p:nvSpPr>
        <p:spPr>
          <a:xfrm>
            <a:off x="9056612" y="5287433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longa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DC27D6-6146-460B-8EE7-05A842C9C64B}"/>
              </a:ext>
            </a:extLst>
          </p:cNvPr>
          <p:cNvSpPr txBox="1"/>
          <p:nvPr/>
        </p:nvSpPr>
        <p:spPr>
          <a:xfrm>
            <a:off x="10470861" y="5287433"/>
            <a:ext cx="65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D9C7D0-230E-449E-8965-FDB633DA74A2}"/>
              </a:ext>
            </a:extLst>
          </p:cNvPr>
          <p:cNvSpPr txBox="1"/>
          <p:nvPr/>
        </p:nvSpPr>
        <p:spPr>
          <a:xfrm>
            <a:off x="6864909" y="5287433"/>
            <a:ext cx="45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CBBE6E-6DA6-4E9F-BD77-2508A9F24922}"/>
              </a:ext>
            </a:extLst>
          </p:cNvPr>
          <p:cNvSpPr txBox="1"/>
          <p:nvPr/>
        </p:nvSpPr>
        <p:spPr>
          <a:xfrm>
            <a:off x="3732413" y="5603523"/>
            <a:ext cx="145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Zuleika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3521E4-C81D-4CEA-B1E9-C3A179ADC72F}"/>
              </a:ext>
            </a:extLst>
          </p:cNvPr>
          <p:cNvSpPr txBox="1"/>
          <p:nvPr/>
        </p:nvSpPr>
        <p:spPr>
          <a:xfrm>
            <a:off x="5441647" y="5603523"/>
            <a:ext cx="92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Filme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Z2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13063A-1B43-446E-82AB-9E7881432A98}"/>
              </a:ext>
            </a:extLst>
          </p:cNvPr>
          <p:cNvSpPr txBox="1"/>
          <p:nvPr/>
        </p:nvSpPr>
        <p:spPr>
          <a:xfrm>
            <a:off x="7825528" y="5603523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313677-4DA1-45F8-AC46-CD998D7835A6}"/>
              </a:ext>
            </a:extLst>
          </p:cNvPr>
          <p:cNvSpPr txBox="1"/>
          <p:nvPr/>
        </p:nvSpPr>
        <p:spPr>
          <a:xfrm>
            <a:off x="9056612" y="5603523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longa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590613-FCF6-4FAD-95D6-C56BDA094455}"/>
              </a:ext>
            </a:extLst>
          </p:cNvPr>
          <p:cNvSpPr txBox="1"/>
          <p:nvPr/>
        </p:nvSpPr>
        <p:spPr>
          <a:xfrm>
            <a:off x="10470861" y="5603523"/>
            <a:ext cx="65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longa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51D2EC-A9C7-4A24-B7BF-1EC2D4147DB7}"/>
              </a:ext>
            </a:extLst>
          </p:cNvPr>
          <p:cNvSpPr txBox="1"/>
          <p:nvPr/>
        </p:nvSpPr>
        <p:spPr>
          <a:xfrm>
            <a:off x="6864909" y="5603523"/>
            <a:ext cx="45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0.7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A37F10-2FF3-418E-9BC9-6F5F9DA5F057}"/>
              </a:ext>
            </a:extLst>
          </p:cNvPr>
          <p:cNvSpPr txBox="1"/>
          <p:nvPr/>
        </p:nvSpPr>
        <p:spPr>
          <a:xfrm>
            <a:off x="3732413" y="5903296"/>
            <a:ext cx="145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72ABF4-78D9-4C15-8A2D-56B71C95B8C1}"/>
              </a:ext>
            </a:extLst>
          </p:cNvPr>
          <p:cNvSpPr txBox="1"/>
          <p:nvPr/>
        </p:nvSpPr>
        <p:spPr>
          <a:xfrm>
            <a:off x="5441647" y="5903296"/>
            <a:ext cx="92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3DC2BF-0E17-4BA4-AB08-5AE3EA77616A}"/>
              </a:ext>
            </a:extLst>
          </p:cNvPr>
          <p:cNvSpPr txBox="1"/>
          <p:nvPr/>
        </p:nvSpPr>
        <p:spPr>
          <a:xfrm>
            <a:off x="7825528" y="5903296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38B571-8529-4A7A-8034-9D177029BA11}"/>
              </a:ext>
            </a:extLst>
          </p:cNvPr>
          <p:cNvSpPr txBox="1"/>
          <p:nvPr/>
        </p:nvSpPr>
        <p:spPr>
          <a:xfrm>
            <a:off x="9056612" y="5903296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BD9F4B-079C-488E-A934-BCF43D889F41}"/>
              </a:ext>
            </a:extLst>
          </p:cNvPr>
          <p:cNvSpPr txBox="1"/>
          <p:nvPr/>
        </p:nvSpPr>
        <p:spPr>
          <a:xfrm>
            <a:off x="10470861" y="5903296"/>
            <a:ext cx="65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8A18A2-574F-4B8F-9448-F9E457A14A4B}"/>
              </a:ext>
            </a:extLst>
          </p:cNvPr>
          <p:cNvSpPr txBox="1"/>
          <p:nvPr/>
        </p:nvSpPr>
        <p:spPr>
          <a:xfrm>
            <a:off x="6864909" y="5903296"/>
            <a:ext cx="45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B33A9E-3C65-43A3-8718-8E33EF43EE7A}"/>
              </a:ext>
            </a:extLst>
          </p:cNvPr>
          <p:cNvSpPr txBox="1"/>
          <p:nvPr/>
        </p:nvSpPr>
        <p:spPr>
          <a:xfrm>
            <a:off x="3732413" y="6239103"/>
            <a:ext cx="145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Zuleika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736117-80A5-4966-A3E5-C04C9C997529}"/>
              </a:ext>
            </a:extLst>
          </p:cNvPr>
          <p:cNvSpPr txBox="1"/>
          <p:nvPr/>
        </p:nvSpPr>
        <p:spPr>
          <a:xfrm>
            <a:off x="5441647" y="6239103"/>
            <a:ext cx="92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Filme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Zk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C085C4-A7F4-4A8D-A156-5FF1F6D56852}"/>
              </a:ext>
            </a:extLst>
          </p:cNvPr>
          <p:cNvSpPr txBox="1"/>
          <p:nvPr/>
        </p:nvSpPr>
        <p:spPr>
          <a:xfrm>
            <a:off x="7825528" y="6239103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EC80388-C616-4641-971D-02F5C40A4D42}"/>
              </a:ext>
            </a:extLst>
          </p:cNvPr>
          <p:cNvSpPr txBox="1"/>
          <p:nvPr/>
        </p:nvSpPr>
        <p:spPr>
          <a:xfrm>
            <a:off x="9056612" y="6239103"/>
            <a:ext cx="65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longa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1DA4B4-98CC-4BFF-8C60-C287DE13EE6A}"/>
              </a:ext>
            </a:extLst>
          </p:cNvPr>
          <p:cNvSpPr txBox="1"/>
          <p:nvPr/>
        </p:nvSpPr>
        <p:spPr>
          <a:xfrm>
            <a:off x="10470861" y="6239103"/>
            <a:ext cx="65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7E6E62-C1AB-4FCB-88DB-ADD973DBA8FE}"/>
              </a:ext>
            </a:extLst>
          </p:cNvPr>
          <p:cNvSpPr txBox="1"/>
          <p:nvPr/>
        </p:nvSpPr>
        <p:spPr>
          <a:xfrm>
            <a:off x="6864909" y="6239103"/>
            <a:ext cx="45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0.3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749FFF-A719-4BD4-A1D6-1956501BB7D8}"/>
              </a:ext>
            </a:extLst>
          </p:cNvPr>
          <p:cNvSpPr/>
          <p:nvPr/>
        </p:nvSpPr>
        <p:spPr>
          <a:xfrm>
            <a:off x="76360" y="82661"/>
            <a:ext cx="2350264" cy="839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Suponha</a:t>
            </a:r>
            <a:r>
              <a:rPr lang="en-GB" dirty="0"/>
              <a:t> que </a:t>
            </a:r>
            <a:r>
              <a:rPr lang="en-GB" dirty="0" err="1"/>
              <a:t>adotamos</a:t>
            </a:r>
            <a:r>
              <a:rPr lang="en-GB" dirty="0"/>
              <a:t> o </a:t>
            </a:r>
            <a:r>
              <a:rPr lang="en-GB" dirty="0" err="1"/>
              <a:t>domínio</a:t>
            </a:r>
            <a:r>
              <a:rPr lang="en-GB" dirty="0"/>
              <a:t> de </a:t>
            </a:r>
            <a:r>
              <a:rPr lang="en-GB" dirty="0" err="1"/>
              <a:t>filmes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B093EF-C392-4F75-8581-7BBAEDB2D7AC}"/>
              </a:ext>
            </a:extLst>
          </p:cNvPr>
          <p:cNvSpPr txBox="1"/>
          <p:nvPr/>
        </p:nvSpPr>
        <p:spPr>
          <a:xfrm>
            <a:off x="76360" y="1194525"/>
            <a:ext cx="25913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Variáveis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X –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surpresa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“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causada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pela”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recomendação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(real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positivo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Y –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preferência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do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usuário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por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tipo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explicação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categoria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Nossa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hipótese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Se hat(X) é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baixo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então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Y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preferido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é o “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curta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endParaRPr lang="en-GB" sz="16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Se hat(X) é alto,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então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Y </a:t>
            </a:r>
            <a:r>
              <a:rPr lang="en-GB" sz="1600" i="1" dirty="0" err="1">
                <a:solidFill>
                  <a:schemeClr val="accent2">
                    <a:lumMod val="75000"/>
                  </a:schemeClr>
                </a:solidFill>
              </a:rPr>
              <a:t>preferido</a:t>
            </a:r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 é “longa”</a:t>
            </a:r>
          </a:p>
        </p:txBody>
      </p:sp>
    </p:spTree>
    <p:extLst>
      <p:ext uri="{BB962C8B-B14F-4D97-AF65-F5344CB8AC3E}">
        <p14:creationId xmlns:p14="http://schemas.microsoft.com/office/powerpoint/2010/main" val="206888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75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2BCEE1-48DE-4DCC-B3E7-28A29E55A424}"/>
              </a:ext>
            </a:extLst>
          </p:cNvPr>
          <p:cNvSpPr/>
          <p:nvPr/>
        </p:nvSpPr>
        <p:spPr>
          <a:xfrm>
            <a:off x="764771" y="540327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CE346-EC67-44E2-8409-7C3C6D2F95F6}"/>
              </a:ext>
            </a:extLst>
          </p:cNvPr>
          <p:cNvSpPr/>
          <p:nvPr/>
        </p:nvSpPr>
        <p:spPr>
          <a:xfrm>
            <a:off x="1155469" y="540327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1CA41-0932-49EB-AEE4-66018D37FE2B}"/>
              </a:ext>
            </a:extLst>
          </p:cNvPr>
          <p:cNvSpPr/>
          <p:nvPr/>
        </p:nvSpPr>
        <p:spPr>
          <a:xfrm>
            <a:off x="1545373" y="540326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F009C-3311-4422-8334-634A3B6A0705}"/>
              </a:ext>
            </a:extLst>
          </p:cNvPr>
          <p:cNvSpPr/>
          <p:nvPr/>
        </p:nvSpPr>
        <p:spPr>
          <a:xfrm>
            <a:off x="2080952" y="540326"/>
            <a:ext cx="365760" cy="3740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7E757-6CBC-4870-AB77-CDD025D1A3A0}"/>
              </a:ext>
            </a:extLst>
          </p:cNvPr>
          <p:cNvSpPr/>
          <p:nvPr/>
        </p:nvSpPr>
        <p:spPr>
          <a:xfrm>
            <a:off x="710738" y="448885"/>
            <a:ext cx="1857896" cy="556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11206-5E97-4E49-BFAB-77DCD66AB829}"/>
              </a:ext>
            </a:extLst>
          </p:cNvPr>
          <p:cNvSpPr txBox="1"/>
          <p:nvPr/>
        </p:nvSpPr>
        <p:spPr>
          <a:xfrm>
            <a:off x="615141" y="33832"/>
            <a:ext cx="24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Vetor</a:t>
            </a:r>
            <a:r>
              <a:rPr lang="en-GB" dirty="0"/>
              <a:t> m</a:t>
            </a:r>
            <a:r>
              <a:rPr lang="pt-BR" dirty="0" err="1"/>
              <a:t>úsica</a:t>
            </a:r>
            <a:r>
              <a:rPr lang="pt-BR" dirty="0"/>
              <a:t> (</a:t>
            </a:r>
            <a:r>
              <a:rPr lang="pt-BR" dirty="0" err="1"/>
              <a:t>spotify</a:t>
            </a:r>
            <a:r>
              <a:rPr lang="pt-BR" dirty="0"/>
              <a:t>)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031E90-9F92-431F-8585-417995CDD927}"/>
              </a:ext>
            </a:extLst>
          </p:cNvPr>
          <p:cNvSpPr txBox="1"/>
          <p:nvPr/>
        </p:nvSpPr>
        <p:spPr>
          <a:xfrm rot="16200000">
            <a:off x="327499" y="1390202"/>
            <a:ext cx="1240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 err="1">
                <a:solidFill>
                  <a:schemeClr val="accent2"/>
                </a:solidFill>
              </a:rPr>
              <a:t>speechness</a:t>
            </a:r>
            <a:endParaRPr lang="en-GB" sz="1600" i="1" dirty="0">
              <a:solidFill>
                <a:schemeClr val="accent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0528B6-871E-48FB-AA9F-8C6E91E60DE0}"/>
              </a:ext>
            </a:extLst>
          </p:cNvPr>
          <p:cNvSpPr txBox="1"/>
          <p:nvPr/>
        </p:nvSpPr>
        <p:spPr>
          <a:xfrm rot="16200000">
            <a:off x="727042" y="1381357"/>
            <a:ext cx="122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 err="1">
                <a:solidFill>
                  <a:schemeClr val="accent2"/>
                </a:solidFill>
              </a:rPr>
              <a:t>acousticness</a:t>
            </a:r>
            <a:endParaRPr lang="en-GB" sz="1600" i="1" dirty="0">
              <a:solidFill>
                <a:schemeClr val="accent2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7A8020-2E84-4780-832D-914BCEFFFCD8}"/>
              </a:ext>
            </a:extLst>
          </p:cNvPr>
          <p:cNvSpPr txBox="1"/>
          <p:nvPr/>
        </p:nvSpPr>
        <p:spPr>
          <a:xfrm rot="16200000">
            <a:off x="1116947" y="1381356"/>
            <a:ext cx="122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>
                <a:solidFill>
                  <a:schemeClr val="accent2"/>
                </a:solidFill>
              </a:rPr>
              <a:t>tempo</a:t>
            </a:r>
            <a:endParaRPr lang="en-GB" sz="1600" i="1" dirty="0">
              <a:solidFill>
                <a:schemeClr val="accent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3E3500-CC3E-4367-BFC2-E5AEC5806C9D}"/>
              </a:ext>
            </a:extLst>
          </p:cNvPr>
          <p:cNvSpPr txBox="1"/>
          <p:nvPr/>
        </p:nvSpPr>
        <p:spPr>
          <a:xfrm rot="16200000">
            <a:off x="1652526" y="1381356"/>
            <a:ext cx="122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 err="1">
                <a:solidFill>
                  <a:schemeClr val="accent2"/>
                </a:solidFill>
              </a:rPr>
              <a:t>valence</a:t>
            </a:r>
            <a:endParaRPr lang="en-GB" sz="1600" i="1" dirty="0">
              <a:solidFill>
                <a:schemeClr val="accent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3B3465-4B17-4BCB-9102-D0724D2DC611}"/>
              </a:ext>
            </a:extLst>
          </p:cNvPr>
          <p:cNvSpPr txBox="1"/>
          <p:nvPr/>
        </p:nvSpPr>
        <p:spPr>
          <a:xfrm>
            <a:off x="2697132" y="1381356"/>
            <a:ext cx="2151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 err="1">
                <a:solidFill>
                  <a:schemeClr val="accent2"/>
                </a:solidFill>
              </a:rPr>
              <a:t>features</a:t>
            </a:r>
            <a:r>
              <a:rPr lang="pt-BR" sz="1600" i="1" dirty="0">
                <a:solidFill>
                  <a:schemeClr val="accent2"/>
                </a:solidFill>
              </a:rPr>
              <a:t> ou “aspectos”</a:t>
            </a:r>
            <a:endParaRPr lang="en-GB" sz="1600" i="1" dirty="0">
              <a:solidFill>
                <a:schemeClr val="accent2"/>
              </a:solidFill>
            </a:endParaRP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08087C27-8599-4AFE-9894-D0C692B9B332}"/>
              </a:ext>
            </a:extLst>
          </p:cNvPr>
          <p:cNvSpPr/>
          <p:nvPr/>
        </p:nvSpPr>
        <p:spPr>
          <a:xfrm>
            <a:off x="2675562" y="1035599"/>
            <a:ext cx="45719" cy="11131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C185D2-8231-4E8D-81E2-262F7BB50341}"/>
              </a:ext>
            </a:extLst>
          </p:cNvPr>
          <p:cNvSpPr txBox="1"/>
          <p:nvPr/>
        </p:nvSpPr>
        <p:spPr>
          <a:xfrm>
            <a:off x="2863164" y="136246"/>
            <a:ext cx="5902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n-GB" dirty="0">
                <a:hlinkClick r:id="rId2"/>
              </a:rPr>
              <a:t>https://www.kaggle.com/yamaerenay/spotify-dataset-19212020-160k-tracks</a:t>
            </a:r>
            <a:endParaRPr lang="en-GB" dirty="0"/>
          </a:p>
          <a:p>
            <a:endParaRPr lang="en-GB" dirty="0"/>
          </a:p>
          <a:p>
            <a:r>
              <a:rPr lang="en-GB" b="1" dirty="0" err="1"/>
              <a:t>Importante</a:t>
            </a:r>
            <a:r>
              <a:rPr lang="en-GB" dirty="0"/>
              <a:t>: dataset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 ratings (</a:t>
            </a:r>
            <a:r>
              <a:rPr lang="en-GB" dirty="0" err="1"/>
              <a:t>procede</a:t>
            </a:r>
            <a:r>
              <a:rPr lang="en-GB" dirty="0"/>
              <a:t>? </a:t>
            </a:r>
            <a:r>
              <a:rPr lang="en-GB" dirty="0" err="1"/>
              <a:t>Esqueci</a:t>
            </a:r>
            <a:r>
              <a:rPr lang="en-GB" dirty="0"/>
              <a:t> de </a:t>
            </a:r>
            <a:r>
              <a:rPr lang="en-GB" dirty="0" err="1"/>
              <a:t>perguntar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693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1593</Words>
  <Application>Microsoft Office PowerPoint</Application>
  <PresentationFormat>Widescreen</PresentationFormat>
  <Paragraphs>241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Projeto de IC do Bruno Gazoni  (logbook)</vt:lpstr>
      <vt:lpstr>Legenda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Lima</dc:creator>
  <cp:lastModifiedBy>Andre Lima</cp:lastModifiedBy>
  <cp:revision>26</cp:revision>
  <dcterms:created xsi:type="dcterms:W3CDTF">2021-03-12T13:56:43Z</dcterms:created>
  <dcterms:modified xsi:type="dcterms:W3CDTF">2021-03-26T15:51:30Z</dcterms:modified>
</cp:coreProperties>
</file>