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6" r:id="rId9"/>
    <p:sldId id="261" r:id="rId10"/>
    <p:sldId id="262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sources.prev.org/documents/alcoholviolencegruenewal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atlantapd.org/Crimedata/Default.aspx" TargetMode="External"/><Relationship Id="rId2" Type="http://schemas.openxmlformats.org/officeDocument/2006/relationships/hyperlink" Target="https://en.wikipedia.org/wiki/Neighborhood_planning_u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CDD7-A4FD-450A-9782-E81AAE9CF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Alcohol/Weapon Venues and Crime in Atlanta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4715-9BFF-48CA-B087-1920A54CF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Ruggles</a:t>
            </a:r>
          </a:p>
        </p:txBody>
      </p:sp>
    </p:spTree>
    <p:extLst>
      <p:ext uri="{BB962C8B-B14F-4D97-AF65-F5344CB8AC3E}">
        <p14:creationId xmlns:p14="http://schemas.microsoft.com/office/powerpoint/2010/main" val="93197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F5B-86D6-429F-8B43-36329AA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Robbery Crimes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56927-1ED1-42DD-AAA8-D8C095919C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Cluster 0, Avg Number of Robbery Crimes per Neighborhood: 19.564705882352943</a:t>
            </a:r>
          </a:p>
          <a:p>
            <a:pPr lvl="0"/>
            <a:r>
              <a:rPr lang="en-US" dirty="0"/>
              <a:t>Cluster 1, Avg Number of Robbery Crimes per Neighborhood: 59.98148148148148</a:t>
            </a:r>
          </a:p>
          <a:p>
            <a:pPr lvl="0"/>
            <a:r>
              <a:rPr lang="en-US" dirty="0"/>
              <a:t>Cluster 2, Avg Number of Robbery Crimes per Neighborhood: 104.25</a:t>
            </a:r>
          </a:p>
          <a:p>
            <a:pPr lvl="0"/>
            <a:r>
              <a:rPr lang="en-US" dirty="0"/>
              <a:t>Cluster 3, Avg Number of Robbery Crimes per Neighborhood: 37.0</a:t>
            </a:r>
          </a:p>
          <a:p>
            <a:pPr lvl="0"/>
            <a:r>
              <a:rPr lang="en-US" dirty="0"/>
              <a:t>Cluster 4, Avg Number of Robbery Crimes per Neighborhood: 20.5</a:t>
            </a:r>
          </a:p>
          <a:p>
            <a:pPr lvl="0"/>
            <a:r>
              <a:rPr lang="en-US" dirty="0"/>
              <a:t>Cluster 5, Avg Number of Robbery Crimes per Neighborhood: 42.0</a:t>
            </a:r>
          </a:p>
          <a:p>
            <a:pPr lvl="0"/>
            <a:r>
              <a:rPr lang="en-US" dirty="0"/>
              <a:t>Cluster 6, Avg Number of Robbery Crimes per Neighborhood: 93.66666666666667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066A5-BCDB-45B2-A50F-403E5F64490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275" y="2086481"/>
            <a:ext cx="3337645" cy="38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2871-F7EC-46AB-B467-3308B9FE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1600" dirty="0"/>
              <a:t>(for methodology see Report and code)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379CD-EE5D-4A9D-BC26-FD6B2C630DF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2284" y="1992849"/>
            <a:ext cx="4416640" cy="35417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7F29D6-B772-4810-8D0D-B638F6AF378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8" y="2076703"/>
            <a:ext cx="4875213" cy="3374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FBA04-AE9F-4253-B81A-097D14EA77A0}"/>
              </a:ext>
            </a:extLst>
          </p:cNvPr>
          <p:cNvSpPr txBox="1"/>
          <p:nvPr/>
        </p:nvSpPr>
        <p:spPr>
          <a:xfrm>
            <a:off x="1372284" y="5534561"/>
            <a:ext cx="441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Overall Crime(Location)</a:t>
            </a:r>
            <a:r>
              <a:rPr lang="en-US" sz="1600" dirty="0"/>
              <a:t> Appears to be a negative correlation surprisingly. We would expect the score average to increase(meaning lower frequency of the targeted venues) by my hypothesis.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D885-1D4C-4929-AA78-D212D1751839}"/>
              </a:ext>
            </a:extLst>
          </p:cNvPr>
          <p:cNvSpPr txBox="1"/>
          <p:nvPr/>
        </p:nvSpPr>
        <p:spPr>
          <a:xfrm>
            <a:off x="6094410" y="5534561"/>
            <a:ext cx="4416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Larceny Crimes</a:t>
            </a:r>
            <a:r>
              <a:rPr lang="en-US" sz="1600" dirty="0"/>
              <a:t> The most common crime committed in Atlanta in 2018, there was a clear positive correlation between the frequency of the targeted venues and the average crime per neighborhood in the respective cluster.</a:t>
            </a:r>
          </a:p>
        </p:txBody>
      </p:sp>
    </p:spTree>
    <p:extLst>
      <p:ext uri="{BB962C8B-B14F-4D97-AF65-F5344CB8AC3E}">
        <p14:creationId xmlns:p14="http://schemas.microsoft.com/office/powerpoint/2010/main" val="367845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FDAE-AD3B-4FA4-9600-33FC594C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1600" dirty="0">
                <a:solidFill>
                  <a:prstClr val="white"/>
                </a:solidFill>
              </a:rPr>
              <a:t>(for methodology see Report and code)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12FB3-0C13-4856-9C31-2085CC5D792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506489"/>
            <a:ext cx="4878387" cy="302770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7E11A-56F6-4E8E-B7FA-89AD79DA0D9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2229"/>
            <a:ext cx="4875213" cy="3196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3F51F6-8879-4917-B037-D92A6AC78FB3}"/>
              </a:ext>
            </a:extLst>
          </p:cNvPr>
          <p:cNvSpPr/>
          <p:nvPr/>
        </p:nvSpPr>
        <p:spPr>
          <a:xfrm>
            <a:off x="1141412" y="5500818"/>
            <a:ext cx="48783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Agg</a:t>
            </a:r>
            <a:r>
              <a:rPr lang="en-US" sz="1600" b="1" dirty="0"/>
              <a:t> </a:t>
            </a:r>
            <a:r>
              <a:rPr lang="en-US" sz="1600" b="1" dirty="0" err="1"/>
              <a:t>Assualt</a:t>
            </a:r>
            <a:r>
              <a:rPr lang="en-US" sz="1600" b="1" dirty="0"/>
              <a:t>/Homicide Crimes</a:t>
            </a:r>
            <a:r>
              <a:rPr lang="en-US" sz="1600" dirty="0"/>
              <a:t> Although to a lesser extent than larceny crimes, there is still a clear positive relationship between the frequency of the targeted venues and the average crime per neighborhood in the clusters.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FC6E4-6215-4492-93CF-56256D1CDDBD}"/>
              </a:ext>
            </a:extLst>
          </p:cNvPr>
          <p:cNvSpPr/>
          <p:nvPr/>
        </p:nvSpPr>
        <p:spPr>
          <a:xfrm>
            <a:off x="5999039" y="5534561"/>
            <a:ext cx="4878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Robbery Crimes</a:t>
            </a:r>
            <a:r>
              <a:rPr lang="en-US" sz="1600" dirty="0"/>
              <a:t> Yet again, there is a positive correlation between the frequency of the targeted venues and the average number of robbery crimes per neighborhood committed in 2018.</a:t>
            </a:r>
          </a:p>
        </p:txBody>
      </p:sp>
    </p:spTree>
    <p:extLst>
      <p:ext uri="{BB962C8B-B14F-4D97-AF65-F5344CB8AC3E}">
        <p14:creationId xmlns:p14="http://schemas.microsoft.com/office/powerpoint/2010/main" val="135344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8F66-7A25-457B-B106-313784C1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A30A-1D98-4522-BB44-ED03BBE5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these findings, I can conclude that there appears to be a positive correlation between the frequency of alcohol-selling venues and crime(gun shops and pawn shops were included in finding the results but their mean frequency was usually 0 among clusters). There may be other variables at play that also contribute to crime, so it is not definitive that reducing alcohol-selling venues would guarantee a decrease in crime. However, it is something to keep in mind for various groups of people such as police officers, venue owners, citizens,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E56D-5AA5-45C4-9D98-D5CDB4DB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important to know crime influencers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ECFA-B5BE-4334-9751-0EFAC76E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Past research has shown for other US cities a correlation between alcohol-selling venues and crime. Is this true for Atlanta?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http://resources.prev.org/documents/alcoholviolencegruenewald.pdf</a:t>
            </a:r>
            <a:r>
              <a:rPr lang="en-US" dirty="0"/>
              <a:t> </a:t>
            </a:r>
            <a:endParaRPr lang="en-US" sz="2800" dirty="0"/>
          </a:p>
          <a:p>
            <a:r>
              <a:rPr lang="en-US" sz="2800" dirty="0"/>
              <a:t>If we are able to determine that certain venues are correlated with more crime, then better policing methods could be formed, citizens could be more aware, and more.</a:t>
            </a:r>
          </a:p>
        </p:txBody>
      </p:sp>
    </p:spTree>
    <p:extLst>
      <p:ext uri="{BB962C8B-B14F-4D97-AF65-F5344CB8AC3E}">
        <p14:creationId xmlns:p14="http://schemas.microsoft.com/office/powerpoint/2010/main" val="175346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C742-DEDA-4362-88D6-C1E3E675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C281-2CEA-4528-BD3F-EBB21521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Atlanta Neighborhood Data</a:t>
            </a:r>
          </a:p>
          <a:p>
            <a:pPr lvl="1"/>
            <a:r>
              <a:rPr lang="en-US" dirty="0"/>
              <a:t>242 neighborhoods in Atlanta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https://en.wikipedia.org/wiki/Neighborhood_planning_unit</a:t>
            </a:r>
            <a:endParaRPr lang="en-US" sz="2000" dirty="0"/>
          </a:p>
          <a:p>
            <a:r>
              <a:rPr lang="en-US" dirty="0"/>
              <a:t>Atlanta Crime Data</a:t>
            </a:r>
          </a:p>
          <a:p>
            <a:pPr lvl="1"/>
            <a:r>
              <a:rPr lang="en-US" dirty="0"/>
              <a:t>Over 30,000 crimes committed in Atlanta, just in the year 2018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http://opendata.atlantapd.org/Crimedata/Default.aspx</a:t>
            </a:r>
            <a:endParaRPr lang="en-US" sz="2000" dirty="0"/>
          </a:p>
          <a:p>
            <a:r>
              <a:rPr lang="en-US" dirty="0"/>
              <a:t>Duplicate data, </a:t>
            </a:r>
            <a:r>
              <a:rPr lang="en-US" dirty="0" err="1"/>
              <a:t>NaN</a:t>
            </a:r>
            <a:r>
              <a:rPr lang="en-US" dirty="0"/>
              <a:t> entries, and irrelevant information were accounted for and dropped from data frames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12252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E87D-D089-49AD-95C6-739DC741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21709-E14F-4FAD-AC6F-BE7DB9CAEA0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43624"/>
            <a:ext cx="4878387" cy="335343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45E43B-26C4-4519-8546-D14DEC59A5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68777"/>
            <a:ext cx="4875213" cy="29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41D1-47DA-412B-8177-60D32633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23FBE-32BC-4675-86F8-52ABA6049F9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64125"/>
            <a:ext cx="4878387" cy="35124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7D9D4-2A68-4E54-A730-CF0F41E037F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07634"/>
            <a:ext cx="4875213" cy="3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C267-7426-4A27-A4CE-DF77F8C1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711B-8B5B-47D0-825A-507C92702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6B179-BA0C-4575-8BA1-CBDB41B5570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74395"/>
            <a:ext cx="4878387" cy="34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12EE-3717-4F77-94AC-E5B56094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B0C0-E2EB-46C5-ABD2-2EF6CEC59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Cluster 0, Avg Number of Crimes per Neighborhood: 31.75</a:t>
            </a:r>
          </a:p>
          <a:p>
            <a:pPr lvl="0"/>
            <a:r>
              <a:rPr lang="en-US" dirty="0"/>
              <a:t>Cluster 1, Avg Number of Crimes per Neighborhood: 181.52173913043478</a:t>
            </a:r>
          </a:p>
          <a:p>
            <a:pPr lvl="0"/>
            <a:r>
              <a:rPr lang="en-US" dirty="0"/>
              <a:t>Cluster 2, Avg Number of Crimes per Neighborhood: 100.41818181818182</a:t>
            </a:r>
          </a:p>
          <a:p>
            <a:pPr lvl="0"/>
            <a:r>
              <a:rPr lang="en-US" dirty="0"/>
              <a:t>Cluster 3, Avg Number of Crimes per Neighborhood: 41.48275862068966</a:t>
            </a:r>
          </a:p>
          <a:p>
            <a:pPr lvl="0"/>
            <a:r>
              <a:rPr lang="en-US" dirty="0"/>
              <a:t>Cluster 4, Avg Number of Crimes per Neighborhood: 52.375</a:t>
            </a:r>
          </a:p>
          <a:p>
            <a:pPr lvl="0"/>
            <a:r>
              <a:rPr lang="en-US" dirty="0"/>
              <a:t>Cluster 5, Avg Number of Crimes per Neighborhood: 244.5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0238E-F569-4CD6-B7E5-0A16C0FD6C3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6598" y="2152936"/>
            <a:ext cx="3182242" cy="37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1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B7F0-7D26-4FF5-B105-4F59DE21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Larceny Crimes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01284-3006-480B-8278-4F9A71FF1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Cluster 0, Avg Number of Larceny Crimes per Neighborhood: 40.83177570093458</a:t>
            </a:r>
          </a:p>
          <a:p>
            <a:pPr lvl="0"/>
            <a:r>
              <a:rPr lang="en-US" dirty="0"/>
              <a:t>Cluster 1, Avg Number of Larceny Crimes per Neighborhood: 65.46428571428571</a:t>
            </a:r>
          </a:p>
          <a:p>
            <a:pPr lvl="0"/>
            <a:r>
              <a:rPr lang="en-US" dirty="0"/>
              <a:t>Cluster 2, Avg Number of Larceny Crimes per Neighborhood: 34.833333333333336</a:t>
            </a:r>
          </a:p>
          <a:p>
            <a:pPr lvl="0"/>
            <a:r>
              <a:rPr lang="en-US" dirty="0"/>
              <a:t>Cluster 3, Avg Number of Larceny Crimes per Neighborhood: 25.0</a:t>
            </a:r>
          </a:p>
          <a:p>
            <a:pPr lvl="0"/>
            <a:r>
              <a:rPr lang="en-US" dirty="0"/>
              <a:t>Cluster 4, Avg Number of Larceny Crimes per Neighborhood: 185.5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3292F-1610-4307-9E9D-1382836D394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276" y="2130625"/>
            <a:ext cx="3262984" cy="37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E0CD-52B7-4725-A026-284C57A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violent Crimes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6ED60-D01F-4FC3-8E45-9E048E21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8603" y="2524266"/>
            <a:ext cx="5743891" cy="371521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1400" dirty="0"/>
              <a:t>Cluster 0,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48.74</a:t>
            </a:r>
          </a:p>
          <a:p>
            <a:pPr lvl="0"/>
            <a:r>
              <a:rPr lang="en-US" sz="1400" dirty="0"/>
              <a:t>Cluster 1,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48.5</a:t>
            </a:r>
          </a:p>
          <a:p>
            <a:pPr lvl="0"/>
            <a:r>
              <a:rPr lang="en-US" sz="1400" dirty="0"/>
              <a:t>Cluster 2,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73.0</a:t>
            </a:r>
          </a:p>
          <a:p>
            <a:pPr lvl="0"/>
            <a:r>
              <a:rPr lang="en-US" sz="1400" dirty="0"/>
              <a:t>Cluster 3,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27.66</a:t>
            </a:r>
          </a:p>
          <a:p>
            <a:pPr lvl="0"/>
            <a:r>
              <a:rPr lang="en-US" sz="1400" dirty="0"/>
              <a:t>Cluster 4,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168.66</a:t>
            </a:r>
          </a:p>
          <a:p>
            <a:pPr lvl="0"/>
            <a:r>
              <a:rPr lang="en-US" sz="1400" dirty="0"/>
              <a:t>Cluster 5,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83.66</a:t>
            </a:r>
          </a:p>
          <a:p>
            <a:pPr lvl="0"/>
            <a:r>
              <a:rPr lang="en-US" sz="1400" dirty="0"/>
              <a:t>Cluster 6,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149.33</a:t>
            </a:r>
          </a:p>
          <a:p>
            <a:pPr lvl="0"/>
            <a:r>
              <a:rPr lang="en-US" sz="1400" dirty="0"/>
              <a:t>Cluster 7,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15.0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B9E89-C51C-495C-9BC1-21E38E198A7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1004" y="2097088"/>
            <a:ext cx="3098275" cy="37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1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</TotalTime>
  <Words>772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Alcohol/Weapon Venues and Crime in Atlanta </vt:lpstr>
      <vt:lpstr>It is important to know crime influencers</vt:lpstr>
      <vt:lpstr>Data Acquisition and Cleaning</vt:lpstr>
      <vt:lpstr>Data exploration</vt:lpstr>
      <vt:lpstr>Data Exploration</vt:lpstr>
      <vt:lpstr>Data Exploration</vt:lpstr>
      <vt:lpstr>DBSCAN Clustering by Location</vt:lpstr>
      <vt:lpstr>DBSCAN Clustering by Larceny Crimes</vt:lpstr>
      <vt:lpstr>DBSCAN Clustering by violent Crimes </vt:lpstr>
      <vt:lpstr>DBSCAN Clustering by Robbery Crimes</vt:lpstr>
      <vt:lpstr>Results (for methodology see Report and code)</vt:lpstr>
      <vt:lpstr>Results (for methodology see Report and code)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Alcohol/Weapon Venues and Crime in Atlanta</dc:title>
  <dc:creator>Jonathan Guy</dc:creator>
  <cp:lastModifiedBy>Brian Ruggles</cp:lastModifiedBy>
  <cp:revision>5</cp:revision>
  <dcterms:created xsi:type="dcterms:W3CDTF">2019-03-28T19:34:36Z</dcterms:created>
  <dcterms:modified xsi:type="dcterms:W3CDTF">2020-05-06T01:18:00Z</dcterms:modified>
</cp:coreProperties>
</file>