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Raleway"/>
      <p:bold r:id="rId46"/>
      <p:boldItalic r:id="rId47"/>
    </p:embeddedFont>
    <p:embeddedFont>
      <p:font typeface="Libre Franklin"/>
      <p:regular r:id="rId48"/>
      <p:bold r:id="rId49"/>
      <p:italic r:id="rId50"/>
      <p:boldItalic r:id="rId51"/>
    </p:embeddedFont>
    <p:embeddedFont>
      <p:font typeface="Rubik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h6cDaRUnjsqULSfWHd5+hBQg5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breFranklin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ibreFranklin-boldItalic.fntdata"/><Relationship Id="rId50" Type="http://schemas.openxmlformats.org/officeDocument/2006/relationships/font" Target="fonts/LibreFranklin-italic.fntdata"/><Relationship Id="rId53" Type="http://schemas.openxmlformats.org/officeDocument/2006/relationships/font" Target="fonts/Rubik-bold.fntdata"/><Relationship Id="rId52" Type="http://schemas.openxmlformats.org/officeDocument/2006/relationships/font" Target="fonts/Rubik-regular.fntdata"/><Relationship Id="rId11" Type="http://schemas.openxmlformats.org/officeDocument/2006/relationships/slide" Target="slides/slide7.xml"/><Relationship Id="rId55" Type="http://schemas.openxmlformats.org/officeDocument/2006/relationships/font" Target="fonts/Rubik-boldItalic.fntdata"/><Relationship Id="rId10" Type="http://schemas.openxmlformats.org/officeDocument/2006/relationships/slide" Target="slides/slide6.xml"/><Relationship Id="rId54" Type="http://schemas.openxmlformats.org/officeDocument/2006/relationships/font" Target="fonts/Rubi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6bee88fa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6bee88fa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6bee88fa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6bee88fa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6bee88fa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6bee88fa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6bee88fa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e6bee88fa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6bee88fa1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e6bee88fa1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6bee88fa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e6bee88fa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6cdad17c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6cdad17c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6bee88fa1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e6bee88fa1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6bee88fa1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e6bee88fa1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6cdad17c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6cdad17c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6cdad17c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6cdad17c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6cdad17c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e6cdad17c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da42a1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7bda42a1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6e0c3fe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e6e0c3fe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6e0c3fe4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6e0c3fe4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6cdad17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e6cdad17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6f0b330c8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e6f0b330c8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6f0b330c8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e6f0b330c8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6f0b330c8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e6f0b330c8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6f0b330c8_2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e6f0b330c8_2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6bee88fa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e6bee88fa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6bee88fa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6bee88fa1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4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5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50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5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3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53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  <a:defRPr b="0" sz="3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5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5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5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5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4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6" name="Google Shape;16;p4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hyperlink" Target="https://huggingface.co/xlm-roberta-base" TargetMode="External"/><Relationship Id="rId11" Type="http://schemas.openxmlformats.org/officeDocument/2006/relationships/hyperlink" Target="https://github.com/brugnaro2022/nlp" TargetMode="External"/><Relationship Id="rId10" Type="http://schemas.openxmlformats.org/officeDocument/2006/relationships/hyperlink" Target="https://drive.google.com/drive/folders/15x4N8TM-veLYBG6-iiNAfGlLFXoCBqxe" TargetMode="External"/><Relationship Id="rId9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huggingface.co/xlm-roberta-large" TargetMode="External"/><Relationship Id="rId6" Type="http://schemas.openxmlformats.org/officeDocument/2006/relationships/hyperlink" Target="https://huggingface.co/bert-base-multilingual-cased" TargetMode="External"/><Relationship Id="rId7" Type="http://schemas.openxmlformats.org/officeDocument/2006/relationships/hyperlink" Target="https://github.com/jalammar/jalammar.github.io/blob/master/notebooks/bert/A_Visual_Notebook_to_Using_BERT_for_the_First_Time.ipynb" TargetMode="External"/><Relationship Id="rId8" Type="http://schemas.openxmlformats.org/officeDocument/2006/relationships/hyperlink" Target="https://fasttext.cc/docs/en/pretrained-vector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-102474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5289754" y="2214284"/>
            <a:ext cx="62532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7200"/>
              <a:buFont typeface="Arial"/>
              <a:buNone/>
            </a:pPr>
            <a:r>
              <a:rPr lang="pt-BR" sz="3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Projeto Prático </a:t>
            </a:r>
            <a:endParaRPr sz="3000">
              <a:solidFill>
                <a:srgbClr val="6565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7200"/>
              <a:buFont typeface="Arial"/>
              <a:buNone/>
            </a:pPr>
            <a:r>
              <a:rPr lang="pt-BR" sz="3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rPr>
              <a:t>PLN - Processamento de Linguagem Natural</a:t>
            </a:r>
            <a:endParaRPr sz="30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5427750" y="5214100"/>
            <a:ext cx="4057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pt-BR" sz="1800">
                <a:solidFill>
                  <a:srgbClr val="262626"/>
                </a:solidFill>
              </a:rPr>
              <a:t>Alunos Grupo 4:</a:t>
            </a:r>
            <a:endParaRPr b="1"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Cleibson de Oliveira</a:t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Wagner da Silva</a:t>
            </a:r>
            <a:endParaRPr sz="18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1800">
                <a:solidFill>
                  <a:srgbClr val="262626"/>
                </a:solidFill>
              </a:rPr>
              <a:t>Marcos Rodrigues Brugnaro</a:t>
            </a:r>
            <a:endParaRPr sz="1800">
              <a:solidFill>
                <a:srgbClr val="262626"/>
              </a:solidFill>
            </a:endParaRPr>
          </a:p>
        </p:txBody>
      </p:sp>
      <p:pic>
        <p:nvPicPr>
          <p:cNvPr descr="Uma imagem contendo prédio, banco, bancada, lateral&#10;&#10;Descrição gerada automaticamente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"/>
          <p:cNvCxnSpPr/>
          <p:nvPr/>
        </p:nvCxnSpPr>
        <p:spPr>
          <a:xfrm>
            <a:off x="5427754" y="4986675"/>
            <a:ext cx="5921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7750" y="485525"/>
            <a:ext cx="4903202" cy="127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5427751" y="3897949"/>
            <a:ext cx="62694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Prof. </a:t>
            </a:r>
            <a:r>
              <a:rPr b="0" i="0" lang="pt-BR" sz="2000" u="none" cap="none" strike="noStrike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D</a:t>
            </a: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r</a:t>
            </a:r>
            <a:r>
              <a:rPr b="0" i="0" lang="pt-BR" sz="2000" u="none" cap="none" strike="noStrike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. Daniel Xavier Souza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pt-BR" sz="2000">
                <a:solidFill>
                  <a:srgbClr val="111111"/>
                </a:solidFill>
                <a:latin typeface="Rubik"/>
                <a:ea typeface="Rubik"/>
                <a:cs typeface="Rubik"/>
                <a:sym typeface="Rubik"/>
              </a:rPr>
              <a:t>Prof. Dr. Sérgio Daniel Canuto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6bee88fa1_0_32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 Processamento</a:t>
            </a:r>
            <a:endParaRPr sz="3000"/>
          </a:p>
        </p:txBody>
      </p:sp>
      <p:sp>
        <p:nvSpPr>
          <p:cNvPr id="166" name="Google Shape;166;g1e6bee88fa1_0_32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Identificamos que as classes do dataset B2W estavam desbalanceadas, 80.300 avaliações positivas e 35.758 negativas;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e6bee88fa1_0_32"/>
          <p:cNvSpPr txBox="1"/>
          <p:nvPr/>
        </p:nvSpPr>
        <p:spPr>
          <a:xfrm>
            <a:off x="5348875" y="2833700"/>
            <a:ext cx="5806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Para resolver este problema utilizamos a técnica de reamostragem de dados RandomUnderSampler;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Desta forma a técnica tenta igualar o número de amostras da classe </a:t>
            </a: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majoritária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ao número de amostras da classe minoritária;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g1e6bee88fa1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759000"/>
            <a:ext cx="4411525" cy="34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6bee88fa1_0_42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Pré-Processamento</a:t>
            </a:r>
            <a:endParaRPr sz="3000"/>
          </a:p>
        </p:txBody>
      </p:sp>
      <p:sp>
        <p:nvSpPr>
          <p:cNvPr id="174" name="Google Shape;174;g1e6bee88fa1_0_42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após o 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1e6bee88fa1_0_42"/>
          <p:cNvSpPr txBox="1"/>
          <p:nvPr/>
        </p:nvSpPr>
        <p:spPr>
          <a:xfrm>
            <a:off x="5348875" y="2833700"/>
            <a:ext cx="5806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o balanceamento das classes a base B2W: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Ocorreu a diminuição da quantidade de instâncias para 71.516;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Sendo 37.758 avaliações positivas e </a:t>
            </a: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37.758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avaliações negativas;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este processo salvamos os dados pré-processados em um dataframe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que iremos utilizar durante os treinamentos;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1e6bee88fa1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09100"/>
            <a:ext cx="4251600" cy="324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6bee88fa1_0_84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. Bases de Dados</a:t>
            </a:r>
            <a:endParaRPr sz="3000"/>
          </a:p>
        </p:txBody>
      </p:sp>
      <p:sp>
        <p:nvSpPr>
          <p:cNvPr id="182" name="Google Shape;182;g1e6bee88fa1_0_84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Consolidado de informações originais e após pré-processamento, binarização e balanceamento das bases: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1e6bee88fa1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0220" y="2317376"/>
            <a:ext cx="5491556" cy="185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e6bee88fa1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850" y="4277638"/>
            <a:ext cx="8172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D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etalhamento da execução dos Experimentos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- Embeddings Estáticos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1075764" y="1945386"/>
            <a:ext cx="50202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dos modelos: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 + MLP	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+ MLP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+ Fine Tuning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MLP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FineTuning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9144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dos seguintes hiperparâmetros: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de Dropout: 5%, 15%, 25%, 35%, 50%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Variação de Learning Rate: 5e-4, 1e-3, 5e-3, 1e-2</a:t>
            </a:r>
            <a:endParaRPr sz="1600"/>
          </a:p>
        </p:txBody>
      </p:sp>
      <p:sp>
        <p:nvSpPr>
          <p:cNvPr id="191" name="Google Shape;191;p11"/>
          <p:cNvSpPr txBox="1"/>
          <p:nvPr/>
        </p:nvSpPr>
        <p:spPr>
          <a:xfrm>
            <a:off x="6185652" y="1945384"/>
            <a:ext cx="50202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Hiperparâmetros que mantemos durante os treinamentos: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Cross-validation, 10 k-folds;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Épocas: 5;</a:t>
            </a:r>
            <a:endParaRPr sz="1600"/>
          </a:p>
          <a:p>
            <a:pPr indent="-101600" lvl="0" marL="9144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❖"/>
            </a:pP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rede MLP:</a:t>
            </a:r>
            <a:endParaRPr sz="1600"/>
          </a:p>
          <a:p>
            <a:pPr indent="-182880" lvl="1" marL="38404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densa 24 neurônios, função relu;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com respectiva variação;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Camada densa com 1 neurônio, função de ativação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igmoid;</a:t>
            </a:r>
            <a:endParaRPr sz="1600"/>
          </a:p>
          <a:p>
            <a:pPr indent="-170180" lvl="1" marL="38404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Sumarizamos a rede para identificarmos total de parâmetros trein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áveis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do modelo</a:t>
            </a: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6bee88fa1_0_7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Treinamento dos modelos - Embeddings Est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áticos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e6bee88fa1_0_71"/>
          <p:cNvSpPr txBox="1"/>
          <p:nvPr/>
        </p:nvSpPr>
        <p:spPr>
          <a:xfrm>
            <a:off x="1097275" y="1930425"/>
            <a:ext cx="10058400" cy="4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Exemplo de sequência de variações de hiperparâmetros para cada modelo de Embeddings Estáticos: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❖"/>
            </a:pPr>
            <a:r>
              <a:rPr b="1" lang="pt-BR">
                <a:latin typeface="Times New Roman"/>
                <a:ea typeface="Times New Roman"/>
                <a:cs typeface="Times New Roman"/>
                <a:sym typeface="Times New Roman"/>
              </a:rPr>
              <a:t>Variação de hiperparâmetros</a:t>
            </a:r>
            <a:r>
              <a:rPr b="1" i="0" lang="pt-BR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5e-4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1e-3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5e-3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5%, Learning Rate: 1e-2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Iniciando  outra sequência de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15%, Learning Rate: 5e-4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segue a mesma lógica até finalizar as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sequências de variações (5 variações de dropout)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variação com 4 treinamentos (4 variações de learning rate)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cada um dos 5 modelos;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treinamentos experimentais para cada uma das bases;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 treinamentos abrangendo as duas bases;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6bee88fa1_0_109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Embeddings Estáticos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e6bee88fa1_0_109"/>
          <p:cNvSpPr txBox="1"/>
          <p:nvPr/>
        </p:nvSpPr>
        <p:spPr>
          <a:xfrm>
            <a:off x="1075775" y="1945374"/>
            <a:ext cx="9906000" cy="4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Observações em treinamentos dos modelos de embeddings estáticos: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Pré-processamento dividido em duas etapas: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primeira etapa foi descrita anteriormente até a finalização do balanceamento das classes;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segunda etapa descrita em seguida: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Segunda etapa - particularidades dos treinamentos - modelo TF-IDF+MLP: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Processos realizados utilizando a biblioteca TFIDFVectorizer: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Tokenização;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Adição ngrams_range=1,2;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min_df=8;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max_df=0.3;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Steaming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Remoção de stop words;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Limitação de features: max_features=5.000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Foram limitadas a quantidade de instâncias a serem treinadas, devido a sobrecarga de memória em vários momentos durante o treinamento;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Treinamentos - modelo TF-IDF+MLP foram realizados até o momento com 16.704 instâncias;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6bee88fa1_0_7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Transformers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e6bee88fa1_0_78"/>
          <p:cNvSpPr txBox="1"/>
          <p:nvPr/>
        </p:nvSpPr>
        <p:spPr>
          <a:xfrm>
            <a:off x="1097275" y="2006625"/>
            <a:ext cx="100584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Exemplo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 de sequência de variações de hiperparâmetros para cada modelo de Transformers: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Variação de hiperparâmetros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0, Learning Rate: 2.5e-5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0, Learning Rate: 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10%, Learning Rate: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10%, Learning Rate: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5e-5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Seguindo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mesma lógica até finalizar as variações: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sequências de variações (2 variações de dropout)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variação com 2 treinamentos (2 variações de learning rate)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cada um dos 7 modelos;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 treinamentos experimentais para cada uma das bases;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Totalizando 56 treinamentos abrangendo as duas bases; 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Transformers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959425"/>
            <a:ext cx="10155101" cy="44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5. Treinamento dos modelos - Embeddings - FB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240000" y="2252125"/>
            <a:ext cx="115938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FB1: 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Média, Min, e Max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: 							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FB2: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CLS, Média de todos, e Std: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662225"/>
            <a:ext cx="5547725" cy="2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228" y="2662228"/>
            <a:ext cx="5421411" cy="28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P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ós Treinamento -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Testes Estatísticos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1075763" y="1945386"/>
            <a:ext cx="99060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14300" lvl="0" marL="9144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oto Sans Symbols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Após a finalização de cada treinamento: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Para cada treinamento, os dados de entrada foram divididos em 10 folds;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Para cada fold foram extraídas métricas F1 Score e Acurácia;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final de cada treinamento foram geradas as médias de cada métrica dos respectivos folds;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Posteriormente utilizamos um algoritmo que 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desenvolvemos</a:t>
            </a: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 que tem a seguinte tarefa de estimar: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Dada como entrada as médias das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métricas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F1 Score e 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Acurácia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 dos folds de cada modelo;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 algoritmo retorna: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melhor média das métricas dos treinamentos;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esvio padrão da F1 Score e Acurácia da melhor média das métricas;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Índice do melhor treinamento (treinamento com a melhor média);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97280" y="972404"/>
            <a:ext cx="10058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Adaptações</a:t>
            </a:r>
            <a:endParaRPr sz="3000"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475" y="2965383"/>
            <a:ext cx="1401150" cy="333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4625" y="2885100"/>
            <a:ext cx="1290600" cy="34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097275" y="2003475"/>
            <a:ext cx="4355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Definições das  bases de dados e 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transformers definidas no 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documento do Projeto: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925" y="2726500"/>
            <a:ext cx="4874900" cy="26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5367925" y="2234325"/>
            <a:ext cx="578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daptações para o desenvolvimento do projeto: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6cdad17ce_0_16"/>
          <p:cNvSpPr txBox="1"/>
          <p:nvPr>
            <p:ph type="title"/>
          </p:nvPr>
        </p:nvSpPr>
        <p:spPr>
          <a:xfrm>
            <a:off x="11734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P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ós Treinamento -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Testes Estatísticos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e6cdad17ce_0_16"/>
          <p:cNvSpPr txBox="1"/>
          <p:nvPr/>
        </p:nvSpPr>
        <p:spPr>
          <a:xfrm>
            <a:off x="1075763" y="1945386"/>
            <a:ext cx="9906000" cy="4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Times New Roman"/>
              <a:buChar char="❖"/>
            </a:pPr>
            <a:r>
              <a:rPr b="1" lang="pt-BR" sz="1800">
                <a:latin typeface="Times New Roman"/>
                <a:ea typeface="Times New Roman"/>
                <a:cs typeface="Times New Roman"/>
                <a:sym typeface="Times New Roman"/>
              </a:rPr>
              <a:t>A partir dos resultados destes dados estatísticos geramos: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Tabela com melhores resultados dos treinamentos das respectivas bases;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Tabela com análises estatísticas;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Gráficos das métricas visando auxiliar em análises e comparações entre os modelos;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Gráficos globais abrangendo os resultados dos treinamentos, para auxiliar em análises e comparações entre modelos e bases;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6bee88fa1_0_94"/>
          <p:cNvSpPr txBox="1"/>
          <p:nvPr>
            <p:ph type="title"/>
          </p:nvPr>
        </p:nvSpPr>
        <p:spPr>
          <a:xfrm>
            <a:off x="1752600" y="0"/>
            <a:ext cx="8545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Análises Estatísticas - Melhores Modelos - Embeddings Estáticos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1e6bee88fa1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788" y="488424"/>
            <a:ext cx="10112425" cy="586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6bee88fa1_0_101"/>
          <p:cNvSpPr txBox="1"/>
          <p:nvPr>
            <p:ph type="title"/>
          </p:nvPr>
        </p:nvSpPr>
        <p:spPr>
          <a:xfrm>
            <a:off x="2341800" y="-1575"/>
            <a:ext cx="7508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pt-BR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Análises Estatísticas - Melhores Modelos - Transformers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e6bee88fa1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02900"/>
            <a:ext cx="10285825" cy="8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e6bee88fa1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788" y="517338"/>
            <a:ext cx="7508424" cy="5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não melhoraram a predição;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 citado a seguir,  demonstra um modelo com maior quantidade de parâmetros em relação a outro modelo, e não obteve melhora na predição: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 do modelo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+ MLP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teve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117.193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parâmetros e teve uma acurácia na predição de 0.83 na base buscapé;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Enquanto o modelo 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FastText + Fine Tuning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teve menor quantidade de parâmetros, </a:t>
            </a: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7.249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melhor desempenho na predição com uma acurácia de 0.88 na base buscapé;</a:t>
            </a:r>
            <a:endParaRPr b="0" sz="18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25" y="3917925"/>
            <a:ext cx="9099100" cy="9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6cdad17ce_0_2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e6cdad17ce_0_21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</p:txBody>
      </p:sp>
      <p:pic>
        <p:nvPicPr>
          <p:cNvPr id="262" name="Google Shape;262;g1e6cdad17c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8" y="3497225"/>
            <a:ext cx="49625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e6cdad17ce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188" y="3506738"/>
            <a:ext cx="494347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e6cdad17ce_0_21"/>
          <p:cNvSpPr txBox="1"/>
          <p:nvPr/>
        </p:nvSpPr>
        <p:spPr>
          <a:xfrm>
            <a:off x="960450" y="2984500"/>
            <a:ext cx="4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Sumarização da rede : TFIDF + MLP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1e6cdad17ce_0_21"/>
          <p:cNvSpPr txBox="1"/>
          <p:nvPr/>
        </p:nvSpPr>
        <p:spPr>
          <a:xfrm>
            <a:off x="6212238" y="2984500"/>
            <a:ext cx="4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Sumarização da rede : FastText + Fine Tuning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6cdad17ce_0_2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i="0" lang="pt-BR" sz="3000" u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e6cdad17ce_0_29"/>
          <p:cNvSpPr txBox="1"/>
          <p:nvPr>
            <p:ph idx="1" type="body"/>
          </p:nvPr>
        </p:nvSpPr>
        <p:spPr>
          <a:xfrm>
            <a:off x="1097275" y="2108200"/>
            <a:ext cx="10058400" cy="4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 sz="1800"/>
          </a:p>
          <a:p>
            <a:pPr indent="-4572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base B2W os dois modelos empataram com 0.93 de acurácia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4572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Portanto consideramos: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delo FastText + Fine Tuning com menor quantidade de parâmetros teve melhor desempenho na predição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TF-IDF + MLP , com maior quantidade de parâmetros teve desempenho inferior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1097280" y="2108201"/>
            <a:ext cx="10058400" cy="103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com maior quantidade de parâmetros melhoraram a predição? Quando isso não ocorreu? Mostre os resultados.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abela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uantidade de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arâmetros: 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étrica A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curácia na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redição:</a:t>
            </a:r>
            <a:endParaRPr b="1" sz="1800"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463" y="3061674"/>
            <a:ext cx="7646025" cy="3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1097280" y="2099236"/>
            <a:ext cx="10058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2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modelos foram os melhores, piores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quais tiveram empate?</a:t>
            </a:r>
            <a:endParaRPr sz="1800"/>
          </a:p>
          <a:p>
            <a:pPr indent="0" lvl="0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2723138"/>
            <a:ext cx="79914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6cdad17ce_0_39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e6cdad17ce_0_39"/>
          <p:cNvSpPr txBox="1"/>
          <p:nvPr>
            <p:ph idx="1" type="body"/>
          </p:nvPr>
        </p:nvSpPr>
        <p:spPr>
          <a:xfrm>
            <a:off x="1097280" y="2099236"/>
            <a:ext cx="100584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2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Quais modelos foram os melhores, 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piores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quais tiveram empate?</a:t>
            </a:r>
            <a:endParaRPr sz="1800"/>
          </a:p>
          <a:p>
            <a:pPr indent="0" lvl="0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74980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1e6cdad17c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2708863"/>
            <a:ext cx="8782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097280" y="2099236"/>
            <a:ext cx="10058400" cy="408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3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Ocorreu impacto positivo na predição considerando modelos multil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ngue em relação aos modelos em português?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74980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Objetivando a análise dos modelos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multilíngue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aos modelos português: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Separamos os melhores resultados dos modelos de transformers pré-treinados em português;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Separamos os melhores resultados do modelo multilíngue TLM pequeno multilíngue BERT base;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realizamos tentativas de comparações dos resultados: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255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pt-BR" sz="5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5000">
                <a:latin typeface="Calibri"/>
                <a:ea typeface="Calibri"/>
                <a:cs typeface="Calibri"/>
                <a:sym typeface="Calibri"/>
              </a:rPr>
              <a:t>Pré-Processamento das bases Buscapé e B2W</a:t>
            </a:r>
            <a:endParaRPr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bda42a1d6_0_0"/>
          <p:cNvSpPr txBox="1"/>
          <p:nvPr>
            <p:ph type="title"/>
          </p:nvPr>
        </p:nvSpPr>
        <p:spPr>
          <a:xfrm>
            <a:off x="30475" y="76202"/>
            <a:ext cx="100584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g27bda42a1d6_0_0"/>
          <p:cNvSpPr txBox="1"/>
          <p:nvPr>
            <p:ph idx="1" type="body"/>
          </p:nvPr>
        </p:nvSpPr>
        <p:spPr>
          <a:xfrm>
            <a:off x="259074" y="727625"/>
            <a:ext cx="118251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3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Ocorreu impacto positivo na predição considerando modelos multil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ngue em relação aos modelos em português?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g27bda42a1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850" y="1648750"/>
            <a:ext cx="10294924" cy="514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g27bda42a1d6_0_0"/>
          <p:cNvCxnSpPr/>
          <p:nvPr/>
        </p:nvCxnSpPr>
        <p:spPr>
          <a:xfrm>
            <a:off x="95475" y="592625"/>
            <a:ext cx="119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g27bda42a1d6_0_0"/>
          <p:cNvSpPr txBox="1"/>
          <p:nvPr/>
        </p:nvSpPr>
        <p:spPr>
          <a:xfrm>
            <a:off x="7597975" y="1145300"/>
            <a:ext cx="438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Observamos que modelos multilíngue treinados em nossos experimentos não obtiveram melhores performances em relação a modelos TLM em Português;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 Enquanto o melhor modelo multilíngue (TLM Pequeno Multilíngue - base buscapé) alcançou acurácia no teste de 0.84;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O Modelo TLM Grande + Fine Tuning, Português, base B2W, superou com acurácia no teste de 0.94;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- Portanto concluímos que não ocorreram impacto positivo na predição considerando modelos multilíngue em relação ao modelos em português;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27bda42a1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75" y="1410950"/>
            <a:ext cx="7452468" cy="40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1097275" y="1273827"/>
            <a:ext cx="10058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1097280" y="2099237"/>
            <a:ext cx="10058400" cy="1329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4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o ranking dos modelos de agregação dos embeddings de Feature Based?</a:t>
            </a:r>
            <a:endParaRPr/>
          </a:p>
          <a:p>
            <a:pPr indent="-4572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buscapé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TLM Grande+FB2+MLP teve melhor desempenho com acurácia de 0.90;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B2W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mpate entre todos os modelos de Feature Based com acurácia de 0.93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3369609"/>
            <a:ext cx="10164907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097275" y="1196705"/>
            <a:ext cx="10058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097275" y="2099225"/>
            <a:ext cx="10058400" cy="4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448627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AutoNum type="arabicPeriod" startAt="5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modelos o uso de contexto melhorou a predição e em quais Embeddings estáticos foram competitivos?</a:t>
            </a:r>
            <a:endParaRPr/>
          </a:p>
          <a:p>
            <a:pPr indent="-448627" lvl="1" marL="74980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❖"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Uso de contexto no modelo TFIDF+MLP: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Pré-processamento na tentativa de melhorar o contexto do corpus;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Ajustes de hiperparâmetros da função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TFIDFVectorizer, também fazendo parte do processo de pré-processamento: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min_df=8: sugerido no projeto a retirada de palavras frequência menor que 5, porém na tentativa de aumentar a quantidade de instâncias durante o treinamento, decidimos retirar palavras com frequência menor que 8;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Adição do hiperparâmetro max_df=0.3 (30%): ignora os termos que tenham frequência de documento estritamente superior ao limite determinado;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Ajustes realizados visando: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do contexto;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Redução da dimensionalidade;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alocação de memória durante o treinamento do modelo, evitando travamentos;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predição do modelo;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Resultados após os ajustes no contexto: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Quantidade de instâncias nos treinamento aumentou de 8.340 para 16.680;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 na predição do modelo;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6e0c3fe41_0_0"/>
          <p:cNvSpPr txBox="1"/>
          <p:nvPr>
            <p:ph type="title"/>
          </p:nvPr>
        </p:nvSpPr>
        <p:spPr>
          <a:xfrm>
            <a:off x="1097275" y="1196705"/>
            <a:ext cx="10058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e6e0c3fe41_0_0"/>
          <p:cNvSpPr txBox="1"/>
          <p:nvPr>
            <p:ph idx="1" type="body"/>
          </p:nvPr>
        </p:nvSpPr>
        <p:spPr>
          <a:xfrm>
            <a:off x="1097275" y="2099226"/>
            <a:ext cx="100584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5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modelos o uso de contexto melhorou a predição e em quais Embeddings estáticos foram competitivos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de embeddings estáticos que foram competitivos: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g1e6e0c3fe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601" y="3132088"/>
            <a:ext cx="8992775" cy="21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1097275" y="93002"/>
            <a:ext cx="100584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787" y="2959575"/>
            <a:ext cx="7370825" cy="3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075" y="1657875"/>
            <a:ext cx="10295924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1097275" y="651425"/>
            <a:ext cx="100584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6577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6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quais casos o fino ajuste melhorou a predição em relação aos resultados com feature based?</a:t>
            </a:r>
            <a:endParaRPr sz="1800"/>
          </a:p>
          <a:p>
            <a:pPr indent="-464819" lvl="1" marL="749808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buscapé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Modelos </a:t>
            </a:r>
            <a:r>
              <a:rPr b="1" lang="pt-BR" sz="1600">
                <a:solidFill>
                  <a:schemeClr val="dk1"/>
                </a:solidFill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Grande+FineTuning e FastText+FineTuning 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melhoraram sua predição com uma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0.88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ao </a:t>
            </a:r>
            <a:r>
              <a:rPr b="1" lang="pt-BR" sz="1600">
                <a:solidFill>
                  <a:schemeClr val="dk1"/>
                </a:solidFill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Modelo TLM Grande+FB1+MLP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 </a:t>
            </a:r>
            <a:r>
              <a:rPr b="1"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0.87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odelos 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Pequeno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+FineTuning e 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</a:t>
            </a:r>
            <a:r>
              <a:rPr b="1" i="0" lang="pt-BR" sz="1600" u="none" strike="noStrike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+F</a:t>
            </a:r>
            <a:r>
              <a:rPr b="1" lang="pt-BR" sz="1600">
                <a:solidFill>
                  <a:srgbClr val="000000"/>
                </a:solidFill>
                <a:highlight>
                  <a:srgbClr val="EAD1D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B2+MLP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empataram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acurácia de 0.90</a:t>
            </a:r>
            <a:r>
              <a:rPr b="0" i="0" lang="pt-BR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4819" lvl="1" marL="749808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ase B2W: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odelo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TLM Grande+FineTuning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melhorou sua predição com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acurácia de 0.94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 relação a 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todos modelos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FB1</a:t>
            </a:r>
            <a:r>
              <a:rPr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1" lang="pt-BR" sz="1600">
                <a:solidFill>
                  <a:srgbClr val="000000"/>
                </a:solidFill>
                <a:highlight>
                  <a:srgbClr val="FFE5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FB2</a:t>
            </a:r>
            <a:r>
              <a:rPr b="1"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mesmos obtiveram um empate em 0.93 de acurácia;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44"/>
          <p:cNvCxnSpPr/>
          <p:nvPr/>
        </p:nvCxnSpPr>
        <p:spPr>
          <a:xfrm>
            <a:off x="1210800" y="581175"/>
            <a:ext cx="99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1097275" y="-24544"/>
            <a:ext cx="10058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b="1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00" y="1927050"/>
            <a:ext cx="8708749" cy="44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1574625"/>
            <a:ext cx="103251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1097275" y="499050"/>
            <a:ext cx="100584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AutoNum type="arabicPeriod" startAt="7"/>
            </a:pP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os resultados do seu trabalho com os do artigo.</a:t>
            </a:r>
            <a:endParaRPr sz="1800"/>
          </a:p>
          <a:p>
            <a:pPr indent="-469900" lvl="1" marL="74980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enta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comparar os resultados do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artigo com projeto, associamos modelos do artigo com modelos utilizados no projeto.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9900" lvl="1" marL="74980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tabela a seguir é demonstrado esta relação:</a:t>
            </a:r>
            <a:endParaRPr b="0" sz="1800"/>
          </a:p>
          <a:p>
            <a:pPr indent="-116840" lvl="0" marL="9144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</a:pPr>
            <a:br>
              <a:rPr lang="pt-BR" sz="1800"/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p45"/>
          <p:cNvCxnSpPr/>
          <p:nvPr/>
        </p:nvCxnSpPr>
        <p:spPr>
          <a:xfrm>
            <a:off x="1254725" y="488850"/>
            <a:ext cx="10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6e0c3fe41_0_23"/>
          <p:cNvSpPr txBox="1"/>
          <p:nvPr>
            <p:ph type="title"/>
          </p:nvPr>
        </p:nvSpPr>
        <p:spPr>
          <a:xfrm>
            <a:off x="1097275" y="-24544"/>
            <a:ext cx="10058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8. Questões</a:t>
            </a:r>
            <a:endParaRPr b="1"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2" name="Google Shape;352;g1e6e0c3fe4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50" y="1574625"/>
            <a:ext cx="103251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e6e0c3fe41_0_23"/>
          <p:cNvSpPr txBox="1"/>
          <p:nvPr>
            <p:ph idx="1" type="body"/>
          </p:nvPr>
        </p:nvSpPr>
        <p:spPr>
          <a:xfrm>
            <a:off x="1097275" y="499050"/>
            <a:ext cx="100584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82880" lvl="1" marL="384048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Detalhamos na tabela a seguir as relações e os respectivos valores de métricas de acurácia e f1 score do artigo e do projeto, para fins de comparação: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1800"/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g1e6e0c3fe41_0_23"/>
          <p:cNvCxnSpPr/>
          <p:nvPr/>
        </p:nvCxnSpPr>
        <p:spPr>
          <a:xfrm>
            <a:off x="1254725" y="488850"/>
            <a:ext cx="101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g1e6e0c3fe41_0_23"/>
          <p:cNvSpPr txBox="1"/>
          <p:nvPr>
            <p:ph idx="1" type="body"/>
          </p:nvPr>
        </p:nvSpPr>
        <p:spPr>
          <a:xfrm>
            <a:off x="1109100" y="518150"/>
            <a:ext cx="10058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5656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Questão 7 - Comparativos - Projeto e Artigo:</a:t>
            </a:r>
            <a:endParaRPr b="0" sz="1591">
              <a:solidFill>
                <a:srgbClr val="656565"/>
              </a:solidFill>
            </a:endParaRPr>
          </a:p>
        </p:txBody>
      </p:sp>
      <p:pic>
        <p:nvPicPr>
          <p:cNvPr id="356" name="Google Shape;356;g1e6e0c3fe41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75" y="1574632"/>
            <a:ext cx="10058399" cy="469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6cdad17ce_0_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2" name="Google Shape;362;g1e6cdad17c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e6cdad17ce_0_0"/>
          <p:cNvSpPr txBox="1"/>
          <p:nvPr>
            <p:ph idx="1" type="body"/>
          </p:nvPr>
        </p:nvSpPr>
        <p:spPr>
          <a:xfrm>
            <a:off x="1097275" y="651453"/>
            <a:ext cx="10058400" cy="28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modelos de representações pré treinadas designados para nosso grupo foram: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xml-roberta-base;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xml-roberta-large;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bert-large-multilíngue (substituído: bert-base-multilingual-cased);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4" name="Google Shape;364;g1e6cdad17ce_0_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5" name="Google Shape;365;g1e6cdad17c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8353"/>
            <a:ext cx="11887201" cy="150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e6cdad17c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8924" y="4031050"/>
            <a:ext cx="2956651" cy="22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e6cdad17c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07175" y="4031050"/>
            <a:ext cx="3025050" cy="22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e6cdad17ce_0_0"/>
          <p:cNvSpPr txBox="1"/>
          <p:nvPr/>
        </p:nvSpPr>
        <p:spPr>
          <a:xfrm>
            <a:off x="152425" y="4448650"/>
            <a:ext cx="5574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Detalhamento dos tipos de tokens;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Tokens dos transformers xml-roberta-base e large são iguais;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tokens bert-base-multilingual-cased;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6f0b330c8_1_9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g1e6f0b330c8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e6f0b330c8_1_9"/>
          <p:cNvSpPr txBox="1"/>
          <p:nvPr>
            <p:ph idx="1" type="body"/>
          </p:nvPr>
        </p:nvSpPr>
        <p:spPr>
          <a:xfrm>
            <a:off x="1097275" y="651447"/>
            <a:ext cx="100584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RoBERTa (A Robustly Optimized BERT Pre Training Approach) - xml-roberta-base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utilizando a arquitetura Transformer, que é um tipo de rede neural projetada para processar sequências de dados, como por exemplo texto;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Baseada no Google’s BERT;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do modelo publicada em 2018;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características complementares: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do objetivo de pré-treinamento da próxima frase;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Treinamento com mini lotes e taxas de aprendizagem muito maiores;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6" name="Google Shape;376;g1e6f0b330c8_1_9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7" name="Google Shape;377;g1e6f0b330c8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63" y="4057550"/>
            <a:ext cx="45624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6f0b330c8_1_21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g1e6f0b330c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e6f0b330c8_1_21"/>
          <p:cNvSpPr txBox="1"/>
          <p:nvPr>
            <p:ph idx="1" type="body"/>
          </p:nvPr>
        </p:nvSpPr>
        <p:spPr>
          <a:xfrm>
            <a:off x="1097275" y="651447"/>
            <a:ext cx="100584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RoBERTa Large (Large-sized-model):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Pré-treinado em 2,5TB de dados CommonCrawl filtrados;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Crawl é uma organização sem fins lucrativos fundada em 2007;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filtrados da web, cerca de 240 bilhões de páginas no decorrer de 16 anos;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82% dos tokens brutos utilizados para treinar o GPT-3;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Roberta Large é pré-treinado apenas nos textos brutos, sem nenhum tipo de rótulo humano;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esse motivo ele pode utilizar muitos dados disponíveis publicamente;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 processo automático para gerar entrada e rótulos a partir desses textos;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5" name="Google Shape;385;g1e6f0b330c8_1_21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6" name="Google Shape;386;g1e6f0b330c8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11" y="4159876"/>
            <a:ext cx="4701575" cy="19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097275" y="2062300"/>
            <a:ext cx="101553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1112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b="1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quantidades de instâncias e classes (features)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 dataset original.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Instâncias: 84.991;</a:t>
            </a:r>
            <a:endParaRPr sz="175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(features): 5;</a:t>
            </a:r>
            <a:endParaRPr b="1" i="0" sz="1750" u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112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b="1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da Tarefa:</a:t>
            </a: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Classificação de ratings das avaliações de clientes:</a:t>
            </a:r>
            <a:endParaRPr sz="1750"/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5: Positiva;</a:t>
            </a:r>
            <a:endParaRPr b="0" i="0" sz="175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2: Negativa;</a:t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Times New Roman"/>
              <a:buChar char="-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Descartadas;</a:t>
            </a:r>
            <a:endParaRPr sz="1750"/>
          </a:p>
          <a:p>
            <a:pPr indent="-111125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750"/>
              <a:buFont typeface="Noto Sans Symbols"/>
              <a:buChar char="❖"/>
            </a:pP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 em vista estas regras, </a:t>
            </a:r>
            <a:r>
              <a:rPr b="1"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avaliações positivas recebem valor 1 e negativas recebem valor 0</a:t>
            </a:r>
            <a:r>
              <a:rPr b="1" lang="pt-BR" sz="175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b="1"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1125" lvl="0" marL="91440" rtl="0" algn="l">
              <a:spcBef>
                <a:spcPts val="1600"/>
              </a:spcBef>
              <a:spcAft>
                <a:spcPts val="0"/>
              </a:spcAft>
              <a:buSzPts val="1750"/>
              <a:buFont typeface="Times New Roman"/>
              <a:buChar char="❖"/>
            </a:pPr>
            <a:r>
              <a:rPr b="1"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instâncias nulas</a:t>
            </a:r>
            <a:r>
              <a:rPr lang="pt-BR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Times New Roman"/>
              <a:buChar char="-"/>
            </a:pPr>
            <a:r>
              <a:rPr b="0" i="0" lang="pt-BR" sz="175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Após a importação do dataset, identificamos uma instância nula na feature review_text, removemos a mesma</a:t>
            </a:r>
            <a:r>
              <a:rPr lang="pt-BR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5438200"/>
            <a:ext cx="2072809" cy="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6f0b330c8_1_3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Questões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g1e6f0b330c8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e6f0b330c8_1_30"/>
          <p:cNvSpPr txBox="1"/>
          <p:nvPr>
            <p:ph idx="1" type="body"/>
          </p:nvPr>
        </p:nvSpPr>
        <p:spPr>
          <a:xfrm>
            <a:off x="1097275" y="651449"/>
            <a:ext cx="100584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B7B7B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b="1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 a representação pré-treinada foi construída? Descreva métodos de treinamento, base de dados utilizadas, e dimensões do modelo transformers.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BERT base multilingual cased: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pré-treinado nos 104 principais idiomas;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 a técnica (MLM) Masked Language Modeling: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Pegando uma frase, o modelo máscara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aleatoriamente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15% das palavras de entrada;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executa toda a frase mascarada no modelo;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seguida tenta prever as palavras mascaradas;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- Diferencia letras maiúsculas de minúsculas;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4" name="Google Shape;394;g1e6f0b330c8_1_3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5" name="Google Shape;395;g1e6f0b330c8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4763" y="4040149"/>
            <a:ext cx="45624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6f0b330c8_27_0"/>
          <p:cNvSpPr txBox="1"/>
          <p:nvPr>
            <p:ph type="title"/>
          </p:nvPr>
        </p:nvSpPr>
        <p:spPr>
          <a:xfrm>
            <a:off x="1097275" y="12277"/>
            <a:ext cx="10058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g1e6f0b330c8_2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1699200"/>
            <a:ext cx="10171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1e6f0b330c8_27_0"/>
          <p:cNvSpPr txBox="1"/>
          <p:nvPr>
            <p:ph idx="1" type="body"/>
          </p:nvPr>
        </p:nvSpPr>
        <p:spPr>
          <a:xfrm>
            <a:off x="1097275" y="651450"/>
            <a:ext cx="10058400" cy="5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https://huggingface.co/xlm-roberta-base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https://huggingface.co/xlm-roberta-large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https://huggingface.co/bert-base-multilingual-cased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https://github.com/jalammar/jalammar.github.io/blob/master/notebooks/bert/A_Visual_Notebook_to_Using_BERT_for_the_First_Time.ipynb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https://fasttext.cc/docs/en/pretrained-vectors.html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https://nlp.stanford.edu/projects/glove/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bases de dados: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https://drive.google.com/drive/folders/15x4N8TM-veLYBG6-iiNAfGlLFXoCBqxe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repositório do projeto: </a:t>
            </a:r>
            <a:r>
              <a:rPr lang="pt-BR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https://github.com/brugnaro2022/nlp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g1e6f0b330c8_27_0"/>
          <p:cNvCxnSpPr/>
          <p:nvPr/>
        </p:nvCxnSpPr>
        <p:spPr>
          <a:xfrm>
            <a:off x="1146225" y="608950"/>
            <a:ext cx="9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- Pré-Processamento</a:t>
            </a:r>
            <a:endParaRPr sz="3000"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097275" y="1882600"/>
            <a:ext cx="10359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Padronização do texto em lowercase (letras minúsculas);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caracteres especiais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ubstituição de ç por c;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hiperlinks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Descart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de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instâncias com avaliação igual a 3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/>
          </a:p>
          <a:p>
            <a:pPr indent="-11430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Ajustando ratings (binarizaç</a:t>
            </a: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ão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ratings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 = 0</a:t>
            </a:r>
            <a:endParaRPr sz="1800"/>
          </a:p>
          <a:p>
            <a:pPr indent="0" lvl="0" marL="914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ratings 4 e 5 = 1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6bee88fa1_0_7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38" name="Google Shape;138;g1e6bee88fa1_0_7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Identificamos que as classes estavam desbalanceadas, 66.816 avaliações positivas e 6.810 negativas;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1e6bee88fa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7" y="2663625"/>
            <a:ext cx="4355183" cy="33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e6bee88fa1_0_7"/>
          <p:cNvSpPr txBox="1"/>
          <p:nvPr/>
        </p:nvSpPr>
        <p:spPr>
          <a:xfrm>
            <a:off x="5452450" y="2833700"/>
            <a:ext cx="5703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Para resolver este problema utilizamos a técnica de reamostragem de dados RandomOverSampler;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Geração de novas amostras aleatórias para classe minoritária;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Desta forma a técnica tenta igualar o número de amostras da classe minoritária ao número de amostras da majoritária;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6bee88fa1_0_16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Buscapé - Pré-Processamento</a:t>
            </a:r>
            <a:endParaRPr sz="3000"/>
          </a:p>
        </p:txBody>
      </p:sp>
      <p:sp>
        <p:nvSpPr>
          <p:cNvPr id="146" name="Google Shape;146;g1e6bee88fa1_0_16"/>
          <p:cNvSpPr txBox="1"/>
          <p:nvPr>
            <p:ph idx="1" type="body"/>
          </p:nvPr>
        </p:nvSpPr>
        <p:spPr>
          <a:xfrm>
            <a:off x="1097275" y="1882597"/>
            <a:ext cx="103596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04775" lvl="0" marL="9144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50"/>
              <a:buFont typeface="Noto Sans Symbols"/>
              <a:buChar char="❖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Char char="-"/>
            </a:pPr>
            <a:r>
              <a:rPr lang="pt-BR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após o balanceamento das classes: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1e6bee88fa1_0_16"/>
          <p:cNvSpPr txBox="1"/>
          <p:nvPr/>
        </p:nvSpPr>
        <p:spPr>
          <a:xfrm>
            <a:off x="5348875" y="2833700"/>
            <a:ext cx="5806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o balanceamento das classes a base buscapé: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Ocorreu aumento da quantidade de instâncias para 133.632;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66.816 avaliações positivas e 66.816 avaliações negativas;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-"/>
            </a:pPr>
            <a:r>
              <a:rPr lang="pt-BR" sz="1650">
                <a:latin typeface="Times New Roman"/>
                <a:ea typeface="Times New Roman"/>
                <a:cs typeface="Times New Roman"/>
                <a:sym typeface="Times New Roman"/>
              </a:rPr>
              <a:t>Após este processo salvamos os dados pré-processados em um dataframe que iremos utilizar durante os treinamentos;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1e6bee88fa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579975"/>
            <a:ext cx="4148050" cy="3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Base B2W - Pré-Processamento</a:t>
            </a:r>
            <a:endParaRPr sz="3000"/>
          </a:p>
        </p:txBody>
      </p:sp>
      <p:sp>
        <p:nvSpPr>
          <p:cNvPr id="154" name="Google Shape;154;p7"/>
          <p:cNvSpPr txBox="1"/>
          <p:nvPr/>
        </p:nvSpPr>
        <p:spPr>
          <a:xfrm>
            <a:off x="1075764" y="1869186"/>
            <a:ext cx="10058399" cy="41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107400" lvl="0" marL="914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Verificação de quantidades de instâncias e classes (features), do dataset original.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Instâncias: 132.373;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(features): 5;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Definição da Tarefa: Classificação de ratings das avaliações de clientes: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5: Positiva;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2: Negativa;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Descartadas;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Tendo em vista estas regras, avaliações positivas recebem valor 1 e negativas recebem valor 0;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instâncias nulas:</a:t>
            </a:r>
            <a:endParaRPr sz="6765"/>
          </a:p>
          <a:p>
            <a:pPr indent="-336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b="0" i="0" lang="pt-BR" sz="676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ocorreram instâncias nulas;</a:t>
            </a:r>
            <a:endParaRPr b="1" i="0" sz="6765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07400" lvl="0" marL="9144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❖"/>
            </a:pPr>
            <a:r>
              <a:rPr b="0" i="0" lang="pt-BR" sz="6765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Padronização do texto em lowercase (letras minúsculas)</a:t>
            </a:r>
            <a:r>
              <a:rPr lang="pt-BR" sz="6765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i="0" sz="6765" u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097280" y="4390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2. Base B2W - Pré-Processamento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1075775" y="2097776"/>
            <a:ext cx="100584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caracteres especiais e substituição de ç por c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Remoção de hiperlinks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Descartando instâncias com avaliação igual a 3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114300" lvl="0" marL="91440" marR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❖"/>
            </a:pPr>
            <a:r>
              <a:rPr lang="pt-B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Ajustando ratings (binarizaç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</a:t>
            </a: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b="0" i="0" lang="pt-B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e 2 = 0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 5 = 1</a:t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2022-09-07T18:34:25Z</dcterms:created>
  <dc:creator>tisfera@outlook.com</dc:creator>
</cp:coreProperties>
</file>