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305" r:id="rId4"/>
    <p:sldId id="307" r:id="rId5"/>
    <p:sldId id="299" r:id="rId6"/>
    <p:sldId id="301" r:id="rId7"/>
    <p:sldId id="304" r:id="rId8"/>
    <p:sldId id="309" r:id="rId9"/>
    <p:sldId id="298" r:id="rId10"/>
    <p:sldId id="308" r:id="rId11"/>
    <p:sldId id="300" r:id="rId12"/>
    <p:sldId id="302" r:id="rId13"/>
    <p:sldId id="303" r:id="rId14"/>
    <p:sldId id="310" r:id="rId15"/>
    <p:sldId id="297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Schoolbook" panose="02040604050505020304" pitchFamily="18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866A00-6B4A-4656-BD96-03E2A25B8D5C}">
  <a:tblStyle styleId="{9F866A00-6B4A-4656-BD96-03E2A25B8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37BDF8-9943-4111-88A4-5A30411F14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90A83A-1C7E-4689-9163-0DE8B510D496}" styleName="Table_2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f0e809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bf0e809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f0e809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bf0e809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11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8e3cd36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8e3cd367e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b8e3cd367e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DDAA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BE9CB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DBE9CB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EEF4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EF4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C6DDAA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DDAA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2" descr="C:\Users\rt030211\Desktop\Sao Paulo - Geral\São Paulo_sem campus-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0663" y="222250"/>
            <a:ext cx="4835525" cy="2160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286000" y="2842574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2286000" y="4721696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20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355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845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❑"/>
              <a:defRPr/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68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Char char="🞆"/>
              <a:defRPr/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88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DDAA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BE9CB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DBE9CB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EEF4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5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EF4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5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5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C6DDAA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5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5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DDAA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5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  <a:defRPr sz="3000" b="1" cap="small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ftr" idx="11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1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1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2000"/>
              <a:buFont typeface="Century Schoolbook"/>
              <a:buNone/>
              <a:defRPr sz="2000" b="1" cap="small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6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2000"/>
              <a:buFont typeface="Century Schoolbook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61820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BBC8AA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C6DDAA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7EAA21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66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 rot="5400000">
            <a:off x="1693069" y="321469"/>
            <a:ext cx="499586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836613"/>
            <a:ext cx="74676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small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557338"/>
            <a:ext cx="7467600" cy="499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61820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BBC8AA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6DDAA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7EAA21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1" name="Google Shape;21;p1" descr="C:\Users\rt030211\Desktop\Sao Paulo - Geral\São Paulo_sem campus-01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0975" y="0"/>
            <a:ext cx="2417763" cy="1079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#webgl_effects_stereo" TargetMode="External"/><Relationship Id="rId2" Type="http://schemas.openxmlformats.org/officeDocument/2006/relationships/hyperlink" Target="https://threejs.org/examples/#webgl_animation_skinning_blend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l-publisher.com/MechanicalDesignModels.html" TargetMode="External"/><Relationship Id="rId2" Type="http://schemas.openxmlformats.org/officeDocument/2006/relationships/hyperlink" Target="http://www.webgl-publisher.com/ArchitectureMode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gl-publisher.com/MobileSamp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/>
        </p:nvSpPr>
        <p:spPr>
          <a:xfrm>
            <a:off x="2420125" y="2605250"/>
            <a:ext cx="6264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/>
            <a:r>
              <a:rPr lang="pt-BR" sz="2000" b="1" i="0" dirty="0">
                <a:solidFill>
                  <a:srgbClr val="212529"/>
                </a:solidFill>
                <a:effectLst/>
                <a:latin typeface="+mj-lt"/>
              </a:rPr>
              <a:t>DW2A4 - Desenvolvimento Web II</a:t>
            </a:r>
            <a:endParaRPr lang="pt-BR" sz="2000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cap="small" dirty="0">
              <a:solidFill>
                <a:schemeClr val="dk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212529"/>
                </a:solidFill>
                <a:effectLst/>
                <a:latin typeface="+mj-lt"/>
              </a:rPr>
              <a:t>Professor: Johnata Souza Santicioli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212529"/>
                </a:solidFill>
                <a:effectLst/>
                <a:latin typeface="+mj-lt"/>
              </a:rPr>
              <a:t>WebGL e Threejs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small" dirty="0">
                <a:solidFill>
                  <a:schemeClr val="dk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Alunos: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small" dirty="0">
              <a:solidFill>
                <a:schemeClr val="dk1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small" dirty="0">
                <a:solidFill>
                  <a:schemeClr val="dk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BRUNO GONDIM DOS SANTOS   | Matrícula: SP3039064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small" dirty="0">
              <a:solidFill>
                <a:schemeClr val="dk1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small" dirty="0">
                <a:solidFill>
                  <a:schemeClr val="dk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Hebert Gomes  Sacnhes	 | Matrícula: SP3039595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FE97D1-88DD-463B-A285-6CE117329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Historia </a:t>
            </a:r>
          </a:p>
          <a:p>
            <a:pPr marL="158750" indent="0" algn="l">
              <a:buNone/>
            </a:pPr>
            <a:endParaRPr lang="pt-BR" sz="12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158750" indent="0" algn="l">
              <a:buNone/>
            </a:pP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Three.js foi primeiro lançado por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Ricardo Cabello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ao GitHub em abril de 2010. As origens da biblioteca podem ser traçadas de volta ao seu envolvimento com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demoscenes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 início dos anos 2000. O código foi primeiro desenvolvido em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então em 2009 transferido para 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Na mente de Cabello, os dois pontos fortes para transferir para 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foram, não tendo de compilar o código antes de cada execução e independência de plataforma. Com o advento do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WebGL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Paul Brunt foi capaz de adicionar o renderizador para este muito facilmente, como o Three.js foi projetado com o código renderizador como um módulo ao invés do próprio core. As contribuições de Cabello incluem o design de API, CanvasRenderer, SVGRenderer e sendo responsável por mesclar as entregas de vários contribuidores dentro do projeto.</a:t>
            </a:r>
          </a:p>
          <a:p>
            <a:endParaRPr lang="pt-BR" dirty="0"/>
          </a:p>
        </p:txBody>
      </p:sp>
      <p:pic>
        <p:nvPicPr>
          <p:cNvPr id="4" name="Imagem 3" descr="Forma, Polígono&#10;&#10;Descrição gerada automaticamente">
            <a:extLst>
              <a:ext uri="{FF2B5EF4-FFF2-40B4-BE49-F238E27FC236}">
                <a16:creationId xmlns:a16="http://schemas.microsoft.com/office/drawing/2014/main" id="{4AFC0700-63C0-43F1-BE68-306B55F2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67" y="5257800"/>
            <a:ext cx="1486543" cy="14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9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59D83D-A449-459C-B0AE-9F5F699D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33314"/>
          </a:xfrm>
        </p:spPr>
        <p:txBody>
          <a:bodyPr/>
          <a:lstStyle/>
          <a:p>
            <a:pPr marL="15875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Requisitos</a:t>
            </a:r>
          </a:p>
          <a:p>
            <a:pPr algn="l"/>
            <a:endParaRPr lang="pt-BR" sz="14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158750" indent="0" algn="l">
              <a:buNone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Three.js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 é totalmente em JavaScript. Não é necessário nenhuma outra biblioteca para pode usar a ferramenta. No entanto, o navegador deve ter suporte a WebGL. Grande parte dos navegadores atuais possuem.</a:t>
            </a:r>
          </a:p>
          <a:p>
            <a:pPr algn="l"/>
            <a:endParaRPr lang="pt-BR" sz="1400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Internet Explorer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11.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Mozilla Firefox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Google Chrome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Safari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5.1</a:t>
            </a: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endParaRPr lang="pt-BR" dirty="0"/>
          </a:p>
        </p:txBody>
      </p:sp>
      <p:pic>
        <p:nvPicPr>
          <p:cNvPr id="3" name="Picture 2" descr="Navegadores – NextLevel iNFO">
            <a:extLst>
              <a:ext uri="{FF2B5EF4-FFF2-40B4-BE49-F238E27FC236}">
                <a16:creationId xmlns:a16="http://schemas.microsoft.com/office/drawing/2014/main" id="{F7C1932A-B6C0-43B4-877A-732C55C13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52" y="4195294"/>
            <a:ext cx="2969748" cy="19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9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A8BFC5-7143-41E1-A8CC-DE083B2B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902" y="609910"/>
            <a:ext cx="7423329" cy="5945635"/>
          </a:xfrm>
        </p:spPr>
        <p:txBody>
          <a:bodyPr/>
          <a:lstStyle/>
          <a:p>
            <a:endParaRPr lang="pt-BR" b="0" i="0" dirty="0">
              <a:solidFill>
                <a:srgbClr val="1F1F1F"/>
              </a:solidFill>
              <a:effectLst/>
              <a:latin typeface="DzTechs Fonts"/>
            </a:endParaRPr>
          </a:p>
          <a:p>
            <a:pPr marL="158750" indent="0">
              <a:buNone/>
            </a:pPr>
            <a:r>
              <a:rPr lang="pt-BR" dirty="0">
                <a:solidFill>
                  <a:srgbClr val="1F1F1F"/>
                </a:solidFill>
                <a:latin typeface="DzTechs Fonts"/>
              </a:rPr>
              <a:t>Por que utilizar </a:t>
            </a:r>
            <a:r>
              <a:rPr lang="pt-BR" dirty="0"/>
              <a:t>Three.js</a:t>
            </a:r>
            <a:r>
              <a:rPr lang="pt-BR" dirty="0">
                <a:solidFill>
                  <a:srgbClr val="1F1F1F"/>
                </a:solidFill>
                <a:latin typeface="DzTechs Fonts"/>
              </a:rPr>
              <a:t>?</a:t>
            </a:r>
          </a:p>
          <a:p>
            <a:pPr marL="158750" indent="0">
              <a:buNone/>
            </a:pPr>
            <a:endParaRPr lang="pt-BR" dirty="0">
              <a:solidFill>
                <a:srgbClr val="1F1F1F"/>
              </a:solidFill>
              <a:latin typeface="DzTechs Fonts"/>
            </a:endParaRPr>
          </a:p>
          <a:p>
            <a:pPr marL="158750" indent="0"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Desde que o Three.jsfoi lançado pelo desenvolvedor Ricardo Cabello no GitHub em 2010, sua base de código tem recebido constantes manutenções e otimizações graças a uma comunidade crescente e prestativa. O número de recursos disponíveis para o Three.js é extensa e inclui: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rederizadores (Canvas, WebGL, and SVG)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cenas - scenes (pode ser alterada no runtime, importada e exportada)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cameras (perspectiva e ortografia)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luz (ponto, spot, direcional, e ambiente; objetos podem receber sombra)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textura e materiais (Lambert, Phong, etc., inclui suporte a mapas)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geometrias (incluindo linhas, cubos, esferas, polígonos, cilindros, partículas de sistemas e texto 3D)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para ajudar a exportar e importar os arquivos JSON compatível com o Three.js para outros softwares de modelagem 3D (como o Blender, 3ds Max ou Maya e Wavefront (.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ou Collada (.dae)) direto na cena.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shaders (Acesso completo ao OpenGL Shading Language para melhor controle direto dos gráficos)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biblioteca para o pós-processamento de shaders (incluindo bloom, blur, reconhecimento de edge, Fresnel, sepia, e vignette)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biblioteca de efeitos estereoscópicos (Anaglyph, Parallax/Cross-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eyed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 Oculus Rift ( VR )</a:t>
            </a:r>
          </a:p>
        </p:txBody>
      </p:sp>
      <p:pic>
        <p:nvPicPr>
          <p:cNvPr id="4" name="Picture 2" descr="Interrogação da Situação - Home | Facebook">
            <a:extLst>
              <a:ext uri="{FF2B5EF4-FFF2-40B4-BE49-F238E27FC236}">
                <a16:creationId xmlns:a16="http://schemas.microsoft.com/office/drawing/2014/main" id="{10527039-8912-48F4-BB83-6B293890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53" y="5504329"/>
            <a:ext cx="1353671" cy="135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5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E7CDA5-1100-45F1-B46E-691176520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40A99D-5501-4A40-AFE8-1F52EA2E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8" y="2336778"/>
            <a:ext cx="3075969" cy="38309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40B03E-2A45-4819-B712-750FA9E9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25" y="425299"/>
            <a:ext cx="4372961" cy="35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BFAD05B-BC9F-41C1-8EE9-F25378604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https://threejs.org/examples/#webgl_animation_skinning_blending</a:t>
            </a:r>
            <a:endParaRPr lang="pt-BR" dirty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pt-B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https://threejs.org/examples/#webgl_effects_stereo</a:t>
            </a:r>
            <a:endParaRPr lang="pt-BR" dirty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44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355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500" dirty="0"/>
              <a:t>Grato!</a:t>
            </a:r>
            <a:endParaRPr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625475" y="1700800"/>
            <a:ext cx="7700700" cy="4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</a:t>
            </a: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dirty="0"/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pt-BR" sz="14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WebGL (Web Graphics Library) é uma API do JavaScript para renderizar gráficos 3D e 2D dentro de um navegador web compatível sem o uso de plug-ins. O WebGL faz isso introduzindo uma API que está de acordo com o OpenGL ES 2.0 e que pode ser usada em elementos do HTML5 </a:t>
            </a:r>
            <a:endParaRPr lang="pt-BR" sz="1400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pt-BR" sz="1400" dirty="0">
                <a:solidFill>
                  <a:srgbClr val="1B1B1B"/>
                </a:solidFill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Desenvolvida pela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Khronos Group. Escrito em C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r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endParaRPr dirty="0"/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l" rtl="0">
              <a:spcBef>
                <a:spcPts val="600"/>
              </a:spcBef>
              <a:spcAft>
                <a:spcPts val="0"/>
              </a:spcAft>
              <a:buSzPts val="1210"/>
              <a:buNone/>
            </a:pPr>
            <a:endParaRPr sz="2200" i="1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</p:txBody>
      </p:sp>
      <p:sp>
        <p:nvSpPr>
          <p:cNvPr id="139" name="Google Shape;139;p13"/>
          <p:cNvSpPr txBox="1"/>
          <p:nvPr/>
        </p:nvSpPr>
        <p:spPr>
          <a:xfrm>
            <a:off x="625475" y="765175"/>
            <a:ext cx="7467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dirty="0">
                <a:solidFill>
                  <a:srgbClr val="212529"/>
                </a:solidFill>
                <a:effectLst/>
                <a:latin typeface="-apple-system"/>
              </a:rPr>
              <a:t>WebGL</a:t>
            </a:r>
            <a:endParaRPr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7AA9C889-031D-4D74-A577-A9FB627B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07" y="4907896"/>
            <a:ext cx="2286334" cy="955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9E8EA66-29EF-4BBA-B56E-B13DC0FF0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40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WebGL é baseado no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OpenGL ES 2.0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 fornece uma interface de programação de gráficos 3D. Ele usa o elemento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do HTML5 e é acessada por meio de interfaces DOM (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Object Model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O gerenciamento automático de memória é fornecida como parte da linguagem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**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 OpenGL (Open Graphics Library) é uma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livre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utilizada na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computação gráfica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para desenvolvimento de aplicativos gráficos, ambientes 3D, jogos, entre outros. Assim como Direct3D ou Glide, é uma API (Application Programming Interface), termo usado para classificar uma biblioteca de funções específicas disponibilizadas para a criação e desenvolvimento de aplicativos em determinadas linguagens de programação. A OpenGL foi produzida com C e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em mente, mas pode ser utilizada para diversas outras com um alto nível de eficiência.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5AE6587-E060-4111-B356-6008BD7E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3" y="5257800"/>
            <a:ext cx="2286334" cy="9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7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FE97D1-88DD-463B-A285-6CE117329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Historia </a:t>
            </a:r>
          </a:p>
          <a:p>
            <a:endParaRPr lang="pt-BR" dirty="0"/>
          </a:p>
          <a:p>
            <a:pPr marL="158750" indent="0">
              <a:buNone/>
            </a:pPr>
            <a:r>
              <a:rPr lang="pt-BR" sz="1400" dirty="0">
                <a:effectLst/>
              </a:rPr>
              <a:t> </a:t>
            </a:r>
            <a:r>
              <a:rPr lang="pt-BR" sz="1400" dirty="0">
                <a:effectLst/>
                <a:latin typeface="+mj-lt"/>
              </a:rPr>
              <a:t>WebGL evoluiu a partir dos experimentos do Canvas 3D iniciados por Vladimir Vukićević na Mozilla . Vukićević demonstrou pela primeira vez um protótipo Canvas 3D em 2006. No final de 2007, tanto o Mozilla  quanto o Opera </a:t>
            </a:r>
            <a:r>
              <a:rPr lang="pt-BR" sz="1400" baseline="30000" dirty="0">
                <a:effectLst/>
                <a:latin typeface="+mj-lt"/>
              </a:rPr>
              <a:t>[8]</a:t>
            </a:r>
            <a:r>
              <a:rPr lang="pt-BR" sz="1400" dirty="0">
                <a:effectLst/>
                <a:latin typeface="+mj-lt"/>
              </a:rPr>
              <a:t> haviam feito suas próprias implementações separadas.</a:t>
            </a:r>
          </a:p>
          <a:p>
            <a:pPr marL="158750" indent="0">
              <a:buNone/>
            </a:pPr>
            <a:r>
              <a:rPr lang="pt-BR" sz="1400" dirty="0">
                <a:effectLst/>
                <a:latin typeface="+mj-lt"/>
              </a:rPr>
              <a:t>No início de 2009, o consórcio de tecnologia sem fins lucrativos Khronos Group deu início ao Grupo de Trabalho WebGL, com a participação inicial da Apple , Google , Mozilla, Opera e outros.  versão 1.0 da especificação WebGL foi lançada em março de 2011.</a:t>
            </a:r>
          </a:p>
          <a:p>
            <a:endParaRPr lang="pt-BR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D7D30BF3-FBBF-4CCB-A5E8-2AB8EE11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3" y="5257800"/>
            <a:ext cx="2286334" cy="9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FF8C779-3CD5-429F-8CE0-371B7F279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Requisitos</a:t>
            </a:r>
          </a:p>
          <a:p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Internet Explorer 11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Mozilla Firefox 4+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Safari 5.1+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Google Chrome 8+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Opera 12+</a:t>
            </a:r>
            <a:endParaRPr lang="pt-BR" sz="1400" dirty="0"/>
          </a:p>
        </p:txBody>
      </p:sp>
      <p:pic>
        <p:nvPicPr>
          <p:cNvPr id="1026" name="Picture 2" descr="Navegadores – NextLevel iNFO">
            <a:extLst>
              <a:ext uri="{FF2B5EF4-FFF2-40B4-BE49-F238E27FC236}">
                <a16:creationId xmlns:a16="http://schemas.microsoft.com/office/drawing/2014/main" id="{1C478E45-4F03-4433-A7FF-45E51A5FC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92" y="3955524"/>
            <a:ext cx="3307373" cy="215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5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A8BFC5-7143-41E1-A8CC-DE083B2B3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i="0" dirty="0">
              <a:solidFill>
                <a:srgbClr val="1F1F1F"/>
              </a:solidFill>
              <a:effectLst/>
              <a:latin typeface="DzTechs Fonts"/>
            </a:endParaRPr>
          </a:p>
          <a:p>
            <a:pPr marL="158750" indent="0">
              <a:buNone/>
            </a:pPr>
            <a:r>
              <a:rPr lang="pt-BR" dirty="0">
                <a:solidFill>
                  <a:srgbClr val="1F1F1F"/>
                </a:solidFill>
                <a:latin typeface="DzTechs Fonts"/>
              </a:rPr>
              <a:t>Por que utilizar WebGL?</a:t>
            </a:r>
          </a:p>
          <a:p>
            <a:pPr marL="158750" indent="0">
              <a:buNone/>
            </a:pPr>
            <a:endParaRPr lang="pt-BR" dirty="0">
              <a:solidFill>
                <a:srgbClr val="1F1F1F"/>
              </a:solidFill>
              <a:latin typeface="DzTechs Fonts"/>
            </a:endParaRPr>
          </a:p>
          <a:p>
            <a:pPr marL="158750" indent="0">
              <a:buNone/>
            </a:pPr>
            <a:r>
              <a:rPr lang="pt-BR" sz="1400" b="0" i="0" dirty="0">
                <a:solidFill>
                  <a:srgbClr val="1F1F1F"/>
                </a:solidFill>
                <a:effectLst/>
                <a:latin typeface="+mj-lt"/>
              </a:rPr>
              <a:t>o WebGL permite que seu navegador execute renderizações XNUMXD sem instalar </a:t>
            </a:r>
            <a:r>
              <a:rPr lang="pt-BR" sz="1400" b="0" i="0">
                <a:solidFill>
                  <a:srgbClr val="1F1F1F"/>
                </a:solidFill>
                <a:effectLst/>
                <a:latin typeface="+mj-lt"/>
              </a:rPr>
              <a:t>nenhum plug-in. </a:t>
            </a:r>
            <a:r>
              <a:rPr lang="pt-BR" sz="1400" b="0" i="0" dirty="0">
                <a:solidFill>
                  <a:srgbClr val="1F1F1F"/>
                </a:solidFill>
                <a:effectLst/>
                <a:latin typeface="+mj-lt"/>
              </a:rPr>
              <a:t>Também permite que o navegador use a GPU de hardware para realizar cálculos gráficos em vez de sua CPU. Isso significa que a renderização de gráficos funcionará melhor e, o mais importante, funcionará.</a:t>
            </a:r>
            <a:endParaRPr lang="pt-BR" sz="1400" dirty="0">
              <a:latin typeface="+mj-lt"/>
            </a:endParaRPr>
          </a:p>
        </p:txBody>
      </p:sp>
      <p:pic>
        <p:nvPicPr>
          <p:cNvPr id="4" name="Picture 2" descr="Interrogação da Situação - Home | Facebook">
            <a:extLst>
              <a:ext uri="{FF2B5EF4-FFF2-40B4-BE49-F238E27FC236}">
                <a16:creationId xmlns:a16="http://schemas.microsoft.com/office/drawing/2014/main" id="{10527039-8912-48F4-BB83-6B293890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28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E7CDA5-1100-45F1-B46E-691176520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FD6AFC-78E4-4C81-8E17-262CF4D4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3232875"/>
            <a:ext cx="5127812" cy="26364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1F7A957-01BA-428F-B05E-8C7CAE88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71" y="293693"/>
            <a:ext cx="4195482" cy="26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1755595-CA88-4B19-8CDB-54920C3C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41212" cy="3703320"/>
          </a:xfrm>
        </p:spPr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  <a:p>
            <a:pPr marL="158750" indent="0" algn="l">
              <a:buNone/>
            </a:pPr>
            <a:endParaRPr lang="pt-BR" b="1" dirty="0">
              <a:solidFill>
                <a:srgbClr val="E68200"/>
              </a:solidFill>
              <a:latin typeface="pangra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8750" indent="0" algn="l">
              <a:buNone/>
            </a:pPr>
            <a:endParaRPr lang="pt-BR" b="1" dirty="0">
              <a:solidFill>
                <a:srgbClr val="E68200"/>
              </a:solidFill>
              <a:latin typeface="pangra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pt-BR" i="0" dirty="0">
                <a:solidFill>
                  <a:schemeClr val="tx1"/>
                </a:solidFill>
                <a:effectLst/>
                <a:latin typeface="pangra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http://www.webgl-publisher.com/ArchitectureModels.html</a:t>
            </a:r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dirty="0">
              <a:solidFill>
                <a:srgbClr val="E68200"/>
              </a:solidFill>
              <a:latin typeface="pangra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pt-BR" i="0" dirty="0">
                <a:solidFill>
                  <a:schemeClr val="tx1"/>
                </a:solidFill>
                <a:effectLst/>
                <a:latin typeface="pangra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http://www.webgl-publisher.com/MechanicalDesignModels.html</a:t>
            </a:r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dirty="0">
              <a:solidFill>
                <a:schemeClr val="tx1"/>
              </a:solidFill>
              <a:latin typeface="pangram"/>
            </a:endParaRPr>
          </a:p>
          <a:p>
            <a:pPr algn="l"/>
            <a:r>
              <a:rPr lang="pt-BR" i="0" dirty="0">
                <a:solidFill>
                  <a:schemeClr val="tx1"/>
                </a:solidFill>
                <a:effectLst/>
                <a:latin typeface="pangra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http://www.webgl-publisher.com/MobileSample.html</a:t>
            </a:r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5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625475" y="1543075"/>
            <a:ext cx="7700700" cy="4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</a:t>
            </a: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dirty="0"/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pt-BR" sz="1400" b="1" i="0" dirty="0">
                <a:solidFill>
                  <a:srgbClr val="333333"/>
                </a:solidFill>
                <a:effectLst/>
                <a:latin typeface="+mj-lt"/>
              </a:rPr>
              <a:t>Three.js 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é uma biblioteca </a:t>
            </a: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open-</a:t>
            </a:r>
            <a:r>
              <a:rPr lang="pt-BR" sz="1400" b="0" i="1" dirty="0" err="1">
                <a:solidFill>
                  <a:srgbClr val="333333"/>
                </a:solidFill>
                <a:effectLst/>
                <a:latin typeface="+mj-lt"/>
              </a:rPr>
              <a:t>source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 em JavaScript que permite criar e renderizar cenas 3D diretamente no navegador. Criada em 2010, a biblioteca permite criar diversas cenas 3D de maneira simples. Para renderizar, o Three.js utiliza WebGL (</a:t>
            </a:r>
            <a:r>
              <a:rPr lang="pt-BR" sz="1400" b="0" i="0" u="none" strike="noStrike" dirty="0">
                <a:solidFill>
                  <a:srgbClr val="428BCA"/>
                </a:solidFill>
                <a:effectLst/>
                <a:latin typeface="+mj-lt"/>
              </a:rPr>
              <a:t>https://www.khronos.org/webgl/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) (se o navegador suportar). Programar diretamente em WebGL não é uma tarefa tão simples. Three.js apresenta uma API de fácil utilização que permite criar e manipular objetos 3D sem a necessidade de um conhecimento aprofundado de WebGL ou fórmulas matemáticas complexas.</a:t>
            </a:r>
            <a:endParaRPr sz="1400" dirty="0">
              <a:latin typeface="+mj-lt"/>
            </a:endParaRPr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l" rtl="0">
              <a:spcBef>
                <a:spcPts val="600"/>
              </a:spcBef>
              <a:spcAft>
                <a:spcPts val="0"/>
              </a:spcAft>
              <a:buSzPts val="1210"/>
              <a:buNone/>
            </a:pPr>
            <a:endParaRPr sz="2200" i="1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</p:txBody>
      </p:sp>
      <p:sp>
        <p:nvSpPr>
          <p:cNvPr id="139" name="Google Shape;139;p13"/>
          <p:cNvSpPr txBox="1"/>
          <p:nvPr/>
        </p:nvSpPr>
        <p:spPr>
          <a:xfrm>
            <a:off x="625475" y="765175"/>
            <a:ext cx="7467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dirty="0">
                <a:solidFill>
                  <a:srgbClr val="212529"/>
                </a:solidFill>
                <a:effectLst/>
                <a:latin typeface="-apple-system"/>
              </a:rPr>
              <a:t>Three</a:t>
            </a:r>
            <a:r>
              <a:rPr lang="pt-BR" sz="32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-apple-system"/>
              </a:rPr>
              <a:t>js</a:t>
            </a:r>
            <a:endParaRPr dirty="0"/>
          </a:p>
        </p:txBody>
      </p:sp>
      <p:pic>
        <p:nvPicPr>
          <p:cNvPr id="4" name="Imagem 3" descr="Forma, Polígono&#10;&#10;Descrição gerada automaticamente">
            <a:extLst>
              <a:ext uri="{FF2B5EF4-FFF2-40B4-BE49-F238E27FC236}">
                <a16:creationId xmlns:a16="http://schemas.microsoft.com/office/drawing/2014/main" id="{A22797D5-C0B6-45F0-BD1B-D0268D91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467" y="4818200"/>
            <a:ext cx="1922715" cy="19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0137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ta apresentação_2_PRE">
  <a:themeElements>
    <a:clrScheme name="Personalizada 1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0C226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1053</Words>
  <Application>Microsoft Office PowerPoint</Application>
  <PresentationFormat>Apresentação na tela (4:3)</PresentationFormat>
  <Paragraphs>107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8" baseType="lpstr">
      <vt:lpstr>Century Schoolbook</vt:lpstr>
      <vt:lpstr>Linux Libertine</vt:lpstr>
      <vt:lpstr>Noto Sans Symbols</vt:lpstr>
      <vt:lpstr>Helvetica Neue</vt:lpstr>
      <vt:lpstr>Times New Roman</vt:lpstr>
      <vt:lpstr>DzTechs Fonts</vt:lpstr>
      <vt:lpstr>arial</vt:lpstr>
      <vt:lpstr>arial</vt:lpstr>
      <vt:lpstr>Trebuchet MS</vt:lpstr>
      <vt:lpstr>-apple-system</vt:lpstr>
      <vt:lpstr>pangram</vt:lpstr>
      <vt:lpstr>Calibri</vt:lpstr>
      <vt:lpstr>Proposta apresentação_2_PRE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Gondim</dc:creator>
  <cp:lastModifiedBy>Bruno Gondim</cp:lastModifiedBy>
  <cp:revision>17</cp:revision>
  <dcterms:modified xsi:type="dcterms:W3CDTF">2021-11-15T22:20:26Z</dcterms:modified>
</cp:coreProperties>
</file>