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305" r:id="rId4"/>
    <p:sldId id="307" r:id="rId5"/>
    <p:sldId id="299" r:id="rId6"/>
    <p:sldId id="301" r:id="rId7"/>
    <p:sldId id="304" r:id="rId8"/>
    <p:sldId id="309" r:id="rId9"/>
    <p:sldId id="298" r:id="rId10"/>
    <p:sldId id="308" r:id="rId11"/>
    <p:sldId id="300" r:id="rId12"/>
    <p:sldId id="302" r:id="rId13"/>
    <p:sldId id="303" r:id="rId14"/>
    <p:sldId id="310" r:id="rId15"/>
    <p:sldId id="297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Schoolbook" panose="02040604050505020304" pitchFamily="18" charset="0"/>
      <p:regular r:id="rId22"/>
      <p:bold r:id="rId23"/>
      <p:italic r:id="rId24"/>
      <p:boldItalic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866A00-6B4A-4656-BD96-03E2A25B8D5C}">
  <a:tblStyle styleId="{9F866A00-6B4A-4656-BD96-03E2A25B8D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37BDF8-9943-4111-88A4-5A30411F145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90A83A-1C7E-4689-9163-0DE8B510D496}" styleName="Table_2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F4E7"/>
          </a:solidFill>
        </a:fill>
      </a:tcStyle>
    </a:wholeTbl>
    <a:band1H>
      <a:tcTxStyle/>
      <a:tcStyle>
        <a:tcBdr/>
        <a:fill>
          <a:solidFill>
            <a:srgbClr val="DBE9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E9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0" name="Google Shape;1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bf0e809e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abf0e809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bf0e809e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abf0e809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2115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b8e3cd367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b8e3cd367e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gb8e3cd367e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C6DDAA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DBE9CB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990600" y="0"/>
            <a:ext cx="182563" cy="6858000"/>
          </a:xfrm>
          <a:prstGeom prst="rect">
            <a:avLst/>
          </a:prstGeom>
          <a:solidFill>
            <a:srgbClr val="DBE9CB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141413" y="0"/>
            <a:ext cx="230187" cy="6858000"/>
          </a:xfrm>
          <a:prstGeom prst="rect">
            <a:avLst/>
          </a:prstGeom>
          <a:solidFill>
            <a:srgbClr val="EEF4E7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2"/>
          <p:cNvCxnSpPr/>
          <p:nvPr/>
        </p:nvCxnSpPr>
        <p:spPr>
          <a:xfrm>
            <a:off x="106363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C6DDAA">
                <a:alpha val="7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28;p2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EEF4E7">
                <a:alpha val="8274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2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C6DDA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2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C6DDAA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2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2"/>
          <p:cNvCxnSpPr/>
          <p:nvPr/>
        </p:nvCxnSpPr>
        <p:spPr>
          <a:xfrm>
            <a:off x="9113838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C6DDA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2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C6DDAA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1309688" y="4867275"/>
            <a:ext cx="641350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1090613" y="5500688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1663700" y="5788025"/>
            <a:ext cx="274638" cy="2746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2" descr="C:\Users\rt030211\Desktop\Sao Paulo - Geral\São Paulo_sem campus-0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60663" y="222250"/>
            <a:ext cx="4835525" cy="2160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2286000" y="2842574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2286000" y="4721696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2000" b="1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dt" idx="10"/>
          </p:nvPr>
        </p:nvSpPr>
        <p:spPr>
          <a:xfrm rot="5400000">
            <a:off x="7764463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ftr" idx="11"/>
          </p:nvPr>
        </p:nvSpPr>
        <p:spPr>
          <a:xfrm rot="5400000">
            <a:off x="7077076" y="418147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ldNum" idx="12"/>
          </p:nvPr>
        </p:nvSpPr>
        <p:spPr>
          <a:xfrm>
            <a:off x="1325563" y="4929188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3556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845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❑"/>
              <a:defRPr/>
            </a:lvl1pPr>
            <a:lvl2pPr marL="914400" lvl="1" indent="-335280" algn="l"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68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080"/>
              <a:buChar char="🞆"/>
              <a:defRPr/>
            </a:lvl4pPr>
            <a:lvl5pPr marL="2286000" lvl="4" indent="-297688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88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SECTION_HEADER">
    <p:bg>
      <p:bgPr>
        <a:solidFill>
          <a:schemeClr val="dk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C6DDAA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DBE9CB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990600" y="0"/>
            <a:ext cx="182563" cy="6858000"/>
          </a:xfrm>
          <a:prstGeom prst="rect">
            <a:avLst/>
          </a:prstGeom>
          <a:solidFill>
            <a:srgbClr val="DBE9CB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1141413" y="0"/>
            <a:ext cx="230187" cy="6858000"/>
          </a:xfrm>
          <a:prstGeom prst="rect">
            <a:avLst/>
          </a:prstGeom>
          <a:solidFill>
            <a:srgbClr val="EEF4E7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5"/>
          <p:cNvCxnSpPr/>
          <p:nvPr/>
        </p:nvCxnSpPr>
        <p:spPr>
          <a:xfrm>
            <a:off x="106363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C6DDAA">
                <a:alpha val="7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5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EEF4E7">
                <a:alpha val="8274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5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C6DDA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5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C6DDAA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5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C6DDA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5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C6DDAA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1323975" y="4867275"/>
            <a:ext cx="642938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1090613" y="5500688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1663700" y="5791200"/>
            <a:ext cx="274638" cy="2746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1879600" y="4479925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5"/>
          <p:cNvCxnSpPr/>
          <p:nvPr/>
        </p:nvCxnSpPr>
        <p:spPr>
          <a:xfrm>
            <a:off x="9097963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C6DDA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" name="Google Shape;71;p5"/>
          <p:cNvSpPr txBox="1"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3000"/>
              <a:buFont typeface="Century Schoolbook"/>
              <a:buNone/>
              <a:defRPr sz="3000" b="1" cap="small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1800" b="1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dt" idx="10"/>
          </p:nvPr>
        </p:nvSpPr>
        <p:spPr>
          <a:xfrm rot="5400000">
            <a:off x="7762875" y="1169988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ftr" idx="11"/>
          </p:nvPr>
        </p:nvSpPr>
        <p:spPr>
          <a:xfrm rot="5400000">
            <a:off x="7077076" y="4178300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ldNum" idx="12"/>
          </p:nvPr>
        </p:nvSpPr>
        <p:spPr>
          <a:xfrm>
            <a:off x="1339850" y="4929188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body" idx="1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1465" algn="l">
              <a:spcBef>
                <a:spcPts val="600"/>
              </a:spcBef>
              <a:spcAft>
                <a:spcPts val="0"/>
              </a:spcAft>
              <a:buSzPts val="990"/>
              <a:buChar char="❑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6"/>
          <p:cNvSpPr txBox="1">
            <a:spLocks noGrp="1"/>
          </p:cNvSpPr>
          <p:nvPr>
            <p:ph type="body" idx="2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1465" algn="l">
              <a:spcBef>
                <a:spcPts val="600"/>
              </a:spcBef>
              <a:spcAft>
                <a:spcPts val="0"/>
              </a:spcAft>
              <a:buSzPts val="990"/>
              <a:buChar char="❑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6"/>
          <p:cNvSpPr>
            <a:spLocks noGrp="1"/>
          </p:cNvSpPr>
          <p:nvPr>
            <p:ph type="body" idx="3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1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6"/>
          <p:cNvSpPr>
            <a:spLocks noGrp="1"/>
          </p:cNvSpPr>
          <p:nvPr>
            <p:ph type="body" idx="4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1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6"/>
          <p:cNvSpPr txBox="1">
            <a:spLocks noGrp="1"/>
          </p:cNvSpPr>
          <p:nvPr>
            <p:ph type="dt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ft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sldNum" idx="12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457200" y="836712"/>
            <a:ext cx="7467600" cy="580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dt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ldNum" idx="12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ft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>
            <a:spLocks noGrp="1"/>
          </p:cNvSpPr>
          <p:nvPr>
            <p:ph type="dt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ft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údo com Legenda" type="objTx">
  <p:cSld name="OBJECT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9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C6DDAA">
                <a:alpha val="9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9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C6DDA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9"/>
          <p:cNvCxnSpPr/>
          <p:nvPr/>
        </p:nvCxnSpPr>
        <p:spPr>
          <a:xfrm>
            <a:off x="6192838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9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9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C6DDAA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9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9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2000"/>
              <a:buFont typeface="Century Schoolbook"/>
              <a:buNone/>
              <a:defRPr sz="2000" b="1" cap="small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body" idx="1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6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body" idx="2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1465" algn="l">
              <a:spcBef>
                <a:spcPts val="600"/>
              </a:spcBef>
              <a:spcAft>
                <a:spcPts val="0"/>
              </a:spcAft>
              <a:buSzPts val="990"/>
              <a:buChar char="❑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dt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sldNum" idx="12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ft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m com Legenda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10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C6DDA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10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C6DD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10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0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C6DDA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10"/>
          <p:cNvCxnSpPr/>
          <p:nvPr/>
        </p:nvCxnSpPr>
        <p:spPr>
          <a:xfrm>
            <a:off x="6192838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0"/>
          <p:cNvSpPr txBox="1"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2000"/>
              <a:buFont typeface="Century Schoolbook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0"/>
          <p:cNvSpPr>
            <a:spLocks noGrp="1"/>
          </p:cNvSpPr>
          <p:nvPr>
            <p:ph type="pic" idx="2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618200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rgbClr val="BBC8AA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rgbClr val="BBB9B5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280"/>
              </a:spcBef>
              <a:spcAft>
                <a:spcPts val="0"/>
              </a:spcAft>
              <a:buClr>
                <a:srgbClr val="C6DDAA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rgbClr val="7EAA21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body" idx="1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SzPts val="660"/>
              <a:buFont typeface="Century Schoolbook"/>
              <a:buNone/>
              <a:defRPr sz="1200"/>
            </a:lvl1pPr>
            <a:lvl2pPr marL="914400" lvl="1" indent="-28956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marL="1371600" lvl="2" indent="-2667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marL="1828800" lvl="3" indent="-262889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marL="2286000" lvl="4" indent="-267461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dt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0"/>
          <p:cNvSpPr txBox="1">
            <a:spLocks noGrp="1"/>
          </p:cNvSpPr>
          <p:nvPr>
            <p:ph type="sldNum" idx="12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ft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>
            <a:spLocks noGrp="1"/>
          </p:cNvSpPr>
          <p:nvPr>
            <p:ph type="title"/>
          </p:nvPr>
        </p:nvSpPr>
        <p:spPr>
          <a:xfrm>
            <a:off x="457200" y="836712"/>
            <a:ext cx="7467600" cy="580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body" idx="1"/>
          </p:nvPr>
        </p:nvSpPr>
        <p:spPr>
          <a:xfrm rot="5400000">
            <a:off x="1693069" y="321469"/>
            <a:ext cx="4995862" cy="7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1465" algn="l">
              <a:spcBef>
                <a:spcPts val="600"/>
              </a:spcBef>
              <a:spcAft>
                <a:spcPts val="0"/>
              </a:spcAft>
              <a:buSzPts val="990"/>
              <a:buChar char="❑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1"/>
          <p:cNvSpPr txBox="1">
            <a:spLocks noGrp="1"/>
          </p:cNvSpPr>
          <p:nvPr>
            <p:ph type="dt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ft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C6DDAA">
                <a:alpha val="9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836613"/>
            <a:ext cx="74676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small">
                <a:solidFill>
                  <a:srgbClr val="90C2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rgbClr val="90C2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rgbClr val="90C2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rgbClr val="90C2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rgbClr val="90C2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557338"/>
            <a:ext cx="7467600" cy="499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618200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BBC8AA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BB9B5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C6DDAA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7EAA21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C6DDA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1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1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C6DDAA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1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21" name="Google Shape;21;p1" descr="C:\Users\rt030211\Desktop\Sao Paulo - Geral\São Paulo_sem campus-01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80975" y="0"/>
            <a:ext cx="2417763" cy="1079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examples/#webgl_effects_stereo" TargetMode="External"/><Relationship Id="rId2" Type="http://schemas.openxmlformats.org/officeDocument/2006/relationships/hyperlink" Target="https://threejs.org/examples/#webgl_animation_skinning_blend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gl-publisher.com/MechanicalDesignModels.html" TargetMode="External"/><Relationship Id="rId2" Type="http://schemas.openxmlformats.org/officeDocument/2006/relationships/hyperlink" Target="http://www.webgl-publisher.com/ArchitectureModel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ebgl-publisher.com/MobileSampl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/>
        </p:nvSpPr>
        <p:spPr>
          <a:xfrm>
            <a:off x="2420125" y="2605250"/>
            <a:ext cx="62646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small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small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small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small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small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/>
            <a:r>
              <a:rPr lang="pt-BR" sz="2000" b="1" i="0" dirty="0">
                <a:solidFill>
                  <a:srgbClr val="212529"/>
                </a:solidFill>
                <a:effectLst/>
                <a:latin typeface="+mj-lt"/>
              </a:rPr>
              <a:t>DW2A4 - Desenvolvimento Web II</a:t>
            </a:r>
            <a:endParaRPr lang="pt-BR" sz="2000" b="0" i="0" dirty="0">
              <a:solidFill>
                <a:srgbClr val="212529"/>
              </a:solidFill>
              <a:effectLst/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cap="small" dirty="0">
              <a:solidFill>
                <a:schemeClr val="dk1"/>
              </a:solidFill>
              <a:latin typeface="+mj-lt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dirty="0">
                <a:solidFill>
                  <a:srgbClr val="212529"/>
                </a:solidFill>
                <a:effectLst/>
                <a:latin typeface="+mj-lt"/>
              </a:rPr>
              <a:t>Professor: Johnata Souza Santicioli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small" dirty="0">
              <a:solidFill>
                <a:schemeClr val="dk1"/>
              </a:solidFill>
              <a:latin typeface="+mj-lt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dirty="0">
                <a:solidFill>
                  <a:srgbClr val="212529"/>
                </a:solidFill>
                <a:effectLst/>
                <a:latin typeface="+mj-lt"/>
              </a:rPr>
              <a:t>WebGL e Threejs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small" dirty="0">
              <a:solidFill>
                <a:schemeClr val="dk1"/>
              </a:solidFill>
              <a:latin typeface="+mj-lt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u="none" strike="noStrike" cap="small" dirty="0">
                <a:solidFill>
                  <a:schemeClr val="dk1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Alunos: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 i="0" u="none" strike="noStrike" cap="small" dirty="0">
              <a:solidFill>
                <a:schemeClr val="dk1"/>
              </a:solidFill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u="none" strike="noStrike" cap="small" dirty="0">
                <a:solidFill>
                  <a:schemeClr val="dk1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BRUNO GONDIM DOS SANTOS   | Matrícula: SP3039064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 i="0" u="none" strike="noStrike" cap="small" dirty="0">
              <a:solidFill>
                <a:schemeClr val="dk1"/>
              </a:solidFill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u="none" strike="noStrike" cap="small" dirty="0">
                <a:solidFill>
                  <a:schemeClr val="dk1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Hebert Gomes  Sacnhes	 | Matrícula: SP3039595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small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3FE97D1-88DD-463B-A285-6CE117329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Historia </a:t>
            </a:r>
          </a:p>
          <a:p>
            <a:pPr marL="158750" indent="0" algn="l">
              <a:buNone/>
            </a:pPr>
            <a:endParaRPr lang="pt-BR" sz="1200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158750" indent="0" algn="l">
              <a:buNone/>
            </a:pP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Three.js foi primeiro lançado por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Ricardo Cabello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ao GitHub em abril de 2010. As origens da biblioteca podem ser traçadas de volta ao seu envolvimento com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demoscenes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no início dos anos 2000. O código foi primeiro desenvolvido em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ActionScript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então em 2009 transferido para o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Na mente de Cabello, os dois pontos fortes para transferir para o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foram, não tendo de compilar o código antes de cada execução e independência de plataforma. Com o advento do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WebGL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Paul Brunt foi capaz de adicionar o renderizador para este muito facilmente, como o Three.js foi projetado com o código renderizador como um módulo ao invés do próprio core. As contribuições de Cabello incluem o design de API, CanvasRenderer, SVGRenderer e sendo responsável por mesclar as entregas de vários contribuidores dentro do projeto.</a:t>
            </a:r>
          </a:p>
          <a:p>
            <a:endParaRPr lang="pt-BR" dirty="0"/>
          </a:p>
        </p:txBody>
      </p:sp>
      <p:pic>
        <p:nvPicPr>
          <p:cNvPr id="4" name="Imagem 3" descr="Forma, Polígono&#10;&#10;Descrição gerada automaticamente">
            <a:extLst>
              <a:ext uri="{FF2B5EF4-FFF2-40B4-BE49-F238E27FC236}">
                <a16:creationId xmlns:a16="http://schemas.microsoft.com/office/drawing/2014/main" id="{4AFC0700-63C0-43F1-BE68-306B55F2D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467" y="5257800"/>
            <a:ext cx="1486543" cy="149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9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E59D83D-A449-459C-B0AE-9F5F699D9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33314"/>
          </a:xfrm>
        </p:spPr>
        <p:txBody>
          <a:bodyPr/>
          <a:lstStyle/>
          <a:p>
            <a:pPr marL="158750" indent="0" algn="l">
              <a:buNone/>
            </a:pPr>
            <a:r>
              <a:rPr lang="pt-BR" b="0" i="0" dirty="0">
                <a:solidFill>
                  <a:srgbClr val="333333"/>
                </a:solidFill>
                <a:effectLst/>
                <a:latin typeface="Helvetica Neue"/>
              </a:rPr>
              <a:t>Requisitos</a:t>
            </a:r>
          </a:p>
          <a:p>
            <a:pPr algn="l"/>
            <a:endParaRPr lang="pt-BR" sz="1400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158750" indent="0" algn="l">
              <a:buNone/>
            </a:pPr>
            <a:r>
              <a:rPr lang="pt-BR" sz="1400" b="0" i="1" dirty="0">
                <a:solidFill>
                  <a:srgbClr val="333333"/>
                </a:solidFill>
                <a:effectLst/>
                <a:latin typeface="+mj-lt"/>
              </a:rPr>
              <a:t>Three.js</a:t>
            </a:r>
            <a:r>
              <a:rPr lang="pt-BR" sz="1400" b="0" i="0" dirty="0">
                <a:solidFill>
                  <a:srgbClr val="333333"/>
                </a:solidFill>
                <a:effectLst/>
                <a:latin typeface="+mj-lt"/>
              </a:rPr>
              <a:t> é totalmente em JavaScript. Não é necessário nenhuma outra biblioteca para pode usar a ferramenta. No entanto, o navegador deve ter suporte a WebGL. Grande parte dos navegadores atuais possuem.</a:t>
            </a:r>
          </a:p>
          <a:p>
            <a:pPr algn="l"/>
            <a:endParaRPr lang="pt-BR" sz="1400" b="0" i="0" dirty="0">
              <a:solidFill>
                <a:srgbClr val="333333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1" dirty="0">
                <a:solidFill>
                  <a:srgbClr val="333333"/>
                </a:solidFill>
                <a:effectLst/>
                <a:latin typeface="+mj-lt"/>
              </a:rPr>
              <a:t>Internet Explorer</a:t>
            </a:r>
            <a:r>
              <a:rPr lang="pt-BR" sz="1400" b="0" i="0" dirty="0">
                <a:solidFill>
                  <a:srgbClr val="333333"/>
                </a:solidFill>
                <a:effectLst/>
                <a:latin typeface="+mj-lt"/>
              </a:rPr>
              <a:t>: a partir da versão 11.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1" dirty="0">
                <a:solidFill>
                  <a:srgbClr val="333333"/>
                </a:solidFill>
                <a:effectLst/>
                <a:latin typeface="+mj-lt"/>
              </a:rPr>
              <a:t>Mozilla Firefox</a:t>
            </a:r>
            <a:r>
              <a:rPr lang="pt-BR" sz="1400" b="0" i="0" dirty="0">
                <a:solidFill>
                  <a:srgbClr val="333333"/>
                </a:solidFill>
                <a:effectLst/>
                <a:latin typeface="+mj-lt"/>
              </a:rPr>
              <a:t>: a partir da versão 4.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1" dirty="0">
                <a:solidFill>
                  <a:srgbClr val="333333"/>
                </a:solidFill>
                <a:effectLst/>
                <a:latin typeface="+mj-lt"/>
              </a:rPr>
              <a:t>Google Chrome</a:t>
            </a:r>
            <a:r>
              <a:rPr lang="pt-BR" sz="1400" b="0" i="0" dirty="0">
                <a:solidFill>
                  <a:srgbClr val="333333"/>
                </a:solidFill>
                <a:effectLst/>
                <a:latin typeface="+mj-lt"/>
              </a:rPr>
              <a:t>: a partir da versão 10.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1" dirty="0">
                <a:solidFill>
                  <a:srgbClr val="333333"/>
                </a:solidFill>
                <a:effectLst/>
                <a:latin typeface="+mj-lt"/>
              </a:rPr>
              <a:t>Safari</a:t>
            </a:r>
            <a:r>
              <a:rPr lang="pt-BR" sz="1400" b="0" i="0" dirty="0">
                <a:solidFill>
                  <a:srgbClr val="333333"/>
                </a:solidFill>
                <a:effectLst/>
                <a:latin typeface="+mj-lt"/>
              </a:rPr>
              <a:t>: a partir da versão 5.1</a:t>
            </a:r>
            <a:r>
              <a:rPr lang="pt-BR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endParaRPr lang="pt-BR" dirty="0"/>
          </a:p>
        </p:txBody>
      </p:sp>
      <p:pic>
        <p:nvPicPr>
          <p:cNvPr id="3" name="Picture 2" descr="Navegadores – NextLevel iNFO">
            <a:extLst>
              <a:ext uri="{FF2B5EF4-FFF2-40B4-BE49-F238E27FC236}">
                <a16:creationId xmlns:a16="http://schemas.microsoft.com/office/drawing/2014/main" id="{F7C1932A-B6C0-43B4-877A-732C55C13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052" y="4195294"/>
            <a:ext cx="2969748" cy="193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299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DA8BFC5-7143-41E1-A8CC-DE083B2B3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902" y="609910"/>
            <a:ext cx="7423329" cy="5945635"/>
          </a:xfrm>
        </p:spPr>
        <p:txBody>
          <a:bodyPr/>
          <a:lstStyle/>
          <a:p>
            <a:endParaRPr lang="pt-BR" b="0" i="0" dirty="0">
              <a:solidFill>
                <a:srgbClr val="1F1F1F"/>
              </a:solidFill>
              <a:effectLst/>
              <a:latin typeface="DzTechs Fonts"/>
            </a:endParaRPr>
          </a:p>
          <a:p>
            <a:pPr marL="158750" indent="0">
              <a:buNone/>
            </a:pPr>
            <a:r>
              <a:rPr lang="pt-BR" dirty="0">
                <a:solidFill>
                  <a:srgbClr val="1F1F1F"/>
                </a:solidFill>
                <a:latin typeface="DzTechs Fonts"/>
              </a:rPr>
              <a:t>Por que utilizar </a:t>
            </a:r>
            <a:r>
              <a:rPr lang="pt-BR" dirty="0"/>
              <a:t>Three.js</a:t>
            </a:r>
            <a:r>
              <a:rPr lang="pt-BR" dirty="0">
                <a:solidFill>
                  <a:srgbClr val="1F1F1F"/>
                </a:solidFill>
                <a:latin typeface="DzTechs Fonts"/>
              </a:rPr>
              <a:t>?</a:t>
            </a:r>
          </a:p>
          <a:p>
            <a:pPr marL="158750" indent="0">
              <a:buNone/>
            </a:pPr>
            <a:endParaRPr lang="pt-BR" dirty="0">
              <a:solidFill>
                <a:srgbClr val="1F1F1F"/>
              </a:solidFill>
              <a:latin typeface="DzTechs Fonts"/>
            </a:endParaRPr>
          </a:p>
          <a:p>
            <a:pPr marL="158750" indent="0">
              <a:buNone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Desde que o Three.jsfoi lançado pelo desenvolvedor Ricardo Cabello no GitHub em 2010, sua base de código tem recebido constantes manutenções e otimizações graças a uma comunidade crescente e prestativa. O número de recursos disponíveis para o Three.js é extensa e inclui: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rederizadores (Canvas, WebGL, and SVG)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cenas - scenes (pode ser alterada no runtime, importada e exportada)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cameras (perspectiva e ortografia)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luz (ponto, spot, direcional, e ambiente; objetos podem receber sombra)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textura e materiais (Lambert, Phong, etc., inclui suporte a mapas)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geometrias (incluindo linhas, cubos, esferas, polígonos, cilindros, partículas de sistemas e texto 3D)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Recursos para ajudar a exportar e importar os arquivos JSON compatível com o Three.js para outros softwares de modelagem 3D (como o Blender, 3ds Max ou Maya e Wavefront (.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ou Collada (.dae)) direto na cena.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shaders (Acesso completo ao OpenGL Shading Language para melhor controle direto dos gráficos)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uma biblioteca para o pós-processamento de shaders (incluindo bloom, blur, reconhecimento de edge, Fresnel, sepia, e vignette)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uma biblioteca de efeitos estereoscópicos (Anaglyph, Parallax/Cross-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eyed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e Oculus Rift ( VR )</a:t>
            </a:r>
          </a:p>
        </p:txBody>
      </p:sp>
      <p:pic>
        <p:nvPicPr>
          <p:cNvPr id="4" name="Picture 2" descr="Interrogação da Situação - Home | Facebook">
            <a:extLst>
              <a:ext uri="{FF2B5EF4-FFF2-40B4-BE49-F238E27FC236}">
                <a16:creationId xmlns:a16="http://schemas.microsoft.com/office/drawing/2014/main" id="{10527039-8912-48F4-BB83-6B2938901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953" y="5504329"/>
            <a:ext cx="1353671" cy="135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65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BE7CDA5-1100-45F1-B46E-691176520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Exemplos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40A99D-5501-4A40-AFE8-1F52EA2EF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78" y="2336778"/>
            <a:ext cx="3075969" cy="38309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240B03E-2A45-4819-B712-750FA9E95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125" y="425299"/>
            <a:ext cx="4372961" cy="35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68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BFAD05B-BC9F-41C1-8EE9-F25378604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Exemplos</a:t>
            </a:r>
          </a:p>
          <a:p>
            <a:pPr marL="158750" indent="0">
              <a:buNone/>
            </a:pPr>
            <a:endParaRPr lang="pt-BR" dirty="0"/>
          </a:p>
          <a:p>
            <a:pPr marL="158750" indent="0">
              <a:buNone/>
            </a:pPr>
            <a:r>
              <a:rPr lang="pt-BR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https://threejs.org/examples/#webgl_animation_skinning_blending</a:t>
            </a:r>
            <a:endParaRPr lang="pt-BR" dirty="0">
              <a:solidFill>
                <a:schemeClr val="tx1"/>
              </a:solidFill>
            </a:endParaRPr>
          </a:p>
          <a:p>
            <a:pPr marL="15875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158750" indent="0">
              <a:buNone/>
            </a:pPr>
            <a:r>
              <a:rPr lang="pt-BR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https://threejs.org/examples/#webgl_effects_stereo</a:t>
            </a:r>
            <a:endParaRPr lang="pt-BR" dirty="0">
              <a:solidFill>
                <a:schemeClr val="tx1"/>
              </a:solidFill>
            </a:endParaRPr>
          </a:p>
          <a:p>
            <a:pPr marL="15875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445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355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500" dirty="0"/>
              <a:t>Grato!</a:t>
            </a:r>
            <a:endParaRPr sz="3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625475" y="1700800"/>
            <a:ext cx="7700700" cy="48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6700" lvl="0" indent="0" algn="just" rtl="0"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endParaRPr lang="pt-BR" dirty="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6700" lvl="0" indent="0" algn="just" rtl="0"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endParaRPr lang="pt-BR" dirty="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6700" lvl="0" indent="0" algn="just" rtl="0"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rPr lang="pt-BR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Descrição: </a:t>
            </a:r>
          </a:p>
          <a:p>
            <a:pPr marL="266700" lvl="0" indent="0" algn="just" rtl="0"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endParaRPr dirty="0"/>
          </a:p>
          <a:p>
            <a:pPr marL="266700" lvl="0" indent="0" algn="just" rtl="0">
              <a:spcBef>
                <a:spcPts val="600"/>
              </a:spcBef>
              <a:spcAft>
                <a:spcPts val="0"/>
              </a:spcAft>
              <a:buSzPts val="880"/>
              <a:buFont typeface="Noto Sans Symbols"/>
              <a:buNone/>
            </a:pPr>
            <a:r>
              <a:rPr lang="pt-BR" sz="14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WebGL (Web Graphics Library) é uma API do JavaScript para renderizar gráficos 3D e 2D dentro de um navegador web compatível sem o uso de plug-ins. O WebGL faz isso introduzindo uma API que está de acordo com o OpenGL ES 2.0 e que pode ser usada em elementos do HTML5 </a:t>
            </a:r>
            <a:endParaRPr lang="pt-BR" sz="1400" dirty="0">
              <a:solidFill>
                <a:srgbClr val="1B1B1B"/>
              </a:solidFill>
              <a:latin typeface="arial" panose="020B0604020202020204" pitchFamily="34" charset="0"/>
            </a:endParaRPr>
          </a:p>
          <a:p>
            <a:pPr marL="266700" lvl="0" indent="0" algn="just" rtl="0">
              <a:spcBef>
                <a:spcPts val="600"/>
              </a:spcBef>
              <a:spcAft>
                <a:spcPts val="0"/>
              </a:spcAft>
              <a:buSzPts val="880"/>
              <a:buFont typeface="Noto Sans Symbols"/>
              <a:buNone/>
            </a:pPr>
            <a:r>
              <a:rPr lang="pt-BR" sz="1400" dirty="0">
                <a:solidFill>
                  <a:srgbClr val="1B1B1B"/>
                </a:solidFill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Desenvolvida pela 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Khronos Group. Escrito em C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6700" lvl="0" indent="0" algn="r" rtl="0">
              <a:spcBef>
                <a:spcPts val="600"/>
              </a:spcBef>
              <a:spcAft>
                <a:spcPts val="0"/>
              </a:spcAft>
              <a:buSzPts val="880"/>
              <a:buFont typeface="Noto Sans Symbols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6700" lvl="0" indent="0" algn="just" rtl="0">
              <a:spcBef>
                <a:spcPts val="600"/>
              </a:spcBef>
              <a:spcAft>
                <a:spcPts val="0"/>
              </a:spcAft>
              <a:buSzPts val="880"/>
              <a:buFont typeface="Noto Sans Symbols"/>
              <a:buNone/>
            </a:pPr>
            <a:endParaRPr dirty="0"/>
          </a:p>
          <a:p>
            <a:pPr marL="534987" lvl="0" indent="-191452" algn="just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  <a:p>
            <a:pPr marL="534987" lvl="0" indent="-191452" algn="just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  <a:p>
            <a:pPr marL="534987" lvl="0" indent="-191452" algn="l" rtl="0">
              <a:spcBef>
                <a:spcPts val="600"/>
              </a:spcBef>
              <a:spcAft>
                <a:spcPts val="0"/>
              </a:spcAft>
              <a:buSzPts val="1210"/>
              <a:buNone/>
            </a:pPr>
            <a:endParaRPr sz="2200" i="1" dirty="0"/>
          </a:p>
          <a:p>
            <a:pPr marL="266700" lvl="0" indent="0" algn="l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  <a:p>
            <a:pPr marL="266700" lvl="0" indent="0" algn="l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  <a:p>
            <a:pPr marL="266700" lvl="0" indent="0" algn="l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  <a:p>
            <a:pPr marL="266700" lvl="0" indent="0" algn="l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</p:txBody>
      </p:sp>
      <p:sp>
        <p:nvSpPr>
          <p:cNvPr id="139" name="Google Shape;139;p13"/>
          <p:cNvSpPr txBox="1"/>
          <p:nvPr/>
        </p:nvSpPr>
        <p:spPr>
          <a:xfrm>
            <a:off x="625475" y="765175"/>
            <a:ext cx="7467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0" i="0" dirty="0">
                <a:solidFill>
                  <a:srgbClr val="212529"/>
                </a:solidFill>
                <a:effectLst/>
                <a:latin typeface="-apple-system"/>
              </a:rPr>
              <a:t>WebGL</a:t>
            </a:r>
            <a:endParaRPr dirty="0"/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7AA9C889-031D-4D74-A577-A9FB627B1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907" y="4907896"/>
            <a:ext cx="2286334" cy="9550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9E8EA66-29EF-4BBA-B56E-B13DC0FF0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40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WebGL é baseado no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OpenGL ES 2.0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e fornece uma interface de programação de gráficos 3D. Ele usa o elemento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do HTML5 e é acessada por meio de interfaces DOM (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Object Model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 O gerenciamento automático de memória é fornecida como parte da linguagem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pt-BR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</a:rPr>
              <a:t>**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 OpenGL (Open Graphics Library) é uma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livre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utilizada na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computação gráfica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para desenvolvimento de aplicativos gráficos, ambientes 3D, jogos, entre outros. Assim como Direct3D ou Glide, é uma API (Application Programming Interface), termo usado para classificar uma biblioteca de funções específicas disponibilizadas para a criação e desenvolvimento de aplicativos em determinadas linguagens de programação. A OpenGL foi produzida com C e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C++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em mente, mas pode ser utilizada para diversas outras com um alto nível de eficiência.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95AE6587-E060-4111-B356-6008BD7EC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33" y="5257800"/>
            <a:ext cx="2286334" cy="95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7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3FE97D1-88DD-463B-A285-6CE117329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Historia </a:t>
            </a:r>
          </a:p>
          <a:p>
            <a:endParaRPr lang="pt-BR" dirty="0"/>
          </a:p>
          <a:p>
            <a:pPr marL="158750" indent="0">
              <a:buNone/>
            </a:pPr>
            <a:r>
              <a:rPr lang="pt-BR" sz="1400" dirty="0">
                <a:effectLst/>
              </a:rPr>
              <a:t> </a:t>
            </a:r>
            <a:r>
              <a:rPr lang="pt-BR" sz="1400" dirty="0">
                <a:effectLst/>
                <a:latin typeface="+mj-lt"/>
              </a:rPr>
              <a:t>WebGL evoluiu a partir dos experimentos do Canvas 3D iniciados por Vladimir Vukićević na Mozilla . Vukićević demonstrou pela primeira vez um protótipo Canvas 3D em 2006. No final de 2007, tanto o Mozilla  quanto o Opera </a:t>
            </a:r>
            <a:r>
              <a:rPr lang="pt-BR" sz="1400" baseline="30000" dirty="0">
                <a:effectLst/>
                <a:latin typeface="+mj-lt"/>
              </a:rPr>
              <a:t>[8]</a:t>
            </a:r>
            <a:r>
              <a:rPr lang="pt-BR" sz="1400" dirty="0">
                <a:effectLst/>
                <a:latin typeface="+mj-lt"/>
              </a:rPr>
              <a:t> haviam feito suas próprias implementações separadas.</a:t>
            </a:r>
          </a:p>
          <a:p>
            <a:pPr marL="158750" indent="0">
              <a:buNone/>
            </a:pPr>
            <a:r>
              <a:rPr lang="pt-BR" sz="1400" dirty="0">
                <a:effectLst/>
                <a:latin typeface="+mj-lt"/>
              </a:rPr>
              <a:t>No início de 2009, o consórcio de tecnologia sem fins lucrativos Khronos Group deu início ao Grupo de Trabalho WebGL, com a participação inicial da Apple , Google , Mozilla, Opera e outros.  versão 1.0 da especificação WebGL foi lançada em março de 2011. Em março de 2012, o presidente do grupo de trabalho é Ken Russell.</a:t>
            </a:r>
          </a:p>
          <a:p>
            <a:endParaRPr lang="pt-BR" dirty="0"/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D7D30BF3-FBBF-4CCB-A5E8-2AB8EE11C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33" y="5257800"/>
            <a:ext cx="2286334" cy="95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3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FF8C779-3CD5-429F-8CE0-371B7F279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Requisitos</a:t>
            </a:r>
          </a:p>
          <a:p>
            <a:endParaRPr lang="pt-B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Internet Explorer 11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Mozilla Firefox 4+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Safari 5.1+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Google Chrome 8+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Opera 12+</a:t>
            </a:r>
            <a:endParaRPr lang="pt-BR" sz="1400" dirty="0"/>
          </a:p>
        </p:txBody>
      </p:sp>
      <p:pic>
        <p:nvPicPr>
          <p:cNvPr id="1026" name="Picture 2" descr="Navegadores – NextLevel iNFO">
            <a:extLst>
              <a:ext uri="{FF2B5EF4-FFF2-40B4-BE49-F238E27FC236}">
                <a16:creationId xmlns:a16="http://schemas.microsoft.com/office/drawing/2014/main" id="{1C478E45-4F03-4433-A7FF-45E51A5FC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692" y="3955524"/>
            <a:ext cx="3307373" cy="215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95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DA8BFC5-7143-41E1-A8CC-DE083B2B3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0" i="0" dirty="0">
              <a:solidFill>
                <a:srgbClr val="1F1F1F"/>
              </a:solidFill>
              <a:effectLst/>
              <a:latin typeface="DzTechs Fonts"/>
            </a:endParaRPr>
          </a:p>
          <a:p>
            <a:pPr marL="158750" indent="0">
              <a:buNone/>
            </a:pPr>
            <a:r>
              <a:rPr lang="pt-BR" dirty="0">
                <a:solidFill>
                  <a:srgbClr val="1F1F1F"/>
                </a:solidFill>
                <a:latin typeface="DzTechs Fonts"/>
              </a:rPr>
              <a:t>Por que utilizar WebGL?</a:t>
            </a:r>
          </a:p>
          <a:p>
            <a:pPr marL="158750" indent="0">
              <a:buNone/>
            </a:pPr>
            <a:endParaRPr lang="pt-BR" dirty="0">
              <a:solidFill>
                <a:srgbClr val="1F1F1F"/>
              </a:solidFill>
              <a:latin typeface="DzTechs Fonts"/>
            </a:endParaRPr>
          </a:p>
          <a:p>
            <a:pPr marL="158750" indent="0">
              <a:buNone/>
            </a:pPr>
            <a:r>
              <a:rPr lang="pt-BR" sz="1400" b="0" i="0" dirty="0">
                <a:solidFill>
                  <a:srgbClr val="1F1F1F"/>
                </a:solidFill>
                <a:effectLst/>
                <a:latin typeface="+mj-lt"/>
              </a:rPr>
              <a:t>o WebGL permite que seu navegador execute renderizações XNUMXD sem instalar nenhum plug-in, como mencionamos antes. Também permite que o navegador use a GPU de hardware para realizar cálculos gráficos em vez de sua CPU. Isso significa que a renderização de gráficos funcionará melhor e, o mais importante, funcionará.</a:t>
            </a:r>
            <a:endParaRPr lang="pt-BR" sz="1400" dirty="0">
              <a:latin typeface="+mj-lt"/>
            </a:endParaRPr>
          </a:p>
        </p:txBody>
      </p:sp>
      <p:pic>
        <p:nvPicPr>
          <p:cNvPr id="4" name="Picture 2" descr="Interrogação da Situação - Home | Facebook">
            <a:extLst>
              <a:ext uri="{FF2B5EF4-FFF2-40B4-BE49-F238E27FC236}">
                <a16:creationId xmlns:a16="http://schemas.microsoft.com/office/drawing/2014/main" id="{10527039-8912-48F4-BB83-6B2938901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428" y="4714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93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BE7CDA5-1100-45F1-B46E-691176520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Exemplos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FD6AFC-78E4-4C81-8E17-262CF4D4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1" y="3232875"/>
            <a:ext cx="5127812" cy="263647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1F7A957-01BA-428F-B05E-8C7CAE886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871" y="293693"/>
            <a:ext cx="4195482" cy="261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1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1755595-CA88-4B19-8CDB-54920C3C3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941212" cy="3703320"/>
          </a:xfrm>
        </p:spPr>
        <p:txBody>
          <a:bodyPr/>
          <a:lstStyle/>
          <a:p>
            <a:pPr marL="158750" indent="0">
              <a:buNone/>
            </a:pPr>
            <a:r>
              <a:rPr lang="pt-BR" dirty="0"/>
              <a:t>Exemplos</a:t>
            </a:r>
          </a:p>
          <a:p>
            <a:pPr marL="158750" indent="0" algn="l">
              <a:buNone/>
            </a:pPr>
            <a:endParaRPr lang="pt-BR" b="1" dirty="0">
              <a:solidFill>
                <a:srgbClr val="E68200"/>
              </a:solidFill>
              <a:latin typeface="pangram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58750" indent="0" algn="l">
              <a:buNone/>
            </a:pPr>
            <a:endParaRPr lang="pt-BR" b="1" dirty="0">
              <a:solidFill>
                <a:srgbClr val="E68200"/>
              </a:solidFill>
              <a:latin typeface="pangram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pt-BR" i="0" dirty="0">
                <a:solidFill>
                  <a:schemeClr val="tx1"/>
                </a:solidFill>
                <a:effectLst/>
                <a:latin typeface="pangra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http://www.webgl-publisher.com/ArchitectureModels.html</a:t>
            </a:r>
            <a:endParaRPr lang="pt-BR" i="0" dirty="0">
              <a:solidFill>
                <a:schemeClr val="tx1"/>
              </a:solidFill>
              <a:effectLst/>
              <a:latin typeface="pangram"/>
            </a:endParaRPr>
          </a:p>
          <a:p>
            <a:pPr algn="l"/>
            <a:endParaRPr lang="pt-BR" dirty="0">
              <a:solidFill>
                <a:srgbClr val="E68200"/>
              </a:solidFill>
              <a:latin typeface="pangram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pt-BR" i="0" dirty="0">
                <a:solidFill>
                  <a:schemeClr val="tx1"/>
                </a:solidFill>
                <a:effectLst/>
                <a:latin typeface="pangra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http://www.webgl-publisher.com/MechanicalDesignModels.html</a:t>
            </a:r>
            <a:endParaRPr lang="pt-BR" i="0" dirty="0">
              <a:solidFill>
                <a:schemeClr val="tx1"/>
              </a:solidFill>
              <a:effectLst/>
              <a:latin typeface="pangram"/>
            </a:endParaRPr>
          </a:p>
          <a:p>
            <a:pPr algn="l"/>
            <a:endParaRPr lang="pt-BR" dirty="0">
              <a:solidFill>
                <a:schemeClr val="tx1"/>
              </a:solidFill>
              <a:latin typeface="pangram"/>
            </a:endParaRPr>
          </a:p>
          <a:p>
            <a:pPr algn="l"/>
            <a:r>
              <a:rPr lang="pt-BR" i="0" dirty="0">
                <a:solidFill>
                  <a:schemeClr val="tx1"/>
                </a:solidFill>
                <a:effectLst/>
                <a:latin typeface="pangra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http://www.webgl-publisher.com/MobileSample.html</a:t>
            </a:r>
            <a:endParaRPr lang="pt-BR" i="0" dirty="0">
              <a:solidFill>
                <a:schemeClr val="tx1"/>
              </a:solidFill>
              <a:effectLst/>
              <a:latin typeface="pangram"/>
            </a:endParaRPr>
          </a:p>
          <a:p>
            <a:pPr algn="l"/>
            <a:endParaRPr lang="pt-BR" i="0" dirty="0">
              <a:solidFill>
                <a:schemeClr val="tx1"/>
              </a:solidFill>
              <a:effectLst/>
              <a:latin typeface="pangram"/>
            </a:endParaRP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56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625475" y="1543075"/>
            <a:ext cx="7700700" cy="48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6700" lvl="0" indent="0" algn="just" rtl="0"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endParaRPr lang="pt-BR" dirty="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6700" lvl="0" indent="0" algn="just" rtl="0"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endParaRPr lang="pt-BR" dirty="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6700" lvl="0" indent="0" algn="just" rtl="0"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rPr lang="pt-BR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Descrição: </a:t>
            </a:r>
          </a:p>
          <a:p>
            <a:pPr marL="266700" lvl="0" indent="0" algn="just" rtl="0"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endParaRPr dirty="0"/>
          </a:p>
          <a:p>
            <a:pPr marL="266700" lvl="0" indent="0" algn="just" rtl="0">
              <a:spcBef>
                <a:spcPts val="600"/>
              </a:spcBef>
              <a:spcAft>
                <a:spcPts val="0"/>
              </a:spcAft>
              <a:buSzPts val="880"/>
              <a:buFont typeface="Noto Sans Symbols"/>
              <a:buNone/>
            </a:pPr>
            <a:r>
              <a:rPr lang="pt-BR" sz="1400" b="1" i="0" dirty="0">
                <a:solidFill>
                  <a:srgbClr val="333333"/>
                </a:solidFill>
                <a:effectLst/>
                <a:latin typeface="+mj-lt"/>
              </a:rPr>
              <a:t>Three.js </a:t>
            </a:r>
            <a:r>
              <a:rPr lang="pt-BR" sz="1400" b="0" i="0" dirty="0">
                <a:solidFill>
                  <a:srgbClr val="333333"/>
                </a:solidFill>
                <a:effectLst/>
                <a:latin typeface="+mj-lt"/>
              </a:rPr>
              <a:t>é uma biblioteca </a:t>
            </a:r>
            <a:r>
              <a:rPr lang="pt-BR" sz="1400" b="0" i="1" dirty="0">
                <a:solidFill>
                  <a:srgbClr val="333333"/>
                </a:solidFill>
                <a:effectLst/>
                <a:latin typeface="+mj-lt"/>
              </a:rPr>
              <a:t>open-</a:t>
            </a:r>
            <a:r>
              <a:rPr lang="pt-BR" sz="1400" b="0" i="1" dirty="0" err="1">
                <a:solidFill>
                  <a:srgbClr val="333333"/>
                </a:solidFill>
                <a:effectLst/>
                <a:latin typeface="+mj-lt"/>
              </a:rPr>
              <a:t>source</a:t>
            </a:r>
            <a:r>
              <a:rPr lang="pt-BR" sz="1400" b="0" i="0" dirty="0">
                <a:solidFill>
                  <a:srgbClr val="333333"/>
                </a:solidFill>
                <a:effectLst/>
                <a:latin typeface="+mj-lt"/>
              </a:rPr>
              <a:t> em JavaScript que permite criar e renderizar cenas 3D diretamente no navegador. Criada em 2010, a biblioteca permite criar diversas cenas 3D de maneira simples. Para renderizar, o Three.js utiliza WebGL (</a:t>
            </a:r>
            <a:r>
              <a:rPr lang="pt-BR" sz="1400" b="0" i="0" u="none" strike="noStrike" dirty="0">
                <a:solidFill>
                  <a:srgbClr val="428BCA"/>
                </a:solidFill>
                <a:effectLst/>
                <a:latin typeface="+mj-lt"/>
              </a:rPr>
              <a:t>https://www.khronos.org/webgl/</a:t>
            </a:r>
            <a:r>
              <a:rPr lang="pt-BR" sz="1400" b="0" i="0" dirty="0">
                <a:solidFill>
                  <a:srgbClr val="333333"/>
                </a:solidFill>
                <a:effectLst/>
                <a:latin typeface="+mj-lt"/>
              </a:rPr>
              <a:t>) (se o navegador suportar). Programar diretamente em WebGL não é uma tarefa tão simples. Three.js apresenta uma API de fácil utilização que permite criar e manipular objetos 3D sem a necessidade de um conhecimento aprofundado de WebGL ou fórmulas matemáticas complexas.</a:t>
            </a:r>
            <a:endParaRPr sz="1400" dirty="0">
              <a:latin typeface="+mj-lt"/>
            </a:endParaRPr>
          </a:p>
          <a:p>
            <a:pPr marL="534987" lvl="0" indent="-191452" algn="just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  <a:p>
            <a:pPr marL="534987" lvl="0" indent="-191452" algn="just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  <a:p>
            <a:pPr marL="534987" lvl="0" indent="-191452" algn="l" rtl="0">
              <a:spcBef>
                <a:spcPts val="600"/>
              </a:spcBef>
              <a:spcAft>
                <a:spcPts val="0"/>
              </a:spcAft>
              <a:buSzPts val="1210"/>
              <a:buNone/>
            </a:pPr>
            <a:endParaRPr sz="2200" i="1" dirty="0"/>
          </a:p>
          <a:p>
            <a:pPr marL="266700" lvl="0" indent="0" algn="l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  <a:p>
            <a:pPr marL="266700" lvl="0" indent="0" algn="l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  <a:p>
            <a:pPr marL="266700" lvl="0" indent="0" algn="l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  <a:p>
            <a:pPr marL="266700" lvl="0" indent="0" algn="l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</p:txBody>
      </p:sp>
      <p:sp>
        <p:nvSpPr>
          <p:cNvPr id="139" name="Google Shape;139;p13"/>
          <p:cNvSpPr txBox="1"/>
          <p:nvPr/>
        </p:nvSpPr>
        <p:spPr>
          <a:xfrm>
            <a:off x="625475" y="765175"/>
            <a:ext cx="7467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0" i="0" dirty="0">
                <a:solidFill>
                  <a:srgbClr val="212529"/>
                </a:solidFill>
                <a:effectLst/>
                <a:latin typeface="-apple-system"/>
              </a:rPr>
              <a:t>Three</a:t>
            </a:r>
            <a:r>
              <a:rPr lang="pt-BR" sz="3200" dirty="0">
                <a:solidFill>
                  <a:srgbClr val="212529"/>
                </a:solidFill>
                <a:latin typeface="-apple-system"/>
              </a:rPr>
              <a:t>.</a:t>
            </a:r>
            <a:r>
              <a:rPr lang="pt-BR" sz="3200" b="0" i="0" dirty="0">
                <a:solidFill>
                  <a:srgbClr val="212529"/>
                </a:solidFill>
                <a:effectLst/>
                <a:latin typeface="-apple-system"/>
              </a:rPr>
              <a:t>js</a:t>
            </a:r>
            <a:endParaRPr dirty="0"/>
          </a:p>
        </p:txBody>
      </p:sp>
      <p:pic>
        <p:nvPicPr>
          <p:cNvPr id="4" name="Imagem 3" descr="Forma, Polígono&#10;&#10;Descrição gerada automaticamente">
            <a:extLst>
              <a:ext uri="{FF2B5EF4-FFF2-40B4-BE49-F238E27FC236}">
                <a16:creationId xmlns:a16="http://schemas.microsoft.com/office/drawing/2014/main" id="{A22797D5-C0B6-45F0-BD1B-D0268D915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467" y="4818200"/>
            <a:ext cx="1922715" cy="193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40137"/>
      </p:ext>
    </p:extLst>
  </p:cSld>
  <p:clrMapOvr>
    <a:masterClrMapping/>
  </p:clrMapOvr>
</p:sld>
</file>

<file path=ppt/theme/theme1.xml><?xml version="1.0" encoding="utf-8"?>
<a:theme xmlns:a="http://schemas.openxmlformats.org/drawingml/2006/main" name="Proposta apresentação_2_PRE">
  <a:themeElements>
    <a:clrScheme name="Personalizada 1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0C226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1072</Words>
  <Application>Microsoft Office PowerPoint</Application>
  <PresentationFormat>Apresentação na tela (4:3)</PresentationFormat>
  <Paragraphs>107</Paragraphs>
  <Slides>15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8" baseType="lpstr">
      <vt:lpstr>arial</vt:lpstr>
      <vt:lpstr>arial</vt:lpstr>
      <vt:lpstr>DzTechs Fonts</vt:lpstr>
      <vt:lpstr>Trebuchet MS</vt:lpstr>
      <vt:lpstr>Linux Libertine</vt:lpstr>
      <vt:lpstr>-apple-system</vt:lpstr>
      <vt:lpstr>Century Schoolbook</vt:lpstr>
      <vt:lpstr>Noto Sans Symbols</vt:lpstr>
      <vt:lpstr>pangram</vt:lpstr>
      <vt:lpstr>Times New Roman</vt:lpstr>
      <vt:lpstr>Calibri</vt:lpstr>
      <vt:lpstr>Helvetica Neue</vt:lpstr>
      <vt:lpstr>Proposta apresentação_2_PRE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Gondim</dc:creator>
  <cp:lastModifiedBy>Bruno Gondim</cp:lastModifiedBy>
  <cp:revision>15</cp:revision>
  <dcterms:modified xsi:type="dcterms:W3CDTF">2021-11-09T00:06:24Z</dcterms:modified>
</cp:coreProperties>
</file>