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63" r:id="rId3"/>
    <p:sldId id="264" r:id="rId4"/>
    <p:sldId id="257" r:id="rId5"/>
    <p:sldId id="258" r:id="rId6"/>
    <p:sldId id="259" r:id="rId7"/>
    <p:sldId id="260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 autoAdjust="0"/>
    <p:restoredTop sz="94764" autoAdjust="0"/>
  </p:normalViewPr>
  <p:slideViewPr>
    <p:cSldViewPr snapToGrid="0" snapToObjects="1">
      <p:cViewPr varScale="1">
        <p:scale>
          <a:sx n="91" d="100"/>
          <a:sy n="91" d="100"/>
        </p:scale>
        <p:origin x="1039" y="6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8D1C-AB86-824E-A239-649263CD433F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29BC-3B1B-F246-B435-404A21B4A7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8D1C-AB86-824E-A239-649263CD433F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29BC-3B1B-F246-B435-404A21B4A7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8D1C-AB86-824E-A239-649263CD433F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29BC-3B1B-F246-B435-404A21B4A7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8D1C-AB86-824E-A239-649263CD433F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29BC-3B1B-F246-B435-404A21B4A7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8D1C-AB86-824E-A239-649263CD433F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29BC-3B1B-F246-B435-404A21B4A7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8D1C-AB86-824E-A239-649263CD433F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29BC-3B1B-F246-B435-404A21B4A7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8D1C-AB86-824E-A239-649263CD433F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29BC-3B1B-F246-B435-404A21B4A7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8D1C-AB86-824E-A239-649263CD433F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29BC-3B1B-F246-B435-404A21B4A7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8D1C-AB86-824E-A239-649263CD433F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29BC-3B1B-F246-B435-404A21B4A7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8D1C-AB86-824E-A239-649263CD433F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29BC-3B1B-F246-B435-404A21B4A7D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8D1C-AB86-824E-A239-649263CD433F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C29BC-3B1B-F246-B435-404A21B4A7D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9B8C29BC-3B1B-F246-B435-404A21B4A7D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55A8D1C-AB86-824E-A239-649263CD433F}" type="datetimeFigureOut">
              <a:rPr lang="en-US" smtClean="0"/>
              <a:t>9/7/2023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rmAutofit/>
          </a:bodyPr>
          <a:lstStyle/>
          <a:p>
            <a:r>
              <a:rPr lang="en-US" sz="3200" b="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1: </a:t>
            </a:r>
            <a:br>
              <a:rPr lang="en-US" sz="3200" b="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r>
              <a:rPr lang="en-US" sz="3200" b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Statistics</a:t>
            </a:r>
            <a:r>
              <a:rPr lang="vi-VN" sz="3200" b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Thống kê</a:t>
            </a:r>
            <a:endParaRPr lang="en-US" sz="3200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2054068"/>
            <a:ext cx="8458200" cy="41238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OBJECTIVES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Big picture of Statistics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Data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Collecting data</a:t>
            </a:r>
          </a:p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Mechanistic and Empirical models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28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is Statistics?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 allows you to understand a subject much more deeply.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 helps us to make discoveries in science, make decisions based on data, and make predictions.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Statisticians and statistical methods are important part of pharmaceutical industry, social scientists, business practice,</a:t>
            </a:r>
            <a:r>
              <a:rPr lang="mr-IN" dirty="0">
                <a:latin typeface="Times New Roman" panose="02020603050405020304" pitchFamily="18" charset="0"/>
              </a:rPr>
              <a:t>…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533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Statistics?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 flipH="1">
            <a:off x="1975602" y="2685643"/>
            <a:ext cx="1941789" cy="6350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3917391" y="2665004"/>
            <a:ext cx="1941790" cy="6612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E0D79F0-84A4-46F1-A2D0-427555F828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80494" y="1779511"/>
            <a:ext cx="7973411" cy="861774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 is the science of collecting, organizing, analyzing, and interpreting 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dirty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make decisions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B40085-B1CE-4C03-AB7F-73AB61E64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493" y="3339319"/>
            <a:ext cx="3636898" cy="2012859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vert="horz" wrap="square" lIns="91440" tIns="45720" rIns="91440" bIns="45720" rtlCol="0">
            <a:sp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None/>
            </a:pPr>
            <a:r>
              <a:rPr lang="en-US" b="1" dirty="0">
                <a:solidFill>
                  <a:srgbClr val="0070C0"/>
                </a:solidFill>
                <a:latin typeface="Times New Roman" charset="0"/>
              </a:rPr>
              <a:t>Descriptive Statistics:</a:t>
            </a:r>
            <a:r>
              <a:rPr lang="en-US" sz="2800" dirty="0">
                <a:solidFill>
                  <a:srgbClr val="0070C0"/>
                </a:solidFill>
                <a:latin typeface="Times New Roman" charset="0"/>
              </a:rPr>
              <a:t> </a:t>
            </a:r>
          </a:p>
          <a:p>
            <a:pPr marL="114300" indent="0">
              <a:buNone/>
            </a:pPr>
            <a:r>
              <a:rPr lang="en-US" dirty="0">
                <a:latin typeface="Times New Roman" charset="0"/>
              </a:rPr>
              <a:t>Involves organizing, summarizing, and displaying data.</a:t>
            </a:r>
          </a:p>
          <a:p>
            <a:pPr marL="114300" indent="0">
              <a:buNone/>
            </a:pPr>
            <a:r>
              <a:rPr lang="en-US" dirty="0">
                <a:latin typeface="Times New Roman" charset="0"/>
              </a:rPr>
              <a:t>e.g.  Tables, charts, averages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8E63D885-BB8C-40E3-9E75-6F1B01DFC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7845" y="3349961"/>
            <a:ext cx="3371851" cy="195130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vert="horz" wrap="square" lIns="91440" tIns="45720" rIns="91440" bIns="45720" rtlCol="0">
            <a:sp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>
              <a:lnSpc>
                <a:spcPct val="80000"/>
              </a:lnSpc>
              <a:buClr>
                <a:schemeClr val="hlink"/>
              </a:buClr>
              <a:buSzPct val="50000"/>
              <a:buNone/>
            </a:pPr>
            <a:r>
              <a:rPr lang="en-US" b="1" dirty="0">
                <a:solidFill>
                  <a:srgbClr val="0070C0"/>
                </a:solidFill>
                <a:latin typeface="Times New Roman" charset="0"/>
                <a:cs typeface="Arial" charset="0"/>
              </a:rPr>
              <a:t>Inferential Statistics:</a:t>
            </a:r>
          </a:p>
          <a:p>
            <a:pPr eaLnBrk="0" hangingPunct="0">
              <a:lnSpc>
                <a:spcPct val="80000"/>
              </a:lnSpc>
              <a:buClr>
                <a:schemeClr val="hlink"/>
              </a:buClr>
              <a:buSzPct val="50000"/>
              <a:buNone/>
            </a:pPr>
            <a:endParaRPr lang="en-US" b="1" dirty="0">
              <a:solidFill>
                <a:srgbClr val="0070C0"/>
              </a:solidFill>
              <a:latin typeface="Times New Roman" charset="0"/>
              <a:cs typeface="Arial" charset="0"/>
            </a:endParaRPr>
          </a:p>
          <a:p>
            <a:pPr marL="114300" indent="0">
              <a:lnSpc>
                <a:spcPct val="80000"/>
              </a:lnSpc>
              <a:buSzPct val="50000"/>
              <a:buNone/>
            </a:pPr>
            <a:r>
              <a:rPr lang="en-US" dirty="0">
                <a:latin typeface="Times New Roman" charset="0"/>
              </a:rPr>
              <a:t>Involves using sample data to draw conclusions about a population. </a:t>
            </a:r>
          </a:p>
          <a:p>
            <a:pPr algn="ctr" eaLnBrk="0" hangingPunct="0">
              <a:lnSpc>
                <a:spcPct val="80000"/>
              </a:lnSpc>
              <a:buClr>
                <a:schemeClr val="hlink"/>
              </a:buClr>
              <a:buSzPct val="50000"/>
              <a:buNone/>
            </a:pPr>
            <a:endParaRPr lang="en-US" sz="2400" b="1" i="1" dirty="0">
              <a:latin typeface="Times New Roman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639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build="p" animBg="1"/>
      <p:bldP spid="11" grpId="0" build="p" animBg="1"/>
      <p:bldP spid="13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 picture of Statistics</a:t>
            </a:r>
          </a:p>
        </p:txBody>
      </p:sp>
      <p:pic>
        <p:nvPicPr>
          <p:cNvPr id="6" name="Content Placeholder 5" descr="1.2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7" r="5357"/>
          <a:stretch>
            <a:fillRect/>
          </a:stretch>
        </p:blipFill>
        <p:spPr>
          <a:xfrm>
            <a:off x="488730" y="1610710"/>
            <a:ext cx="7620000" cy="4800600"/>
          </a:xfrm>
        </p:spPr>
      </p:pic>
    </p:spTree>
    <p:extLst>
      <p:ext uri="{BB962C8B-B14F-4D97-AF65-F5344CB8AC3E}">
        <p14:creationId xmlns:p14="http://schemas.microsoft.com/office/powerpoint/2010/main" val="1947416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Statistical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Population: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complete collection of all individuals to be studied.</a:t>
            </a: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Sample: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Sub-collection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members selected from a population.</a:t>
            </a: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 of information coming from observations, counts, measurements, or responses.</a:t>
            </a: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numerical measurement describing some characteristic of a </a:t>
            </a:r>
            <a:r>
              <a:rPr lang="en-US" sz="240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population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numerical measurement describing some characteristic of a </a:t>
            </a:r>
            <a:r>
              <a:rPr lang="en-US" sz="240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36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endParaRPr lang="en-US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416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of data</a:t>
            </a:r>
          </a:p>
        </p:txBody>
      </p:sp>
      <p:pic>
        <p:nvPicPr>
          <p:cNvPr id="4" name="Picture 3" descr="C:\Documents and Settings\Lyn\Local Settings\Temporary Internet Files\Content.IE5\W9M7WLEZ\MCj01954220000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81" y="3577649"/>
            <a:ext cx="895350" cy="137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C:\Documents and Settings\Lyn\Local Settings\Temporary Internet Files\Content.IE5\4PW9QZ0D\MCj04084370000[1].w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044" y="3715761"/>
            <a:ext cx="1655762" cy="110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4711853" y="2105460"/>
            <a:ext cx="3494089" cy="3244851"/>
            <a:chOff x="3390" y="1367"/>
            <a:chExt cx="2201" cy="2044"/>
          </a:xfrm>
        </p:grpSpPr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3571" y="1367"/>
              <a:ext cx="1448" cy="4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kern="1200">
                  <a:latin typeface="Times New Roman" charset="0"/>
                </a:rPr>
                <a:t>Quantitative data (</a:t>
              </a:r>
              <a:r>
                <a:rPr lang="vi-VN" kern="1200">
                  <a:latin typeface="Times New Roman" charset="0"/>
                </a:rPr>
                <a:t>Định lượng</a:t>
              </a:r>
              <a:r>
                <a:rPr lang="en-US" kern="1200">
                  <a:latin typeface="Times New Roman" charset="0"/>
                </a:rPr>
                <a:t>)</a:t>
              </a:r>
              <a:endParaRPr lang="en-US" kern="1200" dirty="0">
                <a:latin typeface="Times New Roman" charset="0"/>
              </a:endParaRPr>
            </a:p>
          </p:txBody>
        </p:sp>
        <p:pic>
          <p:nvPicPr>
            <p:cNvPr id="8" name="Picture 7" descr="C:\Documents and Settings\Lyn\Local Settings\Temporary Internet Files\Content.IE5\9RJB9XCE\MCj03015120000[1].wm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0" y="2311"/>
              <a:ext cx="1124" cy="9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8" descr="C:\Documents and Settings\Lyn\Local Settings\Temporary Internet Files\Content.IE5\9RJB9XCE\MCNA01203_0000[1].wm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5" y="2310"/>
              <a:ext cx="547" cy="1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>
              <a:off x="3524" y="1915"/>
              <a:ext cx="7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kern="1200" dirty="0">
                  <a:latin typeface="Times New Roman" charset="0"/>
                  <a:cs typeface="Arial" charset="0"/>
                </a:rPr>
                <a:t>Age</a:t>
              </a:r>
            </a:p>
          </p:txBody>
        </p:sp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4420" y="1890"/>
              <a:ext cx="117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kern="1200" dirty="0">
                  <a:latin typeface="Times New Roman" charset="0"/>
                  <a:cs typeface="Arial" charset="0"/>
                </a:rPr>
                <a:t>Temperature</a:t>
              </a:r>
            </a:p>
          </p:txBody>
        </p:sp>
      </p:grp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525693" y="2123631"/>
            <a:ext cx="2298701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kern="1200">
                <a:latin typeface="Times New Roman" charset="0"/>
              </a:rPr>
              <a:t>Qualitative data</a:t>
            </a:r>
            <a:r>
              <a:rPr lang="vi-VN" kern="1200">
                <a:latin typeface="Times New Roman" charset="0"/>
              </a:rPr>
              <a:t> (Định </a:t>
            </a:r>
            <a:r>
              <a:rPr lang="en-US" kern="1200">
                <a:latin typeface="Times New Roman" charset="0"/>
              </a:rPr>
              <a:t>tính</a:t>
            </a:r>
            <a:r>
              <a:rPr lang="vi-VN" kern="1200">
                <a:latin typeface="Times New Roman" charset="0"/>
              </a:rPr>
              <a:t>)</a:t>
            </a:r>
            <a:endParaRPr lang="en-US" kern="1200" dirty="0">
              <a:latin typeface="Times New Roman" charset="0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1772622" y="2899210"/>
            <a:ext cx="15581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dirty="0">
                <a:latin typeface="Times New Roman" charset="0"/>
                <a:cs typeface="Arial" charset="0"/>
              </a:rPr>
              <a:t>Place of birth</a:t>
            </a:r>
            <a:endParaRPr lang="en-US" kern="1200" dirty="0">
              <a:latin typeface="Times New Roman" charset="0"/>
              <a:cs typeface="Arial" charset="0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489381" y="2899210"/>
            <a:ext cx="1143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dirty="0">
                <a:latin typeface="Times New Roman" charset="0"/>
                <a:cs typeface="Arial" charset="0"/>
              </a:rPr>
              <a:t>Major</a:t>
            </a:r>
            <a:endParaRPr lang="en-US" kern="1200" dirty="0">
              <a:latin typeface="Times New Roman" charset="0"/>
              <a:cs typeface="Arial" charset="0"/>
            </a:endParaRPr>
          </a:p>
        </p:txBody>
      </p:sp>
      <p:sp>
        <p:nvSpPr>
          <p:cNvPr id="19" name="Text Box 7">
            <a:extLst>
              <a:ext uri="{FF2B5EF4-FFF2-40B4-BE49-F238E27FC236}">
                <a16:creationId xmlns:a16="http://schemas.microsoft.com/office/drawing/2014/main" id="{3F5A78C4-1B99-42A2-B892-ED6E1CC0EF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1438" y="5792191"/>
            <a:ext cx="1567419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Box 7">
            <a:extLst>
              <a:ext uri="{FF2B5EF4-FFF2-40B4-BE49-F238E27FC236}">
                <a16:creationId xmlns:a16="http://schemas.microsoft.com/office/drawing/2014/main" id="{1142E25A-B226-4AB1-B6B5-06F359BF7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1853" y="5792191"/>
            <a:ext cx="1567419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683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 animBg="1"/>
      <p:bldP spid="17" grpId="0"/>
      <p:bldP spid="18" grpId="0"/>
      <p:bldP spid="19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Retrospective study: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historical data.</a:t>
            </a:r>
          </a:p>
          <a:p>
            <a:endParaRPr lang="en-US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Observational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study: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researcher observes and measures characteristics of interest of part of a population.</a:t>
            </a:r>
          </a:p>
          <a:p>
            <a:endParaRPr lang="en-US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Designed experiment: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treatment is applied to part of a population and responses are observed</a:t>
            </a:r>
            <a:endParaRPr lang="en-US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367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Mechanistic model: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from our underlying knowledge.</a:t>
            </a:r>
          </a:p>
          <a:p>
            <a:pPr marL="114300" indent="0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= Voltage/Resistance, or I = U / 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Empirical model: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our engineering and scientific knowledge of the phenomenon:</a:t>
            </a:r>
          </a:p>
          <a:p>
            <a:pPr marL="114300" indent="0" algn="ctr">
              <a:buNone/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 = deterministic function + random error</a:t>
            </a:r>
          </a:p>
          <a:p>
            <a:pPr marL="114300" indent="0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= U / R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l-GR">
                <a:latin typeface="Cambria"/>
                <a:ea typeface="Cambria"/>
                <a:cs typeface="Times New Roman" panose="02020603050405020304" pitchFamily="18" charset="0"/>
              </a:rPr>
              <a:t>ε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Remark</a:t>
            </a:r>
            <a:r>
              <a:rPr lang="en-US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l-GR">
                <a:latin typeface="Cambria"/>
                <a:ea typeface="Cambria"/>
                <a:cs typeface="Times New Roman" panose="02020603050405020304" pitchFamily="18" charset="0"/>
              </a:rPr>
              <a:t>ε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term added to the model to account for the fact that the observed values of current flow do not perfectly conform to the mechanistic model.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20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592</TotalTime>
  <Words>359</Words>
  <Application>Microsoft Office PowerPoint</Application>
  <PresentationFormat>On-screen Show (4:3)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Cambria</vt:lpstr>
      <vt:lpstr>Times New Roman</vt:lpstr>
      <vt:lpstr>Adjacency</vt:lpstr>
      <vt:lpstr>Chapter 1:  Introduction to Statistics – Thống kê</vt:lpstr>
      <vt:lpstr>Why is Statistics?</vt:lpstr>
      <vt:lpstr>What is Statistics?</vt:lpstr>
      <vt:lpstr>Big picture of Statistics</vt:lpstr>
      <vt:lpstr>Statistical concepts</vt:lpstr>
      <vt:lpstr>Type of data</vt:lpstr>
      <vt:lpstr>Collecting data</vt:lpstr>
      <vt:lpstr>Statistical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10:  Statistical inference for Two Samples</dc:title>
  <dc:creator>Mai Vu Thi Tuyet</dc:creator>
  <cp:lastModifiedBy>Châu Trịnh</cp:lastModifiedBy>
  <cp:revision>44</cp:revision>
  <dcterms:created xsi:type="dcterms:W3CDTF">2021-09-01T00:59:07Z</dcterms:created>
  <dcterms:modified xsi:type="dcterms:W3CDTF">2023-09-07T01:25:55Z</dcterms:modified>
</cp:coreProperties>
</file>