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Architects Daughter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rchitectsDaughter-regular.fntdata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af5e14052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af5e14052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af5e14052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af5e14052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af5e14052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af5e14052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f5e14052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af5e14052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af5e14052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af5e14052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af5e14052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af5e14052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af5e14052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af5e14052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mine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af5e14052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af5e14052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af6696547c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af6696547c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af6696547c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af6696547c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2985ac133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2985ac133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2c611f6084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2c611f6084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f5e1405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f5e1405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f5e14052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af5e14052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“Few but impactful”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f5e14052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af5e14052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f5e14052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f5e14052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af5e14052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af5e14052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f5e14052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af5e14052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2c611f6084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2c611f6084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1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23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1.png"/><Relationship Id="rId4" Type="http://schemas.openxmlformats.org/officeDocument/2006/relationships/image" Target="../media/image35.png"/><Relationship Id="rId5" Type="http://schemas.openxmlformats.org/officeDocument/2006/relationships/image" Target="../media/image20.png"/><Relationship Id="rId6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0.jpg"/><Relationship Id="rId4" Type="http://schemas.openxmlformats.org/officeDocument/2006/relationships/image" Target="../media/image3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25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8.jpg"/><Relationship Id="rId4" Type="http://schemas.openxmlformats.org/officeDocument/2006/relationships/image" Target="../media/image8.png"/><Relationship Id="rId5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24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Predator-Prey Interaction for Max-Min Ant System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76575" y="3187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Avery Li</a:t>
            </a:r>
            <a:r>
              <a:rPr lang="en">
                <a:solidFill>
                  <a:schemeClr val="lt1"/>
                </a:solidFill>
              </a:rPr>
              <a:t>,</a:t>
            </a:r>
            <a:r>
              <a:rPr lang="en">
                <a:solidFill>
                  <a:schemeClr val="lt1"/>
                </a:solidFill>
              </a:rPr>
              <a:t> Rem Turatbekov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450" y="2547000"/>
            <a:ext cx="1641200" cy="219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8852" y="2329750"/>
            <a:ext cx="2159150" cy="263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Hyperparameters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ρ: experimentally-determined optimum at 0.5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β: conservative value of 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ξ: 0.7 to encourage high exploration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N: 100 for variability in search</a:t>
            </a:r>
            <a:endParaRPr/>
          </a:p>
        </p:txBody>
      </p:sp>
      <p:grpSp>
        <p:nvGrpSpPr>
          <p:cNvPr id="143" name="Google Shape;143;p22"/>
          <p:cNvGrpSpPr/>
          <p:nvPr/>
        </p:nvGrpSpPr>
        <p:grpSpPr>
          <a:xfrm>
            <a:off x="0" y="2741139"/>
            <a:ext cx="9144000" cy="2163973"/>
            <a:chOff x="0" y="2655689"/>
            <a:chExt cx="9144000" cy="2163973"/>
          </a:xfrm>
        </p:grpSpPr>
        <p:sp>
          <p:nvSpPr>
            <p:cNvPr id="144" name="Google Shape;144;p22"/>
            <p:cNvSpPr txBox="1"/>
            <p:nvPr/>
          </p:nvSpPr>
          <p:spPr>
            <a:xfrm>
              <a:off x="0" y="3328022"/>
              <a:ext cx="2622300" cy="67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500">
                  <a:solidFill>
                    <a:schemeClr val="dk2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PARAMETER</a:t>
              </a:r>
              <a:endParaRPr b="1" sz="2500">
                <a:solidFill>
                  <a:schemeClr val="dk2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  <p:pic>
          <p:nvPicPr>
            <p:cNvPr id="145" name="Google Shape;145;p22"/>
            <p:cNvPicPr preferRelativeResize="0"/>
            <p:nvPr/>
          </p:nvPicPr>
          <p:blipFill rotWithShape="1">
            <a:blip r:embed="rId3">
              <a:alphaModFix/>
            </a:blip>
            <a:srcRect b="26727" l="24948" r="24792" t="28201"/>
            <a:stretch/>
          </p:blipFill>
          <p:spPr>
            <a:xfrm>
              <a:off x="2335058" y="3185160"/>
              <a:ext cx="891051" cy="9589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22"/>
            <p:cNvPicPr preferRelativeResize="0"/>
            <p:nvPr/>
          </p:nvPicPr>
          <p:blipFill rotWithShape="1">
            <a:blip r:embed="rId4">
              <a:alphaModFix/>
            </a:blip>
            <a:srcRect b="8008" l="33823" r="34464" t="8393"/>
            <a:stretch/>
          </p:blipFill>
          <p:spPr>
            <a:xfrm>
              <a:off x="3553977" y="2655689"/>
              <a:ext cx="820818" cy="21639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22"/>
            <p:cNvPicPr preferRelativeResize="0"/>
            <p:nvPr/>
          </p:nvPicPr>
          <p:blipFill rotWithShape="1">
            <a:blip r:embed="rId5">
              <a:alphaModFix/>
            </a:blip>
            <a:srcRect b="37926" l="24192" r="26725" t="39010"/>
            <a:stretch/>
          </p:blipFill>
          <p:spPr>
            <a:xfrm>
              <a:off x="4702676" y="3328036"/>
              <a:ext cx="1113450" cy="627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" name="Google Shape;148;p22"/>
            <p:cNvSpPr txBox="1"/>
            <p:nvPr/>
          </p:nvSpPr>
          <p:spPr>
            <a:xfrm>
              <a:off x="6012300" y="3276725"/>
              <a:ext cx="3131700" cy="77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500">
                  <a:solidFill>
                    <a:schemeClr val="dk2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HYPER</a:t>
              </a:r>
              <a:r>
                <a:rPr b="1" lang="en" sz="2500">
                  <a:solidFill>
                    <a:schemeClr val="dk2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PARAMETER</a:t>
              </a:r>
              <a:endParaRPr b="1" sz="2500">
                <a:solidFill>
                  <a:schemeClr val="dk2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</p:grpSp>
      <p:pic>
        <p:nvPicPr>
          <p:cNvPr id="149" name="Google Shape;149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37775" y="1565275"/>
            <a:ext cx="1784500" cy="178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52975" y="3869525"/>
            <a:ext cx="1273975" cy="127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/>
          <p:nvPr/>
        </p:nvSpPr>
        <p:spPr>
          <a:xfrm>
            <a:off x="0" y="4703625"/>
            <a:ext cx="447900" cy="4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 of Evaluation</a:t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PRC AUC, MCC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Imbalanced classes (80% to 20%)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General overview</a:t>
            </a:r>
            <a:endParaRPr/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4525" y="213213"/>
            <a:ext cx="3537777" cy="471707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3"/>
          <p:cNvSpPr/>
          <p:nvPr/>
        </p:nvSpPr>
        <p:spPr>
          <a:xfrm flipH="1" rot="-1340750">
            <a:off x="1848129" y="2667886"/>
            <a:ext cx="4033708" cy="938064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According to my metrical evaluation…</a:t>
            </a:r>
            <a:endParaRPr b="1" sz="1600"/>
          </a:p>
        </p:txBody>
      </p:sp>
      <p:sp>
        <p:nvSpPr>
          <p:cNvPr id="160" name="Google Shape;160;p23"/>
          <p:cNvSpPr/>
          <p:nvPr/>
        </p:nvSpPr>
        <p:spPr>
          <a:xfrm>
            <a:off x="0" y="4703625"/>
            <a:ext cx="447900" cy="4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Benchmark</a:t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PP-MMAS: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TSP_route	opt_length	dev_from_opt	iterations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dantzig42	699		0			82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fri26		937		0			7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gr17		2085		0			5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kroA100	21321.79953	0.001890345991	308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att48		33614		0.001877738368	352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MMAS: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TSP_route	opt_length	dev_from_opt	iterations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dantzig42	700		0.001430615165	53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fri26		937		0			40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gr17		2085		0			26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kroA100	21415.36532	0.006286910068	964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att48		33633		0.002444040416	111</a:t>
            </a:r>
            <a:endParaRPr/>
          </a:p>
        </p:txBody>
      </p:sp>
      <p:pic>
        <p:nvPicPr>
          <p:cNvPr id="167" name="Google Shape;167;p24"/>
          <p:cNvPicPr preferRelativeResize="0"/>
          <p:nvPr/>
        </p:nvPicPr>
        <p:blipFill rotWithShape="1">
          <a:blip r:embed="rId3">
            <a:alphaModFix/>
          </a:blip>
          <a:srcRect b="1158" l="1628" r="6854" t="5436"/>
          <a:stretch/>
        </p:blipFill>
        <p:spPr>
          <a:xfrm>
            <a:off x="4958925" y="616025"/>
            <a:ext cx="4092400" cy="413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4"/>
          <p:cNvSpPr/>
          <p:nvPr/>
        </p:nvSpPr>
        <p:spPr>
          <a:xfrm>
            <a:off x="0" y="4703625"/>
            <a:ext cx="447900" cy="4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Dataset</a:t>
            </a:r>
            <a:endParaRPr/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Model		accuracy	num_trees	max_depth	num_features   max_samples	criterion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		0.92083	80		6		1		    500		0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		0.91667	115		5		1		    260		2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		0.91257	70		6		2		    340		2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		0.90833	135		2		5		    130		2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		0.90417	25		2		9		    100		0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model 1 for highest accuracy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3825" y="3169325"/>
            <a:ext cx="3567850" cy="100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5"/>
          <p:cNvPicPr preferRelativeResize="0"/>
          <p:nvPr/>
        </p:nvPicPr>
        <p:blipFill rotWithShape="1">
          <a:blip r:embed="rId4">
            <a:alphaModFix/>
          </a:blip>
          <a:srcRect b="5769" l="25035" r="22057" t="4504"/>
          <a:stretch/>
        </p:blipFill>
        <p:spPr>
          <a:xfrm>
            <a:off x="6311500" y="2502800"/>
            <a:ext cx="2678026" cy="255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5"/>
          <p:cNvSpPr/>
          <p:nvPr/>
        </p:nvSpPr>
        <p:spPr>
          <a:xfrm>
            <a:off x="0" y="4703625"/>
            <a:ext cx="447900" cy="4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Overfitting???</a:t>
            </a:r>
            <a:endParaRPr/>
          </a:p>
        </p:txBody>
      </p:sp>
      <p:pic>
        <p:nvPicPr>
          <p:cNvPr id="183" name="Google Shape;1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0425" y="603950"/>
            <a:ext cx="2128325" cy="2128348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311700" y="1180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Training results similar to test → not overfitting</a:t>
            </a:r>
            <a:endParaRPr/>
          </a:p>
        </p:txBody>
      </p:sp>
      <p:pic>
        <p:nvPicPr>
          <p:cNvPr id="185" name="Google Shape;18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978" y="2358047"/>
            <a:ext cx="5359149" cy="196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3725" y="3092925"/>
            <a:ext cx="2953633" cy="196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6"/>
          <p:cNvSpPr/>
          <p:nvPr/>
        </p:nvSpPr>
        <p:spPr>
          <a:xfrm>
            <a:off x="6613575" y="2832925"/>
            <a:ext cx="1593900" cy="31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SET</a:t>
            </a:r>
            <a:endParaRPr/>
          </a:p>
        </p:txBody>
      </p:sp>
      <p:sp>
        <p:nvSpPr>
          <p:cNvPr id="188" name="Google Shape;188;p26"/>
          <p:cNvSpPr/>
          <p:nvPr/>
        </p:nvSpPr>
        <p:spPr>
          <a:xfrm>
            <a:off x="6742300" y="288950"/>
            <a:ext cx="1593900" cy="31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SET</a:t>
            </a:r>
            <a:endParaRPr/>
          </a:p>
        </p:txBody>
      </p:sp>
      <p:pic>
        <p:nvPicPr>
          <p:cNvPr id="189" name="Google Shape;189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29375" y="897238"/>
            <a:ext cx="769225" cy="76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6"/>
          <p:cNvSpPr/>
          <p:nvPr/>
        </p:nvSpPr>
        <p:spPr>
          <a:xfrm>
            <a:off x="0" y="4703625"/>
            <a:ext cx="447900" cy="4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- Dataset (cont.)</a:t>
            </a:r>
            <a:endParaRPr/>
          </a:p>
        </p:txBody>
      </p:sp>
      <p:sp>
        <p:nvSpPr>
          <p:cNvPr id="196" name="Google Shape;19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Accuracy	AUPRC		MCC		ROC		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RF			0.89167	0.62377	0.67851	0.82497	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RF_Selection	0.92083	0.71754	0.76301	0.85		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NaiveBayes		0.83333	0.529		0.599		0.837	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DecisionTree	0.84167	0.5168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0.57103	0.79928	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97" name="Google Shape;197;p27"/>
          <p:cNvPicPr preferRelativeResize="0"/>
          <p:nvPr/>
        </p:nvPicPr>
        <p:blipFill rotWithShape="1">
          <a:blip r:embed="rId3">
            <a:alphaModFix/>
          </a:blip>
          <a:srcRect b="0" l="11020" r="16045" t="4707"/>
          <a:stretch/>
        </p:blipFill>
        <p:spPr>
          <a:xfrm>
            <a:off x="1608800" y="2534687"/>
            <a:ext cx="2487525" cy="245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8775" y="2162800"/>
            <a:ext cx="3805875" cy="286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7"/>
          <p:cNvSpPr/>
          <p:nvPr/>
        </p:nvSpPr>
        <p:spPr>
          <a:xfrm>
            <a:off x="0" y="4703625"/>
            <a:ext cx="447900" cy="4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- Benchmarks</a:t>
            </a:r>
            <a:endParaRPr/>
          </a:p>
        </p:txBody>
      </p:sp>
      <p:sp>
        <p:nvSpPr>
          <p:cNvPr id="205" name="Google Shape;205;p28"/>
          <p:cNvSpPr txBox="1"/>
          <p:nvPr>
            <p:ph idx="1" type="body"/>
          </p:nvPr>
        </p:nvSpPr>
        <p:spPr>
          <a:xfrm>
            <a:off x="311700" y="1152475"/>
            <a:ext cx="4014000" cy="3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</a:t>
            </a:r>
            <a:r>
              <a:rPr lang="en"/>
              <a:t>perform</a:t>
            </a:r>
            <a:r>
              <a:rPr lang="en"/>
              <a:t> well on simple routes (gr17, fri26)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PP-MMAS converges with lower deviation for more complex routes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MMAS generally converges quicker on a less optimal solution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gets stuck in a local optimum and cannot escape due to lack of exploration</a:t>
            </a:r>
            <a:endParaRPr/>
          </a:p>
        </p:txBody>
      </p:sp>
      <p:pic>
        <p:nvPicPr>
          <p:cNvPr id="206" name="Google Shape;20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1154" y="130700"/>
            <a:ext cx="4318426" cy="32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- xi</a:t>
            </a:r>
            <a:endParaRPr/>
          </a:p>
        </p:txBody>
      </p:sp>
      <p:sp>
        <p:nvSpPr>
          <p:cNvPr id="212" name="Google Shape;212;p29"/>
          <p:cNvSpPr txBox="1"/>
          <p:nvPr>
            <p:ph idx="1" type="body"/>
          </p:nvPr>
        </p:nvSpPr>
        <p:spPr>
          <a:xfrm>
            <a:off x="311700" y="1152475"/>
            <a:ext cx="363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Higher value of xi = faster convergence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xi = 0, PP-MMAS degenerates into pure MMAS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Convergence</a:t>
            </a:r>
            <a:r>
              <a:rPr lang="en"/>
              <a:t> slowest</a:t>
            </a:r>
            <a:endParaRPr/>
          </a:p>
        </p:txBody>
      </p:sp>
      <p:pic>
        <p:nvPicPr>
          <p:cNvPr id="213" name="Google Shape;213;p29"/>
          <p:cNvPicPr preferRelativeResize="0"/>
          <p:nvPr/>
        </p:nvPicPr>
        <p:blipFill rotWithShape="1">
          <a:blip r:embed="rId3">
            <a:alphaModFix/>
          </a:blip>
          <a:srcRect b="1158" l="1628" r="6897" t="5436"/>
          <a:stretch/>
        </p:blipFill>
        <p:spPr>
          <a:xfrm>
            <a:off x="4143209" y="0"/>
            <a:ext cx="5000791" cy="505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- Dataset</a:t>
            </a:r>
            <a:endParaRPr/>
          </a:p>
        </p:txBody>
      </p:sp>
      <p:sp>
        <p:nvSpPr>
          <p:cNvPr id="219" name="Google Shape;219;p30"/>
          <p:cNvSpPr txBox="1"/>
          <p:nvPr>
            <p:ph idx="1" type="body"/>
          </p:nvPr>
        </p:nvSpPr>
        <p:spPr>
          <a:xfrm>
            <a:off x="6838800" y="1199825"/>
            <a:ext cx="2305200" cy="16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RF_Selection: 0.92083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RF: 0.89167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DecisionTree: 0.84167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NaiveBayes: 0.83333</a:t>
            </a:r>
            <a:endParaRPr/>
          </a:p>
        </p:txBody>
      </p:sp>
      <p:sp>
        <p:nvSpPr>
          <p:cNvPr id="220" name="Google Shape;220;p30"/>
          <p:cNvSpPr txBox="1"/>
          <p:nvPr/>
        </p:nvSpPr>
        <p:spPr>
          <a:xfrm>
            <a:off x="623550" y="1266725"/>
            <a:ext cx="2179800" cy="15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AUPRC</a:t>
            </a:r>
            <a:endParaRPr sz="18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RF_Selection: 0.71754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RF: 0.62377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NaiveBayes: 0.529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DecisionTree: 0.5168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21" name="Google Shape;221;p30"/>
          <p:cNvSpPr txBox="1"/>
          <p:nvPr/>
        </p:nvSpPr>
        <p:spPr>
          <a:xfrm>
            <a:off x="3815075" y="1232375"/>
            <a:ext cx="2179800" cy="1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MCC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RF_Selection: 0.76301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RF: 0.67851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NaiveBayes: 0.599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DecisionTree: 0.57103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22" name="Google Shape;222;p30"/>
          <p:cNvSpPr txBox="1"/>
          <p:nvPr/>
        </p:nvSpPr>
        <p:spPr>
          <a:xfrm>
            <a:off x="623550" y="3490150"/>
            <a:ext cx="282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PP-MMAS beats others</a:t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223" name="Google Shape;22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5725" y="2885225"/>
            <a:ext cx="3818250" cy="2148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0"/>
          <p:cNvSpPr/>
          <p:nvPr/>
        </p:nvSpPr>
        <p:spPr>
          <a:xfrm>
            <a:off x="3815075" y="3848313"/>
            <a:ext cx="1121400" cy="22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PP-MMAS</a:t>
            </a:r>
            <a:endParaRPr/>
          </a:p>
        </p:txBody>
      </p:sp>
      <p:sp>
        <p:nvSpPr>
          <p:cNvPr id="225" name="Google Shape;225;p30"/>
          <p:cNvSpPr/>
          <p:nvPr/>
        </p:nvSpPr>
        <p:spPr>
          <a:xfrm>
            <a:off x="7645750" y="3857050"/>
            <a:ext cx="815700" cy="28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Others</a:t>
            </a:r>
            <a:endParaRPr/>
          </a:p>
        </p:txBody>
      </p:sp>
      <p:sp>
        <p:nvSpPr>
          <p:cNvPr id="226" name="Google Shape;226;p30"/>
          <p:cNvSpPr/>
          <p:nvPr/>
        </p:nvSpPr>
        <p:spPr>
          <a:xfrm>
            <a:off x="0" y="4703625"/>
            <a:ext cx="447900" cy="4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32" name="Google Shape;23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PP-MMAS balances </a:t>
            </a:r>
            <a:r>
              <a:rPr lang="en"/>
              <a:t>exploration/</a:t>
            </a:r>
            <a:r>
              <a:rPr lang="en"/>
              <a:t>exploitation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did it for </a:t>
            </a:r>
            <a:r>
              <a:rPr lang="en"/>
              <a:t>hyperparameter</a:t>
            </a:r>
            <a:r>
              <a:rPr lang="en"/>
              <a:t> </a:t>
            </a:r>
            <a:r>
              <a:rPr lang="en"/>
              <a:t>selection</a:t>
            </a:r>
            <a:r>
              <a:rPr lang="en"/>
              <a:t> on RF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in other graph-type optimization problems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Image </a:t>
            </a:r>
            <a:r>
              <a:rPr lang="en"/>
              <a:t>segmentation/thresholding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Control theory, optimize PID controller coefficients</a:t>
            </a:r>
            <a:endParaRPr/>
          </a:p>
        </p:txBody>
      </p:sp>
      <p:pic>
        <p:nvPicPr>
          <p:cNvPr id="233" name="Google Shape;23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6025" y="1631075"/>
            <a:ext cx="3058299" cy="305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 Min Ant Systems (MMAS)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Ant Colony Optimization (ACO)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Combinatorial and </a:t>
            </a:r>
            <a:r>
              <a:rPr lang="en"/>
              <a:t>graph</a:t>
            </a:r>
            <a:r>
              <a:rPr lang="en"/>
              <a:t> problems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TSP (traveling salesman problem)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Predator and prey</a:t>
            </a:r>
            <a:endParaRPr b="1"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11016" l="0" r="0" t="0"/>
          <a:stretch/>
        </p:blipFill>
        <p:spPr>
          <a:xfrm>
            <a:off x="843350" y="2857400"/>
            <a:ext cx="3663774" cy="221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8775" y="1823528"/>
            <a:ext cx="4155225" cy="324582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>
            <a:off x="0" y="4703625"/>
            <a:ext cx="447900" cy="4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920"/>
              <a:t>Questions?</a:t>
            </a:r>
            <a:endParaRPr sz="4920"/>
          </a:p>
        </p:txBody>
      </p:sp>
      <p:pic>
        <p:nvPicPr>
          <p:cNvPr id="239" name="Google Shape;239;p32"/>
          <p:cNvPicPr preferRelativeResize="0"/>
          <p:nvPr/>
        </p:nvPicPr>
        <p:blipFill rotWithShape="1">
          <a:blip r:embed="rId3">
            <a:alphaModFix/>
          </a:blip>
          <a:srcRect b="8842" l="0" r="0" t="0"/>
          <a:stretch/>
        </p:blipFill>
        <p:spPr>
          <a:xfrm>
            <a:off x="2266900" y="1271650"/>
            <a:ext cx="4610201" cy="342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what?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8375" y="1325275"/>
            <a:ext cx="3929426" cy="294707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 good but…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Overdependence on h</a:t>
            </a:r>
            <a:r>
              <a:rPr lang="en"/>
              <a:t>yperparameters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Exploration vs exploitation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MMAS suffers from premature convergence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PP-MMAS will balance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6901" y="673622"/>
            <a:ext cx="4112376" cy="411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 it been done before?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Nature-inspired algorithms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Sparrow Search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Harris Hawk </a:t>
            </a:r>
            <a:r>
              <a:rPr lang="en"/>
              <a:t>(Tuah)</a:t>
            </a:r>
            <a:r>
              <a:rPr lang="en"/>
              <a:t> Optimization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Ant colony optimizations?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CV edge detection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Efficacy of different ACOs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X-ray reconstruction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PP-MMAS is completely new!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9875" y="212425"/>
            <a:ext cx="2739675" cy="1826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" name="Google Shape;82;p16"/>
          <p:cNvGrpSpPr/>
          <p:nvPr/>
        </p:nvGrpSpPr>
        <p:grpSpPr>
          <a:xfrm>
            <a:off x="4648450" y="2273450"/>
            <a:ext cx="4368251" cy="2870049"/>
            <a:chOff x="3202725" y="2156700"/>
            <a:chExt cx="4368251" cy="2870049"/>
          </a:xfrm>
        </p:grpSpPr>
        <p:pic>
          <p:nvPicPr>
            <p:cNvPr id="83" name="Google Shape;83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202725" y="2302975"/>
              <a:ext cx="2311475" cy="27237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16"/>
            <p:cNvPicPr preferRelativeResize="0"/>
            <p:nvPr/>
          </p:nvPicPr>
          <p:blipFill rotWithShape="1">
            <a:blip r:embed="rId5">
              <a:alphaModFix/>
            </a:blip>
            <a:srcRect b="14891" l="43284" r="0" t="17695"/>
            <a:stretch/>
          </p:blipFill>
          <p:spPr>
            <a:xfrm>
              <a:off x="5041575" y="2156700"/>
              <a:ext cx="2529401" cy="16860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5" name="Google Shape;85;p16"/>
          <p:cNvSpPr/>
          <p:nvPr/>
        </p:nvSpPr>
        <p:spPr>
          <a:xfrm rot="2044441">
            <a:off x="6329741" y="3595824"/>
            <a:ext cx="1316167" cy="352381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TUAH!</a:t>
            </a:r>
            <a:endParaRPr b="1"/>
          </a:p>
        </p:txBody>
      </p:sp>
      <p:sp>
        <p:nvSpPr>
          <p:cNvPr id="86" name="Google Shape;86;p16"/>
          <p:cNvSpPr/>
          <p:nvPr/>
        </p:nvSpPr>
        <p:spPr>
          <a:xfrm>
            <a:off x="0" y="4703625"/>
            <a:ext cx="447900" cy="4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TSP samples from TSPLIB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Autism Dataset from Kaggle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800 labels - 639 neg, 161 pos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Removed: id, age, age_desc, contry_of_res, relation, result of AQ-10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Leaves: A1_Score, A2_Score, A3_Score, A4_Score, A5_Score, A6_Score, A7_Score	A8_Score, A9_Score, A10_Score, gender, ethnicity, jaundice, autism, used_app_before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7325" y="2845700"/>
            <a:ext cx="3252852" cy="217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4600" y="2987562"/>
            <a:ext cx="1338875" cy="179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4025" y="2883668"/>
            <a:ext cx="1641201" cy="2002443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/>
          <p:nvPr/>
        </p:nvSpPr>
        <p:spPr>
          <a:xfrm>
            <a:off x="511074" y="1839875"/>
            <a:ext cx="2326367" cy="2109750"/>
          </a:xfrm>
          <a:custGeom>
            <a:rect b="b" l="l" r="r" t="t"/>
            <a:pathLst>
              <a:path extrusionOk="0" h="84390" w="80268">
                <a:moveTo>
                  <a:pt x="14883" y="0"/>
                </a:moveTo>
                <a:cubicBezTo>
                  <a:pt x="4718" y="8133"/>
                  <a:pt x="-1837" y="23498"/>
                  <a:pt x="491" y="36307"/>
                </a:cubicBezTo>
                <a:cubicBezTo>
                  <a:pt x="2260" y="46040"/>
                  <a:pt x="8680" y="55055"/>
                  <a:pt x="16191" y="61493"/>
                </a:cubicBezTo>
                <a:cubicBezTo>
                  <a:pt x="27791" y="71437"/>
                  <a:pt x="44742" y="74904"/>
                  <a:pt x="60021" y="74904"/>
                </a:cubicBezTo>
                <a:cubicBezTo>
                  <a:pt x="64927" y="74904"/>
                  <a:pt x="71271" y="78373"/>
                  <a:pt x="74740" y="74904"/>
                </a:cubicBezTo>
                <a:cubicBezTo>
                  <a:pt x="76606" y="73038"/>
                  <a:pt x="70393" y="71864"/>
                  <a:pt x="68526" y="69998"/>
                </a:cubicBezTo>
                <a:cubicBezTo>
                  <a:pt x="67538" y="69011"/>
                  <a:pt x="70613" y="71875"/>
                  <a:pt x="71797" y="72615"/>
                </a:cubicBezTo>
                <a:cubicBezTo>
                  <a:pt x="74645" y="74395"/>
                  <a:pt x="81703" y="75623"/>
                  <a:pt x="79974" y="78502"/>
                </a:cubicBezTo>
                <a:cubicBezTo>
                  <a:pt x="77765" y="82181"/>
                  <a:pt x="71560" y="81356"/>
                  <a:pt x="68526" y="8439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97" name="Google Shape;97;p17"/>
          <p:cNvCxnSpPr>
            <a:stCxn id="95" idx="1"/>
            <a:endCxn id="93" idx="3"/>
          </p:cNvCxnSpPr>
          <p:nvPr/>
        </p:nvCxnSpPr>
        <p:spPr>
          <a:xfrm flipH="1">
            <a:off x="6020325" y="3884890"/>
            <a:ext cx="413700" cy="4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7"/>
          <p:cNvCxnSpPr>
            <a:stCxn id="94" idx="3"/>
            <a:endCxn id="93" idx="1"/>
          </p:cNvCxnSpPr>
          <p:nvPr/>
        </p:nvCxnSpPr>
        <p:spPr>
          <a:xfrm>
            <a:off x="2353475" y="3884888"/>
            <a:ext cx="414000" cy="4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p17"/>
          <p:cNvSpPr/>
          <p:nvPr/>
        </p:nvSpPr>
        <p:spPr>
          <a:xfrm>
            <a:off x="1431025" y="1547376"/>
            <a:ext cx="3810600" cy="1407000"/>
          </a:xfrm>
          <a:custGeom>
            <a:rect b="b" l="l" r="r" t="t"/>
            <a:pathLst>
              <a:path extrusionOk="0" h="56280" w="152424">
                <a:moveTo>
                  <a:pt x="0" y="2542"/>
                </a:moveTo>
                <a:cubicBezTo>
                  <a:pt x="20644" y="-1586"/>
                  <a:pt x="42075" y="579"/>
                  <a:pt x="63128" y="579"/>
                </a:cubicBezTo>
                <a:cubicBezTo>
                  <a:pt x="81818" y="579"/>
                  <a:pt x="102708" y="-1842"/>
                  <a:pt x="118734" y="7775"/>
                </a:cubicBezTo>
                <a:cubicBezTo>
                  <a:pt x="130353" y="14747"/>
                  <a:pt x="140277" y="27693"/>
                  <a:pt x="141957" y="41139"/>
                </a:cubicBezTo>
                <a:cubicBezTo>
                  <a:pt x="142355" y="44323"/>
                  <a:pt x="143066" y="47459"/>
                  <a:pt x="143593" y="50624"/>
                </a:cubicBezTo>
                <a:cubicBezTo>
                  <a:pt x="143702" y="51278"/>
                  <a:pt x="144549" y="52377"/>
                  <a:pt x="143920" y="52587"/>
                </a:cubicBezTo>
                <a:cubicBezTo>
                  <a:pt x="141052" y="53545"/>
                  <a:pt x="137094" y="45958"/>
                  <a:pt x="135742" y="48662"/>
                </a:cubicBezTo>
                <a:cubicBezTo>
                  <a:pt x="134980" y="50186"/>
                  <a:pt x="138251" y="50988"/>
                  <a:pt x="139668" y="51933"/>
                </a:cubicBezTo>
                <a:cubicBezTo>
                  <a:pt x="142183" y="53610"/>
                  <a:pt x="145220" y="57359"/>
                  <a:pt x="147845" y="55858"/>
                </a:cubicBezTo>
                <a:cubicBezTo>
                  <a:pt x="150313" y="54447"/>
                  <a:pt x="151525" y="51359"/>
                  <a:pt x="152424" y="48662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Google Shape;100;p17"/>
          <p:cNvSpPr/>
          <p:nvPr/>
        </p:nvSpPr>
        <p:spPr>
          <a:xfrm>
            <a:off x="0" y="4703625"/>
            <a:ext cx="447900" cy="4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Ensemble learner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Decision trees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Hyperparameter space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</a:t>
            </a:r>
            <a:r>
              <a:rPr lang="en"/>
              <a:t>um_attributes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num_sample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num_tree</a:t>
            </a:r>
            <a:r>
              <a:rPr lang="en"/>
              <a:t>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</a:t>
            </a:r>
            <a:r>
              <a:rPr lang="en"/>
              <a:t>ax_depth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min_split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min_leaf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criterion</a:t>
            </a: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0575" y="1075025"/>
            <a:ext cx="4891723" cy="326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2598" y="1226625"/>
            <a:ext cx="2187875" cy="318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/>
          <p:nvPr/>
        </p:nvSpPr>
        <p:spPr>
          <a:xfrm>
            <a:off x="6255575" y="818950"/>
            <a:ext cx="1992600" cy="4818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seed 42, trust</a:t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0" y="4703625"/>
            <a:ext cx="447900" cy="4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Max-Min Ant System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Ant system to focus on </a:t>
            </a:r>
            <a:r>
              <a:rPr lang="en"/>
              <a:t>exploitation</a:t>
            </a:r>
            <a:r>
              <a:rPr lang="en"/>
              <a:t> of search </a:t>
            </a:r>
            <a:r>
              <a:rPr lang="en"/>
              <a:t>space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ACO: initialize swarm of ants, walk random paths, deposit pheromone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MMAS differs: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Bounds concentration of </a:t>
            </a:r>
            <a:r>
              <a:rPr lang="en"/>
              <a:t>pheromone</a:t>
            </a:r>
            <a:r>
              <a:rPr lang="en"/>
              <a:t> on trails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Updates </a:t>
            </a:r>
            <a:r>
              <a:rPr lang="en"/>
              <a:t>pheromone</a:t>
            </a:r>
            <a:r>
              <a:rPr lang="en"/>
              <a:t> along only iteration best path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PREMATURE CONVERGENCE</a:t>
            </a:r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 rotWithShape="1">
          <a:blip r:embed="rId3">
            <a:alphaModFix/>
          </a:blip>
          <a:srcRect b="23308" l="2114" r="0" t="19548"/>
          <a:stretch/>
        </p:blipFill>
        <p:spPr>
          <a:xfrm>
            <a:off x="5459450" y="445025"/>
            <a:ext cx="3134850" cy="35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 rotWithShape="1">
          <a:blip r:embed="rId4">
            <a:alphaModFix/>
          </a:blip>
          <a:srcRect b="12598" l="0" r="0" t="12680"/>
          <a:stretch/>
        </p:blipFill>
        <p:spPr>
          <a:xfrm>
            <a:off x="4683248" y="2724675"/>
            <a:ext cx="4091974" cy="2293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Predator Prey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Label </a:t>
            </a:r>
            <a:r>
              <a:rPr lang="en"/>
              <a:t>proportion</a:t>
            </a:r>
            <a:r>
              <a:rPr lang="en"/>
              <a:t> of N ants as prey ants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Predators choose paths based on amount of pheromone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Proportional</a:t>
            </a:r>
            <a:r>
              <a:rPr lang="en"/>
              <a:t> probability that prey ant chooses path: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075" y="2217175"/>
            <a:ext cx="154326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4814" y="2379325"/>
            <a:ext cx="3476887" cy="252959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/>
        </p:nvSpPr>
        <p:spPr>
          <a:xfrm>
            <a:off x="1460775" y="2789875"/>
            <a:ext cx="3000000" cy="22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where η</a:t>
            </a:r>
            <a:r>
              <a:rPr baseline="-25000" lang="en" sz="1200">
                <a:solidFill>
                  <a:schemeClr val="dk1"/>
                </a:solidFill>
              </a:rPr>
              <a:t>ij</a:t>
            </a:r>
            <a:r>
              <a:rPr lang="en" sz="1200">
                <a:solidFill>
                  <a:schemeClr val="dk1"/>
                </a:solidFill>
              </a:rPr>
              <a:t> is a measure of the heuristic function. In the case of the TSP, the heuristic is chosen as distance</a:t>
            </a:r>
            <a:r>
              <a:rPr baseline="30000" lang="en" sz="1200">
                <a:solidFill>
                  <a:schemeClr val="dk1"/>
                </a:solidFill>
              </a:rPr>
              <a:t>-1</a:t>
            </a:r>
            <a:r>
              <a:rPr lang="en" sz="1200">
                <a:solidFill>
                  <a:schemeClr val="dk1"/>
                </a:solidFill>
              </a:rPr>
              <a:t> to encourage shorter paths, and used to aid both predators and prey in their search. β is a hyperparameter for the strength assigned to the heuristic function, P</a:t>
            </a:r>
            <a:r>
              <a:rPr baseline="-25000" lang="en" sz="1200">
                <a:solidFill>
                  <a:schemeClr val="dk1"/>
                </a:solidFill>
              </a:rPr>
              <a:t>ij</a:t>
            </a:r>
            <a:r>
              <a:rPr lang="en" sz="1200">
                <a:solidFill>
                  <a:schemeClr val="dk1"/>
                </a:solidFill>
              </a:rPr>
              <a:t> denotes the number of predators that traversed a single edge, and ζ (zeta) is the proportion of predator ants.</a:t>
            </a:r>
            <a:endParaRPr/>
          </a:p>
        </p:txBody>
      </p:sp>
      <p:sp>
        <p:nvSpPr>
          <p:cNvPr id="128" name="Google Shape;128;p20"/>
          <p:cNvSpPr/>
          <p:nvPr/>
        </p:nvSpPr>
        <p:spPr>
          <a:xfrm rot="-2517633">
            <a:off x="1594904" y="3565856"/>
            <a:ext cx="2300414" cy="472445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00"/>
                </a:solidFill>
              </a:rPr>
              <a:t>yap</a:t>
            </a:r>
            <a:endParaRPr sz="25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Predator Prey (cont.)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Prey population starts high, then decays exponentially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prey ant can deposit pheromone to induce predators to explore space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can be observed that even in the worst case, the system performs just as well as MMAS, since a proportion of the population (predator ants) act independently of the predator-prey interaction.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5850" y="2229425"/>
            <a:ext cx="302976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 rotWithShape="1">
          <a:blip r:embed="rId4">
            <a:alphaModFix/>
          </a:blip>
          <a:srcRect b="34807" l="0" r="0" t="15841"/>
          <a:stretch/>
        </p:blipFill>
        <p:spPr>
          <a:xfrm>
            <a:off x="4847763" y="543438"/>
            <a:ext cx="2310475" cy="47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