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0" r:id="rId2"/>
    <p:sldId id="288" r:id="rId3"/>
    <p:sldId id="301" r:id="rId4"/>
    <p:sldId id="302" r:id="rId5"/>
    <p:sldId id="300" r:id="rId6"/>
    <p:sldId id="304" r:id="rId7"/>
    <p:sldId id="298" r:id="rId8"/>
    <p:sldId id="306" r:id="rId9"/>
    <p:sldId id="307" r:id="rId10"/>
    <p:sldId id="308" r:id="rId11"/>
    <p:sldId id="30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84C5"/>
    <a:srgbClr val="5FBB46"/>
    <a:srgbClr val="005CA5"/>
    <a:srgbClr val="B9D5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32" autoAdjust="0"/>
    <p:restoredTop sz="94590" autoAdjust="0"/>
  </p:normalViewPr>
  <p:slideViewPr>
    <p:cSldViewPr>
      <p:cViewPr varScale="1">
        <p:scale>
          <a:sx n="110" d="100"/>
          <a:sy n="110" d="100"/>
        </p:scale>
        <p:origin x="594"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3BA80-57B3-49B9-AC0E-4F5008C8B089}" type="datetimeFigureOut">
              <a:rPr lang="en-US" smtClean="0"/>
              <a:t>6/30/2017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C50617-1FA3-45FC-A030-A46FC7CAE6BB}" type="slidenum">
              <a:rPr lang="en-US" smtClean="0"/>
              <a:t>‹#›</a:t>
            </a:fld>
            <a:endParaRPr lang="en-US"/>
          </a:p>
        </p:txBody>
      </p:sp>
    </p:spTree>
    <p:extLst>
      <p:ext uri="{BB962C8B-B14F-4D97-AF65-F5344CB8AC3E}">
        <p14:creationId xmlns:p14="http://schemas.microsoft.com/office/powerpoint/2010/main" val="93159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t>1</a:t>
            </a:fld>
            <a:endParaRPr lang="en-US"/>
          </a:p>
        </p:txBody>
      </p:sp>
    </p:spTree>
    <p:extLst>
      <p:ext uri="{BB962C8B-B14F-4D97-AF65-F5344CB8AC3E}">
        <p14:creationId xmlns:p14="http://schemas.microsoft.com/office/powerpoint/2010/main" val="7507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t>10</a:t>
            </a:fld>
            <a:endParaRPr lang="en-US"/>
          </a:p>
        </p:txBody>
      </p:sp>
    </p:spTree>
    <p:extLst>
      <p:ext uri="{BB962C8B-B14F-4D97-AF65-F5344CB8AC3E}">
        <p14:creationId xmlns:p14="http://schemas.microsoft.com/office/powerpoint/2010/main" val="3586021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t>11</a:t>
            </a:fld>
            <a:endParaRPr lang="en-US"/>
          </a:p>
        </p:txBody>
      </p:sp>
    </p:spTree>
    <p:extLst>
      <p:ext uri="{BB962C8B-B14F-4D97-AF65-F5344CB8AC3E}">
        <p14:creationId xmlns:p14="http://schemas.microsoft.com/office/powerpoint/2010/main" val="345724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t>2</a:t>
            </a:fld>
            <a:endParaRPr lang="en-US"/>
          </a:p>
        </p:txBody>
      </p:sp>
    </p:spTree>
    <p:extLst>
      <p:ext uri="{BB962C8B-B14F-4D97-AF65-F5344CB8AC3E}">
        <p14:creationId xmlns:p14="http://schemas.microsoft.com/office/powerpoint/2010/main" val="1241743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t>3</a:t>
            </a:fld>
            <a:endParaRPr lang="en-US"/>
          </a:p>
        </p:txBody>
      </p:sp>
    </p:spTree>
    <p:extLst>
      <p:ext uri="{BB962C8B-B14F-4D97-AF65-F5344CB8AC3E}">
        <p14:creationId xmlns:p14="http://schemas.microsoft.com/office/powerpoint/2010/main" val="54115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t>4</a:t>
            </a:fld>
            <a:endParaRPr lang="en-US"/>
          </a:p>
        </p:txBody>
      </p:sp>
    </p:spTree>
    <p:extLst>
      <p:ext uri="{BB962C8B-B14F-4D97-AF65-F5344CB8AC3E}">
        <p14:creationId xmlns:p14="http://schemas.microsoft.com/office/powerpoint/2010/main" val="1199401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t>5</a:t>
            </a:fld>
            <a:endParaRPr lang="en-US"/>
          </a:p>
        </p:txBody>
      </p:sp>
    </p:spTree>
    <p:extLst>
      <p:ext uri="{BB962C8B-B14F-4D97-AF65-F5344CB8AC3E}">
        <p14:creationId xmlns:p14="http://schemas.microsoft.com/office/powerpoint/2010/main" val="331568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t>6</a:t>
            </a:fld>
            <a:endParaRPr lang="en-US"/>
          </a:p>
        </p:txBody>
      </p:sp>
    </p:spTree>
    <p:extLst>
      <p:ext uri="{BB962C8B-B14F-4D97-AF65-F5344CB8AC3E}">
        <p14:creationId xmlns:p14="http://schemas.microsoft.com/office/powerpoint/2010/main" val="1445386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t>7</a:t>
            </a:fld>
            <a:endParaRPr lang="en-US"/>
          </a:p>
        </p:txBody>
      </p:sp>
    </p:spTree>
    <p:extLst>
      <p:ext uri="{BB962C8B-B14F-4D97-AF65-F5344CB8AC3E}">
        <p14:creationId xmlns:p14="http://schemas.microsoft.com/office/powerpoint/2010/main" val="368563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t>8</a:t>
            </a:fld>
            <a:endParaRPr lang="en-US"/>
          </a:p>
        </p:txBody>
      </p:sp>
    </p:spTree>
    <p:extLst>
      <p:ext uri="{BB962C8B-B14F-4D97-AF65-F5344CB8AC3E}">
        <p14:creationId xmlns:p14="http://schemas.microsoft.com/office/powerpoint/2010/main" val="222099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t>9</a:t>
            </a:fld>
            <a:endParaRPr lang="en-US"/>
          </a:p>
        </p:txBody>
      </p:sp>
    </p:spTree>
    <p:extLst>
      <p:ext uri="{BB962C8B-B14F-4D97-AF65-F5344CB8AC3E}">
        <p14:creationId xmlns:p14="http://schemas.microsoft.com/office/powerpoint/2010/main" val="79894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Feb. 26, 2013</a:t>
            </a:r>
          </a:p>
        </p:txBody>
      </p:sp>
      <p:sp>
        <p:nvSpPr>
          <p:cNvPr id="4" name="Slide Number Placeholder 3"/>
          <p:cNvSpPr>
            <a:spLocks noGrp="1"/>
          </p:cNvSpPr>
          <p:nvPr>
            <p:ph type="sldNum" sz="quarter" idx="12"/>
          </p:nvPr>
        </p:nvSpPr>
        <p:spPr/>
        <p:txBody>
          <a:bodyPr/>
          <a:lstStyle/>
          <a:p>
            <a:fld id="{E53388E2-693B-481F-9B0B-022217EFC111}" type="slidenum">
              <a:rPr lang="en-US" smtClean="0"/>
              <a:t>‹#›</a:t>
            </a:fld>
            <a:endParaRPr lang="en-US"/>
          </a:p>
        </p:txBody>
      </p:sp>
    </p:spTree>
    <p:extLst>
      <p:ext uri="{BB962C8B-B14F-4D97-AF65-F5344CB8AC3E}">
        <p14:creationId xmlns:p14="http://schemas.microsoft.com/office/powerpoint/2010/main" val="277947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normAutofit/>
          </a:bodyPr>
          <a:lstStyle>
            <a:lvl1pPr>
              <a:defRPr sz="2800" b="1" i="0">
                <a:latin typeface="Century Gothic" panose="020B0502020202020204" pitchFamily="34" charset="0"/>
                <a:cs typeface="Times New Roman" pitchFamily="18" charset="0"/>
              </a:defRPr>
            </a:lvl1pPr>
          </a:lstStyle>
          <a:p>
            <a:r>
              <a:rPr lang="en-US" dirty="0"/>
              <a:t>Click to edit Master title style</a:t>
            </a:r>
          </a:p>
        </p:txBody>
      </p:sp>
      <p:sp>
        <p:nvSpPr>
          <p:cNvPr id="9" name="Content Placeholder 2"/>
          <p:cNvSpPr>
            <a:spLocks noGrp="1"/>
          </p:cNvSpPr>
          <p:nvPr>
            <p:ph idx="1"/>
          </p:nvPr>
        </p:nvSpPr>
        <p:spPr>
          <a:xfrm>
            <a:off x="152400" y="990600"/>
            <a:ext cx="8839200" cy="5257800"/>
          </a:xfrm>
        </p:spPr>
        <p:txBody>
          <a:bodyPr/>
          <a:lstStyle>
            <a:lvl1pPr>
              <a:defRPr sz="2400" b="0" i="0">
                <a:latin typeface="Century Gothic" panose="020B0502020202020204" pitchFamily="34" charset="0"/>
                <a:cs typeface="Times New Roman" pitchFamily="18" charset="0"/>
              </a:defRPr>
            </a:lvl1pPr>
            <a:lvl2pPr>
              <a:defRPr sz="2000" i="1">
                <a:solidFill>
                  <a:srgbClr val="005CA5"/>
                </a:solidFill>
                <a:latin typeface="Century Gothic" panose="020B0502020202020204" pitchFamily="34" charset="0"/>
                <a:cs typeface="Times New Roman" pitchFamily="18" charset="0"/>
              </a:defRPr>
            </a:lvl2pPr>
            <a:lvl3pPr>
              <a:defRPr sz="1800" i="0">
                <a:solidFill>
                  <a:srgbClr val="5FBB46"/>
                </a:solidFill>
                <a:latin typeface="Century Gothic" panose="020B0502020202020204" pitchFamily="34" charset="0"/>
                <a:cs typeface="Times New Roman" pitchFamily="18" charset="0"/>
              </a:defRPr>
            </a:lvl3pPr>
            <a:lvl4pPr>
              <a:defRPr sz="1600" i="1">
                <a:solidFill>
                  <a:schemeClr val="tx1"/>
                </a:solidFill>
                <a:latin typeface="Century Gothic" panose="020B0502020202020204" pitchFamily="34" charset="0"/>
                <a:cs typeface="Times New Roman" pitchFamily="18" charset="0"/>
              </a:defRPr>
            </a:lvl4pPr>
            <a:lvl5pPr>
              <a:defRPr sz="1400" b="1" i="0">
                <a:solidFill>
                  <a:srgbClr val="B9D532"/>
                </a:solidFill>
                <a:latin typeface="Century Gothic" panose="020B0502020202020204"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3"/>
          <p:cNvSpPr>
            <a:spLocks noGrp="1"/>
          </p:cNvSpPr>
          <p:nvPr userDrawn="1"/>
        </p:nvSpPr>
        <p:spPr>
          <a:xfrm>
            <a:off x="1905000" y="6466250"/>
            <a:ext cx="59436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r>
              <a:rPr lang="en-US" sz="1400" i="1" baseline="0" dirty="0">
                <a:solidFill>
                  <a:schemeClr val="tx1"/>
                </a:solidFill>
                <a:latin typeface="Century Gothic" panose="020B0502020202020204" pitchFamily="34" charset="0"/>
                <a:cs typeface="Times New Roman" pitchFamily="18" charset="0"/>
              </a:rPr>
              <a:t>MEIC collaboration meeting  –  31 March 2015  –  Newport News</a:t>
            </a:r>
          </a:p>
        </p:txBody>
      </p:sp>
      <p:sp>
        <p:nvSpPr>
          <p:cNvPr id="11" name="TextBox 10"/>
          <p:cNvSpPr txBox="1"/>
          <p:nvPr userDrawn="1"/>
        </p:nvSpPr>
        <p:spPr>
          <a:xfrm>
            <a:off x="8229600" y="6488668"/>
            <a:ext cx="838200" cy="338554"/>
          </a:xfrm>
          <a:prstGeom prst="rect">
            <a:avLst/>
          </a:prstGeom>
          <a:noFill/>
        </p:spPr>
        <p:txBody>
          <a:bodyPr wrap="square" rtlCol="0">
            <a:spAutoFit/>
          </a:bodyPr>
          <a:lstStyle/>
          <a:p>
            <a:pPr algn="ctr"/>
            <a:r>
              <a:rPr lang="en-US" sz="1600" i="1" dirty="0">
                <a:solidFill>
                  <a:srgbClr val="005CA5"/>
                </a:solidFill>
                <a:latin typeface="Century Gothic" panose="020B0502020202020204" pitchFamily="34" charset="0"/>
                <a:cs typeface="Times New Roman" pitchFamily="18" charset="0"/>
              </a:rPr>
              <a:t># </a:t>
            </a:r>
            <a:fld id="{5AD4D27D-51A4-4946-AB6E-BFCDB6726517}" type="slidenum">
              <a:rPr lang="en-US" sz="1600" i="1" smtClean="0">
                <a:solidFill>
                  <a:srgbClr val="005CA5"/>
                </a:solidFill>
                <a:latin typeface="Century Gothic" panose="020B0502020202020204" pitchFamily="34" charset="0"/>
                <a:cs typeface="Times New Roman" pitchFamily="18" charset="0"/>
              </a:rPr>
              <a:pPr algn="ctr"/>
              <a:t>‹#›</a:t>
            </a:fld>
            <a:endParaRPr lang="en-US" sz="1600" i="1" dirty="0">
              <a:solidFill>
                <a:srgbClr val="005CA5"/>
              </a:solidFill>
              <a:latin typeface="Century Gothic" panose="020B0502020202020204" pitchFamily="34" charset="0"/>
              <a:cs typeface="Times New Roman" pitchFamily="18" charset="0"/>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020" t="2663" r="1020" b="7397"/>
          <a:stretch/>
        </p:blipFill>
        <p:spPr>
          <a:xfrm>
            <a:off x="152400" y="6248400"/>
            <a:ext cx="805817" cy="510351"/>
          </a:xfrm>
          <a:prstGeom prst="rect">
            <a:avLst/>
          </a:prstGeom>
        </p:spPr>
      </p:pic>
    </p:spTree>
    <p:extLst>
      <p:ext uri="{BB962C8B-B14F-4D97-AF65-F5344CB8AC3E}">
        <p14:creationId xmlns:p14="http://schemas.microsoft.com/office/powerpoint/2010/main" val="19668090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Feb. 26, 2013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388E2-693B-481F-9B0B-022217EFC111}" type="slidenum">
              <a:rPr lang="en-US" smtClean="0"/>
              <a:t>‹#›</a:t>
            </a:fld>
            <a:endParaRPr lang="en-US"/>
          </a:p>
        </p:txBody>
      </p:sp>
    </p:spTree>
    <p:extLst>
      <p:ext uri="{BB962C8B-B14F-4D97-AF65-F5344CB8AC3E}">
        <p14:creationId xmlns:p14="http://schemas.microsoft.com/office/powerpoint/2010/main" val="4265885722"/>
      </p:ext>
    </p:extLst>
  </p:cSld>
  <p:clrMap bg1="lt1" tx1="dk1" bg2="lt2" tx2="dk2" accent1="accent1" accent2="accent2" accent3="accent3" accent4="accent4" accent5="accent5" accent6="accent6" hlink="hlink" folHlink="folHlink"/>
  <p:sldLayoutIdLst>
    <p:sldLayoutId id="2147483655" r:id="rId1"/>
    <p:sldLayoutId id="2147483656" r:id="rId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txcorp.com/home/vsim/vsim-overview"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icfa-usa.jlab.org/archive/newsletter.shtml"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5.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notesSlide" Target="../notesSlides/notesSlide7.xml"/><Relationship Id="rId21" Type="http://schemas.openxmlformats.org/officeDocument/2006/relationships/oleObject" Target="../embeddings/oleObject9.bin"/><Relationship Id="rId7" Type="http://schemas.openxmlformats.org/officeDocument/2006/relationships/oleObject" Target="../embeddings/oleObject2.bin"/><Relationship Id="rId12" Type="http://schemas.openxmlformats.org/officeDocument/2006/relationships/image" Target="../media/image7.wmf"/><Relationship Id="rId17" Type="http://schemas.openxmlformats.org/officeDocument/2006/relationships/oleObject" Target="../embeddings/oleObject7.bin"/><Relationship Id="rId25"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4.bin"/><Relationship Id="rId24" Type="http://schemas.openxmlformats.org/officeDocument/2006/relationships/image" Target="../media/image13.wmf"/><Relationship Id="rId5" Type="http://schemas.openxmlformats.org/officeDocument/2006/relationships/oleObject" Target="../embeddings/oleObject1.bin"/><Relationship Id="rId15" Type="http://schemas.openxmlformats.org/officeDocument/2006/relationships/oleObject" Target="../embeddings/oleObject6.bin"/><Relationship Id="rId23" Type="http://schemas.openxmlformats.org/officeDocument/2006/relationships/oleObject" Target="../embeddings/oleObject10.bin"/><Relationship Id="rId28" Type="http://schemas.openxmlformats.org/officeDocument/2006/relationships/image" Target="../media/image15.wmf"/><Relationship Id="rId10" Type="http://schemas.openxmlformats.org/officeDocument/2006/relationships/image" Target="../media/image6.wmf"/><Relationship Id="rId19" Type="http://schemas.openxmlformats.org/officeDocument/2006/relationships/oleObject" Target="../embeddings/oleObject8.bin"/><Relationship Id="rId4" Type="http://schemas.openxmlformats.org/officeDocument/2006/relationships/image" Target="../media/image1.jpeg"/><Relationship Id="rId9" Type="http://schemas.openxmlformats.org/officeDocument/2006/relationships/oleObject" Target="../embeddings/oleObject3.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2.bin"/><Relationship Id="rId30" Type="http://schemas.openxmlformats.org/officeDocument/2006/relationships/image" Target="../media/image16.wmf"/></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5.bin"/><Relationship Id="rId5" Type="http://schemas.openxmlformats.org/officeDocument/2006/relationships/image" Target="../media/image20.w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2023"/>
            <a:ext cx="8555979" cy="1667158"/>
          </a:xfrm>
        </p:spPr>
        <p:txBody>
          <a:bodyPr>
            <a:noAutofit/>
          </a:bodyPr>
          <a:lstStyle/>
          <a:p>
            <a:pPr>
              <a:spcBef>
                <a:spcPts val="0"/>
              </a:spcBef>
            </a:pPr>
            <a:r>
              <a:rPr lang="en-US" sz="3200" dirty="0">
                <a:solidFill>
                  <a:srgbClr val="005CA5"/>
                </a:solidFill>
                <a:latin typeface="Century Gothic" panose="020B0502020202020204" pitchFamily="34" charset="0"/>
              </a:rPr>
              <a:t>Lessons Learned from</a:t>
            </a:r>
            <a:br>
              <a:rPr lang="en-US" sz="3200" dirty="0">
                <a:solidFill>
                  <a:srgbClr val="005CA5"/>
                </a:solidFill>
                <a:latin typeface="Century Gothic" panose="020B0502020202020204" pitchFamily="34" charset="0"/>
              </a:rPr>
            </a:br>
            <a:r>
              <a:rPr lang="en-US" sz="3200" dirty="0">
                <a:solidFill>
                  <a:srgbClr val="005CA5"/>
                </a:solidFill>
                <a:latin typeface="Century Gothic" panose="020B0502020202020204" pitchFamily="34" charset="0"/>
              </a:rPr>
              <a:t>Single-Pass Electron Cooling Simulations</a:t>
            </a:r>
          </a:p>
        </p:txBody>
      </p:sp>
      <p:sp>
        <p:nvSpPr>
          <p:cNvPr id="9" name="Footer Placeholder 3"/>
          <p:cNvSpPr>
            <a:spLocks noGrp="1"/>
          </p:cNvSpPr>
          <p:nvPr/>
        </p:nvSpPr>
        <p:spPr>
          <a:xfrm>
            <a:off x="0" y="4616403"/>
            <a:ext cx="9144000" cy="1135498"/>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r>
              <a:rPr lang="en-US" sz="2400" b="1" dirty="0">
                <a:solidFill>
                  <a:srgbClr val="B9D532"/>
                </a:solidFill>
                <a:latin typeface="Century Gothic" panose="020B0502020202020204" pitchFamily="34" charset="0"/>
                <a:cs typeface="Times New Roman" pitchFamily="18" charset="0"/>
              </a:rPr>
              <a:t>MEIC Collaboration Meeting</a:t>
            </a:r>
          </a:p>
          <a:p>
            <a:pPr>
              <a:spcBef>
                <a:spcPts val="1200"/>
              </a:spcBef>
            </a:pPr>
            <a:r>
              <a:rPr lang="en-US" sz="2000" dirty="0">
                <a:solidFill>
                  <a:schemeClr val="tx1"/>
                </a:solidFill>
                <a:latin typeface="Century Gothic" panose="020B0502020202020204" pitchFamily="34" charset="0"/>
                <a:cs typeface="Times New Roman" pitchFamily="18" charset="0"/>
              </a:rPr>
              <a:t>31 March 2015  –  Jefferson Lab</a:t>
            </a:r>
          </a:p>
        </p:txBody>
      </p:sp>
      <p:sp>
        <p:nvSpPr>
          <p:cNvPr id="10" name="Rectangle 8"/>
          <p:cNvSpPr>
            <a:spLocks noChangeArrowheads="1"/>
          </p:cNvSpPr>
          <p:nvPr/>
        </p:nvSpPr>
        <p:spPr bwMode="auto">
          <a:xfrm>
            <a:off x="609600" y="2133600"/>
            <a:ext cx="7696199" cy="459074"/>
          </a:xfrm>
          <a:prstGeom prst="rect">
            <a:avLst/>
          </a:prstGeom>
          <a:noFill/>
          <a:ln w="12700">
            <a:noFill/>
            <a:miter lim="800000"/>
            <a:headEnd/>
            <a:tailEnd/>
          </a:ln>
        </p:spPr>
        <p:txBody>
          <a:bodyPr wrap="square" lIns="90459" tIns="44437" rIns="90459" bIns="44437">
            <a:spAutoFit/>
          </a:bodyPr>
          <a:lstStyle/>
          <a:p>
            <a:pPr marL="455613" indent="-455613" algn="ctr" eaLnBrk="0" hangingPunct="0">
              <a:spcBef>
                <a:spcPts val="1200"/>
              </a:spcBef>
              <a:defRPr/>
            </a:pPr>
            <a:r>
              <a:rPr lang="en-US" sz="2400" dirty="0">
                <a:latin typeface="Century Gothic" panose="020B0502020202020204" pitchFamily="34" charset="0"/>
                <a:ea typeface="ＭＳ Ｐゴシック"/>
                <a:cs typeface="ＭＳ Ｐゴシック"/>
              </a:rPr>
              <a:t>David Bruhwiler</a:t>
            </a:r>
          </a:p>
        </p:txBody>
      </p:sp>
      <p:sp>
        <p:nvSpPr>
          <p:cNvPr id="24" name="Rectangle 23"/>
          <p:cNvSpPr>
            <a:spLocks noChangeArrowheads="1"/>
          </p:cNvSpPr>
          <p:nvPr/>
        </p:nvSpPr>
        <p:spPr bwMode="auto">
          <a:xfrm>
            <a:off x="304800" y="6029980"/>
            <a:ext cx="8534400" cy="523220"/>
          </a:xfrm>
          <a:prstGeom prst="rect">
            <a:avLst/>
          </a:prstGeom>
          <a:noFill/>
          <a:ln w="9525">
            <a:noFill/>
            <a:miter lim="800000"/>
            <a:headEnd/>
            <a:tailEnd/>
          </a:ln>
        </p:spPr>
        <p:txBody>
          <a:bodyPr wrap="square">
            <a:spAutoFit/>
          </a:bodyPr>
          <a:lstStyle/>
          <a:p>
            <a:pPr algn="just">
              <a:spcBef>
                <a:spcPct val="50000"/>
              </a:spcBef>
            </a:pPr>
            <a:r>
              <a:rPr lang="en-US" sz="1400" dirty="0">
                <a:ea typeface="DejaVu Sans"/>
              </a:rPr>
              <a:t>Preparation of this presentation was supported by RadiaSoft LLC. Previous work on electron cooling physics was supported by the US Department of Energy, Office of Science, Office of Nuclear Physics, through the SBIR program.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318" y="2667000"/>
            <a:ext cx="2567882" cy="499588"/>
          </a:xfrm>
          <a:prstGeom prst="rect">
            <a:avLst/>
          </a:prstGeom>
        </p:spPr>
      </p:pic>
      <p:sp>
        <p:nvSpPr>
          <p:cNvPr id="11" name="Rectangle 8"/>
          <p:cNvSpPr>
            <a:spLocks noChangeArrowheads="1"/>
          </p:cNvSpPr>
          <p:nvPr/>
        </p:nvSpPr>
        <p:spPr bwMode="auto">
          <a:xfrm>
            <a:off x="609600" y="3124447"/>
            <a:ext cx="7696199" cy="920739"/>
          </a:xfrm>
          <a:prstGeom prst="rect">
            <a:avLst/>
          </a:prstGeom>
          <a:noFill/>
          <a:ln w="12700">
            <a:noFill/>
            <a:miter lim="800000"/>
            <a:headEnd/>
            <a:tailEnd/>
          </a:ln>
        </p:spPr>
        <p:txBody>
          <a:bodyPr wrap="square" lIns="90459" tIns="44437" rIns="90459" bIns="44437">
            <a:spAutoFit/>
          </a:bodyPr>
          <a:lstStyle/>
          <a:p>
            <a:pPr algn="ctr" eaLnBrk="0" hangingPunct="0">
              <a:defRPr/>
            </a:pPr>
            <a:r>
              <a:rPr lang="en-US" dirty="0">
                <a:latin typeface="Century Gothic" panose="020B0502020202020204" pitchFamily="34" charset="0"/>
                <a:ea typeface="ＭＳ Ｐゴシック"/>
                <a:cs typeface="ＭＳ Ｐゴシック"/>
              </a:rPr>
              <a:t>1348 Redwood Ave.</a:t>
            </a:r>
          </a:p>
          <a:p>
            <a:pPr algn="ctr" eaLnBrk="0" hangingPunct="0">
              <a:defRPr/>
            </a:pPr>
            <a:r>
              <a:rPr lang="en-US" dirty="0">
                <a:latin typeface="Century Gothic" panose="020B0502020202020204" pitchFamily="34" charset="0"/>
                <a:ea typeface="ＭＳ Ｐゴシック"/>
                <a:cs typeface="ＭＳ Ｐゴシック"/>
              </a:rPr>
              <a:t>Boulder, Colorado 80304</a:t>
            </a:r>
          </a:p>
          <a:p>
            <a:pPr algn="ctr" eaLnBrk="0" hangingPunct="0">
              <a:defRPr/>
            </a:pPr>
            <a:r>
              <a:rPr lang="en-US" dirty="0">
                <a:latin typeface="Century Gothic" panose="020B0502020202020204" pitchFamily="34" charset="0"/>
                <a:ea typeface="ＭＳ Ｐゴシック"/>
                <a:cs typeface="ＭＳ Ｐゴシック"/>
              </a:rPr>
              <a:t>USA</a:t>
            </a:r>
          </a:p>
        </p:txBody>
      </p:sp>
    </p:spTree>
    <p:extLst>
      <p:ext uri="{BB962C8B-B14F-4D97-AF65-F5344CB8AC3E}">
        <p14:creationId xmlns:p14="http://schemas.microsoft.com/office/powerpoint/2010/main" val="348137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xfrm>
            <a:off x="0" y="39838"/>
            <a:ext cx="9144000" cy="848396"/>
          </a:xfrm>
        </p:spPr>
        <p:txBody>
          <a:bodyPr>
            <a:noAutofit/>
          </a:bodyPr>
          <a:lstStyle/>
          <a:p>
            <a:r>
              <a:rPr lang="en-US" sz="2400" b="0" dirty="0"/>
              <a:t>VORPAL simulations support decision to use conventional wiggler for e- cooling of 100 GeV/n Au+79</a:t>
            </a:r>
          </a:p>
        </p:txBody>
      </p:sp>
      <p:sp>
        <p:nvSpPr>
          <p:cNvPr id="7" name="Rectangle 24"/>
          <p:cNvSpPr txBox="1">
            <a:spLocks noChangeArrowheads="1"/>
          </p:cNvSpPr>
          <p:nvPr/>
        </p:nvSpPr>
        <p:spPr>
          <a:xfrm>
            <a:off x="176213" y="1056443"/>
            <a:ext cx="8967787" cy="2121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b="0" i="0" kern="1200">
                <a:solidFill>
                  <a:schemeClr val="tx1"/>
                </a:solidFill>
                <a:latin typeface="Century Gothic" panose="020B0502020202020204" pitchFamily="34"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000" i="1" kern="1200">
                <a:solidFill>
                  <a:srgbClr val="005CA5"/>
                </a:solidFill>
                <a:latin typeface="Century Gothic" panose="020B0502020202020204" pitchFamily="34"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1800" i="0" kern="1200">
                <a:solidFill>
                  <a:srgbClr val="5FBB46"/>
                </a:solidFill>
                <a:latin typeface="Century Gothic" panose="020B0502020202020204" pitchFamily="34"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1600" i="1" kern="1200">
                <a:solidFill>
                  <a:schemeClr val="tx1"/>
                </a:solidFill>
                <a:latin typeface="Century Gothic" panose="020B0502020202020204" pitchFamily="34"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1400" b="1" i="0" kern="1200">
                <a:solidFill>
                  <a:srgbClr val="B9D532"/>
                </a:solidFill>
                <a:latin typeface="Century Gothic" panose="020B050202020202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Culmination of years of work, beginning in 2002</a:t>
            </a:r>
          </a:p>
          <a:p>
            <a:pPr marL="457200" lvl="1" indent="0">
              <a:buNone/>
            </a:pPr>
            <a:r>
              <a:rPr lang="en-US" sz="2200" dirty="0"/>
              <a:t>			</a:t>
            </a:r>
          </a:p>
          <a:p>
            <a:pPr lvl="1"/>
            <a:endParaRPr lang="en-US" sz="2200" dirty="0"/>
          </a:p>
        </p:txBody>
      </p:sp>
      <p:sp>
        <p:nvSpPr>
          <p:cNvPr id="10" name="TextBox 9"/>
          <p:cNvSpPr txBox="1"/>
          <p:nvPr/>
        </p:nvSpPr>
        <p:spPr>
          <a:xfrm>
            <a:off x="293373" y="1505600"/>
            <a:ext cx="8842160" cy="2339102"/>
          </a:xfrm>
          <a:prstGeom prst="rect">
            <a:avLst/>
          </a:prstGeom>
          <a:noFill/>
        </p:spPr>
        <p:txBody>
          <a:bodyPr wrap="square" rtlCol="0">
            <a:spAutoFit/>
          </a:bodyPr>
          <a:lstStyle/>
          <a:p>
            <a:pPr algn="l">
              <a:spcBef>
                <a:spcPts val="600"/>
              </a:spcBef>
            </a:pPr>
            <a:r>
              <a:rPr lang="en-US" sz="1600" dirty="0">
                <a:latin typeface="Times New Roman"/>
              </a:rPr>
              <a:t>A.V. </a:t>
            </a:r>
            <a:r>
              <a:rPr lang="en-US" sz="1600" dirty="0" err="1">
                <a:latin typeface="Times New Roman"/>
              </a:rPr>
              <a:t>Fedotov</a:t>
            </a:r>
            <a:r>
              <a:rPr lang="en-US" sz="1600" dirty="0">
                <a:latin typeface="Times New Roman"/>
              </a:rPr>
              <a:t>, D.L. Bruhwiler, A. </a:t>
            </a:r>
            <a:r>
              <a:rPr lang="en-US" sz="1600" dirty="0" err="1">
                <a:latin typeface="Times New Roman"/>
              </a:rPr>
              <a:t>Sidorin</a:t>
            </a:r>
            <a:r>
              <a:rPr lang="en-US" sz="1600" dirty="0">
                <a:latin typeface="Times New Roman"/>
              </a:rPr>
              <a:t>, D. </a:t>
            </a:r>
            <a:r>
              <a:rPr lang="en-US" sz="1600" dirty="0" err="1">
                <a:latin typeface="Times New Roman"/>
              </a:rPr>
              <a:t>Abell</a:t>
            </a:r>
            <a:r>
              <a:rPr lang="en-US" sz="1600" dirty="0">
                <a:latin typeface="Times New Roman"/>
              </a:rPr>
              <a:t>, I. Ben-Zvi, R. Busby, J.R. Cary, and V.N. </a:t>
            </a:r>
            <a:r>
              <a:rPr lang="en-US" sz="1600" dirty="0" err="1">
                <a:latin typeface="Times New Roman"/>
              </a:rPr>
              <a:t>Litvinenko</a:t>
            </a:r>
            <a:r>
              <a:rPr lang="en-US" sz="1600" dirty="0">
                <a:latin typeface="Times New Roman"/>
              </a:rPr>
              <a:t>, "Numerical study of the magnetized friction force," Phys. Rev. ST </a:t>
            </a:r>
            <a:r>
              <a:rPr lang="en-US" sz="1600" dirty="0" err="1">
                <a:latin typeface="Times New Roman"/>
              </a:rPr>
              <a:t>Accel</a:t>
            </a:r>
            <a:r>
              <a:rPr lang="en-US" sz="1600" dirty="0">
                <a:latin typeface="Times New Roman"/>
              </a:rPr>
              <a:t>. Beams </a:t>
            </a:r>
            <a:r>
              <a:rPr lang="en-US" sz="1600" b="1" dirty="0">
                <a:latin typeface="Times New Roman"/>
              </a:rPr>
              <a:t>9</a:t>
            </a:r>
            <a:r>
              <a:rPr lang="en-US" sz="1600" dirty="0">
                <a:latin typeface="Times New Roman"/>
              </a:rPr>
              <a:t>, 074401 (2006).</a:t>
            </a:r>
          </a:p>
          <a:p>
            <a:pPr algn="l">
              <a:spcBef>
                <a:spcPts val="600"/>
              </a:spcBef>
            </a:pPr>
            <a:r>
              <a:rPr lang="en-US" sz="1600" dirty="0">
                <a:latin typeface="Times New Roman"/>
              </a:rPr>
              <a:t>A.V. </a:t>
            </a:r>
            <a:r>
              <a:rPr lang="en-US" sz="1600" dirty="0" err="1">
                <a:latin typeface="Times New Roman"/>
              </a:rPr>
              <a:t>Fedotov</a:t>
            </a:r>
            <a:r>
              <a:rPr lang="en-US" sz="1600" dirty="0">
                <a:latin typeface="Times New Roman"/>
              </a:rPr>
              <a:t>, I. Ben-Zvi, D.L. Bruhwiler, V.N. </a:t>
            </a:r>
            <a:r>
              <a:rPr lang="en-US" sz="1600" dirty="0" err="1">
                <a:latin typeface="Times New Roman"/>
              </a:rPr>
              <a:t>Litvinenko</a:t>
            </a:r>
            <a:r>
              <a:rPr lang="en-US" sz="1600" dirty="0">
                <a:latin typeface="Times New Roman"/>
              </a:rPr>
              <a:t> and A.O. </a:t>
            </a:r>
            <a:r>
              <a:rPr lang="en-US" sz="1600" dirty="0" err="1">
                <a:latin typeface="Times New Roman"/>
              </a:rPr>
              <a:t>Sidorin</a:t>
            </a:r>
            <a:r>
              <a:rPr lang="en-US" sz="1600" dirty="0">
                <a:latin typeface="Times New Roman"/>
              </a:rPr>
              <a:t>, "High-energy electron cooling in a collider," New J. Phys. </a:t>
            </a:r>
            <a:r>
              <a:rPr lang="en-US" sz="1600" b="1" dirty="0">
                <a:latin typeface="Times New Roman"/>
              </a:rPr>
              <a:t>8</a:t>
            </a:r>
            <a:r>
              <a:rPr lang="en-US" sz="1600" dirty="0">
                <a:latin typeface="Times New Roman"/>
              </a:rPr>
              <a:t> (2006), p. 283.</a:t>
            </a:r>
          </a:p>
          <a:p>
            <a:pPr algn="l">
              <a:spcBef>
                <a:spcPts val="600"/>
              </a:spcBef>
            </a:pPr>
            <a:r>
              <a:rPr lang="en-US" sz="1600" dirty="0">
                <a:latin typeface="Times New Roman"/>
              </a:rPr>
              <a:t>G.I. Bell, D.L. Bruhwiler, A. </a:t>
            </a:r>
            <a:r>
              <a:rPr lang="en-US" sz="1600" dirty="0" err="1">
                <a:latin typeface="Times New Roman"/>
              </a:rPr>
              <a:t>Fedotov</a:t>
            </a:r>
            <a:r>
              <a:rPr lang="en-US" sz="1600" dirty="0">
                <a:latin typeface="Times New Roman"/>
              </a:rPr>
              <a:t>, A.V. </a:t>
            </a:r>
            <a:r>
              <a:rPr lang="en-US" sz="1600" dirty="0" err="1">
                <a:latin typeface="Times New Roman"/>
              </a:rPr>
              <a:t>Sobol</a:t>
            </a:r>
            <a:r>
              <a:rPr lang="en-US" sz="1600" dirty="0">
                <a:latin typeface="Times New Roman"/>
              </a:rPr>
              <a:t>, R. Busby, P. Stoltz, D.T. </a:t>
            </a:r>
            <a:r>
              <a:rPr lang="en-US" sz="1600" dirty="0" err="1">
                <a:latin typeface="Times New Roman"/>
              </a:rPr>
              <a:t>Abell</a:t>
            </a:r>
            <a:r>
              <a:rPr lang="en-US" sz="1600" dirty="0">
                <a:latin typeface="Times New Roman"/>
              </a:rPr>
              <a:t>, P. Messmer, I. Ben-Zvi and V.N. </a:t>
            </a:r>
            <a:r>
              <a:rPr lang="en-US" sz="1600" dirty="0" err="1">
                <a:latin typeface="Times New Roman"/>
              </a:rPr>
              <a:t>Litvinenko</a:t>
            </a:r>
            <a:r>
              <a:rPr lang="en-US" sz="1600" dirty="0">
                <a:latin typeface="Times New Roman"/>
              </a:rPr>
              <a:t>, “Simulating the dynamical friction force on ions due to a briefly co-propagating electron beam”, J. Comp. Phys. </a:t>
            </a:r>
            <a:r>
              <a:rPr lang="en-US" sz="1600" b="1" dirty="0">
                <a:latin typeface="Times New Roman"/>
              </a:rPr>
              <a:t>227 </a:t>
            </a:r>
            <a:r>
              <a:rPr lang="en-US" sz="1600" dirty="0">
                <a:latin typeface="Times New Roman"/>
              </a:rPr>
              <a:t>(2008), p. 8714.</a:t>
            </a:r>
          </a:p>
          <a:p>
            <a:pPr algn="l"/>
            <a:endParaRPr lang="en-US" dirty="0"/>
          </a:p>
        </p:txBody>
      </p:sp>
      <p:pic>
        <p:nvPicPr>
          <p:cNvPr id="14" name="Picture 11"/>
          <p:cNvPicPr>
            <a:picLocks noChangeAspect="1" noChangeArrowheads="1"/>
          </p:cNvPicPr>
          <p:nvPr/>
        </p:nvPicPr>
        <p:blipFill>
          <a:blip r:embed="rId3" cstate="print"/>
          <a:srcRect/>
          <a:stretch>
            <a:fillRect/>
          </a:stretch>
        </p:blipFill>
        <p:spPr bwMode="auto">
          <a:xfrm>
            <a:off x="4199141" y="3412267"/>
            <a:ext cx="4886325" cy="3360738"/>
          </a:xfrm>
          <a:prstGeom prst="rect">
            <a:avLst/>
          </a:prstGeom>
          <a:noFill/>
          <a:ln w="9525">
            <a:noFill/>
            <a:miter lim="800000"/>
            <a:headEnd/>
            <a:tailEnd/>
          </a:ln>
          <a:effectLst/>
        </p:spPr>
      </p:pic>
      <p:sp>
        <p:nvSpPr>
          <p:cNvPr id="15" name="Rectangle 24"/>
          <p:cNvSpPr txBox="1">
            <a:spLocks noChangeArrowheads="1"/>
          </p:cNvSpPr>
          <p:nvPr/>
        </p:nvSpPr>
        <p:spPr bwMode="auto">
          <a:xfrm>
            <a:off x="176213" y="3661230"/>
            <a:ext cx="4298132" cy="2138039"/>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marL="342900" marR="0" lvl="0" indent="-342900" algn="l" defTabSz="457200" rtl="0" eaLnBrk="0" fontAlgn="base" latinLnBrk="0" hangingPunct="0">
              <a:lnSpc>
                <a:spcPct val="100000"/>
              </a:lnSpc>
              <a:spcBef>
                <a:spcPts val="700"/>
              </a:spcBef>
              <a:spcAft>
                <a:spcPct val="0"/>
              </a:spcAft>
              <a:buClr>
                <a:srgbClr val="000000"/>
              </a:buClr>
              <a:buSzPct val="10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mn-lt"/>
                <a:ea typeface="+mn-ea"/>
                <a:cs typeface="+mn-cs"/>
              </a:rPr>
              <a:t>Conventional wiggler could replace expensive solenoid</a:t>
            </a:r>
          </a:p>
          <a:p>
            <a:pPr marL="742950" marR="0" lvl="1" indent="-285750" algn="l" defTabSz="457200" rtl="0" eaLnBrk="0" fontAlgn="base" latinLnBrk="0" hangingPunct="0">
              <a:lnSpc>
                <a:spcPct val="100000"/>
              </a:lnSpc>
              <a:spcBef>
                <a:spcPts val="600"/>
              </a:spcBef>
              <a:spcAft>
                <a:spcPct val="10000"/>
              </a:spcAft>
              <a:buClr>
                <a:srgbClr val="000000"/>
              </a:buClr>
              <a:buSzPct val="100000"/>
              <a:buFontTx/>
              <a:buChar char="–"/>
              <a:tabLst/>
              <a:defRPr/>
            </a:pPr>
            <a:r>
              <a:rPr kumimoji="0" lang="en-US" b="0" i="0" u="none" strike="noStrike" kern="0" cap="none" spc="0" normalizeH="0" baseline="0" noProof="0" dirty="0">
                <a:ln>
                  <a:noFill/>
                </a:ln>
                <a:solidFill>
                  <a:srgbClr val="4484C5"/>
                </a:solidFill>
                <a:effectLst/>
                <a:uLnTx/>
                <a:uFillTx/>
                <a:latin typeface="+mn-lt"/>
                <a:ea typeface="+mn-ea"/>
                <a:cs typeface="+mn-cs"/>
              </a:rPr>
              <a:t>friction force is reduced only logarithmically</a:t>
            </a:r>
          </a:p>
        </p:txBody>
      </p:sp>
      <p:pic>
        <p:nvPicPr>
          <p:cNvPr id="6" name="Picture 29"/>
          <p:cNvPicPr>
            <a:picLocks noChangeAspect="1" noChangeArrowheads="1"/>
          </p:cNvPicPr>
          <p:nvPr/>
        </p:nvPicPr>
        <p:blipFill>
          <a:blip r:embed="rId4" cstate="print"/>
          <a:srcRect/>
          <a:stretch>
            <a:fillRect/>
          </a:stretch>
        </p:blipFill>
        <p:spPr bwMode="auto">
          <a:xfrm>
            <a:off x="2121766" y="5486400"/>
            <a:ext cx="2077375" cy="934932"/>
          </a:xfrm>
          <a:prstGeom prst="rect">
            <a:avLst/>
          </a:prstGeom>
          <a:noFill/>
          <a:ln w="9525">
            <a:noFill/>
            <a:miter lim="800000"/>
            <a:headEnd/>
            <a:tailEnd/>
          </a:ln>
          <a:effectLst/>
        </p:spPr>
      </p:pic>
    </p:spTree>
    <p:extLst>
      <p:ext uri="{BB962C8B-B14F-4D97-AF65-F5344CB8AC3E}">
        <p14:creationId xmlns:p14="http://schemas.microsoft.com/office/powerpoint/2010/main" val="78732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457200"/>
          </a:xfrm>
        </p:spPr>
        <p:txBody>
          <a:bodyPr>
            <a:noAutofit/>
          </a:bodyPr>
          <a:lstStyle/>
          <a:p>
            <a:r>
              <a:rPr lang="en-US" b="0" dirty="0"/>
              <a:t>Acknowledgments</a:t>
            </a:r>
            <a:endParaRPr lang="en-US" b="0" i="0" dirty="0"/>
          </a:p>
        </p:txBody>
      </p:sp>
      <p:sp>
        <p:nvSpPr>
          <p:cNvPr id="4" name="TextBox 10"/>
          <p:cNvSpPr txBox="1">
            <a:spLocks noChangeArrowheads="1"/>
          </p:cNvSpPr>
          <p:nvPr/>
        </p:nvSpPr>
        <p:spPr bwMode="auto">
          <a:xfrm>
            <a:off x="0" y="6279630"/>
            <a:ext cx="1219200" cy="578370"/>
          </a:xfrm>
          <a:prstGeom prst="rect">
            <a:avLst/>
          </a:prstGeom>
          <a:solidFill>
            <a:schemeClr val="bg1"/>
          </a:solidFill>
          <a:ln w="9525">
            <a:noFill/>
            <a:miter lim="800000"/>
            <a:headEnd/>
            <a:tailEnd/>
          </a:ln>
        </p:spPr>
        <p:txBody>
          <a:bodyPr wrap="square">
            <a:spAutoFit/>
          </a:bodyPr>
          <a:lstStyle/>
          <a:p>
            <a:pPr algn="ctr"/>
            <a:endParaRPr lang="en-US" sz="1600" dirty="0">
              <a:latin typeface="Times New Roman" pitchFamily="18" charset="0"/>
              <a:cs typeface="Times New Roman" pitchFamily="18" charset="0"/>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020" t="2663" r="1020" b="7397"/>
          <a:stretch/>
        </p:blipFill>
        <p:spPr>
          <a:xfrm>
            <a:off x="152400" y="6248400"/>
            <a:ext cx="805817" cy="510351"/>
          </a:xfrm>
          <a:prstGeom prst="rect">
            <a:avLst/>
          </a:prstGeom>
        </p:spPr>
      </p:pic>
      <p:sp>
        <p:nvSpPr>
          <p:cNvPr id="7" name="TextBox 6"/>
          <p:cNvSpPr txBox="1"/>
          <p:nvPr/>
        </p:nvSpPr>
        <p:spPr>
          <a:xfrm>
            <a:off x="419100" y="636627"/>
            <a:ext cx="8305800" cy="4278094"/>
          </a:xfrm>
          <a:prstGeom prst="rect">
            <a:avLst/>
          </a:prstGeom>
          <a:noFill/>
        </p:spPr>
        <p:txBody>
          <a:bodyPr wrap="square" rtlCol="0">
            <a:spAutoFit/>
          </a:bodyPr>
          <a:lstStyle/>
          <a:p>
            <a:r>
              <a:rPr lang="en-US" sz="1600" dirty="0">
                <a:latin typeface="Century Gothic" panose="020B0502020202020204" pitchFamily="34" charset="0"/>
              </a:rPr>
              <a:t>Preparation of this talk was supported by RadiaSoft LLC. </a:t>
            </a:r>
          </a:p>
          <a:p>
            <a:endParaRPr lang="en-US" sz="1600" dirty="0">
              <a:latin typeface="Century Gothic" panose="020B0502020202020204" pitchFamily="34" charset="0"/>
            </a:endParaRPr>
          </a:p>
          <a:p>
            <a:r>
              <a:rPr lang="en-US" sz="1600" dirty="0">
                <a:latin typeface="Century Gothic" panose="020B0502020202020204" pitchFamily="34" charset="0"/>
              </a:rPr>
              <a:t>Much of the work discussed here was supported by the US Department of Energy, Office of Science, Office of Nuclear Physics, in part through the SBIR program. </a:t>
            </a:r>
          </a:p>
          <a:p>
            <a:endParaRPr lang="en-US" sz="1600" dirty="0">
              <a:latin typeface="Century Gothic" panose="020B0502020202020204" pitchFamily="34" charset="0"/>
            </a:endParaRPr>
          </a:p>
          <a:p>
            <a:r>
              <a:rPr lang="en-US" sz="1600" dirty="0">
                <a:latin typeface="Century Gothic" panose="020B0502020202020204" pitchFamily="34" charset="0"/>
              </a:rPr>
              <a:t>I gratefully acknowledge the contributions made by all my coauthors, with special thanks to the following scientists for key contributions:</a:t>
            </a:r>
          </a:p>
          <a:p>
            <a:r>
              <a:rPr lang="en-US" sz="1600" dirty="0">
                <a:latin typeface="Century Gothic" panose="020B0502020202020204" pitchFamily="34" charset="0"/>
              </a:rPr>
              <a:t>     </a:t>
            </a:r>
            <a:r>
              <a:rPr lang="en-US" sz="1600" dirty="0">
                <a:solidFill>
                  <a:srgbClr val="5FBB46"/>
                </a:solidFill>
                <a:latin typeface="Century Gothic" panose="020B0502020202020204" pitchFamily="34" charset="0"/>
              </a:rPr>
              <a:t>George Bell,    Ilan Ben-</a:t>
            </a:r>
            <a:r>
              <a:rPr lang="en-US" sz="1600" dirty="0" err="1">
                <a:solidFill>
                  <a:srgbClr val="5FBB46"/>
                </a:solidFill>
                <a:latin typeface="Century Gothic" panose="020B0502020202020204" pitchFamily="34" charset="0"/>
              </a:rPr>
              <a:t>Zvi</a:t>
            </a:r>
            <a:r>
              <a:rPr lang="en-US" sz="1600" dirty="0">
                <a:solidFill>
                  <a:srgbClr val="5FBB46"/>
                </a:solidFill>
                <a:latin typeface="Century Gothic" panose="020B0502020202020204" pitchFamily="34" charset="0"/>
              </a:rPr>
              <a:t>,   Michael Blaskiewicz,    Alexey </a:t>
            </a:r>
            <a:r>
              <a:rPr lang="en-US" sz="1600" dirty="0" err="1">
                <a:solidFill>
                  <a:srgbClr val="5FBB46"/>
                </a:solidFill>
                <a:latin typeface="Century Gothic" panose="020B0502020202020204" pitchFamily="34" charset="0"/>
              </a:rPr>
              <a:t>Burov</a:t>
            </a:r>
            <a:r>
              <a:rPr lang="en-US" sz="1600" dirty="0">
                <a:solidFill>
                  <a:srgbClr val="5FBB46"/>
                </a:solidFill>
                <a:latin typeface="Century Gothic" panose="020B0502020202020204" pitchFamily="34" charset="0"/>
              </a:rPr>
              <a:t>, </a:t>
            </a:r>
          </a:p>
          <a:p>
            <a:r>
              <a:rPr lang="en-US" sz="1600" dirty="0">
                <a:solidFill>
                  <a:srgbClr val="5FBB46"/>
                </a:solidFill>
                <a:latin typeface="Century Gothic" panose="020B0502020202020204" pitchFamily="34" charset="0"/>
              </a:rPr>
              <a:t>     Yaroslav Derbenev,    Alexei </a:t>
            </a:r>
            <a:r>
              <a:rPr lang="en-US" sz="1600" dirty="0" err="1">
                <a:solidFill>
                  <a:srgbClr val="5FBB46"/>
                </a:solidFill>
                <a:latin typeface="Century Gothic" panose="020B0502020202020204" pitchFamily="34" charset="0"/>
              </a:rPr>
              <a:t>Fedotov</a:t>
            </a:r>
            <a:r>
              <a:rPr lang="en-US" sz="1600" dirty="0">
                <a:solidFill>
                  <a:srgbClr val="5FBB46"/>
                </a:solidFill>
                <a:latin typeface="Century Gothic" panose="020B0502020202020204" pitchFamily="34" charset="0"/>
              </a:rPr>
              <a:t>,    Vladimir Litvinenko, </a:t>
            </a:r>
          </a:p>
          <a:p>
            <a:r>
              <a:rPr lang="en-US" sz="1600" dirty="0">
                <a:solidFill>
                  <a:srgbClr val="5FBB46"/>
                </a:solidFill>
                <a:latin typeface="Century Gothic" panose="020B0502020202020204" pitchFamily="34" charset="0"/>
              </a:rPr>
              <a:t>     Sergei </a:t>
            </a:r>
            <a:r>
              <a:rPr lang="en-US" sz="1600" dirty="0" err="1">
                <a:solidFill>
                  <a:srgbClr val="5FBB46"/>
                </a:solidFill>
                <a:latin typeface="Century Gothic" panose="020B0502020202020204" pitchFamily="34" charset="0"/>
              </a:rPr>
              <a:t>Nagaitsev</a:t>
            </a:r>
            <a:r>
              <a:rPr lang="en-US" sz="1600" dirty="0">
                <a:solidFill>
                  <a:srgbClr val="5FBB46"/>
                </a:solidFill>
                <a:latin typeface="Century Gothic" panose="020B0502020202020204" pitchFamily="34" charset="0"/>
              </a:rPr>
              <a:t>,    Gregg Penn,    Ilya </a:t>
            </a:r>
            <a:r>
              <a:rPr lang="en-US" sz="1600" dirty="0" err="1">
                <a:solidFill>
                  <a:srgbClr val="5FBB46"/>
                </a:solidFill>
                <a:latin typeface="Century Gothic" panose="020B0502020202020204" pitchFamily="34" charset="0"/>
              </a:rPr>
              <a:t>Pogorelov</a:t>
            </a:r>
            <a:r>
              <a:rPr lang="en-US" sz="1600" dirty="0">
                <a:solidFill>
                  <a:srgbClr val="5FBB46"/>
                </a:solidFill>
                <a:latin typeface="Century Gothic" panose="020B0502020202020204" pitchFamily="34" charset="0"/>
              </a:rPr>
              <a:t>,    Sven </a:t>
            </a:r>
            <a:r>
              <a:rPr lang="en-US" sz="1600" dirty="0" err="1">
                <a:solidFill>
                  <a:srgbClr val="5FBB46"/>
                </a:solidFill>
                <a:latin typeface="Century Gothic" panose="020B0502020202020204" pitchFamily="34" charset="0"/>
              </a:rPr>
              <a:t>Reiche</a:t>
            </a:r>
            <a:r>
              <a:rPr lang="en-US" sz="1600" dirty="0">
                <a:solidFill>
                  <a:srgbClr val="5FBB46"/>
                </a:solidFill>
                <a:latin typeface="Century Gothic" panose="020B0502020202020204" pitchFamily="34" charset="0"/>
              </a:rPr>
              <a:t>, </a:t>
            </a:r>
          </a:p>
          <a:p>
            <a:r>
              <a:rPr lang="en-US" sz="1600" dirty="0">
                <a:solidFill>
                  <a:srgbClr val="5FBB46"/>
                </a:solidFill>
                <a:latin typeface="Century Gothic" panose="020B0502020202020204" pitchFamily="34" charset="0"/>
              </a:rPr>
              <a:t>     Brian Schwartz,    Andrey </a:t>
            </a:r>
            <a:r>
              <a:rPr lang="en-US" sz="1600" dirty="0" err="1">
                <a:solidFill>
                  <a:srgbClr val="5FBB46"/>
                </a:solidFill>
                <a:latin typeface="Century Gothic" panose="020B0502020202020204" pitchFamily="34" charset="0"/>
              </a:rPr>
              <a:t>Sobol</a:t>
            </a:r>
            <a:r>
              <a:rPr lang="en-US" sz="1600" dirty="0">
                <a:solidFill>
                  <a:srgbClr val="5FBB46"/>
                </a:solidFill>
                <a:latin typeface="Century Gothic" panose="020B0502020202020204" pitchFamily="34" charset="0"/>
              </a:rPr>
              <a:t>,    Peter Stoltz,   Gang Wang</a:t>
            </a:r>
            <a:endParaRPr lang="en-US" sz="1600" dirty="0">
              <a:latin typeface="Century Gothic" panose="020B0502020202020204" pitchFamily="34" charset="0"/>
            </a:endParaRPr>
          </a:p>
          <a:p>
            <a:endParaRPr lang="en-US" sz="1600" dirty="0">
              <a:latin typeface="Century Gothic" panose="020B0502020202020204" pitchFamily="34" charset="0"/>
            </a:endParaRPr>
          </a:p>
          <a:p>
            <a:r>
              <a:rPr lang="en-US" sz="1600" dirty="0">
                <a:latin typeface="Century Gothic" panose="020B0502020202020204" pitchFamily="34" charset="0"/>
              </a:rPr>
              <a:t>Most of the simulations discussed here were conducted using the parallel VORPAL framework (now known as </a:t>
            </a:r>
            <a:r>
              <a:rPr lang="en-US" sz="1600" dirty="0" err="1">
                <a:latin typeface="Century Gothic" panose="020B0502020202020204" pitchFamily="34" charset="0"/>
              </a:rPr>
              <a:t>VSim</a:t>
            </a:r>
            <a:r>
              <a:rPr lang="en-US" sz="1600" dirty="0">
                <a:latin typeface="Century Gothic" panose="020B0502020202020204" pitchFamily="34" charset="0"/>
              </a:rPr>
              <a:t>) [1,2,3], including the implementation of several algorithms (</a:t>
            </a:r>
            <a:r>
              <a:rPr lang="en-US" sz="1600" dirty="0" err="1">
                <a:latin typeface="Century Gothic" panose="020B0502020202020204" pitchFamily="34" charset="0"/>
              </a:rPr>
              <a:t>Hermite</a:t>
            </a:r>
            <a:r>
              <a:rPr lang="en-US" sz="1600" dirty="0">
                <a:latin typeface="Century Gothic" panose="020B0502020202020204" pitchFamily="34" charset="0"/>
              </a:rPr>
              <a:t>, BCC, </a:t>
            </a:r>
            <a:r>
              <a:rPr lang="en-US" sz="1600" dirty="0">
                <a:latin typeface="Symbol" panose="05050102010706020507" pitchFamily="18" charset="2"/>
              </a:rPr>
              <a:t></a:t>
            </a:r>
            <a:r>
              <a:rPr lang="en-US" sz="1600" dirty="0">
                <a:latin typeface="Century Gothic" panose="020B0502020202020204" pitchFamily="34" charset="0"/>
              </a:rPr>
              <a:t>f-PIC, </a:t>
            </a:r>
            <a:r>
              <a:rPr lang="en-US" sz="1600" dirty="0" err="1">
                <a:latin typeface="Century Gothic" panose="020B0502020202020204" pitchFamily="34" charset="0"/>
              </a:rPr>
              <a:t>Vlasov</a:t>
            </a:r>
            <a:r>
              <a:rPr lang="en-US" sz="1600" dirty="0">
                <a:latin typeface="Century Gothic" panose="020B0502020202020204" pitchFamily="34" charset="0"/>
              </a:rPr>
              <a:t>/Poisson), and I acknowledge the important contributions of John Cary and all members of the VORPAL development team at Tech-X Corp.</a:t>
            </a:r>
          </a:p>
        </p:txBody>
      </p:sp>
      <p:sp>
        <p:nvSpPr>
          <p:cNvPr id="8" name="TextBox 7"/>
          <p:cNvSpPr txBox="1"/>
          <p:nvPr/>
        </p:nvSpPr>
        <p:spPr>
          <a:xfrm>
            <a:off x="1066801" y="5180826"/>
            <a:ext cx="8001000" cy="646331"/>
          </a:xfrm>
          <a:prstGeom prst="rect">
            <a:avLst/>
          </a:prstGeom>
          <a:noFill/>
        </p:spPr>
        <p:txBody>
          <a:bodyPr wrap="square" rtlCol="0">
            <a:spAutoFit/>
          </a:bodyPr>
          <a:lstStyle/>
          <a:p>
            <a:r>
              <a:rPr lang="en-US" sz="1200" dirty="0">
                <a:latin typeface="Century Gothic" panose="020B0502020202020204" pitchFamily="34" charset="0"/>
              </a:rPr>
              <a:t>[2] G.I. Bell, D.L. Bruhwiler, A. </a:t>
            </a:r>
            <a:r>
              <a:rPr lang="en-US" sz="1200" dirty="0" err="1">
                <a:latin typeface="Century Gothic" panose="020B0502020202020204" pitchFamily="34" charset="0"/>
              </a:rPr>
              <a:t>Fedotov</a:t>
            </a:r>
            <a:r>
              <a:rPr lang="en-US" sz="1200" dirty="0">
                <a:latin typeface="Century Gothic" panose="020B0502020202020204" pitchFamily="34" charset="0"/>
              </a:rPr>
              <a:t>, A. </a:t>
            </a:r>
            <a:r>
              <a:rPr lang="en-US" sz="1200" dirty="0" err="1">
                <a:latin typeface="Century Gothic" panose="020B0502020202020204" pitchFamily="34" charset="0"/>
              </a:rPr>
              <a:t>Sobol</a:t>
            </a:r>
            <a:r>
              <a:rPr lang="en-US" sz="1200" dirty="0">
                <a:latin typeface="Century Gothic" panose="020B0502020202020204" pitchFamily="34" charset="0"/>
              </a:rPr>
              <a:t>, R.S. Busby, P. Stoltz, D.T. Abell, P. Messmer, I. Ben-</a:t>
            </a:r>
            <a:r>
              <a:rPr lang="en-US" sz="1200" dirty="0" err="1">
                <a:latin typeface="Century Gothic" panose="020B0502020202020204" pitchFamily="34" charset="0"/>
              </a:rPr>
              <a:t>Zvi</a:t>
            </a:r>
            <a:r>
              <a:rPr lang="en-US" sz="1200" dirty="0">
                <a:latin typeface="Century Gothic" panose="020B0502020202020204" pitchFamily="34" charset="0"/>
              </a:rPr>
              <a:t> and V. Litvinenko, “Simulating the dynamical friction force on ions due to a briefly co-propagating electron beam,” J. </a:t>
            </a:r>
            <a:r>
              <a:rPr lang="en-US" sz="1200" dirty="0" err="1">
                <a:latin typeface="Century Gothic" panose="020B0502020202020204" pitchFamily="34" charset="0"/>
              </a:rPr>
              <a:t>Comput</a:t>
            </a:r>
            <a:r>
              <a:rPr lang="en-US" sz="1200" dirty="0">
                <a:latin typeface="Century Gothic" panose="020B0502020202020204" pitchFamily="34" charset="0"/>
              </a:rPr>
              <a:t>. Phys. 227, 8714 (2008).</a:t>
            </a:r>
          </a:p>
        </p:txBody>
      </p:sp>
      <p:sp>
        <p:nvSpPr>
          <p:cNvPr id="9" name="TextBox 8"/>
          <p:cNvSpPr txBox="1"/>
          <p:nvPr/>
        </p:nvSpPr>
        <p:spPr>
          <a:xfrm>
            <a:off x="1066801" y="5819001"/>
            <a:ext cx="8001000" cy="276999"/>
          </a:xfrm>
          <a:prstGeom prst="rect">
            <a:avLst/>
          </a:prstGeom>
          <a:noFill/>
        </p:spPr>
        <p:txBody>
          <a:bodyPr wrap="square" rtlCol="0">
            <a:spAutoFit/>
          </a:bodyPr>
          <a:lstStyle/>
          <a:p>
            <a:r>
              <a:rPr lang="en-US" sz="1200" dirty="0">
                <a:latin typeface="Century Gothic" panose="020B0502020202020204" pitchFamily="34" charset="0"/>
              </a:rPr>
              <a:t>[3] The </a:t>
            </a:r>
            <a:r>
              <a:rPr lang="en-US" sz="1200" dirty="0" err="1">
                <a:latin typeface="Century Gothic" panose="020B0502020202020204" pitchFamily="34" charset="0"/>
              </a:rPr>
              <a:t>VSim</a:t>
            </a:r>
            <a:r>
              <a:rPr lang="en-US" sz="1200" dirty="0">
                <a:latin typeface="Century Gothic" panose="020B0502020202020204" pitchFamily="34" charset="0"/>
              </a:rPr>
              <a:t> website; </a:t>
            </a:r>
            <a:r>
              <a:rPr lang="en-US" sz="1200" dirty="0">
                <a:latin typeface="Century Gothic" panose="020B0502020202020204" pitchFamily="34" charset="0"/>
                <a:hlinkClick r:id="rId4"/>
              </a:rPr>
              <a:t>http://www.txcorp.com/home/vsim/vsim-overview</a:t>
            </a:r>
            <a:r>
              <a:rPr lang="en-US" sz="1200" dirty="0">
                <a:latin typeface="Century Gothic" panose="020B0502020202020204" pitchFamily="34" charset="0"/>
              </a:rPr>
              <a:t> </a:t>
            </a:r>
          </a:p>
        </p:txBody>
      </p:sp>
      <p:sp>
        <p:nvSpPr>
          <p:cNvPr id="10" name="TextBox 9"/>
          <p:cNvSpPr txBox="1"/>
          <p:nvPr/>
        </p:nvSpPr>
        <p:spPr>
          <a:xfrm>
            <a:off x="1066800" y="4903827"/>
            <a:ext cx="8000999" cy="276999"/>
          </a:xfrm>
          <a:prstGeom prst="rect">
            <a:avLst/>
          </a:prstGeom>
          <a:noFill/>
        </p:spPr>
        <p:txBody>
          <a:bodyPr wrap="square" rtlCol="0">
            <a:spAutoFit/>
          </a:bodyPr>
          <a:lstStyle/>
          <a:p>
            <a:r>
              <a:rPr lang="en-US" sz="1200" dirty="0">
                <a:latin typeface="Century Gothic" panose="020B0502020202020204" pitchFamily="34" charset="0"/>
              </a:rPr>
              <a:t>[1] C. </a:t>
            </a:r>
            <a:r>
              <a:rPr lang="en-US" sz="1200" dirty="0" err="1">
                <a:latin typeface="Century Gothic" panose="020B0502020202020204" pitchFamily="34" charset="0"/>
              </a:rPr>
              <a:t>Nieter</a:t>
            </a:r>
            <a:r>
              <a:rPr lang="en-US" sz="1200" dirty="0">
                <a:latin typeface="Century Gothic" panose="020B0502020202020204" pitchFamily="34" charset="0"/>
              </a:rPr>
              <a:t> and J.R. Cary, “VORPAL: a versatile plasma simulation code,” J. </a:t>
            </a:r>
            <a:r>
              <a:rPr lang="en-US" sz="1200" dirty="0" err="1">
                <a:latin typeface="Century Gothic" panose="020B0502020202020204" pitchFamily="34" charset="0"/>
              </a:rPr>
              <a:t>Comput</a:t>
            </a:r>
            <a:r>
              <a:rPr lang="en-US" sz="1200" dirty="0">
                <a:latin typeface="Century Gothic" panose="020B0502020202020204" pitchFamily="34" charset="0"/>
              </a:rPr>
              <a:t>. Phys.196, 448 (2004)</a:t>
            </a:r>
          </a:p>
        </p:txBody>
      </p:sp>
    </p:spTree>
    <p:extLst>
      <p:ext uri="{BB962C8B-B14F-4D97-AF65-F5344CB8AC3E}">
        <p14:creationId xmlns:p14="http://schemas.microsoft.com/office/powerpoint/2010/main" val="377516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457200"/>
          </a:xfrm>
        </p:spPr>
        <p:txBody>
          <a:bodyPr>
            <a:noAutofit/>
          </a:bodyPr>
          <a:lstStyle/>
          <a:p>
            <a:r>
              <a:rPr lang="en-US" b="0" dirty="0"/>
              <a:t>RadiaSoft Vision</a:t>
            </a:r>
            <a:endParaRPr lang="en-US" b="0" i="0" dirty="0"/>
          </a:p>
        </p:txBody>
      </p:sp>
      <p:sp>
        <p:nvSpPr>
          <p:cNvPr id="3" name="Content Placeholder 2"/>
          <p:cNvSpPr>
            <a:spLocks noGrp="1"/>
          </p:cNvSpPr>
          <p:nvPr>
            <p:ph idx="1"/>
          </p:nvPr>
        </p:nvSpPr>
        <p:spPr>
          <a:xfrm>
            <a:off x="152400" y="770467"/>
            <a:ext cx="8839200" cy="5630333"/>
          </a:xfrm>
        </p:spPr>
        <p:txBody>
          <a:bodyPr>
            <a:normAutofit lnSpcReduction="10000"/>
          </a:bodyPr>
          <a:lstStyle/>
          <a:p>
            <a:r>
              <a:rPr lang="en-US" dirty="0"/>
              <a:t>world class computational scientists and engineers</a:t>
            </a:r>
          </a:p>
          <a:p>
            <a:pPr lvl="1"/>
            <a:r>
              <a:rPr lang="en-US" dirty="0"/>
              <a:t>near-term:  beams, plasma and radiation</a:t>
            </a:r>
          </a:p>
          <a:p>
            <a:pPr lvl="1"/>
            <a:r>
              <a:rPr lang="en-US" dirty="0"/>
              <a:t>work with and contribute to community codes</a:t>
            </a:r>
          </a:p>
          <a:p>
            <a:pPr lvl="2"/>
            <a:r>
              <a:rPr lang="en-US" dirty="0"/>
              <a:t>WARP (LBL, beams and plasmas, Linux)</a:t>
            </a:r>
          </a:p>
          <a:p>
            <a:pPr lvl="2"/>
            <a:r>
              <a:rPr lang="en-US" dirty="0" err="1"/>
              <a:t>Synergia</a:t>
            </a:r>
            <a:r>
              <a:rPr lang="en-US" dirty="0"/>
              <a:t> (</a:t>
            </a:r>
            <a:r>
              <a:rPr lang="en-US" dirty="0" err="1"/>
              <a:t>Fermilab</a:t>
            </a:r>
            <a:r>
              <a:rPr lang="en-US" dirty="0"/>
              <a:t>, beams, Linux)</a:t>
            </a:r>
          </a:p>
          <a:p>
            <a:pPr lvl="2"/>
            <a:r>
              <a:rPr lang="en-US" dirty="0"/>
              <a:t>Elegant (ANL, beams, cross platform)</a:t>
            </a:r>
          </a:p>
          <a:p>
            <a:pPr lvl="2"/>
            <a:r>
              <a:rPr lang="en-US" dirty="0"/>
              <a:t>SRW (BNL, synchrotron radiation &amp; X-ray optics, cross platform)</a:t>
            </a:r>
          </a:p>
          <a:p>
            <a:pPr lvl="2"/>
            <a:r>
              <a:rPr lang="en-US" dirty="0"/>
              <a:t>Genesis (PSI, free electron lasers, cross platform)</a:t>
            </a:r>
          </a:p>
          <a:p>
            <a:r>
              <a:rPr lang="en-US" dirty="0"/>
              <a:t>commitment to open source software</a:t>
            </a:r>
          </a:p>
          <a:p>
            <a:pPr lvl="1"/>
            <a:r>
              <a:rPr lang="en-US" dirty="0"/>
              <a:t>scientific software should be open for inspection</a:t>
            </a:r>
          </a:p>
          <a:p>
            <a:pPr lvl="1"/>
            <a:r>
              <a:rPr lang="en-US" dirty="0"/>
              <a:t>enables collaborative development with other scientists</a:t>
            </a:r>
          </a:p>
          <a:p>
            <a:pPr lvl="2"/>
            <a:r>
              <a:rPr lang="en-US" dirty="0"/>
              <a:t>eliminates expensive, time-consuming IP discussions</a:t>
            </a:r>
          </a:p>
          <a:p>
            <a:r>
              <a:rPr lang="en-US" dirty="0"/>
              <a:t>scientific cloud computing services</a:t>
            </a:r>
          </a:p>
          <a:p>
            <a:pPr lvl="1"/>
            <a:r>
              <a:rPr lang="en-US" dirty="0"/>
              <a:t>market is large &amp; independent of any particular field</a:t>
            </a:r>
          </a:p>
          <a:p>
            <a:pPr lvl="1"/>
            <a:r>
              <a:rPr lang="en-US" dirty="0"/>
              <a:t>accelerator technology can provide initial users</a:t>
            </a:r>
          </a:p>
          <a:p>
            <a:pPr lvl="2"/>
            <a:r>
              <a:rPr lang="en-US" dirty="0"/>
              <a:t>success will bring significant value to our community</a:t>
            </a:r>
          </a:p>
        </p:txBody>
      </p:sp>
      <p:sp>
        <p:nvSpPr>
          <p:cNvPr id="4" name="TextBox 10"/>
          <p:cNvSpPr txBox="1">
            <a:spLocks noChangeArrowheads="1"/>
          </p:cNvSpPr>
          <p:nvPr/>
        </p:nvSpPr>
        <p:spPr bwMode="auto">
          <a:xfrm>
            <a:off x="0" y="6279630"/>
            <a:ext cx="1219200" cy="578370"/>
          </a:xfrm>
          <a:prstGeom prst="rect">
            <a:avLst/>
          </a:prstGeom>
          <a:solidFill>
            <a:schemeClr val="bg1"/>
          </a:solidFill>
          <a:ln w="9525">
            <a:noFill/>
            <a:miter lim="800000"/>
            <a:headEnd/>
            <a:tailEnd/>
          </a:ln>
        </p:spPr>
        <p:txBody>
          <a:bodyPr wrap="square">
            <a:spAutoFit/>
          </a:bodyPr>
          <a:lstStyle/>
          <a:p>
            <a:pPr algn="ctr"/>
            <a:endParaRPr lang="en-US" sz="1600" dirty="0">
              <a:latin typeface="Times New Roman" pitchFamily="18" charset="0"/>
              <a:cs typeface="Times New Roman" pitchFamily="18" charset="0"/>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020" t="2663" r="1020" b="7397"/>
          <a:stretch/>
        </p:blipFill>
        <p:spPr>
          <a:xfrm>
            <a:off x="152400" y="6248400"/>
            <a:ext cx="805817" cy="510351"/>
          </a:xfrm>
          <a:prstGeom prst="rect">
            <a:avLst/>
          </a:prstGeom>
        </p:spPr>
      </p:pic>
    </p:spTree>
    <p:extLst>
      <p:ext uri="{BB962C8B-B14F-4D97-AF65-F5344CB8AC3E}">
        <p14:creationId xmlns:p14="http://schemas.microsoft.com/office/powerpoint/2010/main" val="223975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p:cNvSpPr txBox="1">
            <a:spLocks noChangeArrowheads="1"/>
          </p:cNvSpPr>
          <p:nvPr/>
        </p:nvSpPr>
        <p:spPr bwMode="auto">
          <a:xfrm>
            <a:off x="0" y="6279630"/>
            <a:ext cx="1219200" cy="578370"/>
          </a:xfrm>
          <a:prstGeom prst="rect">
            <a:avLst/>
          </a:prstGeom>
          <a:solidFill>
            <a:schemeClr val="bg1"/>
          </a:solidFill>
          <a:ln w="9525">
            <a:noFill/>
            <a:miter lim="800000"/>
            <a:headEnd/>
            <a:tailEnd/>
          </a:ln>
        </p:spPr>
        <p:txBody>
          <a:bodyPr wrap="square">
            <a:spAutoFit/>
          </a:bodyPr>
          <a:lstStyle/>
          <a:p>
            <a:pPr algn="ctr"/>
            <a:endParaRPr lang="en-US" sz="1600" dirty="0">
              <a:latin typeface="Times New Roman" pitchFamily="18" charset="0"/>
              <a:cs typeface="Times New Roman" pitchFamily="18" charset="0"/>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020" t="2663" r="1020" b="7397"/>
          <a:stretch/>
        </p:blipFill>
        <p:spPr>
          <a:xfrm>
            <a:off x="152400" y="6248400"/>
            <a:ext cx="805817" cy="510351"/>
          </a:xfrm>
          <a:prstGeom prst="rect">
            <a:avLst/>
          </a:prstGeom>
        </p:spPr>
      </p:pic>
      <p:pic>
        <p:nvPicPr>
          <p:cNvPr id="7" name="Picture 6"/>
          <p:cNvPicPr>
            <a:picLocks noChangeAspect="1"/>
          </p:cNvPicPr>
          <p:nvPr/>
        </p:nvPicPr>
        <p:blipFill>
          <a:blip r:embed="rId4"/>
          <a:stretch>
            <a:fillRect/>
          </a:stretch>
        </p:blipFill>
        <p:spPr>
          <a:xfrm>
            <a:off x="1171252" y="1"/>
            <a:ext cx="7667948" cy="6858000"/>
          </a:xfrm>
          <a:prstGeom prst="rect">
            <a:avLst/>
          </a:prstGeom>
        </p:spPr>
      </p:pic>
      <p:sp>
        <p:nvSpPr>
          <p:cNvPr id="2" name="Title 1"/>
          <p:cNvSpPr>
            <a:spLocks noGrp="1"/>
          </p:cNvSpPr>
          <p:nvPr>
            <p:ph type="title"/>
          </p:nvPr>
        </p:nvSpPr>
        <p:spPr>
          <a:xfrm>
            <a:off x="76200" y="1676400"/>
            <a:ext cx="2133600" cy="1291664"/>
          </a:xfrm>
          <a:solidFill>
            <a:schemeClr val="bg1"/>
          </a:solidFill>
          <a:ln>
            <a:solidFill>
              <a:schemeClr val="tx1"/>
            </a:solidFill>
          </a:ln>
        </p:spPr>
        <p:txBody>
          <a:bodyPr>
            <a:noAutofit/>
          </a:bodyPr>
          <a:lstStyle/>
          <a:p>
            <a:pPr algn="l"/>
            <a:r>
              <a:rPr lang="en-US" b="0" dirty="0"/>
              <a:t>The </a:t>
            </a:r>
            <a:br>
              <a:rPr lang="en-US" b="0" dirty="0"/>
            </a:br>
            <a:r>
              <a:rPr lang="en-US" b="0" dirty="0"/>
              <a:t> RadiaSoft </a:t>
            </a:r>
            <a:br>
              <a:rPr lang="en-US" b="0" dirty="0"/>
            </a:br>
            <a:r>
              <a:rPr lang="en-US" b="0" dirty="0"/>
              <a:t>          Team</a:t>
            </a:r>
            <a:endParaRPr lang="en-US" b="0" i="0" dirty="0"/>
          </a:p>
        </p:txBody>
      </p:sp>
    </p:spTree>
    <p:extLst>
      <p:ext uri="{BB962C8B-B14F-4D97-AF65-F5344CB8AC3E}">
        <p14:creationId xmlns:p14="http://schemas.microsoft.com/office/powerpoint/2010/main" val="102277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5614"/>
            <a:ext cx="8839200" cy="457200"/>
          </a:xfrm>
        </p:spPr>
        <p:txBody>
          <a:bodyPr>
            <a:noAutofit/>
          </a:bodyPr>
          <a:lstStyle/>
          <a:p>
            <a:r>
              <a:rPr lang="en-US" b="0" dirty="0"/>
              <a:t>RadiaSoft Projects</a:t>
            </a:r>
            <a:endParaRPr lang="en-US" b="0" i="0" dirty="0"/>
          </a:p>
        </p:txBody>
      </p:sp>
      <p:sp>
        <p:nvSpPr>
          <p:cNvPr id="3" name="Content Placeholder 2"/>
          <p:cNvSpPr>
            <a:spLocks noGrp="1"/>
          </p:cNvSpPr>
          <p:nvPr>
            <p:ph idx="1"/>
          </p:nvPr>
        </p:nvSpPr>
        <p:spPr>
          <a:xfrm>
            <a:off x="152400" y="640831"/>
            <a:ext cx="8839200" cy="5759970"/>
          </a:xfrm>
        </p:spPr>
        <p:txBody>
          <a:bodyPr>
            <a:normAutofit/>
          </a:bodyPr>
          <a:lstStyle/>
          <a:p>
            <a:r>
              <a:rPr lang="en-US" dirty="0"/>
              <a:t>Nonlinear </a:t>
            </a:r>
            <a:r>
              <a:rPr lang="en-US" dirty="0" err="1"/>
              <a:t>integrable</a:t>
            </a:r>
            <a:r>
              <a:rPr lang="en-US" dirty="0"/>
              <a:t> optics (collaboration w/ </a:t>
            </a:r>
            <a:r>
              <a:rPr lang="en-US" dirty="0" err="1"/>
              <a:t>Fermilab</a:t>
            </a:r>
            <a:r>
              <a:rPr lang="en-US" dirty="0"/>
              <a:t>)</a:t>
            </a:r>
          </a:p>
          <a:p>
            <a:pPr lvl="1"/>
            <a:r>
              <a:rPr lang="en-US" dirty="0"/>
              <a:t>DOE/HEP Phase I highlights (Phase II begins April 6, 2015)</a:t>
            </a:r>
          </a:p>
          <a:p>
            <a:pPr lvl="2"/>
            <a:r>
              <a:rPr lang="en-US" dirty="0"/>
              <a:t> chromaticity doesn't break </a:t>
            </a:r>
            <a:r>
              <a:rPr lang="en-US" dirty="0" err="1"/>
              <a:t>integrability</a:t>
            </a:r>
            <a:r>
              <a:rPr lang="en-US" dirty="0"/>
              <a:t>, if </a:t>
            </a:r>
            <a:r>
              <a:rPr lang="en-US" dirty="0" err="1"/>
              <a:t>horiz</a:t>
            </a:r>
            <a:r>
              <a:rPr lang="en-US" dirty="0"/>
              <a:t>. &amp; vert. are equal</a:t>
            </a:r>
          </a:p>
          <a:p>
            <a:pPr lvl="2"/>
            <a:r>
              <a:rPr lang="en-US" dirty="0"/>
              <a:t> space charge does break the </a:t>
            </a:r>
            <a:r>
              <a:rPr lang="en-US" dirty="0" err="1"/>
              <a:t>integrability</a:t>
            </a:r>
            <a:r>
              <a:rPr lang="en-US" dirty="0"/>
              <a:t>, unless its perfectly linear</a:t>
            </a:r>
          </a:p>
          <a:p>
            <a:pPr lvl="3"/>
            <a:r>
              <a:rPr lang="en-US" i="0" dirty="0"/>
              <a:t>interesting dynamics in the statistical distribution of the two invariants</a:t>
            </a:r>
          </a:p>
          <a:p>
            <a:pPr lvl="3"/>
            <a:r>
              <a:rPr lang="en-US" i="0" dirty="0"/>
              <a:t>distribution quickly evolves to a </a:t>
            </a:r>
            <a:r>
              <a:rPr lang="en-US" i="0" dirty="0" err="1"/>
              <a:t>Vlasov</a:t>
            </a:r>
            <a:r>
              <a:rPr lang="en-US" i="0" dirty="0"/>
              <a:t> quasi-equilibrium</a:t>
            </a:r>
          </a:p>
          <a:p>
            <a:pPr lvl="3"/>
            <a:r>
              <a:rPr lang="en-US" i="0" dirty="0"/>
              <a:t>these equilibria appear to evolve over longer time scales</a:t>
            </a:r>
          </a:p>
          <a:p>
            <a:pPr lvl="2"/>
            <a:r>
              <a:rPr lang="en-US" dirty="0"/>
              <a:t> added magnetic fields from Danilov and </a:t>
            </a:r>
            <a:r>
              <a:rPr lang="en-US" dirty="0" err="1"/>
              <a:t>Nagaitsev</a:t>
            </a:r>
            <a:r>
              <a:rPr lang="en-US" dirty="0"/>
              <a:t> to </a:t>
            </a:r>
            <a:r>
              <a:rPr lang="en-US" dirty="0" err="1"/>
              <a:t>Synergia</a:t>
            </a:r>
            <a:endParaRPr lang="en-US" dirty="0"/>
          </a:p>
          <a:p>
            <a:r>
              <a:rPr lang="en-US" dirty="0"/>
              <a:t>Software for X-ray optics (collaboration w/ BNL)</a:t>
            </a:r>
          </a:p>
          <a:p>
            <a:pPr lvl="1"/>
            <a:r>
              <a:rPr lang="en-US" dirty="0"/>
              <a:t>DOE/BES Phase I highlights (Phase II begins April 6, 2015)</a:t>
            </a:r>
          </a:p>
          <a:p>
            <a:pPr lvl="2"/>
            <a:r>
              <a:rPr lang="en-US" dirty="0"/>
              <a:t> improvements to SRW code by O. </a:t>
            </a:r>
            <a:r>
              <a:rPr lang="en-US" dirty="0" err="1"/>
              <a:t>Chubar</a:t>
            </a:r>
            <a:endParaRPr lang="en-US" dirty="0"/>
          </a:p>
          <a:p>
            <a:pPr lvl="2"/>
            <a:r>
              <a:rPr lang="en-US" dirty="0"/>
              <a:t> </a:t>
            </a:r>
            <a:r>
              <a:rPr lang="en-US" dirty="0" err="1"/>
              <a:t>IPython</a:t>
            </a:r>
            <a:r>
              <a:rPr lang="en-US" dirty="0"/>
              <a:t>, JavaScript interfaces to SRW</a:t>
            </a:r>
          </a:p>
          <a:p>
            <a:pPr lvl="2"/>
            <a:r>
              <a:rPr lang="en-US" dirty="0"/>
              <a:t>containerization of SRW, security for </a:t>
            </a:r>
            <a:r>
              <a:rPr lang="en-US" dirty="0" err="1"/>
              <a:t>IPython</a:t>
            </a:r>
            <a:r>
              <a:rPr lang="en-US" dirty="0"/>
              <a:t> as web service</a:t>
            </a:r>
          </a:p>
          <a:p>
            <a:r>
              <a:rPr lang="en-US" dirty="0"/>
              <a:t>AFOSR Young Investigator Award (Stephen Webb)</a:t>
            </a:r>
          </a:p>
          <a:p>
            <a:pPr lvl="1"/>
            <a:r>
              <a:rPr lang="en-US" dirty="0"/>
              <a:t>development of novel, </a:t>
            </a:r>
            <a:r>
              <a:rPr lang="en-US" dirty="0" err="1"/>
              <a:t>symplectic</a:t>
            </a:r>
            <a:r>
              <a:rPr lang="en-US" dirty="0"/>
              <a:t> EM-PIC algorithms</a:t>
            </a:r>
          </a:p>
        </p:txBody>
      </p:sp>
      <p:sp>
        <p:nvSpPr>
          <p:cNvPr id="4" name="TextBox 10"/>
          <p:cNvSpPr txBox="1">
            <a:spLocks noChangeArrowheads="1"/>
          </p:cNvSpPr>
          <p:nvPr/>
        </p:nvSpPr>
        <p:spPr bwMode="auto">
          <a:xfrm>
            <a:off x="0" y="6279630"/>
            <a:ext cx="1219200" cy="578370"/>
          </a:xfrm>
          <a:prstGeom prst="rect">
            <a:avLst/>
          </a:prstGeom>
          <a:solidFill>
            <a:schemeClr val="bg1"/>
          </a:solidFill>
          <a:ln w="9525">
            <a:noFill/>
            <a:miter lim="800000"/>
            <a:headEnd/>
            <a:tailEnd/>
          </a:ln>
        </p:spPr>
        <p:txBody>
          <a:bodyPr wrap="square">
            <a:spAutoFit/>
          </a:bodyPr>
          <a:lstStyle/>
          <a:p>
            <a:pPr algn="ctr"/>
            <a:endParaRPr lang="en-US" sz="1600" dirty="0">
              <a:latin typeface="Times New Roman" pitchFamily="18" charset="0"/>
              <a:cs typeface="Times New Roman" pitchFamily="18" charset="0"/>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020" t="2663" r="1020" b="7397"/>
          <a:stretch/>
        </p:blipFill>
        <p:spPr>
          <a:xfrm>
            <a:off x="152400" y="6248400"/>
            <a:ext cx="805817" cy="510351"/>
          </a:xfrm>
          <a:prstGeom prst="rect">
            <a:avLst/>
          </a:prstGeom>
        </p:spPr>
      </p:pic>
    </p:spTree>
    <p:extLst>
      <p:ext uri="{BB962C8B-B14F-4D97-AF65-F5344CB8AC3E}">
        <p14:creationId xmlns:p14="http://schemas.microsoft.com/office/powerpoint/2010/main" val="329274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457200"/>
          </a:xfrm>
        </p:spPr>
        <p:txBody>
          <a:bodyPr>
            <a:noAutofit/>
          </a:bodyPr>
          <a:lstStyle/>
          <a:p>
            <a:r>
              <a:rPr lang="en-US" b="0" dirty="0"/>
              <a:t>Our Vision for Scientific Cloud Computing</a:t>
            </a:r>
            <a:endParaRPr lang="en-US" b="0" i="0" dirty="0"/>
          </a:p>
        </p:txBody>
      </p:sp>
      <p:sp>
        <p:nvSpPr>
          <p:cNvPr id="3" name="Content Placeholder 2"/>
          <p:cNvSpPr>
            <a:spLocks noGrp="1"/>
          </p:cNvSpPr>
          <p:nvPr>
            <p:ph idx="1"/>
          </p:nvPr>
        </p:nvSpPr>
        <p:spPr>
          <a:xfrm>
            <a:off x="304800" y="609600"/>
            <a:ext cx="8839200" cy="5836170"/>
          </a:xfrm>
        </p:spPr>
        <p:txBody>
          <a:bodyPr>
            <a:normAutofit fontScale="85000" lnSpcReduction="20000"/>
          </a:bodyPr>
          <a:lstStyle/>
          <a:p>
            <a:r>
              <a:rPr lang="en-US" dirty="0"/>
              <a:t>Containerized computing – put your simulation in a box</a:t>
            </a:r>
          </a:p>
          <a:p>
            <a:pPr lvl="1"/>
            <a:r>
              <a:rPr lang="en-US" dirty="0"/>
              <a:t>remove the pain of installing scientific codes</a:t>
            </a:r>
          </a:p>
          <a:p>
            <a:pPr lvl="2"/>
            <a:r>
              <a:rPr lang="en-US" dirty="0"/>
              <a:t>we install codes in a Linux container with all dependencies &amp; tools</a:t>
            </a:r>
          </a:p>
          <a:p>
            <a:pPr lvl="2"/>
            <a:r>
              <a:rPr lang="en-US" dirty="0"/>
              <a:t>compilation and development can be restricted to one flavor of Linux</a:t>
            </a:r>
          </a:p>
          <a:p>
            <a:pPr lvl="2"/>
            <a:r>
              <a:rPr lang="en-US" dirty="0"/>
              <a:t>you can run the code directly on your PC or Mac, or in the cloud</a:t>
            </a:r>
          </a:p>
          <a:p>
            <a:pPr lvl="1"/>
            <a:r>
              <a:rPr lang="en-US" dirty="0"/>
              <a:t>open source technologies:  </a:t>
            </a:r>
            <a:r>
              <a:rPr lang="en-US" dirty="0" err="1"/>
              <a:t>Docker</a:t>
            </a:r>
            <a:r>
              <a:rPr lang="en-US" dirty="0"/>
              <a:t>, Vagrant, virtual machines (VM)</a:t>
            </a:r>
          </a:p>
          <a:p>
            <a:pPr lvl="2"/>
            <a:r>
              <a:rPr lang="en-US" dirty="0" err="1"/>
              <a:t>Docker</a:t>
            </a:r>
            <a:r>
              <a:rPr lang="en-US" dirty="0"/>
              <a:t> and Vagrant enable rapid distribution of app’s to the cloud</a:t>
            </a:r>
          </a:p>
          <a:p>
            <a:pPr lvl="2"/>
            <a:r>
              <a:rPr lang="en-US" dirty="0"/>
              <a:t>headless VMs enable execution on Mac and Windows with low overhead</a:t>
            </a:r>
          </a:p>
          <a:p>
            <a:pPr lvl="1"/>
            <a:r>
              <a:rPr lang="en-US" dirty="0"/>
              <a:t>archive your simulation in the cloud, then grab it weeks later</a:t>
            </a:r>
          </a:p>
          <a:p>
            <a:pPr lvl="2"/>
            <a:r>
              <a:rPr lang="en-US" dirty="0"/>
              <a:t>user input files, output files, etc. are saved in the container</a:t>
            </a:r>
          </a:p>
          <a:p>
            <a:pPr lvl="2"/>
            <a:r>
              <a:rPr lang="en-US" dirty="0"/>
              <a:t>version control can be used to recover previous state of files</a:t>
            </a:r>
          </a:p>
          <a:p>
            <a:pPr lvl="2"/>
            <a:r>
              <a:rPr lang="en-US" dirty="0"/>
              <a:t>share the container with a collaborator, students, etc.</a:t>
            </a:r>
          </a:p>
          <a:p>
            <a:pPr lvl="2"/>
            <a:endParaRPr lang="en-US" dirty="0"/>
          </a:p>
          <a:p>
            <a:r>
              <a:rPr lang="en-US" dirty="0"/>
              <a:t>The browser is the UI – never install software again</a:t>
            </a:r>
          </a:p>
          <a:p>
            <a:pPr lvl="1"/>
            <a:r>
              <a:rPr lang="en-US" dirty="0"/>
              <a:t>near term:  implement X in the browser</a:t>
            </a:r>
          </a:p>
          <a:p>
            <a:pPr lvl="2"/>
            <a:r>
              <a:rPr lang="en-US" dirty="0"/>
              <a:t>many codes run on Linux, with X-based post-processing and graphics</a:t>
            </a:r>
          </a:p>
          <a:p>
            <a:pPr lvl="2"/>
            <a:r>
              <a:rPr lang="en-US" dirty="0"/>
              <a:t>we will enable immediate capture of existing code capabilities in the cloud</a:t>
            </a:r>
          </a:p>
          <a:p>
            <a:pPr lvl="2"/>
            <a:r>
              <a:rPr lang="en-US" dirty="0"/>
              <a:t>existing open source projects are close to having this working</a:t>
            </a:r>
          </a:p>
          <a:p>
            <a:pPr lvl="1"/>
            <a:r>
              <a:rPr lang="en-US" dirty="0"/>
              <a:t>in the longer term, anything is possible with JavaScript</a:t>
            </a:r>
          </a:p>
          <a:p>
            <a:pPr lvl="2"/>
            <a:endParaRPr lang="en-US" dirty="0"/>
          </a:p>
          <a:p>
            <a:r>
              <a:rPr lang="en-US" dirty="0"/>
              <a:t>Seamless legacy – you won’t realize you’re in the cloud</a:t>
            </a:r>
          </a:p>
          <a:p>
            <a:pPr lvl="1"/>
            <a:r>
              <a:rPr lang="en-US" dirty="0"/>
              <a:t>option to run codes locally (e.g. laptop on the airplane)</a:t>
            </a:r>
          </a:p>
          <a:p>
            <a:pPr lvl="1"/>
            <a:r>
              <a:rPr lang="en-US" dirty="0"/>
              <a:t>switch from local to </a:t>
            </a:r>
            <a:r>
              <a:rPr lang="en-US" dirty="0">
                <a:sym typeface="Wingdings" panose="05000000000000000000" pitchFamily="2" charset="2"/>
              </a:rPr>
              <a:t>cloud computing will be seamless</a:t>
            </a:r>
            <a:endParaRPr lang="en-US" dirty="0"/>
          </a:p>
          <a:p>
            <a:endParaRPr lang="en-US" dirty="0"/>
          </a:p>
        </p:txBody>
      </p:sp>
      <p:sp>
        <p:nvSpPr>
          <p:cNvPr id="4" name="TextBox 10"/>
          <p:cNvSpPr txBox="1">
            <a:spLocks noChangeArrowheads="1"/>
          </p:cNvSpPr>
          <p:nvPr/>
        </p:nvSpPr>
        <p:spPr bwMode="auto">
          <a:xfrm>
            <a:off x="0" y="6279630"/>
            <a:ext cx="1219200" cy="578370"/>
          </a:xfrm>
          <a:prstGeom prst="rect">
            <a:avLst/>
          </a:prstGeom>
          <a:solidFill>
            <a:schemeClr val="bg1"/>
          </a:solidFill>
          <a:ln w="9525">
            <a:noFill/>
            <a:miter lim="800000"/>
            <a:headEnd/>
            <a:tailEnd/>
          </a:ln>
        </p:spPr>
        <p:txBody>
          <a:bodyPr wrap="square">
            <a:spAutoFit/>
          </a:bodyPr>
          <a:lstStyle/>
          <a:p>
            <a:pPr algn="ctr"/>
            <a:endParaRPr lang="en-US" sz="1600" dirty="0">
              <a:latin typeface="Times New Roman" pitchFamily="18" charset="0"/>
              <a:cs typeface="Times New Roman" pitchFamily="18" charset="0"/>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020" t="2663" r="1020" b="7397"/>
          <a:stretch/>
        </p:blipFill>
        <p:spPr>
          <a:xfrm>
            <a:off x="152400" y="6248400"/>
            <a:ext cx="805817" cy="510351"/>
          </a:xfrm>
          <a:prstGeom prst="rect">
            <a:avLst/>
          </a:prstGeom>
        </p:spPr>
      </p:pic>
    </p:spTree>
    <p:extLst>
      <p:ext uri="{BB962C8B-B14F-4D97-AF65-F5344CB8AC3E}">
        <p14:creationId xmlns:p14="http://schemas.microsoft.com/office/powerpoint/2010/main" val="187753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457200"/>
          </a:xfrm>
        </p:spPr>
        <p:txBody>
          <a:bodyPr>
            <a:noAutofit/>
          </a:bodyPr>
          <a:lstStyle/>
          <a:p>
            <a:r>
              <a:rPr lang="en-US" b="0" dirty="0"/>
              <a:t>Dynamical friction in relativistic electron coolers</a:t>
            </a:r>
            <a:endParaRPr lang="en-US" b="0" i="0" dirty="0"/>
          </a:p>
        </p:txBody>
      </p:sp>
      <p:sp>
        <p:nvSpPr>
          <p:cNvPr id="3" name="Content Placeholder 2"/>
          <p:cNvSpPr>
            <a:spLocks noGrp="1"/>
          </p:cNvSpPr>
          <p:nvPr>
            <p:ph idx="1"/>
          </p:nvPr>
        </p:nvSpPr>
        <p:spPr>
          <a:xfrm>
            <a:off x="152400" y="717030"/>
            <a:ext cx="8839200" cy="5836170"/>
          </a:xfrm>
        </p:spPr>
        <p:txBody>
          <a:bodyPr>
            <a:normAutofit/>
          </a:bodyPr>
          <a:lstStyle/>
          <a:p>
            <a:r>
              <a:rPr lang="en-US" dirty="0"/>
              <a:t>Lessons learned over 8 years of work</a:t>
            </a:r>
          </a:p>
          <a:p>
            <a:pPr lvl="2"/>
            <a:endParaRPr lang="en-US" dirty="0"/>
          </a:p>
          <a:p>
            <a:pPr lvl="2"/>
            <a:endParaRPr lang="en-US" dirty="0"/>
          </a:p>
          <a:p>
            <a:r>
              <a:rPr lang="en-US" dirty="0"/>
              <a:t>Diffusive kicks must be suppressed for single-pass studies</a:t>
            </a:r>
          </a:p>
          <a:p>
            <a:pPr lvl="1"/>
            <a:r>
              <a:rPr lang="en-US" dirty="0"/>
              <a:t>friction wins over millions of turns, but not in a single pass</a:t>
            </a:r>
          </a:p>
          <a:p>
            <a:pPr lvl="1"/>
            <a:r>
              <a:rPr lang="en-US" dirty="0"/>
              <a:t>quiet start with correlated electron-positron pairs</a:t>
            </a:r>
          </a:p>
          <a:p>
            <a:pPr lvl="1"/>
            <a:r>
              <a:rPr lang="en-US" dirty="0"/>
              <a:t>use more </a:t>
            </a:r>
            <a:r>
              <a:rPr lang="en-US" dirty="0" err="1"/>
              <a:t>macroparticles</a:t>
            </a:r>
            <a:r>
              <a:rPr lang="en-US" dirty="0"/>
              <a:t> than there are physical electrons</a:t>
            </a:r>
          </a:p>
          <a:p>
            <a:r>
              <a:rPr lang="en-US" dirty="0"/>
              <a:t>Semi-analytic models are required for design studies</a:t>
            </a:r>
          </a:p>
          <a:p>
            <a:pPr lvl="1"/>
            <a:r>
              <a:rPr lang="en-US" dirty="0"/>
              <a:t>using codes like BETACOOL</a:t>
            </a:r>
          </a:p>
          <a:p>
            <a:pPr lvl="1"/>
            <a:r>
              <a:rPr lang="en-US" dirty="0"/>
              <a:t>single-pass results help to improve these models</a:t>
            </a:r>
          </a:p>
          <a:p>
            <a:r>
              <a:rPr lang="en-US" dirty="0"/>
              <a:t>Relativistic cooling very different from standard regime</a:t>
            </a:r>
          </a:p>
          <a:p>
            <a:pPr lvl="1"/>
            <a:r>
              <a:rPr lang="en-US" dirty="0"/>
              <a:t>friction force scales like 1/</a:t>
            </a:r>
            <a:r>
              <a:rPr lang="en-US" dirty="0">
                <a:latin typeface="Symbol" panose="05050102010706020507" pitchFamily="18" charset="2"/>
              </a:rPr>
              <a:t>g</a:t>
            </a:r>
            <a:r>
              <a:rPr lang="en-US" baseline="30000" dirty="0"/>
              <a:t>2</a:t>
            </a:r>
            <a:r>
              <a:rPr lang="en-US" dirty="0"/>
              <a:t> (Lorentz contraction, time dilation)</a:t>
            </a:r>
          </a:p>
          <a:p>
            <a:pPr lvl="1"/>
            <a:r>
              <a:rPr lang="en-US" dirty="0"/>
              <a:t>time dilation (&amp; other considerations) </a:t>
            </a:r>
            <a:r>
              <a:rPr lang="en-US" dirty="0">
                <a:sym typeface="Wingdings" panose="05000000000000000000" pitchFamily="2" charset="2"/>
              </a:rPr>
              <a:t> short interaction times</a:t>
            </a:r>
          </a:p>
          <a:p>
            <a:pPr lvl="2"/>
            <a:r>
              <a:rPr lang="en-US" dirty="0">
                <a:sym typeface="Wingdings" panose="05000000000000000000" pitchFamily="2" charset="2"/>
              </a:rPr>
              <a:t>violates the assumptions of introductory beam &amp; plasma texts</a:t>
            </a:r>
          </a:p>
          <a:p>
            <a:pPr lvl="2"/>
            <a:r>
              <a:rPr lang="en-US" dirty="0">
                <a:sym typeface="Wingdings" panose="05000000000000000000" pitchFamily="2" charset="2"/>
              </a:rPr>
              <a:t>often, our physical intuition can be wrong</a:t>
            </a:r>
            <a:endParaRPr lang="en-US" dirty="0"/>
          </a:p>
          <a:p>
            <a:pPr lvl="1"/>
            <a:endParaRPr lang="en-US" dirty="0"/>
          </a:p>
        </p:txBody>
      </p:sp>
      <p:sp>
        <p:nvSpPr>
          <p:cNvPr id="4" name="TextBox 10"/>
          <p:cNvSpPr txBox="1">
            <a:spLocks noChangeArrowheads="1"/>
          </p:cNvSpPr>
          <p:nvPr/>
        </p:nvSpPr>
        <p:spPr bwMode="auto">
          <a:xfrm>
            <a:off x="0" y="6279630"/>
            <a:ext cx="1219200" cy="578370"/>
          </a:xfrm>
          <a:prstGeom prst="rect">
            <a:avLst/>
          </a:prstGeom>
          <a:solidFill>
            <a:schemeClr val="bg1"/>
          </a:solidFill>
          <a:ln w="9525">
            <a:noFill/>
            <a:miter lim="800000"/>
            <a:headEnd/>
            <a:tailEnd/>
          </a:ln>
        </p:spPr>
        <p:txBody>
          <a:bodyPr wrap="square">
            <a:spAutoFit/>
          </a:bodyPr>
          <a:lstStyle/>
          <a:p>
            <a:pPr algn="ctr"/>
            <a:endParaRPr lang="en-US" sz="1600" dirty="0">
              <a:latin typeface="Times New Roman" pitchFamily="18" charset="0"/>
              <a:cs typeface="Times New Roman" pitchFamily="18" charset="0"/>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020" t="2663" r="1020" b="7397"/>
          <a:stretch/>
        </p:blipFill>
        <p:spPr>
          <a:xfrm>
            <a:off x="152400" y="6248400"/>
            <a:ext cx="805817" cy="510351"/>
          </a:xfrm>
          <a:prstGeom prst="rect">
            <a:avLst/>
          </a:prstGeom>
        </p:spPr>
      </p:pic>
      <p:sp>
        <p:nvSpPr>
          <p:cNvPr id="6" name="TextBox 5"/>
          <p:cNvSpPr txBox="1"/>
          <p:nvPr/>
        </p:nvSpPr>
        <p:spPr>
          <a:xfrm>
            <a:off x="1828801" y="1219200"/>
            <a:ext cx="7162799" cy="461665"/>
          </a:xfrm>
          <a:prstGeom prst="rect">
            <a:avLst/>
          </a:prstGeom>
          <a:noFill/>
        </p:spPr>
        <p:txBody>
          <a:bodyPr wrap="square" rtlCol="0">
            <a:spAutoFit/>
          </a:bodyPr>
          <a:lstStyle/>
          <a:p>
            <a:r>
              <a:rPr lang="en-US" sz="1200" dirty="0">
                <a:latin typeface="Century Gothic" panose="020B0502020202020204" pitchFamily="34" charset="0"/>
              </a:rPr>
              <a:t>D.L. Bruhwiler, “Simulating single-pass dynamics for relativistic electron cooling,” in ICFA Beam Dynamics Newsletter 65, Beam Cooling II;  </a:t>
            </a:r>
            <a:r>
              <a:rPr lang="en-US" sz="1200" dirty="0">
                <a:latin typeface="Century Gothic" panose="020B0502020202020204" pitchFamily="34" charset="0"/>
                <a:hlinkClick r:id="rId4"/>
              </a:rPr>
              <a:t>http://icfa-usa.jlab.org/archive/newsletter.shtml</a:t>
            </a:r>
            <a:r>
              <a:rPr lang="en-US" sz="1200" dirty="0">
                <a:latin typeface="Century Gothic" panose="020B0502020202020204" pitchFamily="34" charset="0"/>
              </a:rPr>
              <a:t> </a:t>
            </a:r>
          </a:p>
        </p:txBody>
      </p:sp>
    </p:spTree>
    <p:extLst>
      <p:ext uri="{BB962C8B-B14F-4D97-AF65-F5344CB8AC3E}">
        <p14:creationId xmlns:p14="http://schemas.microsoft.com/office/powerpoint/2010/main" val="408066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p:cNvSpPr txBox="1">
            <a:spLocks noChangeArrowheads="1"/>
          </p:cNvSpPr>
          <p:nvPr/>
        </p:nvSpPr>
        <p:spPr bwMode="auto">
          <a:xfrm>
            <a:off x="0" y="6279630"/>
            <a:ext cx="1219200" cy="578370"/>
          </a:xfrm>
          <a:prstGeom prst="rect">
            <a:avLst/>
          </a:prstGeom>
          <a:solidFill>
            <a:schemeClr val="bg1"/>
          </a:solidFill>
          <a:ln w="9525">
            <a:noFill/>
            <a:miter lim="800000"/>
            <a:headEnd/>
            <a:tailEnd/>
          </a:ln>
        </p:spPr>
        <p:txBody>
          <a:bodyPr wrap="square">
            <a:spAutoFit/>
          </a:bodyPr>
          <a:lstStyle/>
          <a:p>
            <a:pPr algn="ctr"/>
            <a:endParaRPr lang="en-US" sz="1600" dirty="0">
              <a:latin typeface="Times New Roman" pitchFamily="18" charset="0"/>
              <a:cs typeface="Times New Roman" pitchFamily="18" charset="0"/>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1020" t="2663" r="1020" b="7397"/>
          <a:stretch/>
        </p:blipFill>
        <p:spPr>
          <a:xfrm>
            <a:off x="152400" y="6248400"/>
            <a:ext cx="805817" cy="510351"/>
          </a:xfrm>
          <a:prstGeom prst="rect">
            <a:avLst/>
          </a:prstGeom>
        </p:spPr>
      </p:pic>
      <p:sp>
        <p:nvSpPr>
          <p:cNvPr id="7" name="Text Box 2"/>
          <p:cNvSpPr txBox="1">
            <a:spLocks noChangeArrowheads="1"/>
          </p:cNvSpPr>
          <p:nvPr/>
        </p:nvSpPr>
        <p:spPr bwMode="auto">
          <a:xfrm>
            <a:off x="76200" y="609600"/>
            <a:ext cx="7576351" cy="571500"/>
          </a:xfrm>
          <a:prstGeom prst="rect">
            <a:avLst/>
          </a:prstGeom>
          <a:noFill/>
          <a:ln w="9525">
            <a:noFill/>
            <a:miter lim="800000"/>
            <a:headEnd/>
            <a:tailEnd/>
          </a:ln>
          <a:effectLst/>
        </p:spPr>
        <p:txBody>
          <a:bodyPr wrap="square" lIns="82058" tIns="41029" rIns="82058" bIns="41029">
            <a:spAutoFit/>
          </a:bodyPr>
          <a:lstStyle/>
          <a:p>
            <a:pPr algn="l">
              <a:spcBef>
                <a:spcPct val="50000"/>
              </a:spcBef>
            </a:pPr>
            <a:r>
              <a:rPr lang="en-US" sz="1600" dirty="0" err="1">
                <a:solidFill>
                  <a:schemeClr val="tx1"/>
                </a:solidFill>
                <a:latin typeface="Times" pitchFamily="18" charset="0"/>
              </a:rPr>
              <a:t>Ya</a:t>
            </a:r>
            <a:r>
              <a:rPr lang="en-US" sz="1600" dirty="0">
                <a:solidFill>
                  <a:schemeClr val="tx1"/>
                </a:solidFill>
                <a:latin typeface="Times" pitchFamily="18" charset="0"/>
              </a:rPr>
              <a:t>. S. </a:t>
            </a:r>
            <a:r>
              <a:rPr lang="en-US" sz="1600" dirty="0" err="1">
                <a:solidFill>
                  <a:schemeClr val="tx1"/>
                </a:solidFill>
                <a:latin typeface="Times" pitchFamily="18" charset="0"/>
              </a:rPr>
              <a:t>Derbenev</a:t>
            </a:r>
            <a:r>
              <a:rPr lang="en-US" sz="1600" dirty="0">
                <a:solidFill>
                  <a:schemeClr val="tx1"/>
                </a:solidFill>
                <a:latin typeface="Times" pitchFamily="18" charset="0"/>
              </a:rPr>
              <a:t> and A.N. </a:t>
            </a:r>
            <a:r>
              <a:rPr lang="en-US" sz="1600" dirty="0" err="1">
                <a:solidFill>
                  <a:schemeClr val="tx1"/>
                </a:solidFill>
                <a:latin typeface="Times" pitchFamily="18" charset="0"/>
              </a:rPr>
              <a:t>Skrinsky</a:t>
            </a:r>
            <a:r>
              <a:rPr lang="en-US" sz="1600" dirty="0">
                <a:solidFill>
                  <a:schemeClr val="tx1"/>
                </a:solidFill>
                <a:latin typeface="Times" pitchFamily="18" charset="0"/>
              </a:rPr>
              <a:t>, “The Effect of an Accompanying Magnetic Field on Electron Cooling,” Part. </a:t>
            </a:r>
            <a:r>
              <a:rPr lang="en-US" sz="1600" dirty="0" err="1">
                <a:solidFill>
                  <a:schemeClr val="tx1"/>
                </a:solidFill>
                <a:latin typeface="Times" pitchFamily="18" charset="0"/>
              </a:rPr>
              <a:t>Accel</a:t>
            </a:r>
            <a:r>
              <a:rPr lang="en-US" sz="1600" dirty="0">
                <a:solidFill>
                  <a:schemeClr val="tx1"/>
                </a:solidFill>
                <a:latin typeface="Times" pitchFamily="18" charset="0"/>
              </a:rPr>
              <a:t>. </a:t>
            </a:r>
            <a:r>
              <a:rPr lang="en-US" sz="1600" b="1" dirty="0">
                <a:solidFill>
                  <a:schemeClr val="tx1"/>
                </a:solidFill>
                <a:latin typeface="Times" pitchFamily="18" charset="0"/>
              </a:rPr>
              <a:t>8</a:t>
            </a:r>
            <a:r>
              <a:rPr lang="en-US" sz="1600" dirty="0">
                <a:solidFill>
                  <a:schemeClr val="tx1"/>
                </a:solidFill>
                <a:latin typeface="Times" pitchFamily="18" charset="0"/>
              </a:rPr>
              <a:t> (1978), 235.</a:t>
            </a:r>
          </a:p>
        </p:txBody>
      </p:sp>
      <p:graphicFrame>
        <p:nvGraphicFramePr>
          <p:cNvPr id="10" name="Object 4"/>
          <p:cNvGraphicFramePr>
            <a:graphicFrameLocks noGrp="1" noChangeAspect="1"/>
          </p:cNvGraphicFramePr>
          <p:nvPr>
            <p:ph sz="quarter" idx="4294967295"/>
          </p:nvPr>
        </p:nvGraphicFramePr>
        <p:xfrm>
          <a:off x="1083076" y="2197054"/>
          <a:ext cx="5012924" cy="998284"/>
        </p:xfrm>
        <a:graphic>
          <a:graphicData uri="http://schemas.openxmlformats.org/presentationml/2006/ole">
            <mc:AlternateContent xmlns:mc="http://schemas.openxmlformats.org/markup-compatibility/2006">
              <mc:Choice xmlns:v="urn:schemas-microsoft-com:vml" Requires="v">
                <p:oleObj spid="_x0000_s1104" name="Equation" r:id="rId5" imgW="2806560" imgH="558720" progId="Equation.3">
                  <p:embed/>
                </p:oleObj>
              </mc:Choice>
              <mc:Fallback>
                <p:oleObj name="Equation" r:id="rId5" imgW="2806560" imgH="558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3076" y="2197054"/>
                        <a:ext cx="5012924" cy="998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5"/>
          <p:cNvGraphicFramePr>
            <a:graphicFrameLocks noChangeAspect="1"/>
          </p:cNvGraphicFramePr>
          <p:nvPr/>
        </p:nvGraphicFramePr>
        <p:xfrm>
          <a:off x="6729413" y="2967038"/>
          <a:ext cx="1951037" cy="339725"/>
        </p:xfrm>
        <a:graphic>
          <a:graphicData uri="http://schemas.openxmlformats.org/presentationml/2006/ole">
            <mc:AlternateContent xmlns:mc="http://schemas.openxmlformats.org/markup-compatibility/2006">
              <mc:Choice xmlns:v="urn:schemas-microsoft-com:vml" Requires="v">
                <p:oleObj spid="_x0000_s1105" name="Equation" r:id="rId7" imgW="1384200" imgH="241200" progId="Equation.3">
                  <p:embed/>
                </p:oleObj>
              </mc:Choice>
              <mc:Fallback>
                <p:oleObj name="Equation" r:id="rId7" imgW="138420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9413" y="2967038"/>
                        <a:ext cx="19510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6"/>
          <p:cNvGraphicFramePr>
            <a:graphicFrameLocks noChangeAspect="1"/>
          </p:cNvGraphicFramePr>
          <p:nvPr/>
        </p:nvGraphicFramePr>
        <p:xfrm>
          <a:off x="6738938" y="2605088"/>
          <a:ext cx="1747837" cy="322262"/>
        </p:xfrm>
        <a:graphic>
          <a:graphicData uri="http://schemas.openxmlformats.org/presentationml/2006/ole">
            <mc:AlternateContent xmlns:mc="http://schemas.openxmlformats.org/markup-compatibility/2006">
              <mc:Choice xmlns:v="urn:schemas-microsoft-com:vml" Requires="v">
                <p:oleObj spid="_x0000_s1106" name="Equation" r:id="rId9" imgW="1244520" imgH="228600" progId="Equation.3">
                  <p:embed/>
                </p:oleObj>
              </mc:Choice>
              <mc:Fallback>
                <p:oleObj name="Equation" r:id="rId9" imgW="124452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8938" y="2605088"/>
                        <a:ext cx="1747837"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7"/>
          <p:cNvGraphicFramePr>
            <a:graphicFrameLocks noChangeAspect="1"/>
          </p:cNvGraphicFramePr>
          <p:nvPr/>
        </p:nvGraphicFramePr>
        <p:xfrm>
          <a:off x="6791413" y="2251180"/>
          <a:ext cx="1797142" cy="363253"/>
        </p:xfrm>
        <a:graphic>
          <a:graphicData uri="http://schemas.openxmlformats.org/presentationml/2006/ole">
            <mc:AlternateContent xmlns:mc="http://schemas.openxmlformats.org/markup-compatibility/2006">
              <mc:Choice xmlns:v="urn:schemas-microsoft-com:vml" Requires="v">
                <p:oleObj spid="_x0000_s1107" name="Equation" r:id="rId11" imgW="1193760" imgH="241200" progId="Equation.3">
                  <p:embed/>
                </p:oleObj>
              </mc:Choice>
              <mc:Fallback>
                <p:oleObj name="Equation" r:id="rId11" imgW="119376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91413" y="2251180"/>
                        <a:ext cx="1797142" cy="36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8"/>
          <p:cNvGraphicFramePr>
            <a:graphicFrameLocks noChangeAspect="1"/>
          </p:cNvGraphicFramePr>
          <p:nvPr/>
        </p:nvGraphicFramePr>
        <p:xfrm>
          <a:off x="1065318" y="3280169"/>
          <a:ext cx="5060272" cy="922764"/>
        </p:xfrm>
        <a:graphic>
          <a:graphicData uri="http://schemas.openxmlformats.org/presentationml/2006/ole">
            <mc:AlternateContent xmlns:mc="http://schemas.openxmlformats.org/markup-compatibility/2006">
              <mc:Choice xmlns:v="urn:schemas-microsoft-com:vml" Requires="v">
                <p:oleObj spid="_x0000_s1108" name="Equation" r:id="rId13" imgW="2641320" imgH="482400" progId="Equation.3">
                  <p:embed/>
                </p:oleObj>
              </mc:Choice>
              <mc:Fallback>
                <p:oleObj name="Equation" r:id="rId13" imgW="2641320" imgH="482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5318" y="3280169"/>
                        <a:ext cx="5060272" cy="9227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9"/>
          <p:cNvSpPr txBox="1">
            <a:spLocks noChangeArrowheads="1"/>
          </p:cNvSpPr>
          <p:nvPr/>
        </p:nvSpPr>
        <p:spPr bwMode="auto">
          <a:xfrm>
            <a:off x="76200" y="1219200"/>
            <a:ext cx="7576351" cy="571500"/>
          </a:xfrm>
          <a:prstGeom prst="rect">
            <a:avLst/>
          </a:prstGeom>
          <a:noFill/>
          <a:ln w="9525">
            <a:noFill/>
            <a:miter lim="800000"/>
            <a:headEnd/>
            <a:tailEnd/>
          </a:ln>
          <a:effectLst/>
        </p:spPr>
        <p:txBody>
          <a:bodyPr wrap="square" lIns="82058" tIns="41029" rIns="82058" bIns="41029">
            <a:spAutoFit/>
          </a:bodyPr>
          <a:lstStyle/>
          <a:p>
            <a:pPr algn="l">
              <a:spcBef>
                <a:spcPct val="50000"/>
              </a:spcBef>
            </a:pPr>
            <a:r>
              <a:rPr lang="en-US" sz="1600" dirty="0" err="1">
                <a:solidFill>
                  <a:schemeClr val="tx1"/>
                </a:solidFill>
                <a:latin typeface="Times" pitchFamily="18" charset="0"/>
              </a:rPr>
              <a:t>Ya</a:t>
            </a:r>
            <a:r>
              <a:rPr lang="en-US" sz="1600" dirty="0">
                <a:solidFill>
                  <a:schemeClr val="tx1"/>
                </a:solidFill>
                <a:latin typeface="Times" pitchFamily="18" charset="0"/>
              </a:rPr>
              <a:t>. S. </a:t>
            </a:r>
            <a:r>
              <a:rPr lang="en-US" sz="1600" dirty="0" err="1">
                <a:solidFill>
                  <a:schemeClr val="tx1"/>
                </a:solidFill>
                <a:latin typeface="Times" pitchFamily="18" charset="0"/>
              </a:rPr>
              <a:t>Derbenev</a:t>
            </a:r>
            <a:r>
              <a:rPr lang="en-US" sz="1600" dirty="0">
                <a:solidFill>
                  <a:schemeClr val="tx1"/>
                </a:solidFill>
                <a:latin typeface="Times" pitchFamily="18" charset="0"/>
              </a:rPr>
              <a:t> and A.N. </a:t>
            </a:r>
            <a:r>
              <a:rPr lang="en-US" sz="1600" dirty="0" err="1">
                <a:solidFill>
                  <a:schemeClr val="tx1"/>
                </a:solidFill>
                <a:latin typeface="Times" pitchFamily="18" charset="0"/>
              </a:rPr>
              <a:t>Skrinskii</a:t>
            </a:r>
            <a:r>
              <a:rPr lang="en-US" sz="1600" dirty="0">
                <a:solidFill>
                  <a:schemeClr val="tx1"/>
                </a:solidFill>
                <a:latin typeface="Times" pitchFamily="18" charset="0"/>
              </a:rPr>
              <a:t>, “Magnetization effects in electron cooling,” </a:t>
            </a:r>
            <a:r>
              <a:rPr lang="en-US" sz="1600" dirty="0" err="1">
                <a:solidFill>
                  <a:schemeClr val="tx1"/>
                </a:solidFill>
                <a:latin typeface="Times" pitchFamily="18" charset="0"/>
              </a:rPr>
              <a:t>Fiz</a:t>
            </a:r>
            <a:r>
              <a:rPr lang="en-US" sz="1600" dirty="0">
                <a:solidFill>
                  <a:schemeClr val="tx1"/>
                </a:solidFill>
                <a:latin typeface="Times" pitchFamily="18" charset="0"/>
              </a:rPr>
              <a:t>. </a:t>
            </a:r>
            <a:r>
              <a:rPr lang="en-US" sz="1600" dirty="0" err="1">
                <a:solidFill>
                  <a:schemeClr val="tx1"/>
                </a:solidFill>
                <a:latin typeface="Times" pitchFamily="18" charset="0"/>
              </a:rPr>
              <a:t>Plazmy</a:t>
            </a:r>
            <a:r>
              <a:rPr lang="en-US" sz="1600" dirty="0">
                <a:solidFill>
                  <a:schemeClr val="tx1"/>
                </a:solidFill>
                <a:latin typeface="Times" pitchFamily="18" charset="0"/>
              </a:rPr>
              <a:t> </a:t>
            </a:r>
            <a:r>
              <a:rPr lang="en-US" sz="1600" b="1" dirty="0">
                <a:solidFill>
                  <a:schemeClr val="tx1"/>
                </a:solidFill>
                <a:latin typeface="Times" pitchFamily="18" charset="0"/>
              </a:rPr>
              <a:t>4</a:t>
            </a:r>
            <a:r>
              <a:rPr lang="en-US" sz="1600" dirty="0">
                <a:solidFill>
                  <a:schemeClr val="tx1"/>
                </a:solidFill>
                <a:latin typeface="Times" pitchFamily="18" charset="0"/>
              </a:rPr>
              <a:t> (1978), p. 492;   </a:t>
            </a:r>
            <a:r>
              <a:rPr lang="en-US" sz="1600" dirty="0" err="1">
                <a:solidFill>
                  <a:schemeClr val="tx1"/>
                </a:solidFill>
                <a:latin typeface="Times" pitchFamily="18" charset="0"/>
              </a:rPr>
              <a:t>Sov</a:t>
            </a:r>
            <a:r>
              <a:rPr lang="en-US" sz="1600" dirty="0">
                <a:solidFill>
                  <a:schemeClr val="tx1"/>
                </a:solidFill>
                <a:latin typeface="Times" pitchFamily="18" charset="0"/>
              </a:rPr>
              <a:t>. J. Plasma Phys. </a:t>
            </a:r>
            <a:r>
              <a:rPr lang="en-US" sz="1600" b="1" dirty="0">
                <a:solidFill>
                  <a:schemeClr val="tx1"/>
                </a:solidFill>
                <a:latin typeface="Times" pitchFamily="18" charset="0"/>
              </a:rPr>
              <a:t>4</a:t>
            </a:r>
            <a:r>
              <a:rPr lang="en-US" sz="1600" dirty="0">
                <a:solidFill>
                  <a:schemeClr val="tx1"/>
                </a:solidFill>
                <a:latin typeface="Times" pitchFamily="18" charset="0"/>
              </a:rPr>
              <a:t> (1978), 273.</a:t>
            </a:r>
          </a:p>
        </p:txBody>
      </p:sp>
      <p:graphicFrame>
        <p:nvGraphicFramePr>
          <p:cNvPr id="16" name="Object 10"/>
          <p:cNvGraphicFramePr>
            <a:graphicFrameLocks noChangeAspect="1"/>
          </p:cNvGraphicFramePr>
          <p:nvPr/>
        </p:nvGraphicFramePr>
        <p:xfrm>
          <a:off x="6800289" y="3743620"/>
          <a:ext cx="2132814" cy="379069"/>
        </p:xfrm>
        <a:graphic>
          <a:graphicData uri="http://schemas.openxmlformats.org/presentationml/2006/ole">
            <mc:AlternateContent xmlns:mc="http://schemas.openxmlformats.org/markup-compatibility/2006">
              <mc:Choice xmlns:v="urn:schemas-microsoft-com:vml" Requires="v">
                <p:oleObj spid="_x0000_s1109" name="Equation" r:id="rId15" imgW="1358640" imgH="241200" progId="Equation.3">
                  <p:embed/>
                </p:oleObj>
              </mc:Choice>
              <mc:Fallback>
                <p:oleObj name="Equation" r:id="rId15" imgW="1358640" imgH="241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00289" y="3743620"/>
                        <a:ext cx="2132814" cy="3790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1"/>
          <p:cNvGraphicFramePr>
            <a:graphicFrameLocks noChangeAspect="1"/>
          </p:cNvGraphicFramePr>
          <p:nvPr/>
        </p:nvGraphicFramePr>
        <p:xfrm>
          <a:off x="6720860" y="3338001"/>
          <a:ext cx="2245579" cy="354644"/>
        </p:xfrm>
        <a:graphic>
          <a:graphicData uri="http://schemas.openxmlformats.org/presentationml/2006/ole">
            <mc:AlternateContent xmlns:mc="http://schemas.openxmlformats.org/markup-compatibility/2006">
              <mc:Choice xmlns:v="urn:schemas-microsoft-com:vml" Requires="v">
                <p:oleObj spid="_x0000_s1110" name="Equation" r:id="rId17" imgW="1523880" imgH="241200" progId="Equation.3">
                  <p:embed/>
                </p:oleObj>
              </mc:Choice>
              <mc:Fallback>
                <p:oleObj name="Equation" r:id="rId17" imgW="1523880" imgH="241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20860" y="3338001"/>
                        <a:ext cx="2245579" cy="35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3"/>
          <p:cNvGraphicFramePr>
            <a:graphicFrameLocks noGrp="1" noChangeAspect="1"/>
          </p:cNvGraphicFramePr>
          <p:nvPr>
            <p:ph sz="quarter" idx="4294967295"/>
          </p:nvPr>
        </p:nvGraphicFramePr>
        <p:xfrm>
          <a:off x="7496355" y="4139146"/>
          <a:ext cx="1301411" cy="384965"/>
        </p:xfrm>
        <a:graphic>
          <a:graphicData uri="http://schemas.openxmlformats.org/presentationml/2006/ole">
            <mc:AlternateContent xmlns:mc="http://schemas.openxmlformats.org/markup-compatibility/2006">
              <mc:Choice xmlns:v="urn:schemas-microsoft-com:vml" Requires="v">
                <p:oleObj spid="_x0000_s1111" name="Equation" r:id="rId19" imgW="863280" imgH="253800" progId="Equation.3">
                  <p:embed/>
                </p:oleObj>
              </mc:Choice>
              <mc:Fallback>
                <p:oleObj name="Equation" r:id="rId19" imgW="863280" imgH="253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96355" y="4139146"/>
                        <a:ext cx="1301411" cy="384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14"/>
          <p:cNvSpPr txBox="1">
            <a:spLocks noChangeArrowheads="1"/>
          </p:cNvSpPr>
          <p:nvPr/>
        </p:nvSpPr>
        <p:spPr bwMode="auto">
          <a:xfrm>
            <a:off x="76200" y="1791047"/>
            <a:ext cx="7638497" cy="327025"/>
          </a:xfrm>
          <a:prstGeom prst="rect">
            <a:avLst/>
          </a:prstGeom>
          <a:noFill/>
          <a:ln w="9525">
            <a:noFill/>
            <a:miter lim="800000"/>
            <a:headEnd/>
            <a:tailEnd/>
          </a:ln>
          <a:effectLst/>
        </p:spPr>
        <p:txBody>
          <a:bodyPr wrap="square" lIns="82058" tIns="41029" rIns="82058" bIns="41029">
            <a:spAutoFit/>
          </a:bodyPr>
          <a:lstStyle/>
          <a:p>
            <a:pPr algn="l">
              <a:spcBef>
                <a:spcPct val="50000"/>
              </a:spcBef>
            </a:pPr>
            <a:r>
              <a:rPr lang="en-US" sz="1600" dirty="0">
                <a:solidFill>
                  <a:schemeClr val="tx1"/>
                </a:solidFill>
                <a:latin typeface="Times" pitchFamily="18" charset="0"/>
              </a:rPr>
              <a:t>I. </a:t>
            </a:r>
            <a:r>
              <a:rPr lang="en-US" sz="1600" dirty="0" err="1">
                <a:solidFill>
                  <a:schemeClr val="tx1"/>
                </a:solidFill>
                <a:latin typeface="Times" pitchFamily="18" charset="0"/>
              </a:rPr>
              <a:t>Meshkov</a:t>
            </a:r>
            <a:r>
              <a:rPr lang="en-US" sz="1600" dirty="0">
                <a:solidFill>
                  <a:schemeClr val="tx1"/>
                </a:solidFill>
                <a:latin typeface="Times" pitchFamily="18" charset="0"/>
              </a:rPr>
              <a:t>, “Electron Cooling; Status and Perspectives,” Phys. Part. </a:t>
            </a:r>
            <a:r>
              <a:rPr lang="en-US" sz="1600" dirty="0" err="1">
                <a:solidFill>
                  <a:schemeClr val="tx1"/>
                </a:solidFill>
                <a:latin typeface="Times" pitchFamily="18" charset="0"/>
              </a:rPr>
              <a:t>Nucl</a:t>
            </a:r>
            <a:r>
              <a:rPr lang="en-US" sz="1600" dirty="0">
                <a:solidFill>
                  <a:schemeClr val="tx1"/>
                </a:solidFill>
                <a:latin typeface="Times" pitchFamily="18" charset="0"/>
              </a:rPr>
              <a:t>. </a:t>
            </a:r>
            <a:r>
              <a:rPr lang="en-US" sz="1600" b="1" dirty="0">
                <a:solidFill>
                  <a:schemeClr val="tx1"/>
                </a:solidFill>
                <a:latin typeface="Times" pitchFamily="18" charset="0"/>
              </a:rPr>
              <a:t>25</a:t>
            </a:r>
            <a:r>
              <a:rPr lang="en-US" sz="1600" dirty="0">
                <a:solidFill>
                  <a:schemeClr val="tx1"/>
                </a:solidFill>
                <a:latin typeface="Times" pitchFamily="18" charset="0"/>
              </a:rPr>
              <a:t> (1994), 631.</a:t>
            </a:r>
          </a:p>
        </p:txBody>
      </p:sp>
      <p:graphicFrame>
        <p:nvGraphicFramePr>
          <p:cNvPr id="20" name="Object 15"/>
          <p:cNvGraphicFramePr>
            <a:graphicFrameLocks noChangeAspect="1"/>
          </p:cNvGraphicFramePr>
          <p:nvPr/>
        </p:nvGraphicFramePr>
        <p:xfrm>
          <a:off x="6435556" y="5508374"/>
          <a:ext cx="1865065" cy="376600"/>
        </p:xfrm>
        <a:graphic>
          <a:graphicData uri="http://schemas.openxmlformats.org/presentationml/2006/ole">
            <mc:AlternateContent xmlns:mc="http://schemas.openxmlformats.org/markup-compatibility/2006">
              <mc:Choice xmlns:v="urn:schemas-microsoft-com:vml" Requires="v">
                <p:oleObj spid="_x0000_s1112" name="Equation" r:id="rId21" imgW="1193760" imgH="241200" progId="Equation.3">
                  <p:embed/>
                </p:oleObj>
              </mc:Choice>
              <mc:Fallback>
                <p:oleObj name="Equation" r:id="rId21" imgW="1193760" imgH="24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35556" y="5508374"/>
                        <a:ext cx="1865065" cy="3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16"/>
          <p:cNvSpPr txBox="1">
            <a:spLocks noChangeArrowheads="1"/>
          </p:cNvSpPr>
          <p:nvPr/>
        </p:nvSpPr>
        <p:spPr bwMode="auto">
          <a:xfrm>
            <a:off x="914378" y="4547594"/>
            <a:ext cx="5891074" cy="571500"/>
          </a:xfrm>
          <a:prstGeom prst="rect">
            <a:avLst/>
          </a:prstGeom>
          <a:noFill/>
          <a:ln w="9525">
            <a:noFill/>
            <a:miter lim="800000"/>
            <a:headEnd/>
            <a:tailEnd/>
          </a:ln>
          <a:effectLst/>
        </p:spPr>
        <p:txBody>
          <a:bodyPr wrap="square" lIns="82058" tIns="41029" rIns="82058" bIns="41029">
            <a:spAutoFit/>
          </a:bodyPr>
          <a:lstStyle/>
          <a:p>
            <a:pPr algn="l">
              <a:spcBef>
                <a:spcPct val="50000"/>
              </a:spcBef>
            </a:pPr>
            <a:r>
              <a:rPr lang="en-US" sz="1600" dirty="0">
                <a:solidFill>
                  <a:schemeClr val="tx1"/>
                </a:solidFill>
                <a:latin typeface="Times" pitchFamily="18" charset="0"/>
              </a:rPr>
              <a:t>V.V. </a:t>
            </a:r>
            <a:r>
              <a:rPr lang="en-US" sz="1600" dirty="0" err="1">
                <a:solidFill>
                  <a:schemeClr val="tx1"/>
                </a:solidFill>
                <a:latin typeface="Times" pitchFamily="18" charset="0"/>
              </a:rPr>
              <a:t>Parkhomchuk</a:t>
            </a:r>
            <a:r>
              <a:rPr lang="en-US" sz="1600" dirty="0">
                <a:solidFill>
                  <a:schemeClr val="tx1"/>
                </a:solidFill>
                <a:latin typeface="Times" pitchFamily="18" charset="0"/>
              </a:rPr>
              <a:t>, “New insights in the theory of electron cooling,” </a:t>
            </a:r>
            <a:r>
              <a:rPr lang="en-US" sz="1600" dirty="0" err="1">
                <a:solidFill>
                  <a:schemeClr val="tx1"/>
                </a:solidFill>
                <a:latin typeface="Times" pitchFamily="18" charset="0"/>
              </a:rPr>
              <a:t>Nucl</a:t>
            </a:r>
            <a:r>
              <a:rPr lang="en-US" sz="1600" dirty="0">
                <a:solidFill>
                  <a:schemeClr val="tx1"/>
                </a:solidFill>
                <a:latin typeface="Times" pitchFamily="18" charset="0"/>
              </a:rPr>
              <a:t>. Instr. Meth. in Phys. Res. </a:t>
            </a:r>
            <a:r>
              <a:rPr lang="en-US" sz="1600" b="1" dirty="0">
                <a:solidFill>
                  <a:schemeClr val="tx1"/>
                </a:solidFill>
                <a:latin typeface="Times" pitchFamily="18" charset="0"/>
              </a:rPr>
              <a:t>A</a:t>
            </a:r>
            <a:r>
              <a:rPr lang="en-US" sz="1600" dirty="0">
                <a:solidFill>
                  <a:schemeClr val="tx1"/>
                </a:solidFill>
                <a:latin typeface="Times" pitchFamily="18" charset="0"/>
              </a:rPr>
              <a:t> </a:t>
            </a:r>
            <a:r>
              <a:rPr lang="en-US" sz="1600" b="1" dirty="0">
                <a:solidFill>
                  <a:schemeClr val="tx1"/>
                </a:solidFill>
                <a:latin typeface="Times" pitchFamily="18" charset="0"/>
              </a:rPr>
              <a:t>441</a:t>
            </a:r>
            <a:r>
              <a:rPr lang="en-US" sz="1600" dirty="0">
                <a:solidFill>
                  <a:schemeClr val="tx1"/>
                </a:solidFill>
                <a:latin typeface="Times" pitchFamily="18" charset="0"/>
              </a:rPr>
              <a:t> (2000), p. 9.</a:t>
            </a:r>
          </a:p>
        </p:txBody>
      </p:sp>
      <p:graphicFrame>
        <p:nvGraphicFramePr>
          <p:cNvPr id="22" name="Object 17"/>
          <p:cNvGraphicFramePr>
            <a:graphicFrameLocks noChangeAspect="1"/>
          </p:cNvGraphicFramePr>
          <p:nvPr/>
        </p:nvGraphicFramePr>
        <p:xfrm>
          <a:off x="949913" y="5130193"/>
          <a:ext cx="5024760" cy="834511"/>
        </p:xfrm>
        <a:graphic>
          <a:graphicData uri="http://schemas.openxmlformats.org/presentationml/2006/ole">
            <mc:AlternateContent xmlns:mc="http://schemas.openxmlformats.org/markup-compatibility/2006">
              <mc:Choice xmlns:v="urn:schemas-microsoft-com:vml" Requires="v">
                <p:oleObj spid="_x0000_s1113" name="Equation" r:id="rId23" imgW="3136680" imgH="520560" progId="Equation.3">
                  <p:embed/>
                </p:oleObj>
              </mc:Choice>
              <mc:Fallback>
                <p:oleObj name="Equation" r:id="rId23" imgW="3136680" imgH="52056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49913" y="5130193"/>
                        <a:ext cx="5024760" cy="834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8"/>
          <p:cNvGraphicFramePr>
            <a:graphicFrameLocks noChangeAspect="1"/>
          </p:cNvGraphicFramePr>
          <p:nvPr/>
        </p:nvGraphicFramePr>
        <p:xfrm>
          <a:off x="3394962" y="6037556"/>
          <a:ext cx="2207718" cy="345489"/>
        </p:xfrm>
        <a:graphic>
          <a:graphicData uri="http://schemas.openxmlformats.org/presentationml/2006/ole">
            <mc:AlternateContent xmlns:mc="http://schemas.openxmlformats.org/markup-compatibility/2006">
              <mc:Choice xmlns:v="urn:schemas-microsoft-com:vml" Requires="v">
                <p:oleObj spid="_x0000_s1114" name="Equation" r:id="rId25" imgW="1536480" imgH="241200" progId="Equation.3">
                  <p:embed/>
                </p:oleObj>
              </mc:Choice>
              <mc:Fallback>
                <p:oleObj name="Equation" r:id="rId25" imgW="1536480" imgH="241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94962" y="6037556"/>
                        <a:ext cx="2207718" cy="345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19"/>
          <p:cNvGraphicFramePr>
            <a:graphicFrameLocks noChangeAspect="1"/>
          </p:cNvGraphicFramePr>
          <p:nvPr/>
        </p:nvGraphicFramePr>
        <p:xfrm>
          <a:off x="1185909" y="6064181"/>
          <a:ext cx="2054441" cy="319917"/>
        </p:xfrm>
        <a:graphic>
          <a:graphicData uri="http://schemas.openxmlformats.org/presentationml/2006/ole">
            <mc:AlternateContent xmlns:mc="http://schemas.openxmlformats.org/markup-compatibility/2006">
              <mc:Choice xmlns:v="urn:schemas-microsoft-com:vml" Requires="v">
                <p:oleObj spid="_x0000_s1115" name="Equation" r:id="rId27" imgW="1549080" imgH="241200" progId="Equation.3">
                  <p:embed/>
                </p:oleObj>
              </mc:Choice>
              <mc:Fallback>
                <p:oleObj name="Equation" r:id="rId27" imgW="1549080" imgH="2412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85909" y="6064181"/>
                        <a:ext cx="2054441" cy="319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20"/>
          <p:cNvGraphicFramePr>
            <a:graphicFrameLocks noChangeAspect="1"/>
          </p:cNvGraphicFramePr>
          <p:nvPr/>
        </p:nvGraphicFramePr>
        <p:xfrm>
          <a:off x="6346779" y="5973936"/>
          <a:ext cx="1776289" cy="385269"/>
        </p:xfrm>
        <a:graphic>
          <a:graphicData uri="http://schemas.openxmlformats.org/presentationml/2006/ole">
            <mc:AlternateContent xmlns:mc="http://schemas.openxmlformats.org/markup-compatibility/2006">
              <mc:Choice xmlns:v="urn:schemas-microsoft-com:vml" Requires="v">
                <p:oleObj spid="_x0000_s1116" name="Equation" r:id="rId29" imgW="1180800" imgH="253800" progId="Equation.3">
                  <p:embed/>
                </p:oleObj>
              </mc:Choice>
              <mc:Fallback>
                <p:oleObj name="Equation" r:id="rId29" imgW="1180800" imgH="2538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346779" y="5973936"/>
                        <a:ext cx="1776289" cy="38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Line 21"/>
          <p:cNvSpPr>
            <a:spLocks noChangeShapeType="1"/>
          </p:cNvSpPr>
          <p:nvPr/>
        </p:nvSpPr>
        <p:spPr bwMode="auto">
          <a:xfrm flipV="1">
            <a:off x="609600" y="4429961"/>
            <a:ext cx="6377126" cy="5921"/>
          </a:xfrm>
          <a:prstGeom prst="line">
            <a:avLst/>
          </a:prstGeom>
          <a:noFill/>
          <a:ln w="38100">
            <a:solidFill>
              <a:schemeClr val="tx1"/>
            </a:solidFill>
            <a:round/>
            <a:headEnd/>
            <a:tailEnd/>
          </a:ln>
          <a:effectLst/>
        </p:spPr>
        <p:txBody>
          <a:bodyPr/>
          <a:lstStyle/>
          <a:p>
            <a:endParaRPr lang="en-US"/>
          </a:p>
        </p:txBody>
      </p:sp>
      <p:sp>
        <p:nvSpPr>
          <p:cNvPr id="27" name="Title 1"/>
          <p:cNvSpPr>
            <a:spLocks noGrp="1"/>
          </p:cNvSpPr>
          <p:nvPr>
            <p:ph type="title"/>
          </p:nvPr>
        </p:nvSpPr>
        <p:spPr>
          <a:xfrm>
            <a:off x="152400" y="0"/>
            <a:ext cx="8839200" cy="457200"/>
          </a:xfrm>
        </p:spPr>
        <p:txBody>
          <a:bodyPr>
            <a:noAutofit/>
          </a:bodyPr>
          <a:lstStyle/>
          <a:p>
            <a:r>
              <a:rPr lang="en-US" b="0" dirty="0"/>
              <a:t>As of 2000, there were competing models</a:t>
            </a:r>
            <a:endParaRPr lang="en-US" b="0" i="0" dirty="0"/>
          </a:p>
        </p:txBody>
      </p:sp>
    </p:spTree>
    <p:extLst>
      <p:ext uri="{BB962C8B-B14F-4D97-AF65-F5344CB8AC3E}">
        <p14:creationId xmlns:p14="http://schemas.microsoft.com/office/powerpoint/2010/main" val="347209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xfrm>
            <a:off x="212656" y="39838"/>
            <a:ext cx="8839200" cy="848396"/>
          </a:xfrm>
        </p:spPr>
        <p:txBody>
          <a:bodyPr>
            <a:noAutofit/>
          </a:bodyPr>
          <a:lstStyle/>
          <a:p>
            <a:r>
              <a:rPr lang="en-US" b="0" dirty="0"/>
              <a:t>VORPAL modeling of binary collisions clarified differences in formulae for magnetized friction</a:t>
            </a:r>
          </a:p>
        </p:txBody>
      </p:sp>
      <p:pic>
        <p:nvPicPr>
          <p:cNvPr id="28" name="Picture 5"/>
          <p:cNvPicPr>
            <a:picLocks noChangeAspect="1" noChangeArrowheads="1"/>
          </p:cNvPicPr>
          <p:nvPr/>
        </p:nvPicPr>
        <p:blipFill>
          <a:blip r:embed="rId3" cstate="print"/>
          <a:srcRect/>
          <a:stretch>
            <a:fillRect/>
          </a:stretch>
        </p:blipFill>
        <p:spPr bwMode="auto">
          <a:xfrm>
            <a:off x="131662" y="2908240"/>
            <a:ext cx="5594412" cy="3517698"/>
          </a:xfrm>
          <a:prstGeom prst="rect">
            <a:avLst/>
          </a:prstGeom>
          <a:noFill/>
          <a:ln w="9525">
            <a:noFill/>
            <a:miter lim="800000"/>
            <a:headEnd/>
            <a:tailEnd/>
          </a:ln>
          <a:effectLst/>
        </p:spPr>
      </p:pic>
      <p:pic>
        <p:nvPicPr>
          <p:cNvPr id="30" name="Picture 4"/>
          <p:cNvPicPr>
            <a:picLocks noChangeAspect="1" noChangeArrowheads="1"/>
          </p:cNvPicPr>
          <p:nvPr/>
        </p:nvPicPr>
        <p:blipFill>
          <a:blip r:embed="rId4" cstate="print"/>
          <a:srcRect/>
          <a:stretch>
            <a:fillRect/>
          </a:stretch>
        </p:blipFill>
        <p:spPr bwMode="auto">
          <a:xfrm>
            <a:off x="4343400" y="917095"/>
            <a:ext cx="4800600" cy="3032125"/>
          </a:xfrm>
          <a:prstGeom prst="rect">
            <a:avLst/>
          </a:prstGeom>
          <a:noFill/>
          <a:ln w="9525">
            <a:noFill/>
            <a:miter lim="800000"/>
            <a:headEnd/>
            <a:tailEnd/>
          </a:ln>
          <a:effectLst/>
        </p:spPr>
      </p:pic>
      <p:sp>
        <p:nvSpPr>
          <p:cNvPr id="31" name="Text Box 6"/>
          <p:cNvSpPr txBox="1">
            <a:spLocks noChangeArrowheads="1"/>
          </p:cNvSpPr>
          <p:nvPr/>
        </p:nvSpPr>
        <p:spPr bwMode="auto">
          <a:xfrm>
            <a:off x="204189" y="1845070"/>
            <a:ext cx="4154747" cy="954107"/>
          </a:xfrm>
          <a:prstGeom prst="rect">
            <a:avLst/>
          </a:prstGeom>
          <a:noFill/>
          <a:ln w="9525">
            <a:solidFill>
              <a:srgbClr val="0099CC"/>
            </a:solidFill>
            <a:miter lim="800000"/>
            <a:headEnd/>
            <a:tailEnd/>
          </a:ln>
          <a:effectLst/>
        </p:spPr>
        <p:txBody>
          <a:bodyPr wrap="square">
            <a:spAutoFit/>
          </a:bodyPr>
          <a:lstStyle/>
          <a:p>
            <a:pPr algn="l">
              <a:spcBef>
                <a:spcPct val="50000"/>
              </a:spcBef>
            </a:pPr>
            <a:r>
              <a:rPr lang="en-US" sz="1400" dirty="0">
                <a:solidFill>
                  <a:schemeClr val="tx1"/>
                </a:solidFill>
              </a:rPr>
              <a:t>A.V. </a:t>
            </a:r>
            <a:r>
              <a:rPr lang="en-US" sz="1400" dirty="0" err="1">
                <a:solidFill>
                  <a:schemeClr val="tx1"/>
                </a:solidFill>
              </a:rPr>
              <a:t>Fedotov</a:t>
            </a:r>
            <a:r>
              <a:rPr lang="en-US" sz="1400" dirty="0">
                <a:solidFill>
                  <a:schemeClr val="tx1"/>
                </a:solidFill>
              </a:rPr>
              <a:t>, D.L. Bruhwiler, A.O. </a:t>
            </a:r>
            <a:r>
              <a:rPr lang="en-US" sz="1400" dirty="0" err="1">
                <a:solidFill>
                  <a:schemeClr val="tx1"/>
                </a:solidFill>
              </a:rPr>
              <a:t>Sidorin</a:t>
            </a:r>
            <a:r>
              <a:rPr lang="en-US" sz="1400" dirty="0">
                <a:solidFill>
                  <a:schemeClr val="tx1"/>
                </a:solidFill>
              </a:rPr>
              <a:t>, D.T. </a:t>
            </a:r>
            <a:r>
              <a:rPr lang="en-US" sz="1400" dirty="0" err="1">
                <a:solidFill>
                  <a:schemeClr val="tx1"/>
                </a:solidFill>
              </a:rPr>
              <a:t>Abell</a:t>
            </a:r>
            <a:r>
              <a:rPr lang="en-US" sz="1400" dirty="0">
                <a:solidFill>
                  <a:schemeClr val="tx1"/>
                </a:solidFill>
              </a:rPr>
              <a:t>, I. Ben-Zvi, R. Busby, J. R. Cary and V.N. </a:t>
            </a:r>
            <a:r>
              <a:rPr lang="en-US" sz="1400" dirty="0" err="1">
                <a:solidFill>
                  <a:schemeClr val="tx1"/>
                </a:solidFill>
              </a:rPr>
              <a:t>Litvinenko</a:t>
            </a:r>
            <a:r>
              <a:rPr lang="en-US" sz="1400" dirty="0">
                <a:solidFill>
                  <a:schemeClr val="tx1"/>
                </a:solidFill>
              </a:rPr>
              <a:t>, “Numerical study of the magnetized friction force,” Phys. Rev. ST/AB </a:t>
            </a:r>
            <a:r>
              <a:rPr lang="en-US" sz="1400" b="1" dirty="0">
                <a:solidFill>
                  <a:schemeClr val="tx1"/>
                </a:solidFill>
              </a:rPr>
              <a:t>9</a:t>
            </a:r>
            <a:r>
              <a:rPr lang="en-US" sz="1400" dirty="0">
                <a:solidFill>
                  <a:schemeClr val="tx1"/>
                </a:solidFill>
              </a:rPr>
              <a:t>, 074401 (2006)</a:t>
            </a:r>
          </a:p>
        </p:txBody>
      </p:sp>
      <p:sp>
        <p:nvSpPr>
          <p:cNvPr id="32" name="Text Box 7"/>
          <p:cNvSpPr txBox="1">
            <a:spLocks noChangeArrowheads="1"/>
          </p:cNvSpPr>
          <p:nvPr/>
        </p:nvSpPr>
        <p:spPr bwMode="auto">
          <a:xfrm>
            <a:off x="6172200" y="1189625"/>
            <a:ext cx="2743200" cy="825500"/>
          </a:xfrm>
          <a:prstGeom prst="rect">
            <a:avLst/>
          </a:prstGeom>
          <a:noFill/>
          <a:ln w="9525">
            <a:noFill/>
            <a:miter lim="800000"/>
            <a:headEnd/>
            <a:tailEnd/>
          </a:ln>
          <a:effectLst/>
        </p:spPr>
        <p:txBody>
          <a:bodyPr>
            <a:spAutoFit/>
          </a:bodyPr>
          <a:lstStyle/>
          <a:p>
            <a:pPr algn="l"/>
            <a:r>
              <a:rPr lang="en-US" sz="1600" dirty="0">
                <a:solidFill>
                  <a:schemeClr val="tx1"/>
                </a:solidFill>
              </a:rPr>
              <a:t>green – </a:t>
            </a:r>
            <a:r>
              <a:rPr lang="en-US" sz="1600" dirty="0" err="1">
                <a:solidFill>
                  <a:schemeClr val="tx1"/>
                </a:solidFill>
              </a:rPr>
              <a:t>Parkhomchuk</a:t>
            </a:r>
            <a:endParaRPr lang="en-US" sz="1600" dirty="0">
              <a:solidFill>
                <a:schemeClr val="tx1"/>
              </a:solidFill>
            </a:endParaRPr>
          </a:p>
          <a:p>
            <a:pPr algn="l"/>
            <a:r>
              <a:rPr lang="en-US" sz="1600" dirty="0">
                <a:solidFill>
                  <a:schemeClr val="tx1"/>
                </a:solidFill>
              </a:rPr>
              <a:t>blue – D&amp;S integral</a:t>
            </a:r>
          </a:p>
          <a:p>
            <a:pPr algn="l"/>
            <a:r>
              <a:rPr lang="en-US" sz="1600" dirty="0">
                <a:solidFill>
                  <a:schemeClr val="tx1"/>
                </a:solidFill>
              </a:rPr>
              <a:t>gray – D&amp;S </a:t>
            </a:r>
            <a:r>
              <a:rPr lang="en-US" sz="1600" dirty="0" err="1">
                <a:solidFill>
                  <a:schemeClr val="tx1"/>
                </a:solidFill>
              </a:rPr>
              <a:t>asymptotics</a:t>
            </a:r>
            <a:endParaRPr lang="en-US" sz="1600" dirty="0">
              <a:solidFill>
                <a:schemeClr val="tx1"/>
              </a:solidFill>
            </a:endParaRPr>
          </a:p>
        </p:txBody>
      </p:sp>
      <p:sp>
        <p:nvSpPr>
          <p:cNvPr id="33" name="Text Box 8"/>
          <p:cNvSpPr txBox="1">
            <a:spLocks noChangeArrowheads="1"/>
          </p:cNvSpPr>
          <p:nvPr/>
        </p:nvSpPr>
        <p:spPr bwMode="auto">
          <a:xfrm>
            <a:off x="1063078" y="3192726"/>
            <a:ext cx="2438400" cy="523220"/>
          </a:xfrm>
          <a:prstGeom prst="rect">
            <a:avLst/>
          </a:prstGeom>
          <a:noFill/>
          <a:ln w="9525">
            <a:noFill/>
            <a:miter lim="800000"/>
            <a:headEnd/>
            <a:tailEnd/>
          </a:ln>
          <a:effectLst/>
        </p:spPr>
        <p:txBody>
          <a:bodyPr>
            <a:spAutoFit/>
          </a:bodyPr>
          <a:lstStyle/>
          <a:p>
            <a:pPr algn="l"/>
            <a:r>
              <a:rPr lang="en-US" sz="1400" dirty="0">
                <a:solidFill>
                  <a:schemeClr val="tx1"/>
                </a:solidFill>
              </a:rPr>
              <a:t>pink – VORPAL, cold e-</a:t>
            </a:r>
          </a:p>
          <a:p>
            <a:pPr algn="l"/>
            <a:r>
              <a:rPr lang="en-US" sz="1400" dirty="0">
                <a:solidFill>
                  <a:schemeClr val="tx1"/>
                </a:solidFill>
              </a:rPr>
              <a:t>blue – VORPAL, warm e-</a:t>
            </a:r>
          </a:p>
        </p:txBody>
      </p:sp>
      <p:pic>
        <p:nvPicPr>
          <p:cNvPr id="34" name="Picture 29"/>
          <p:cNvPicPr>
            <a:picLocks noChangeAspect="1" noChangeArrowheads="1"/>
          </p:cNvPicPr>
          <p:nvPr/>
        </p:nvPicPr>
        <p:blipFill>
          <a:blip r:embed="rId5" cstate="print"/>
          <a:srcRect/>
          <a:stretch>
            <a:fillRect/>
          </a:stretch>
        </p:blipFill>
        <p:spPr bwMode="auto">
          <a:xfrm>
            <a:off x="1455942" y="891192"/>
            <a:ext cx="2112899" cy="950920"/>
          </a:xfrm>
          <a:prstGeom prst="rect">
            <a:avLst/>
          </a:prstGeom>
          <a:noFill/>
          <a:ln w="9525">
            <a:noFill/>
            <a:miter lim="800000"/>
            <a:headEnd/>
            <a:tailEnd/>
          </a:ln>
          <a:effectLst/>
        </p:spPr>
      </p:pic>
      <p:sp>
        <p:nvSpPr>
          <p:cNvPr id="35" name="TextBox 34"/>
          <p:cNvSpPr txBox="1"/>
          <p:nvPr/>
        </p:nvSpPr>
        <p:spPr>
          <a:xfrm>
            <a:off x="5805996" y="3915049"/>
            <a:ext cx="3204839" cy="2508379"/>
          </a:xfrm>
          <a:prstGeom prst="rect">
            <a:avLst/>
          </a:prstGeom>
          <a:noFill/>
          <a:ln>
            <a:solidFill>
              <a:srgbClr val="0099CC"/>
            </a:solidFill>
          </a:ln>
        </p:spPr>
        <p:txBody>
          <a:bodyPr wrap="square" rtlCol="0">
            <a:spAutoFit/>
          </a:bodyPr>
          <a:lstStyle/>
          <a:p>
            <a:pPr>
              <a:spcBef>
                <a:spcPts val="600"/>
              </a:spcBef>
              <a:buFont typeface="Arial" pitchFamily="34" charset="0"/>
              <a:buChar char="•"/>
            </a:pPr>
            <a:r>
              <a:rPr lang="en-US" sz="1600" dirty="0"/>
              <a:t>   </a:t>
            </a:r>
            <a:r>
              <a:rPr lang="en-US" sz="1400" dirty="0"/>
              <a:t>D&amp;S algorithm is accurate for cold electrons – </a:t>
            </a:r>
            <a:r>
              <a:rPr lang="en-US" sz="1400" dirty="0">
                <a:solidFill>
                  <a:srgbClr val="FF0000"/>
                </a:solidFill>
              </a:rPr>
              <a:t>not for warm</a:t>
            </a:r>
          </a:p>
          <a:p>
            <a:pPr>
              <a:spcBef>
                <a:spcPts val="600"/>
              </a:spcBef>
              <a:buFont typeface="Arial" pitchFamily="34" charset="0"/>
              <a:buChar char="•"/>
            </a:pPr>
            <a:r>
              <a:rPr lang="en-US" sz="1400" dirty="0"/>
              <a:t>   </a:t>
            </a:r>
            <a:r>
              <a:rPr lang="en-US" sz="1400" dirty="0" err="1"/>
              <a:t>Parkhomchuk</a:t>
            </a:r>
            <a:r>
              <a:rPr lang="en-US" sz="1400" dirty="0"/>
              <a:t> formula is approximately correct for typical parameters, </a:t>
            </a:r>
            <a:r>
              <a:rPr lang="en-US" sz="1400" dirty="0">
                <a:solidFill>
                  <a:srgbClr val="FF0000"/>
                </a:solidFill>
              </a:rPr>
              <a:t>but not always</a:t>
            </a:r>
          </a:p>
          <a:p>
            <a:pPr>
              <a:spcBef>
                <a:spcPts val="600"/>
              </a:spcBef>
              <a:buFont typeface="Arial" pitchFamily="34" charset="0"/>
              <a:buChar char="•"/>
            </a:pPr>
            <a:r>
              <a:rPr lang="en-US" sz="1400" dirty="0"/>
              <a:t>   3D </a:t>
            </a:r>
            <a:r>
              <a:rPr lang="en-US" sz="1400" dirty="0" err="1"/>
              <a:t>quadrature</a:t>
            </a:r>
            <a:r>
              <a:rPr lang="en-US" sz="1400" dirty="0"/>
              <a:t> of standard formula with modified </a:t>
            </a:r>
            <a:r>
              <a:rPr lang="en-US" sz="1400" dirty="0" err="1">
                <a:latin typeface="Symbol" pitchFamily="18" charset="2"/>
              </a:rPr>
              <a:t>r</a:t>
            </a:r>
            <a:r>
              <a:rPr lang="en-US" sz="1400" baseline="-25000" dirty="0" err="1"/>
              <a:t>min</a:t>
            </a:r>
            <a:r>
              <a:rPr lang="en-US" sz="1400" dirty="0"/>
              <a:t> is better for </a:t>
            </a:r>
            <a:r>
              <a:rPr lang="en-US" sz="1400" dirty="0">
                <a:solidFill>
                  <a:srgbClr val="FF0000"/>
                </a:solidFill>
              </a:rPr>
              <a:t>idealized </a:t>
            </a:r>
            <a:r>
              <a:rPr lang="en-US" sz="1400" dirty="0" err="1">
                <a:solidFill>
                  <a:srgbClr val="FF0000"/>
                </a:solidFill>
              </a:rPr>
              <a:t>solenoidal</a:t>
            </a:r>
            <a:r>
              <a:rPr lang="en-US" sz="1400" dirty="0"/>
              <a:t> field</a:t>
            </a:r>
          </a:p>
          <a:p>
            <a:pPr>
              <a:spcBef>
                <a:spcPts val="600"/>
              </a:spcBef>
              <a:buFont typeface="Arial" pitchFamily="34" charset="0"/>
              <a:buChar char="•"/>
            </a:pPr>
            <a:r>
              <a:rPr lang="en-US" sz="1400" dirty="0"/>
              <a:t>   In general, direct simulation is </a:t>
            </a:r>
            <a:r>
              <a:rPr lang="en-US" sz="1400" dirty="0">
                <a:solidFill>
                  <a:srgbClr val="FF0000"/>
                </a:solidFill>
              </a:rPr>
              <a:t>required</a:t>
            </a:r>
            <a:r>
              <a:rPr lang="en-US" sz="1400" dirty="0"/>
              <a:t> </a:t>
            </a:r>
          </a:p>
        </p:txBody>
      </p:sp>
    </p:spTree>
    <p:extLst>
      <p:ext uri="{BB962C8B-B14F-4D97-AF65-F5344CB8AC3E}">
        <p14:creationId xmlns:p14="http://schemas.microsoft.com/office/powerpoint/2010/main" val="139834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xfrm>
            <a:off x="212656" y="39838"/>
            <a:ext cx="8839200" cy="848396"/>
          </a:xfrm>
        </p:spPr>
        <p:txBody>
          <a:bodyPr>
            <a:noAutofit/>
          </a:bodyPr>
          <a:lstStyle/>
          <a:p>
            <a:r>
              <a:rPr lang="en-US" b="0" dirty="0"/>
              <a:t>Replacing SC solenoid with a conventional wiggler offers lower cost &amp; technical risk</a:t>
            </a:r>
          </a:p>
        </p:txBody>
      </p:sp>
      <p:sp>
        <p:nvSpPr>
          <p:cNvPr id="11" name="Rectangle 3"/>
          <p:cNvSpPr txBox="1">
            <a:spLocks noChangeArrowheads="1"/>
          </p:cNvSpPr>
          <p:nvPr/>
        </p:nvSpPr>
        <p:spPr>
          <a:xfrm>
            <a:off x="441256" y="1066800"/>
            <a:ext cx="8382000" cy="52378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400" b="0" i="0" kern="1200">
                <a:solidFill>
                  <a:schemeClr val="tx1"/>
                </a:solidFill>
                <a:latin typeface="Century Gothic" panose="020B0502020202020204" pitchFamily="34"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000" i="1" kern="1200">
                <a:solidFill>
                  <a:srgbClr val="005CA5"/>
                </a:solidFill>
                <a:latin typeface="Century Gothic" panose="020B0502020202020204" pitchFamily="34"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1800" i="0" kern="1200">
                <a:solidFill>
                  <a:srgbClr val="5FBB46"/>
                </a:solidFill>
                <a:latin typeface="Century Gothic" panose="020B0502020202020204" pitchFamily="34"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1600" i="1" kern="1200">
                <a:solidFill>
                  <a:schemeClr val="tx1"/>
                </a:solidFill>
                <a:latin typeface="Century Gothic" panose="020B0502020202020204" pitchFamily="34"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1400" b="1" i="0" kern="1200">
                <a:solidFill>
                  <a:srgbClr val="B9D532"/>
                </a:solidFill>
                <a:latin typeface="Century Gothic" panose="020B0502020202020204" pitchFamily="34"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dirty="0"/>
              <a:t>Why look for alternatives to solenoid design?</a:t>
            </a:r>
          </a:p>
          <a:p>
            <a:pPr lvl="1">
              <a:lnSpc>
                <a:spcPct val="90000"/>
              </a:lnSpc>
              <a:buFontTx/>
              <a:buChar char="–"/>
            </a:pPr>
            <a:r>
              <a:rPr lang="en-US" dirty="0"/>
              <a:t>solenoid design &amp; beam requirements for RHIC are challenging</a:t>
            </a:r>
          </a:p>
          <a:p>
            <a:pPr lvl="2">
              <a:lnSpc>
                <a:spcPct val="90000"/>
              </a:lnSpc>
              <a:buFont typeface="Wingdings" pitchFamily="2" charset="2"/>
              <a:buChar char="§"/>
            </a:pPr>
            <a:r>
              <a:rPr lang="en-US" dirty="0"/>
              <a:t>80 m, 5 T, superconducting, field errors &lt;10</a:t>
            </a:r>
            <a:r>
              <a:rPr lang="en-US" baseline="40000" dirty="0"/>
              <a:t>-5</a:t>
            </a:r>
          </a:p>
          <a:p>
            <a:pPr>
              <a:lnSpc>
                <a:spcPct val="90000"/>
              </a:lnSpc>
            </a:pPr>
            <a:r>
              <a:rPr lang="en-US" dirty="0"/>
              <a:t>Advantages of a wiggler</a:t>
            </a:r>
          </a:p>
          <a:p>
            <a:pPr lvl="1">
              <a:lnSpc>
                <a:spcPct val="90000"/>
              </a:lnSpc>
              <a:buFontTx/>
              <a:buChar char="–"/>
            </a:pPr>
            <a:r>
              <a:rPr lang="en-US" dirty="0"/>
              <a:t>like a solenoid, it provides focusing &amp; suppresses recombination</a:t>
            </a:r>
          </a:p>
          <a:p>
            <a:pPr lvl="2">
              <a:lnSpc>
                <a:spcPct val="90000"/>
              </a:lnSpc>
              <a:buFont typeface="Wingdings" pitchFamily="2" charset="2"/>
              <a:buChar char="§"/>
            </a:pPr>
            <a:r>
              <a:rPr lang="en-US" dirty="0"/>
              <a:t>modest fields (~10 Gauss) effectively reduce recombination via ‘wiggle’ motion of electrons:</a:t>
            </a:r>
          </a:p>
          <a:p>
            <a:pPr lvl="3">
              <a:lnSpc>
                <a:spcPct val="90000"/>
              </a:lnSpc>
              <a:buFont typeface="Arial" pitchFamily="34" charset="0"/>
              <a:buChar char="•"/>
            </a:pPr>
            <a:endParaRPr lang="en-US" dirty="0"/>
          </a:p>
          <a:p>
            <a:pPr lvl="3">
              <a:lnSpc>
                <a:spcPct val="90000"/>
              </a:lnSpc>
              <a:buFont typeface="Arial" pitchFamily="34" charset="0"/>
              <a:buChar char="•"/>
            </a:pPr>
            <a:endParaRPr lang="en-US" dirty="0"/>
          </a:p>
          <a:p>
            <a:pPr lvl="3">
              <a:lnSpc>
                <a:spcPct val="90000"/>
              </a:lnSpc>
              <a:buFont typeface="Arial" pitchFamily="34" charset="0"/>
              <a:buChar char="•"/>
            </a:pPr>
            <a:endParaRPr lang="en-US" dirty="0"/>
          </a:p>
          <a:p>
            <a:pPr lvl="1">
              <a:lnSpc>
                <a:spcPct val="90000"/>
              </a:lnSpc>
              <a:buFontTx/>
              <a:buChar char="–"/>
            </a:pPr>
            <a:r>
              <a:rPr lang="en-US" dirty="0"/>
              <a:t>e- bunch is easier:  less charge and un-magnetized</a:t>
            </a:r>
          </a:p>
          <a:p>
            <a:pPr lvl="1">
              <a:lnSpc>
                <a:spcPct val="90000"/>
              </a:lnSpc>
              <a:buFontTx/>
              <a:buChar char="–"/>
            </a:pPr>
            <a:r>
              <a:rPr lang="en-US" dirty="0"/>
              <a:t>lower construction costs;  less technical risk</a:t>
            </a:r>
          </a:p>
          <a:p>
            <a:pPr>
              <a:lnSpc>
                <a:spcPct val="90000"/>
              </a:lnSpc>
            </a:pPr>
            <a:r>
              <a:rPr lang="en-US" dirty="0"/>
              <a:t>What’s the effect of ‘wiggle’ motion on cooling?</a:t>
            </a:r>
          </a:p>
          <a:p>
            <a:pPr lvl="1">
              <a:lnSpc>
                <a:spcPct val="90000"/>
              </a:lnSpc>
              <a:buFontTx/>
              <a:buChar char="–"/>
            </a:pPr>
            <a:r>
              <a:rPr lang="en-US" dirty="0"/>
              <a:t>independent suggestion of V. Litvinenko &amp; </a:t>
            </a:r>
            <a:r>
              <a:rPr lang="en-US" dirty="0" err="1"/>
              <a:t>Ya</a:t>
            </a:r>
            <a:r>
              <a:rPr lang="en-US" dirty="0"/>
              <a:t>. Derbenev</a:t>
            </a:r>
          </a:p>
          <a:p>
            <a:pPr lvl="2">
              <a:lnSpc>
                <a:spcPct val="90000"/>
              </a:lnSpc>
              <a:buFont typeface="Wingdings" pitchFamily="2" charset="2"/>
              <a:buChar char="§"/>
            </a:pPr>
            <a:r>
              <a:rPr lang="en-US" sz="1600" dirty="0"/>
              <a:t>increases </a:t>
            </a:r>
            <a:r>
              <a:rPr lang="en-US" sz="1600" dirty="0" err="1">
                <a:latin typeface="Symbol" pitchFamily="18" charset="2"/>
              </a:rPr>
              <a:t>r</a:t>
            </a:r>
            <a:r>
              <a:rPr lang="en-US" sz="1600" baseline="-25000" dirty="0" err="1"/>
              <a:t>min</a:t>
            </a:r>
            <a:r>
              <a:rPr lang="en-US" sz="1600" dirty="0"/>
              <a:t> of Coulomb logarithm:</a:t>
            </a:r>
          </a:p>
          <a:p>
            <a:pPr lvl="1">
              <a:buSzPts val="2000"/>
            </a:pPr>
            <a:r>
              <a:rPr lang="en-US" dirty="0"/>
              <a:t>strong need for simulations</a:t>
            </a:r>
          </a:p>
          <a:p>
            <a:pPr lvl="2">
              <a:lnSpc>
                <a:spcPct val="90000"/>
              </a:lnSpc>
              <a:buFont typeface="Wingdings" pitchFamily="2" charset="2"/>
              <a:buChar char="§"/>
            </a:pPr>
            <a:endParaRPr lang="en-US" sz="1600" dirty="0"/>
          </a:p>
        </p:txBody>
      </p:sp>
      <p:graphicFrame>
        <p:nvGraphicFramePr>
          <p:cNvPr id="12" name="Object 4"/>
          <p:cNvGraphicFramePr>
            <a:graphicFrameLocks noGrp="1" noChangeAspect="1"/>
          </p:cNvGraphicFramePr>
          <p:nvPr>
            <p:ph sz="half" idx="4294967295"/>
            <p:extLst>
              <p:ext uri="{D42A27DB-BD31-4B8C-83A1-F6EECF244321}">
                <p14:modId xmlns:p14="http://schemas.microsoft.com/office/powerpoint/2010/main" val="3161372483"/>
              </p:ext>
            </p:extLst>
          </p:nvPr>
        </p:nvGraphicFramePr>
        <p:xfrm>
          <a:off x="4876800" y="3505200"/>
          <a:ext cx="4038600" cy="776288"/>
        </p:xfrm>
        <a:graphic>
          <a:graphicData uri="http://schemas.openxmlformats.org/presentationml/2006/ole">
            <mc:AlternateContent xmlns:mc="http://schemas.openxmlformats.org/markup-compatibility/2006">
              <mc:Choice xmlns:v="urn:schemas-microsoft-com:vml" Requires="v">
                <p:oleObj spid="_x0000_s2058" name="Equation" r:id="rId4" imgW="2374560" imgH="457200" progId="Equation.3">
                  <p:embed/>
                </p:oleObj>
              </mc:Choice>
              <mc:Fallback>
                <p:oleObj name="Equation" r:id="rId4" imgW="237456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505200"/>
                        <a:ext cx="403860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5"/>
          <p:cNvGraphicFramePr>
            <a:graphicFrameLocks noGrp="1" noChangeAspect="1"/>
          </p:cNvGraphicFramePr>
          <p:nvPr>
            <p:ph sz="half" idx="4294967295"/>
            <p:extLst>
              <p:ext uri="{D42A27DB-BD31-4B8C-83A1-F6EECF244321}">
                <p14:modId xmlns:p14="http://schemas.microsoft.com/office/powerpoint/2010/main" val="108398005"/>
              </p:ext>
            </p:extLst>
          </p:nvPr>
        </p:nvGraphicFramePr>
        <p:xfrm>
          <a:off x="5638800" y="5638800"/>
          <a:ext cx="1168647" cy="396899"/>
        </p:xfrm>
        <a:graphic>
          <a:graphicData uri="http://schemas.openxmlformats.org/presentationml/2006/ole">
            <mc:AlternateContent xmlns:mc="http://schemas.openxmlformats.org/markup-compatibility/2006">
              <mc:Choice xmlns:v="urn:schemas-microsoft-com:vml" Requires="v">
                <p:oleObj spid="_x0000_s2059" name="Equation" r:id="rId6" imgW="672840" imgH="228600" progId="Equation.3">
                  <p:embed/>
                </p:oleObj>
              </mc:Choice>
              <mc:Fallback>
                <p:oleObj name="Equation" r:id="rId6" imgW="67284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5638800"/>
                        <a:ext cx="1168647" cy="3968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026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17006</TotalTime>
  <Words>1703</Words>
  <Application>Microsoft Office PowerPoint</Application>
  <PresentationFormat>On-screen Show (4:3)</PresentationFormat>
  <Paragraphs>149</Paragraphs>
  <Slides>11</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2" baseType="lpstr">
      <vt:lpstr>ＭＳ Ｐゴシック</vt:lpstr>
      <vt:lpstr>Arial</vt:lpstr>
      <vt:lpstr>Calibri</vt:lpstr>
      <vt:lpstr>Century Gothic</vt:lpstr>
      <vt:lpstr>DejaVu Sans</vt:lpstr>
      <vt:lpstr>Symbol</vt:lpstr>
      <vt:lpstr>Times</vt:lpstr>
      <vt:lpstr>Times New Roman</vt:lpstr>
      <vt:lpstr>Wingdings</vt:lpstr>
      <vt:lpstr>Office Theme</vt:lpstr>
      <vt:lpstr>Equation</vt:lpstr>
      <vt:lpstr>Lessons Learned from Single-Pass Electron Cooling Simulations</vt:lpstr>
      <vt:lpstr>RadiaSoft Vision</vt:lpstr>
      <vt:lpstr>The   RadiaSoft            Team</vt:lpstr>
      <vt:lpstr>RadiaSoft Projects</vt:lpstr>
      <vt:lpstr>Our Vision for Scientific Cloud Computing</vt:lpstr>
      <vt:lpstr>Dynamical friction in relativistic electron coolers</vt:lpstr>
      <vt:lpstr>As of 2000, there were competing models</vt:lpstr>
      <vt:lpstr>VORPAL modeling of binary collisions clarified differences in formulae for magnetized friction</vt:lpstr>
      <vt:lpstr>Replacing SC solenoid with a conventional wiggler offers lower cost &amp; technical risk</vt:lpstr>
      <vt:lpstr>VORPAL simulations support decision to use conventional wiggler for e- cooling of 100 GeV/n Au+79</vt:lpstr>
      <vt:lpstr>Acknowledgments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Bruhwiler</dc:creator>
  <cp:lastModifiedBy>Yuriy I. Eidelman x6321 13091V</cp:lastModifiedBy>
  <cp:revision>436</cp:revision>
  <dcterms:created xsi:type="dcterms:W3CDTF">2013-01-16T02:00:59Z</dcterms:created>
  <dcterms:modified xsi:type="dcterms:W3CDTF">2017-06-30T14:44:55Z</dcterms:modified>
</cp:coreProperties>
</file>